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9" r:id="rId3"/>
    <p:sldId id="330" r:id="rId4"/>
    <p:sldId id="331" r:id="rId5"/>
    <p:sldId id="332" r:id="rId6"/>
    <p:sldId id="333" r:id="rId7"/>
    <p:sldId id="334" r:id="rId8"/>
    <p:sldId id="396"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349" r:id="rId24"/>
    <p:sldId id="350" r:id="rId25"/>
    <p:sldId id="351" r:id="rId26"/>
    <p:sldId id="352" r:id="rId27"/>
    <p:sldId id="353" r:id="rId28"/>
    <p:sldId id="354" r:id="rId29"/>
    <p:sldId id="355" r:id="rId30"/>
    <p:sldId id="397" r:id="rId31"/>
    <p:sldId id="356" r:id="rId32"/>
    <p:sldId id="357" r:id="rId33"/>
    <p:sldId id="358" r:id="rId34"/>
    <p:sldId id="359" r:id="rId35"/>
    <p:sldId id="398" r:id="rId36"/>
    <p:sldId id="360" r:id="rId37"/>
    <p:sldId id="361" r:id="rId38"/>
    <p:sldId id="362" r:id="rId39"/>
    <p:sldId id="363" r:id="rId40"/>
    <p:sldId id="364" r:id="rId41"/>
    <p:sldId id="365" r:id="rId42"/>
    <p:sldId id="366" r:id="rId43"/>
    <p:sldId id="367" r:id="rId44"/>
    <p:sldId id="368" r:id="rId45"/>
    <p:sldId id="369" r:id="rId46"/>
    <p:sldId id="370" r:id="rId47"/>
    <p:sldId id="328" r:id="rId48"/>
    <p:sldId id="327" r:id="rId4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975E92-CDE7-406A-AD0B-50A09CC6AD86}" v="5645" dt="2019-09-19T05:00:32.195"/>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10" autoAdjust="0"/>
    <p:restoredTop sz="93722" autoAdjust="0"/>
  </p:normalViewPr>
  <p:slideViewPr>
    <p:cSldViewPr snapToGrid="0">
      <p:cViewPr varScale="1">
        <p:scale>
          <a:sx n="65" d="100"/>
          <a:sy n="65" d="100"/>
        </p:scale>
        <p:origin x="7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60397-8B6B-4B06-AA63-88B0764BA09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6117C1-4506-4AEF-8BC9-A501306B6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DA87161-903F-4E5A-ACC0-0F2567E5469F}"/>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7F1B8580-ADCD-4724-B29E-41526DC40B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91F524-7019-4992-958F-9EF79F49BE5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728120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9EEB49-CAA8-428D-B841-6C4241147E9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690A36-6804-4AC7-A4E5-D8D60C5493B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F15A67-9DED-4A9A-9D69-6A74E970575D}"/>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CE48A92C-DE96-462E-8AE5-ABEA776335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647679-2C68-43AD-BDAA-4A674AD43C26}"/>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89571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A857E85-94EB-4512-8C43-56E3C1F67AD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8376236-BFE2-44B3-BB80-1CC784F398D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D375B1A-6C2F-4101-AC3C-6CF9267E9854}"/>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977BEC8E-362A-4216-A0BF-E63043157C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FE9629-87E0-43A2-860E-81A3DF356B45}"/>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697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1DFAA1-8C70-4ACA-997B-5870A4CE33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6706E37-67E8-4406-BD9B-5AFCC4C232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2B49AB-4B6F-4365-9FBE-37AD244CC1E2}"/>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F5005816-6927-41A6-83BB-05D801F24A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D09D36-128B-4BA2-A57D-B5B2ED54C8A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492195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2EEBE-0948-4F48-B969-41F907E9618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4A7D579-2F1E-4E30-A814-B70045DF7D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86CDC10-0164-41D1-88D8-BBCB30F27235}"/>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53D92B22-3EF9-436F-8380-0CB0D7590B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2386C0-B7AB-4D8B-9792-6D03B3002F21}"/>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643877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CD5B6C-E639-4AAA-88AD-CE7D96857B3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0FE10E-CC33-4A69-B725-1ADB2778AE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6873458-816C-4F91-9141-16572927C2C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822C49-5DA8-49F2-A04C-57EF30DE69EB}"/>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27356111-9A43-46D4-A265-8B8F72C96A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1A20F7-5668-4F6F-A6D5-767EA1A2D840}"/>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9590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2D1915-7E76-4A6A-98B6-DDAE54ADC79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D2DC599-63E8-49BA-9BDA-455B8B7F17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E2FB67-1CF7-40B9-AA9B-0943E35625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E9B858-6CAB-4CA0-A61C-8A521E536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FD5FBF-CF44-4AB5-92FD-4A3A958EC8C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5621E6-99DD-4C39-9CEF-BC03D8000415}"/>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8" name="页脚占位符 7">
            <a:extLst>
              <a:ext uri="{FF2B5EF4-FFF2-40B4-BE49-F238E27FC236}">
                <a16:creationId xmlns:a16="http://schemas.microsoft.com/office/drawing/2014/main" id="{ADE2C0B3-3C54-47DC-9421-64101CBF525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8CC39D-6AF3-48B4-95CA-4E3794FB88C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19594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7B1980-0CC4-4C4B-A8B5-03B9AAC34CA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7ED5378-C714-400F-B20B-42E493D248C8}"/>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4" name="页脚占位符 3">
            <a:extLst>
              <a:ext uri="{FF2B5EF4-FFF2-40B4-BE49-F238E27FC236}">
                <a16:creationId xmlns:a16="http://schemas.microsoft.com/office/drawing/2014/main" id="{7E4EF253-4DDC-45A4-BD35-D27E5C39640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E92CFB-7A3D-478D-8652-17B755A8BAA9}"/>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2026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DECDB6D-F77B-4867-917F-00E52C1CAA12}"/>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3" name="页脚占位符 2">
            <a:extLst>
              <a:ext uri="{FF2B5EF4-FFF2-40B4-BE49-F238E27FC236}">
                <a16:creationId xmlns:a16="http://schemas.microsoft.com/office/drawing/2014/main" id="{96860DDE-D225-43E3-994A-9E84E11DA89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B81612-F0C3-4DD6-87B3-2F30516A3892}"/>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096456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1E150F-D78A-406F-88E6-5BB4E12A86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91B462-9AFB-4511-AD27-95957694F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666FA3-D47B-49A3-A41F-72480E614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8D82FA-3C62-4D35-9352-025708A9053F}"/>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DB7AE867-37A2-4391-941A-198C893D0D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99D58B-C958-4735-84F0-FBD96399D18B}"/>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2901100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06F0A-73FA-4BBA-8B36-2B9F1F34C7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9C1E6FD-3E51-46FC-88EA-8C4455C960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9EA6CA-C2D2-4A9C-B401-1E2BB9B773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8FEDAC3-5710-44C6-AF0F-56D843503B95}"/>
              </a:ext>
            </a:extLst>
          </p:cNvPr>
          <p:cNvSpPr>
            <a:spLocks noGrp="1"/>
          </p:cNvSpPr>
          <p:nvPr>
            <p:ph type="dt" sz="half" idx="10"/>
          </p:nvPr>
        </p:nvSpPr>
        <p:spPr/>
        <p:txBody>
          <a:bodyPr/>
          <a:lstStyle/>
          <a:p>
            <a:fld id="{2E095675-DC72-4906-A57C-C4BFA0BFC772}" type="datetimeFigureOut">
              <a:rPr lang="zh-CN" altLang="en-US" smtClean="0"/>
              <a:t>2019/11/25</a:t>
            </a:fld>
            <a:endParaRPr lang="zh-CN" altLang="en-US"/>
          </a:p>
        </p:txBody>
      </p:sp>
      <p:sp>
        <p:nvSpPr>
          <p:cNvPr id="6" name="页脚占位符 5">
            <a:extLst>
              <a:ext uri="{FF2B5EF4-FFF2-40B4-BE49-F238E27FC236}">
                <a16:creationId xmlns:a16="http://schemas.microsoft.com/office/drawing/2014/main" id="{8B44D450-FC1C-495D-B531-5980A62F81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FDBF99A-AD72-4BB4-9745-FEC884A33E2F}"/>
              </a:ext>
            </a:extLst>
          </p:cNvPr>
          <p:cNvSpPr>
            <a:spLocks noGrp="1"/>
          </p:cNvSpPr>
          <p:nvPr>
            <p:ph type="sldNum" sz="quarter" idx="12"/>
          </p:nvPr>
        </p:nvSpPr>
        <p:spPr/>
        <p:txBody>
          <a:body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3257744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64D4B-0020-4589-AAA5-55C19267B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7C1443-CE1D-4373-94A3-10C77DBFCB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1293C1-DAAB-4142-A43E-06F3C122C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095675-DC72-4906-A57C-C4BFA0BFC772}" type="datetimeFigureOut">
              <a:rPr lang="zh-CN" altLang="en-US" smtClean="0"/>
              <a:t>2019/11/25</a:t>
            </a:fld>
            <a:endParaRPr lang="zh-CN" altLang="en-US"/>
          </a:p>
        </p:txBody>
      </p:sp>
      <p:sp>
        <p:nvSpPr>
          <p:cNvPr id="5" name="页脚占位符 4">
            <a:extLst>
              <a:ext uri="{FF2B5EF4-FFF2-40B4-BE49-F238E27FC236}">
                <a16:creationId xmlns:a16="http://schemas.microsoft.com/office/drawing/2014/main" id="{F66E86C7-254C-4FC5-B1C0-4CBEF138C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689BF4-B4D3-40EA-A4E0-EF6E45B44F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AA209-B14A-4F8A-9C11-1F202414DE10}" type="slidenum">
              <a:rPr lang="zh-CN" altLang="en-US" smtClean="0"/>
              <a:t>‹#›</a:t>
            </a:fld>
            <a:endParaRPr lang="zh-CN" altLang="en-US"/>
          </a:p>
        </p:txBody>
      </p:sp>
    </p:spTree>
    <p:extLst>
      <p:ext uri="{BB962C8B-B14F-4D97-AF65-F5344CB8AC3E}">
        <p14:creationId xmlns:p14="http://schemas.microsoft.com/office/powerpoint/2010/main" val="1375607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31.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84C01F-9BBF-48C0-8A8B-37857514D6DC}"/>
              </a:ext>
            </a:extLst>
          </p:cNvPr>
          <p:cNvSpPr>
            <a:spLocks noGrp="1"/>
          </p:cNvSpPr>
          <p:nvPr>
            <p:ph type="ctrTitle"/>
          </p:nvPr>
        </p:nvSpPr>
        <p:spPr/>
        <p:txBody>
          <a:bodyPr>
            <a:normAutofit/>
          </a:bodyPr>
          <a:lstStyle/>
          <a:p>
            <a:pPr lvl="0"/>
            <a:r>
              <a:rPr lang="en-US" altLang="zh-CN" dirty="0"/>
              <a:t>Statistical Constituency Parsing</a:t>
            </a:r>
            <a:endParaRPr lang="zh-CN" altLang="en-US" dirty="0"/>
          </a:p>
        </p:txBody>
      </p:sp>
      <p:sp>
        <p:nvSpPr>
          <p:cNvPr id="3" name="副标题 2">
            <a:extLst>
              <a:ext uri="{FF2B5EF4-FFF2-40B4-BE49-F238E27FC236}">
                <a16:creationId xmlns:a16="http://schemas.microsoft.com/office/drawing/2014/main" id="{4E2733CA-2DAD-4892-ABF9-4164F6708D27}"/>
              </a:ext>
            </a:extLst>
          </p:cNvPr>
          <p:cNvSpPr>
            <a:spLocks noGrp="1"/>
          </p:cNvSpPr>
          <p:nvPr>
            <p:ph type="subTitle" idx="1"/>
          </p:nvPr>
        </p:nvSpPr>
        <p:spPr/>
        <p:txBody>
          <a:bodyPr/>
          <a:lstStyle/>
          <a:p>
            <a:r>
              <a:rPr lang="en-US" altLang="zh-CN" dirty="0"/>
              <a:t>Weekly 12</a:t>
            </a:r>
            <a:endParaRPr lang="zh-CN" altLang="en-US" dirty="0"/>
          </a:p>
        </p:txBody>
      </p:sp>
    </p:spTree>
    <p:extLst>
      <p:ext uri="{BB962C8B-B14F-4D97-AF65-F5344CB8AC3E}">
        <p14:creationId xmlns:p14="http://schemas.microsoft.com/office/powerpoint/2010/main" val="1717184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4D70D-B1A7-444D-B094-C442E776A197}"/>
              </a:ext>
            </a:extLst>
          </p:cNvPr>
          <p:cNvSpPr>
            <a:spLocks noGrp="1"/>
          </p:cNvSpPr>
          <p:nvPr>
            <p:ph type="title"/>
          </p:nvPr>
        </p:nvSpPr>
        <p:spPr/>
        <p:txBody>
          <a:bodyPr/>
          <a:lstStyle/>
          <a:p>
            <a:r>
              <a:rPr lang="en-US" altLang="zh-CN" dirty="0"/>
              <a:t>Ways to Learn PCFG Rule Probabilities</a:t>
            </a:r>
            <a:endParaRPr lang="zh-CN" altLang="en-US" dirty="0"/>
          </a:p>
        </p:txBody>
      </p:sp>
      <p:sp>
        <p:nvSpPr>
          <p:cNvPr id="3" name="内容占位符 2">
            <a:extLst>
              <a:ext uri="{FF2B5EF4-FFF2-40B4-BE49-F238E27FC236}">
                <a16:creationId xmlns:a16="http://schemas.microsoft.com/office/drawing/2014/main" id="{45B2783B-87BD-427B-8C63-65D153EDF70A}"/>
              </a:ext>
            </a:extLst>
          </p:cNvPr>
          <p:cNvSpPr>
            <a:spLocks noGrp="1"/>
          </p:cNvSpPr>
          <p:nvPr>
            <p:ph idx="1"/>
          </p:nvPr>
        </p:nvSpPr>
        <p:spPr>
          <a:xfrm>
            <a:off x="838200" y="1825624"/>
            <a:ext cx="10515600" cy="4667251"/>
          </a:xfrm>
        </p:spPr>
        <p:txBody>
          <a:bodyPr>
            <a:normAutofit/>
          </a:bodyPr>
          <a:lstStyle/>
          <a:p>
            <a:pPr algn="just"/>
            <a:r>
              <a:rPr lang="zh-CN" altLang="en-US" dirty="0"/>
              <a:t>从上述算法可知，为了训练</a:t>
            </a:r>
            <a:r>
              <a:rPr lang="en-US" altLang="zh-CN" dirty="0"/>
              <a:t>PCFG</a:t>
            </a:r>
            <a:r>
              <a:rPr lang="zh-CN" altLang="en-US" dirty="0"/>
              <a:t>模型用使用</a:t>
            </a:r>
            <a:r>
              <a:rPr lang="en-US" altLang="zh-CN" dirty="0"/>
              <a:t>PCKY</a:t>
            </a:r>
            <a:r>
              <a:rPr lang="zh-CN" altLang="en-US" dirty="0"/>
              <a:t>解析句子，首先需要知道每个规则的概率；</a:t>
            </a:r>
            <a:endParaRPr lang="en-US" altLang="zh-CN" dirty="0"/>
          </a:p>
          <a:p>
            <a:pPr algn="just"/>
            <a:r>
              <a:rPr lang="zh-CN" altLang="en-US" dirty="0"/>
              <a:t>如果我们拥有一个已经标注成分结构的语料库，例如</a:t>
            </a:r>
            <a:r>
              <a:rPr lang="en-US" altLang="zh-CN" dirty="0"/>
              <a:t>Penn Treebank</a:t>
            </a:r>
            <a:r>
              <a:rPr lang="zh-CN" altLang="en-US" dirty="0"/>
              <a:t>等，我们只需要用</a:t>
            </a:r>
            <a:r>
              <a:rPr lang="en-US" altLang="zh-CN" dirty="0"/>
              <a:t>MLE</a:t>
            </a:r>
            <a:r>
              <a:rPr lang="zh-CN" altLang="en-US" dirty="0"/>
              <a:t>估计每个规则的概率即可：</a:t>
            </a:r>
            <a:endParaRPr lang="en-US" altLang="zh-CN" dirty="0"/>
          </a:p>
          <a:p>
            <a:pPr algn="just"/>
            <a:endParaRPr lang="en-US" altLang="zh-CN" dirty="0"/>
          </a:p>
          <a:p>
            <a:pPr algn="just"/>
            <a:endParaRPr lang="en-US" altLang="zh-CN" dirty="0"/>
          </a:p>
          <a:p>
            <a:pPr algn="just"/>
            <a:r>
              <a:rPr lang="zh-CN" altLang="en-US" dirty="0"/>
              <a:t>如果我们没有这样的语料库，且只有一个</a:t>
            </a:r>
            <a:r>
              <a:rPr lang="en-US" altLang="zh-CN" dirty="0"/>
              <a:t>CFG</a:t>
            </a:r>
            <a:r>
              <a:rPr lang="zh-CN" altLang="en-US" dirty="0"/>
              <a:t>，为了得到</a:t>
            </a:r>
            <a:r>
              <a:rPr lang="en-US" altLang="zh-CN" dirty="0"/>
              <a:t>PCFG</a:t>
            </a:r>
            <a:r>
              <a:rPr lang="zh-CN" altLang="en-US" dirty="0"/>
              <a:t>的规则概率，需要使用</a:t>
            </a:r>
            <a:r>
              <a:rPr lang="en-US" altLang="zh-CN" dirty="0"/>
              <a:t>EM</a:t>
            </a:r>
            <a:r>
              <a:rPr lang="zh-CN" altLang="en-US" dirty="0"/>
              <a:t>算法求解；</a:t>
            </a:r>
            <a:r>
              <a:rPr lang="en-US" altLang="zh-CN" dirty="0"/>
              <a:t>Lari K.</a:t>
            </a:r>
            <a:r>
              <a:rPr lang="zh-CN" altLang="en-US" dirty="0"/>
              <a:t>和</a:t>
            </a:r>
            <a:r>
              <a:rPr lang="en-US" altLang="zh-CN" dirty="0"/>
              <a:t>Young S.J.(1990)</a:t>
            </a:r>
            <a:r>
              <a:rPr lang="zh-CN" altLang="en-US" dirty="0"/>
              <a:t>在论文“</a:t>
            </a:r>
            <a:r>
              <a:rPr lang="en-US" altLang="zh-CN" dirty="0"/>
              <a:t>The estimation of stochastic context-free grammars using the Inside-Outside algorithm</a:t>
            </a:r>
            <a:r>
              <a:rPr lang="zh-CN" altLang="en-US" dirty="0"/>
              <a:t>”提出了这样的算法；</a:t>
            </a:r>
          </a:p>
        </p:txBody>
      </p:sp>
      <p:pic>
        <p:nvPicPr>
          <p:cNvPr id="5" name="图片 4">
            <a:extLst>
              <a:ext uri="{FF2B5EF4-FFF2-40B4-BE49-F238E27FC236}">
                <a16:creationId xmlns:a16="http://schemas.microsoft.com/office/drawing/2014/main" id="{730F0BF9-AAA2-479B-BDF4-2A9BD6AD7D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9996" y="3643277"/>
            <a:ext cx="7052007" cy="860584"/>
          </a:xfrm>
          <a:prstGeom prst="rect">
            <a:avLst/>
          </a:prstGeom>
        </p:spPr>
      </p:pic>
    </p:spTree>
    <p:extLst>
      <p:ext uri="{BB962C8B-B14F-4D97-AF65-F5344CB8AC3E}">
        <p14:creationId xmlns:p14="http://schemas.microsoft.com/office/powerpoint/2010/main" val="3038695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D56E54-76CF-4C7E-AB18-649CC81FD9A8}"/>
              </a:ext>
            </a:extLst>
          </p:cNvPr>
          <p:cNvSpPr>
            <a:spLocks noGrp="1"/>
          </p:cNvSpPr>
          <p:nvPr>
            <p:ph type="title"/>
          </p:nvPr>
        </p:nvSpPr>
        <p:spPr/>
        <p:txBody>
          <a:bodyPr/>
          <a:lstStyle/>
          <a:p>
            <a:r>
              <a:rPr lang="en-US" altLang="zh-CN" dirty="0"/>
              <a:t>Ways to Learn PCFG Rule Probabilities</a:t>
            </a:r>
            <a:endParaRPr lang="zh-CN" altLang="en-US" dirty="0"/>
          </a:p>
        </p:txBody>
      </p:sp>
      <p:sp>
        <p:nvSpPr>
          <p:cNvPr id="3" name="内容占位符 2">
            <a:extLst>
              <a:ext uri="{FF2B5EF4-FFF2-40B4-BE49-F238E27FC236}">
                <a16:creationId xmlns:a16="http://schemas.microsoft.com/office/drawing/2014/main" id="{D4EF2187-F52C-48C6-999F-37F05D58F871}"/>
              </a:ext>
            </a:extLst>
          </p:cNvPr>
          <p:cNvSpPr>
            <a:spLocks noGrp="1"/>
          </p:cNvSpPr>
          <p:nvPr>
            <p:ph idx="1"/>
          </p:nvPr>
        </p:nvSpPr>
        <p:spPr/>
        <p:txBody>
          <a:bodyPr/>
          <a:lstStyle/>
          <a:p>
            <a:pPr algn="just"/>
            <a:r>
              <a:rPr lang="zh-CN" altLang="en-US" dirty="0"/>
              <a:t>定义</a:t>
            </a:r>
            <a:r>
              <a:rPr lang="en-US" altLang="zh-CN" dirty="0"/>
              <a:t>Inner Probability</a:t>
            </a:r>
            <a:r>
              <a:rPr lang="zh-CN" altLang="en-US" dirty="0"/>
              <a:t>：</a:t>
            </a:r>
          </a:p>
        </p:txBody>
      </p:sp>
      <p:pic>
        <p:nvPicPr>
          <p:cNvPr id="5" name="图片 4">
            <a:extLst>
              <a:ext uri="{FF2B5EF4-FFF2-40B4-BE49-F238E27FC236}">
                <a16:creationId xmlns:a16="http://schemas.microsoft.com/office/drawing/2014/main" id="{6392BC3A-3FCA-4B62-B84E-F25F0297C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37" y="2966149"/>
            <a:ext cx="4153586" cy="462851"/>
          </a:xfrm>
          <a:prstGeom prst="rect">
            <a:avLst/>
          </a:prstGeom>
        </p:spPr>
      </p:pic>
      <p:pic>
        <p:nvPicPr>
          <p:cNvPr id="7" name="图片 6" descr="图片包含 船, 男人, 水, 桌子&#10;&#10;描述已自动生成">
            <a:extLst>
              <a:ext uri="{FF2B5EF4-FFF2-40B4-BE49-F238E27FC236}">
                <a16:creationId xmlns:a16="http://schemas.microsoft.com/office/drawing/2014/main" id="{6880C7FF-EB7D-407F-BA93-EFC9CF9E8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5084" y="1714533"/>
            <a:ext cx="4618207" cy="3642246"/>
          </a:xfrm>
          <a:prstGeom prst="rect">
            <a:avLst/>
          </a:prstGeom>
        </p:spPr>
      </p:pic>
      <p:pic>
        <p:nvPicPr>
          <p:cNvPr id="9" name="图片 8" descr="图片包含 游戏机&#10;&#10;描述已自动生成">
            <a:extLst>
              <a:ext uri="{FF2B5EF4-FFF2-40B4-BE49-F238E27FC236}">
                <a16:creationId xmlns:a16="http://schemas.microsoft.com/office/drawing/2014/main" id="{096CAF1E-CC8A-4546-AA27-CBF2916F42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034754"/>
            <a:ext cx="6061022" cy="977392"/>
          </a:xfrm>
          <a:prstGeom prst="rect">
            <a:avLst/>
          </a:prstGeom>
        </p:spPr>
      </p:pic>
    </p:spTree>
    <p:extLst>
      <p:ext uri="{BB962C8B-B14F-4D97-AF65-F5344CB8AC3E}">
        <p14:creationId xmlns:p14="http://schemas.microsoft.com/office/powerpoint/2010/main" val="3771270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22679-54E9-404A-AE19-A3068E4BE319}"/>
              </a:ext>
            </a:extLst>
          </p:cNvPr>
          <p:cNvSpPr>
            <a:spLocks noGrp="1"/>
          </p:cNvSpPr>
          <p:nvPr>
            <p:ph type="title"/>
          </p:nvPr>
        </p:nvSpPr>
        <p:spPr/>
        <p:txBody>
          <a:bodyPr/>
          <a:lstStyle/>
          <a:p>
            <a:r>
              <a:rPr lang="en-US" altLang="zh-CN" dirty="0"/>
              <a:t>Ways to Learn PCFG Rule Probabilities</a:t>
            </a:r>
            <a:endParaRPr lang="zh-CN" altLang="en-US" dirty="0"/>
          </a:p>
        </p:txBody>
      </p:sp>
      <p:sp>
        <p:nvSpPr>
          <p:cNvPr id="3" name="内容占位符 2">
            <a:extLst>
              <a:ext uri="{FF2B5EF4-FFF2-40B4-BE49-F238E27FC236}">
                <a16:creationId xmlns:a16="http://schemas.microsoft.com/office/drawing/2014/main" id="{FAD45B67-A768-4193-B2CE-1B88C45779B9}"/>
              </a:ext>
            </a:extLst>
          </p:cNvPr>
          <p:cNvSpPr>
            <a:spLocks noGrp="1"/>
          </p:cNvSpPr>
          <p:nvPr>
            <p:ph idx="1"/>
          </p:nvPr>
        </p:nvSpPr>
        <p:spPr/>
        <p:txBody>
          <a:bodyPr/>
          <a:lstStyle/>
          <a:p>
            <a:pPr algn="just"/>
            <a:r>
              <a:rPr lang="zh-CN" altLang="en-US" dirty="0"/>
              <a:t>定义</a:t>
            </a:r>
            <a:r>
              <a:rPr lang="en-US" altLang="zh-CN" dirty="0"/>
              <a:t>Outer Probability</a:t>
            </a:r>
            <a:r>
              <a:rPr lang="zh-CN" altLang="en-US" dirty="0"/>
              <a:t>：</a:t>
            </a:r>
          </a:p>
        </p:txBody>
      </p:sp>
      <p:pic>
        <p:nvPicPr>
          <p:cNvPr id="5" name="图片 4">
            <a:extLst>
              <a:ext uri="{FF2B5EF4-FFF2-40B4-BE49-F238E27FC236}">
                <a16:creationId xmlns:a16="http://schemas.microsoft.com/office/drawing/2014/main" id="{1DE95284-996E-48D1-AF25-42052CBB69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287" y="2374237"/>
            <a:ext cx="5663381" cy="378494"/>
          </a:xfrm>
          <a:prstGeom prst="rect">
            <a:avLst/>
          </a:prstGeom>
        </p:spPr>
      </p:pic>
      <p:pic>
        <p:nvPicPr>
          <p:cNvPr id="7" name="图片 6" descr="图片包含 游戏机&#10;&#10;描述已自动生成">
            <a:extLst>
              <a:ext uri="{FF2B5EF4-FFF2-40B4-BE49-F238E27FC236}">
                <a16:creationId xmlns:a16="http://schemas.microsoft.com/office/drawing/2014/main" id="{D8B29727-B9D1-4679-B634-416E3B4FAE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174" y="3301343"/>
            <a:ext cx="3991898" cy="3496149"/>
          </a:xfrm>
          <a:prstGeom prst="rect">
            <a:avLst/>
          </a:prstGeom>
        </p:spPr>
      </p:pic>
      <p:pic>
        <p:nvPicPr>
          <p:cNvPr id="9" name="图片 8" descr="图片包含 水, 户外, 规模, 船&#10;&#10;描述已自动生成">
            <a:extLst>
              <a:ext uri="{FF2B5EF4-FFF2-40B4-BE49-F238E27FC236}">
                <a16:creationId xmlns:a16="http://schemas.microsoft.com/office/drawing/2014/main" id="{4E169F3C-EBCD-40B7-8482-2ADBF12CF4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9523" y="4001294"/>
            <a:ext cx="5120150" cy="2829263"/>
          </a:xfrm>
          <a:prstGeom prst="rect">
            <a:avLst/>
          </a:prstGeom>
        </p:spPr>
      </p:pic>
      <p:pic>
        <p:nvPicPr>
          <p:cNvPr id="11" name="图片 10" descr="手机屏幕截图&#10;&#10;描述已自动生成">
            <a:extLst>
              <a:ext uri="{FF2B5EF4-FFF2-40B4-BE49-F238E27FC236}">
                <a16:creationId xmlns:a16="http://schemas.microsoft.com/office/drawing/2014/main" id="{1B76C7D2-52F4-4CCF-AA9C-0C67073858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3923" y="2215196"/>
            <a:ext cx="4434963" cy="1586309"/>
          </a:xfrm>
          <a:prstGeom prst="rect">
            <a:avLst/>
          </a:prstGeom>
        </p:spPr>
      </p:pic>
    </p:spTree>
    <p:extLst>
      <p:ext uri="{BB962C8B-B14F-4D97-AF65-F5344CB8AC3E}">
        <p14:creationId xmlns:p14="http://schemas.microsoft.com/office/powerpoint/2010/main" val="3639063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0371D-DA63-40FE-9869-B7877EED4E01}"/>
              </a:ext>
            </a:extLst>
          </p:cNvPr>
          <p:cNvSpPr>
            <a:spLocks noGrp="1"/>
          </p:cNvSpPr>
          <p:nvPr>
            <p:ph type="title"/>
          </p:nvPr>
        </p:nvSpPr>
        <p:spPr/>
        <p:txBody>
          <a:bodyPr/>
          <a:lstStyle/>
          <a:p>
            <a:r>
              <a:rPr lang="en-US" altLang="zh-CN" dirty="0"/>
              <a:t>Ways to Learn PCFG Rule Probabilities</a:t>
            </a:r>
            <a:endParaRPr lang="zh-CN" altLang="en-US" dirty="0"/>
          </a:p>
        </p:txBody>
      </p:sp>
      <p:sp>
        <p:nvSpPr>
          <p:cNvPr id="3" name="内容占位符 2">
            <a:extLst>
              <a:ext uri="{FF2B5EF4-FFF2-40B4-BE49-F238E27FC236}">
                <a16:creationId xmlns:a16="http://schemas.microsoft.com/office/drawing/2014/main" id="{58BAF810-E668-47A5-99C8-277A8F79DD05}"/>
              </a:ext>
            </a:extLst>
          </p:cNvPr>
          <p:cNvSpPr>
            <a:spLocks noGrp="1"/>
          </p:cNvSpPr>
          <p:nvPr>
            <p:ph idx="1"/>
          </p:nvPr>
        </p:nvSpPr>
        <p:spPr/>
        <p:txBody>
          <a:bodyPr/>
          <a:lstStyle/>
          <a:p>
            <a:pPr algn="just"/>
            <a:r>
              <a:rPr lang="zh-CN" altLang="en-US" dirty="0"/>
              <a:t>再定义规则概率</a:t>
            </a:r>
            <a:r>
              <a:rPr lang="en-US" altLang="zh-CN" dirty="0"/>
              <a:t>a</a:t>
            </a:r>
            <a:r>
              <a:rPr lang="zh-CN" altLang="en-US" dirty="0"/>
              <a:t>和</a:t>
            </a:r>
            <a:r>
              <a:rPr lang="en-US" altLang="zh-CN" dirty="0"/>
              <a:t>b</a:t>
            </a:r>
            <a:r>
              <a:rPr lang="zh-CN" altLang="en-US" dirty="0"/>
              <a:t>，其中</a:t>
            </a:r>
            <a:r>
              <a:rPr lang="en-US" altLang="zh-CN" dirty="0"/>
              <a:t>a</a:t>
            </a:r>
            <a:r>
              <a:rPr lang="zh-CN" altLang="en-US" dirty="0"/>
              <a:t>对应</a:t>
            </a:r>
            <a:r>
              <a:rPr lang="en-US" altLang="zh-CN" dirty="0"/>
              <a:t>A</a:t>
            </a:r>
            <a:r>
              <a:rPr lang="en-US" altLang="zh-CN" dirty="0">
                <a:sym typeface="Wingdings" panose="05000000000000000000" pitchFamily="2" charset="2"/>
              </a:rPr>
              <a:t>B C</a:t>
            </a:r>
            <a:r>
              <a:rPr lang="zh-CN" altLang="en-US" dirty="0">
                <a:sym typeface="Wingdings" panose="05000000000000000000" pitchFamily="2" charset="2"/>
              </a:rPr>
              <a:t>形式的规则，</a:t>
            </a:r>
            <a:r>
              <a:rPr lang="en-US" altLang="zh-CN" dirty="0">
                <a:sym typeface="Wingdings" panose="05000000000000000000" pitchFamily="2" charset="2"/>
              </a:rPr>
              <a:t>B</a:t>
            </a:r>
            <a:r>
              <a:rPr lang="zh-CN" altLang="en-US" dirty="0">
                <a:sym typeface="Wingdings" panose="05000000000000000000" pitchFamily="2" charset="2"/>
              </a:rPr>
              <a:t>对应</a:t>
            </a:r>
            <a:r>
              <a:rPr lang="en-US" altLang="zh-CN" dirty="0" err="1">
                <a:sym typeface="Wingdings" panose="05000000000000000000" pitchFamily="2" charset="2"/>
              </a:rPr>
              <a:t>Aγ</a:t>
            </a:r>
            <a:r>
              <a:rPr lang="zh-CN" altLang="en-US" dirty="0">
                <a:sym typeface="Wingdings" panose="05000000000000000000" pitchFamily="2" charset="2"/>
              </a:rPr>
              <a:t>形式的规则：</a:t>
            </a:r>
            <a:endParaRPr lang="en-US" altLang="zh-CN" dirty="0">
              <a:sym typeface="Wingdings" panose="05000000000000000000" pitchFamily="2" charset="2"/>
            </a:endParaRPr>
          </a:p>
          <a:p>
            <a:pPr algn="just"/>
            <a:endParaRPr lang="en-US" altLang="zh-CN" dirty="0">
              <a:sym typeface="Wingdings" panose="05000000000000000000" pitchFamily="2" charset="2"/>
            </a:endParaRPr>
          </a:p>
          <a:p>
            <a:pPr algn="just"/>
            <a:endParaRPr lang="en-US" altLang="zh-CN" dirty="0">
              <a:sym typeface="Wingdings" panose="05000000000000000000" pitchFamily="2" charset="2"/>
            </a:endParaRPr>
          </a:p>
          <a:p>
            <a:pPr algn="just"/>
            <a:endParaRPr lang="en-US" altLang="zh-CN" dirty="0">
              <a:sym typeface="Wingdings" panose="05000000000000000000" pitchFamily="2" charset="2"/>
            </a:endParaRPr>
          </a:p>
          <a:p>
            <a:pPr algn="just"/>
            <a:endParaRPr lang="en-US" altLang="zh-CN" dirty="0">
              <a:sym typeface="Wingdings" panose="05000000000000000000" pitchFamily="2" charset="2"/>
            </a:endParaRPr>
          </a:p>
          <a:p>
            <a:pPr algn="just"/>
            <a:endParaRPr lang="en-US" altLang="zh-CN" dirty="0">
              <a:sym typeface="Wingdings" panose="05000000000000000000" pitchFamily="2" charset="2"/>
            </a:endParaRPr>
          </a:p>
          <a:p>
            <a:pPr algn="just"/>
            <a:r>
              <a:rPr lang="zh-CN" altLang="en-US" dirty="0"/>
              <a:t>从上述</a:t>
            </a:r>
            <a:r>
              <a:rPr lang="en-US" altLang="zh-CN" dirty="0"/>
              <a:t>4</a:t>
            </a:r>
            <a:r>
              <a:rPr lang="zh-CN" altLang="en-US" dirty="0"/>
              <a:t>个概率定义可以看到，内外概率可以用规则概率表示，规则概率也可以用内外概率表示，由此可以使用</a:t>
            </a:r>
            <a:r>
              <a:rPr lang="en-US" altLang="zh-CN" dirty="0"/>
              <a:t>EM</a:t>
            </a:r>
            <a:r>
              <a:rPr lang="zh-CN" altLang="en-US" dirty="0"/>
              <a:t>算法求解；</a:t>
            </a:r>
          </a:p>
        </p:txBody>
      </p:sp>
      <p:pic>
        <p:nvPicPr>
          <p:cNvPr id="5" name="图片 4" descr="图片包含 游戏机, 物体&#10;&#10;描述已自动生成">
            <a:extLst>
              <a:ext uri="{FF2B5EF4-FFF2-40B4-BE49-F238E27FC236}">
                <a16:creationId xmlns:a16="http://schemas.microsoft.com/office/drawing/2014/main" id="{8E5926B0-405C-4EC6-87DB-C5E1E3F423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2587" y="2831299"/>
            <a:ext cx="6926826" cy="1195401"/>
          </a:xfrm>
          <a:prstGeom prst="rect">
            <a:avLst/>
          </a:prstGeom>
        </p:spPr>
      </p:pic>
      <p:pic>
        <p:nvPicPr>
          <p:cNvPr id="7" name="图片 6" descr="手机屏幕的截图&#10;&#10;描述已自动生成">
            <a:extLst>
              <a:ext uri="{FF2B5EF4-FFF2-40B4-BE49-F238E27FC236}">
                <a16:creationId xmlns:a16="http://schemas.microsoft.com/office/drawing/2014/main" id="{7EAA760F-49AD-416D-9BD8-C7CE99C90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9558" y="4105206"/>
            <a:ext cx="5252883" cy="901071"/>
          </a:xfrm>
          <a:prstGeom prst="rect">
            <a:avLst/>
          </a:prstGeom>
        </p:spPr>
      </p:pic>
    </p:spTree>
    <p:extLst>
      <p:ext uri="{BB962C8B-B14F-4D97-AF65-F5344CB8AC3E}">
        <p14:creationId xmlns:p14="http://schemas.microsoft.com/office/powerpoint/2010/main" val="337967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E77AEF-E7C5-4B9F-81B0-E91509807BD2}"/>
              </a:ext>
            </a:extLst>
          </p:cNvPr>
          <p:cNvSpPr>
            <a:spLocks noGrp="1"/>
          </p:cNvSpPr>
          <p:nvPr>
            <p:ph type="title"/>
          </p:nvPr>
        </p:nvSpPr>
        <p:spPr/>
        <p:txBody>
          <a:bodyPr/>
          <a:lstStyle/>
          <a:p>
            <a:r>
              <a:rPr lang="en-US" altLang="zh-CN" dirty="0"/>
              <a:t>Problems with PCFGs</a:t>
            </a:r>
            <a:endParaRPr lang="zh-CN" altLang="en-US" dirty="0"/>
          </a:p>
        </p:txBody>
      </p:sp>
      <p:sp>
        <p:nvSpPr>
          <p:cNvPr id="3" name="内容占位符 2">
            <a:extLst>
              <a:ext uri="{FF2B5EF4-FFF2-40B4-BE49-F238E27FC236}">
                <a16:creationId xmlns:a16="http://schemas.microsoft.com/office/drawing/2014/main" id="{A123739B-1301-4009-8B32-77D3CDD55285}"/>
              </a:ext>
            </a:extLst>
          </p:cNvPr>
          <p:cNvSpPr>
            <a:spLocks noGrp="1"/>
          </p:cNvSpPr>
          <p:nvPr>
            <p:ph idx="1"/>
          </p:nvPr>
        </p:nvSpPr>
        <p:spPr/>
        <p:txBody>
          <a:bodyPr/>
          <a:lstStyle/>
          <a:p>
            <a:pPr algn="just"/>
            <a:r>
              <a:rPr lang="en-US" altLang="zh-CN" dirty="0"/>
              <a:t>PCFG</a:t>
            </a:r>
            <a:r>
              <a:rPr lang="zh-CN" altLang="en-US" dirty="0"/>
              <a:t>有两大问题：</a:t>
            </a:r>
            <a:endParaRPr lang="en-US" altLang="zh-CN" dirty="0"/>
          </a:p>
          <a:p>
            <a:pPr lvl="1" algn="just"/>
            <a:r>
              <a:rPr lang="zh-CN" altLang="en-US" dirty="0"/>
              <a:t>简单的独立性假设。</a:t>
            </a:r>
            <a:r>
              <a:rPr lang="en-US" altLang="zh-CN" dirty="0"/>
              <a:t>CFG</a:t>
            </a:r>
            <a:r>
              <a:rPr lang="zh-CN" altLang="en-US" dirty="0"/>
              <a:t>是上下文无关语法，假设每个规则的推导都是和上下文没有关系的，因而每个规则是相互独立的；这种概率分布假设导致</a:t>
            </a:r>
            <a:r>
              <a:rPr lang="en-US" altLang="zh-CN" dirty="0"/>
              <a:t>CFG</a:t>
            </a:r>
            <a:r>
              <a:rPr lang="zh-CN" altLang="en-US" dirty="0"/>
              <a:t>难以学习到解析树上的结构依赖现象；</a:t>
            </a:r>
            <a:endParaRPr lang="en-US" altLang="zh-CN" dirty="0"/>
          </a:p>
          <a:p>
            <a:pPr lvl="1" algn="just"/>
            <a:r>
              <a:rPr lang="zh-CN" altLang="en-US" dirty="0"/>
              <a:t>缺乏基于词汇的语义。</a:t>
            </a:r>
            <a:r>
              <a:rPr lang="en-US" altLang="zh-CN" dirty="0"/>
              <a:t>CFG</a:t>
            </a:r>
            <a:r>
              <a:rPr lang="zh-CN" altLang="en-US" dirty="0"/>
              <a:t>没有对基于特定词的句法进行建模，被分为同一成分的词之间的差别被忽视，因而导致出现子类歧义、结构歧义等问题。</a:t>
            </a:r>
            <a:endParaRPr lang="en-US" altLang="zh-CN" dirty="0"/>
          </a:p>
          <a:p>
            <a:pPr lvl="1" algn="just"/>
            <a:endParaRPr lang="en-US" altLang="zh-CN" dirty="0"/>
          </a:p>
          <a:p>
            <a:pPr algn="just"/>
            <a:r>
              <a:rPr lang="zh-CN" altLang="en-US" dirty="0"/>
              <a:t>为了解决这两个问题，一些改进</a:t>
            </a:r>
            <a:r>
              <a:rPr lang="en-US" altLang="zh-CN" dirty="0"/>
              <a:t>PCFG</a:t>
            </a:r>
            <a:r>
              <a:rPr lang="zh-CN" altLang="en-US" dirty="0"/>
              <a:t>的方法被提了出来。</a:t>
            </a:r>
          </a:p>
        </p:txBody>
      </p:sp>
    </p:spTree>
    <p:extLst>
      <p:ext uri="{BB962C8B-B14F-4D97-AF65-F5344CB8AC3E}">
        <p14:creationId xmlns:p14="http://schemas.microsoft.com/office/powerpoint/2010/main" val="2884608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557ACC-F160-4035-A54F-6D81A68CCB7D}"/>
              </a:ext>
            </a:extLst>
          </p:cNvPr>
          <p:cNvSpPr>
            <a:spLocks noGrp="1"/>
          </p:cNvSpPr>
          <p:nvPr>
            <p:ph type="title"/>
          </p:nvPr>
        </p:nvSpPr>
        <p:spPr/>
        <p:txBody>
          <a:bodyPr/>
          <a:lstStyle/>
          <a:p>
            <a:r>
              <a:rPr lang="en-US" altLang="zh-CN" dirty="0"/>
              <a:t>Problems with PCFGs</a:t>
            </a:r>
            <a:endParaRPr lang="zh-CN" altLang="en-US" dirty="0"/>
          </a:p>
        </p:txBody>
      </p:sp>
      <p:sp>
        <p:nvSpPr>
          <p:cNvPr id="3" name="内容占位符 2">
            <a:extLst>
              <a:ext uri="{FF2B5EF4-FFF2-40B4-BE49-F238E27FC236}">
                <a16:creationId xmlns:a16="http://schemas.microsoft.com/office/drawing/2014/main" id="{BF0E946D-DC61-468F-940B-4FA84B3569D7}"/>
              </a:ext>
            </a:extLst>
          </p:cNvPr>
          <p:cNvSpPr>
            <a:spLocks noGrp="1"/>
          </p:cNvSpPr>
          <p:nvPr>
            <p:ph idx="1"/>
          </p:nvPr>
        </p:nvSpPr>
        <p:spPr>
          <a:xfrm>
            <a:off x="838200" y="1825624"/>
            <a:ext cx="10515600" cy="5032375"/>
          </a:xfrm>
        </p:spPr>
        <p:txBody>
          <a:bodyPr/>
          <a:lstStyle/>
          <a:p>
            <a:pPr algn="just"/>
            <a:r>
              <a:rPr lang="en-US" altLang="zh-CN" dirty="0"/>
              <a:t>PCFG</a:t>
            </a:r>
            <a:r>
              <a:rPr lang="zh-CN" altLang="en-US" dirty="0"/>
              <a:t>假设每个规则都是相互独立的；</a:t>
            </a:r>
            <a:endParaRPr lang="en-US" altLang="zh-CN" dirty="0"/>
          </a:p>
          <a:p>
            <a:pPr algn="just"/>
            <a:r>
              <a:rPr lang="zh-CN" altLang="en-US" dirty="0"/>
              <a:t>然而，</a:t>
            </a:r>
            <a:r>
              <a:rPr lang="en-US" altLang="zh-CN" dirty="0"/>
              <a:t>Francis(1999)</a:t>
            </a:r>
            <a:r>
              <a:rPr lang="zh-CN" altLang="en-US" dirty="0"/>
              <a:t>统计</a:t>
            </a:r>
            <a:r>
              <a:rPr lang="en-US" altLang="zh-CN" dirty="0"/>
              <a:t>Switchboard corpus</a:t>
            </a:r>
            <a:r>
              <a:rPr lang="zh-CN" altLang="en-US" dirty="0"/>
              <a:t>发现：</a:t>
            </a:r>
            <a:r>
              <a:rPr lang="en-US" altLang="zh-CN" dirty="0"/>
              <a:t>NP</a:t>
            </a:r>
            <a:r>
              <a:rPr lang="zh-CN" altLang="en-US" dirty="0"/>
              <a:t>作为主语时，更常被推导至代词；</a:t>
            </a:r>
            <a:r>
              <a:rPr lang="en-US" altLang="zh-CN" dirty="0"/>
              <a:t>NP</a:t>
            </a:r>
            <a:r>
              <a:rPr lang="zh-CN" altLang="en-US" dirty="0"/>
              <a:t>作为宾语时，更常被推导至非人称代词：</a:t>
            </a:r>
            <a:endParaRPr lang="en-US" altLang="zh-CN" dirty="0"/>
          </a:p>
          <a:p>
            <a:pPr algn="just"/>
            <a:endParaRPr lang="en-US" altLang="zh-CN" dirty="0"/>
          </a:p>
          <a:p>
            <a:pPr algn="just"/>
            <a:endParaRPr lang="en-US" altLang="zh-CN" dirty="0"/>
          </a:p>
          <a:p>
            <a:pPr algn="just"/>
            <a:r>
              <a:rPr lang="zh-CN" altLang="en-US" dirty="0"/>
              <a:t>然而</a:t>
            </a:r>
            <a:r>
              <a:rPr lang="en-US" altLang="zh-CN" dirty="0"/>
              <a:t>CFG</a:t>
            </a:r>
            <a:r>
              <a:rPr lang="zh-CN" altLang="en-US" dirty="0"/>
              <a:t>的规则</a:t>
            </a:r>
            <a:r>
              <a:rPr lang="en-US" altLang="zh-CN" dirty="0"/>
              <a:t>NP </a:t>
            </a:r>
            <a:r>
              <a:rPr lang="en-US" altLang="zh-CN" dirty="0">
                <a:sym typeface="Wingdings" panose="05000000000000000000" pitchFamily="2" charset="2"/>
              </a:rPr>
              <a:t> DT NN 0.28</a:t>
            </a:r>
            <a:r>
              <a:rPr lang="zh-CN" altLang="en-US" dirty="0">
                <a:sym typeface="Wingdings" panose="05000000000000000000" pitchFamily="2" charset="2"/>
              </a:rPr>
              <a:t>和</a:t>
            </a:r>
            <a:r>
              <a:rPr lang="en-US" altLang="zh-CN" dirty="0">
                <a:sym typeface="Wingdings" panose="05000000000000000000" pitchFamily="2" charset="2"/>
              </a:rPr>
              <a:t>NP  PRP 0.25</a:t>
            </a:r>
            <a:r>
              <a:rPr lang="zh-CN" altLang="en-US" dirty="0">
                <a:sym typeface="Wingdings" panose="05000000000000000000" pitchFamily="2" charset="2"/>
              </a:rPr>
              <a:t>的概率相似，无法学习到当</a:t>
            </a:r>
            <a:r>
              <a:rPr lang="en-US" altLang="zh-CN" dirty="0">
                <a:sym typeface="Wingdings" panose="05000000000000000000" pitchFamily="2" charset="2"/>
              </a:rPr>
              <a:t>NP</a:t>
            </a:r>
            <a:r>
              <a:rPr lang="zh-CN" altLang="en-US" dirty="0">
                <a:sym typeface="Wingdings" panose="05000000000000000000" pitchFamily="2" charset="2"/>
              </a:rPr>
              <a:t>为主语时</a:t>
            </a:r>
            <a:r>
              <a:rPr lang="en-US" altLang="zh-CN" dirty="0">
                <a:sym typeface="Wingdings" panose="05000000000000000000" pitchFamily="2" charset="2"/>
              </a:rPr>
              <a:t>NP  PRP 0.91</a:t>
            </a:r>
            <a:r>
              <a:rPr lang="zh-CN" altLang="en-US" dirty="0">
                <a:sym typeface="Wingdings" panose="05000000000000000000" pitchFamily="2" charset="2"/>
              </a:rPr>
              <a:t>、当</a:t>
            </a:r>
            <a:r>
              <a:rPr lang="en-US" altLang="zh-CN" dirty="0">
                <a:sym typeface="Wingdings" panose="05000000000000000000" pitchFamily="2" charset="2"/>
              </a:rPr>
              <a:t>NP</a:t>
            </a:r>
            <a:r>
              <a:rPr lang="zh-CN" altLang="en-US" dirty="0">
                <a:sym typeface="Wingdings" panose="05000000000000000000" pitchFamily="2" charset="2"/>
              </a:rPr>
              <a:t>为宾语时</a:t>
            </a:r>
            <a:r>
              <a:rPr lang="en-US" altLang="zh-CN" dirty="0"/>
              <a:t>NP </a:t>
            </a:r>
            <a:r>
              <a:rPr lang="en-US" altLang="zh-CN" dirty="0">
                <a:sym typeface="Wingdings" panose="05000000000000000000" pitchFamily="2" charset="2"/>
              </a:rPr>
              <a:t> DT NN 0.66</a:t>
            </a:r>
            <a:r>
              <a:rPr lang="zh-CN" altLang="en-US" dirty="0">
                <a:sym typeface="Wingdings" panose="05000000000000000000" pitchFamily="2" charset="2"/>
              </a:rPr>
              <a:t>的句法结构；</a:t>
            </a:r>
            <a:endParaRPr lang="en-US" altLang="zh-CN" dirty="0">
              <a:sym typeface="Wingdings" panose="05000000000000000000" pitchFamily="2" charset="2"/>
            </a:endParaRPr>
          </a:p>
          <a:p>
            <a:pPr algn="just"/>
            <a:r>
              <a:rPr lang="zh-CN" altLang="en-US" dirty="0"/>
              <a:t>为此，需要使</a:t>
            </a:r>
            <a:r>
              <a:rPr lang="en-US" altLang="zh-CN" dirty="0"/>
              <a:t>CFG</a:t>
            </a:r>
            <a:r>
              <a:rPr lang="zh-CN" altLang="en-US" dirty="0"/>
              <a:t>的规则考虑</a:t>
            </a:r>
            <a:r>
              <a:rPr lang="en-US" altLang="zh-CN" dirty="0"/>
              <a:t>NP</a:t>
            </a:r>
            <a:r>
              <a:rPr lang="zh-CN" altLang="en-US" dirty="0"/>
              <a:t>是否是主语或宾语，相关的算法拓展</a:t>
            </a:r>
            <a:r>
              <a:rPr lang="en-US" altLang="zh-CN" dirty="0"/>
              <a:t>parent annotation</a:t>
            </a:r>
            <a:r>
              <a:rPr lang="zh-CN" altLang="en-US" dirty="0"/>
              <a:t>将在接下来的章节介绍。</a:t>
            </a:r>
          </a:p>
        </p:txBody>
      </p:sp>
      <p:pic>
        <p:nvPicPr>
          <p:cNvPr id="5" name="图片 4" descr="手机屏幕截图&#10;&#10;描述已自动生成">
            <a:extLst>
              <a:ext uri="{FF2B5EF4-FFF2-40B4-BE49-F238E27FC236}">
                <a16:creationId xmlns:a16="http://schemas.microsoft.com/office/drawing/2014/main" id="{6CF05D6A-4154-44D9-B70A-73E9B5A10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30" y="3262775"/>
            <a:ext cx="3678739" cy="948760"/>
          </a:xfrm>
          <a:prstGeom prst="rect">
            <a:avLst/>
          </a:prstGeom>
        </p:spPr>
      </p:pic>
    </p:spTree>
    <p:extLst>
      <p:ext uri="{BB962C8B-B14F-4D97-AF65-F5344CB8AC3E}">
        <p14:creationId xmlns:p14="http://schemas.microsoft.com/office/powerpoint/2010/main" val="40098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6E832-FCD1-40C0-8834-AD022A5F0411}"/>
              </a:ext>
            </a:extLst>
          </p:cNvPr>
          <p:cNvSpPr>
            <a:spLocks noGrp="1"/>
          </p:cNvSpPr>
          <p:nvPr>
            <p:ph type="title"/>
          </p:nvPr>
        </p:nvSpPr>
        <p:spPr/>
        <p:txBody>
          <a:bodyPr/>
          <a:lstStyle/>
          <a:p>
            <a:r>
              <a:rPr lang="en-US" altLang="zh-CN" dirty="0"/>
              <a:t>Problems with PCFGs</a:t>
            </a:r>
            <a:endParaRPr lang="zh-CN" altLang="en-US" dirty="0"/>
          </a:p>
        </p:txBody>
      </p:sp>
      <p:sp>
        <p:nvSpPr>
          <p:cNvPr id="3" name="内容占位符 2">
            <a:extLst>
              <a:ext uri="{FF2B5EF4-FFF2-40B4-BE49-F238E27FC236}">
                <a16:creationId xmlns:a16="http://schemas.microsoft.com/office/drawing/2014/main" id="{8F8282A5-BCFB-4E45-8CB6-6C78D099E8CA}"/>
              </a:ext>
            </a:extLst>
          </p:cNvPr>
          <p:cNvSpPr>
            <a:spLocks noGrp="1"/>
          </p:cNvSpPr>
          <p:nvPr>
            <p:ph idx="1"/>
          </p:nvPr>
        </p:nvSpPr>
        <p:spPr>
          <a:xfrm>
            <a:off x="838200" y="1825625"/>
            <a:ext cx="4869425" cy="4929136"/>
          </a:xfrm>
        </p:spPr>
        <p:txBody>
          <a:bodyPr>
            <a:normAutofit/>
          </a:bodyPr>
          <a:lstStyle/>
          <a:p>
            <a:pPr algn="just"/>
            <a:r>
              <a:rPr lang="en-US" altLang="zh-CN" sz="2400" dirty="0"/>
              <a:t>PCFG</a:t>
            </a:r>
            <a:r>
              <a:rPr lang="zh-CN" altLang="en-US" sz="2400" dirty="0"/>
              <a:t>的规则缺乏对词汇的敏感性；</a:t>
            </a:r>
            <a:endParaRPr lang="en-US" altLang="zh-CN" sz="2400" dirty="0"/>
          </a:p>
          <a:p>
            <a:pPr algn="just"/>
            <a:r>
              <a:rPr lang="zh-CN" altLang="en-US" sz="2400" dirty="0"/>
              <a:t>这种敏感性缺乏导致</a:t>
            </a:r>
            <a:r>
              <a:rPr lang="en-US" altLang="zh-CN" sz="2400" dirty="0"/>
              <a:t>attachment ambiguity</a:t>
            </a:r>
            <a:r>
              <a:rPr lang="zh-CN" altLang="en-US" sz="2400" dirty="0"/>
              <a:t>，以右图为例，有两种解析树；</a:t>
            </a:r>
            <a:endParaRPr lang="en-US" altLang="zh-CN" sz="2400" dirty="0"/>
          </a:p>
          <a:p>
            <a:pPr algn="just"/>
            <a:r>
              <a:rPr lang="en-US" altLang="zh-CN" sz="2400" dirty="0"/>
              <a:t>PCFG</a:t>
            </a:r>
            <a:r>
              <a:rPr lang="zh-CN" altLang="en-US" sz="2400" dirty="0"/>
              <a:t>无法保证总是解析成左边正确的解析树，这依赖于语料中介词短语的</a:t>
            </a:r>
            <a:r>
              <a:rPr lang="en-US" altLang="zh-CN" sz="2400" dirty="0"/>
              <a:t>VP</a:t>
            </a:r>
            <a:r>
              <a:rPr lang="zh-CN" altLang="en-US" sz="2400" dirty="0"/>
              <a:t>依赖和</a:t>
            </a:r>
            <a:r>
              <a:rPr lang="en-US" altLang="zh-CN" sz="2400" dirty="0"/>
              <a:t>NP</a:t>
            </a:r>
            <a:r>
              <a:rPr lang="zh-CN" altLang="en-US" sz="2400" dirty="0"/>
              <a:t>依赖，哪个出现的更多；</a:t>
            </a:r>
            <a:endParaRPr lang="en-US" altLang="zh-CN" sz="2400" dirty="0"/>
          </a:p>
          <a:p>
            <a:pPr algn="just"/>
            <a:r>
              <a:rPr lang="zh-CN" altLang="en-US" sz="2400" dirty="0"/>
              <a:t>然而，真正能解决这个问题的语义包含在</a:t>
            </a:r>
            <a:r>
              <a:rPr lang="en-US" altLang="zh-CN" sz="2400" dirty="0"/>
              <a:t>dumped</a:t>
            </a:r>
            <a:r>
              <a:rPr lang="zh-CN" altLang="en-US" sz="2400" dirty="0"/>
              <a:t>、</a:t>
            </a:r>
            <a:r>
              <a:rPr lang="en-US" altLang="zh-CN" sz="2400" dirty="0"/>
              <a:t>sacks</a:t>
            </a:r>
            <a:r>
              <a:rPr lang="zh-CN" altLang="en-US" sz="2400" dirty="0"/>
              <a:t>和</a:t>
            </a:r>
            <a:r>
              <a:rPr lang="en-US" altLang="zh-CN" sz="2400" dirty="0"/>
              <a:t>into</a:t>
            </a:r>
            <a:r>
              <a:rPr lang="zh-CN" altLang="en-US" sz="2400" dirty="0"/>
              <a:t>这几个词汇中，即：</a:t>
            </a:r>
            <a:r>
              <a:rPr lang="en-US" altLang="zh-CN" sz="2400" dirty="0"/>
              <a:t>dumped</a:t>
            </a:r>
            <a:r>
              <a:rPr lang="zh-CN" altLang="en-US" sz="2400" dirty="0"/>
              <a:t>和</a:t>
            </a:r>
            <a:r>
              <a:rPr lang="en-US" altLang="zh-CN" sz="2400" dirty="0"/>
              <a:t>into</a:t>
            </a:r>
            <a:r>
              <a:rPr lang="zh-CN" altLang="en-US" sz="2400" dirty="0"/>
              <a:t>共现的概率比</a:t>
            </a:r>
            <a:r>
              <a:rPr lang="en-US" altLang="zh-CN" sz="2400" dirty="0"/>
              <a:t>sacks</a:t>
            </a:r>
            <a:r>
              <a:rPr lang="zh-CN" altLang="en-US" sz="2400" dirty="0"/>
              <a:t>和</a:t>
            </a:r>
            <a:r>
              <a:rPr lang="en-US" altLang="zh-CN" sz="2400" dirty="0"/>
              <a:t>into</a:t>
            </a:r>
            <a:r>
              <a:rPr lang="zh-CN" altLang="en-US" sz="2400" dirty="0"/>
              <a:t>共现的概率更高。</a:t>
            </a:r>
            <a:endParaRPr lang="en-US" altLang="zh-CN" sz="2400" dirty="0"/>
          </a:p>
        </p:txBody>
      </p:sp>
      <p:pic>
        <p:nvPicPr>
          <p:cNvPr id="5" name="图片 4" descr="地图的截图&#10;&#10;描述已自动生成">
            <a:extLst>
              <a:ext uri="{FF2B5EF4-FFF2-40B4-BE49-F238E27FC236}">
                <a16:creationId xmlns:a16="http://schemas.microsoft.com/office/drawing/2014/main" id="{8D1356E8-527F-4C7D-BC5E-F38A134EC7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7625" y="2338306"/>
            <a:ext cx="6449269" cy="3838657"/>
          </a:xfrm>
          <a:prstGeom prst="rect">
            <a:avLst/>
          </a:prstGeom>
        </p:spPr>
      </p:pic>
    </p:spTree>
    <p:extLst>
      <p:ext uri="{BB962C8B-B14F-4D97-AF65-F5344CB8AC3E}">
        <p14:creationId xmlns:p14="http://schemas.microsoft.com/office/powerpoint/2010/main" val="933264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DBA174-7A64-4FD0-ADD3-9FC8A61112AE}"/>
              </a:ext>
            </a:extLst>
          </p:cNvPr>
          <p:cNvSpPr>
            <a:spLocks noGrp="1"/>
          </p:cNvSpPr>
          <p:nvPr>
            <p:ph type="title"/>
          </p:nvPr>
        </p:nvSpPr>
        <p:spPr/>
        <p:txBody>
          <a:bodyPr/>
          <a:lstStyle/>
          <a:p>
            <a:r>
              <a:rPr lang="en-US" altLang="zh-CN" dirty="0"/>
              <a:t>Problems with PCFGs</a:t>
            </a:r>
            <a:endParaRPr lang="zh-CN" altLang="en-US" dirty="0"/>
          </a:p>
        </p:txBody>
      </p:sp>
      <p:sp>
        <p:nvSpPr>
          <p:cNvPr id="3" name="内容占位符 2">
            <a:extLst>
              <a:ext uri="{FF2B5EF4-FFF2-40B4-BE49-F238E27FC236}">
                <a16:creationId xmlns:a16="http://schemas.microsoft.com/office/drawing/2014/main" id="{87B64F9C-FF4F-47AA-A96B-D06545D177F9}"/>
              </a:ext>
            </a:extLst>
          </p:cNvPr>
          <p:cNvSpPr>
            <a:spLocks noGrp="1"/>
          </p:cNvSpPr>
          <p:nvPr>
            <p:ph idx="1"/>
          </p:nvPr>
        </p:nvSpPr>
        <p:spPr>
          <a:xfrm>
            <a:off x="838200" y="1825625"/>
            <a:ext cx="5121766" cy="4870144"/>
          </a:xfrm>
        </p:spPr>
        <p:txBody>
          <a:bodyPr>
            <a:normAutofit/>
          </a:bodyPr>
          <a:lstStyle/>
          <a:p>
            <a:pPr algn="just"/>
            <a:r>
              <a:rPr lang="zh-CN" altLang="en-US" sz="2400" dirty="0"/>
              <a:t>这种敏感缺乏性还导致</a:t>
            </a:r>
            <a:r>
              <a:rPr lang="en-US" altLang="zh-CN" sz="2400" dirty="0"/>
              <a:t>coordination ambiguity</a:t>
            </a:r>
            <a:r>
              <a:rPr lang="zh-CN" altLang="en-US" sz="2400" dirty="0"/>
              <a:t>，以右图为例，有两个解析树；</a:t>
            </a:r>
            <a:endParaRPr lang="en-US" altLang="zh-CN" sz="2400" dirty="0"/>
          </a:p>
          <a:p>
            <a:pPr algn="just"/>
            <a:r>
              <a:rPr lang="en-US" altLang="zh-CN" sz="2400" dirty="0"/>
              <a:t>PCFG</a:t>
            </a:r>
            <a:r>
              <a:rPr lang="zh-CN" altLang="en-US" sz="2400" dirty="0"/>
              <a:t>无法区分两个解析树，这两个解析树的概率是相等的；</a:t>
            </a:r>
            <a:endParaRPr lang="en-US" altLang="zh-CN" sz="2400" dirty="0"/>
          </a:p>
          <a:p>
            <a:pPr algn="just"/>
            <a:r>
              <a:rPr lang="zh-CN" altLang="en-US" sz="2400" dirty="0"/>
              <a:t>同样，能解决这个问题的是词汇</a:t>
            </a:r>
            <a:r>
              <a:rPr lang="en-US" altLang="zh-CN" sz="2400" dirty="0"/>
              <a:t>dogs</a:t>
            </a:r>
            <a:r>
              <a:rPr lang="zh-CN" altLang="en-US" sz="2400" dirty="0"/>
              <a:t>、</a:t>
            </a:r>
            <a:r>
              <a:rPr lang="en-US" altLang="zh-CN" sz="2400" dirty="0"/>
              <a:t>cats</a:t>
            </a:r>
            <a:r>
              <a:rPr lang="zh-CN" altLang="en-US" sz="2400" dirty="0"/>
              <a:t>、</a:t>
            </a:r>
            <a:r>
              <a:rPr lang="en-US" altLang="zh-CN" sz="2400" dirty="0"/>
              <a:t>house</a:t>
            </a:r>
            <a:r>
              <a:rPr lang="zh-CN" altLang="en-US" sz="2400" dirty="0"/>
              <a:t>和</a:t>
            </a:r>
            <a:r>
              <a:rPr lang="en-US" altLang="zh-CN" sz="2400" dirty="0"/>
              <a:t>and</a:t>
            </a:r>
            <a:r>
              <a:rPr lang="zh-CN" altLang="en-US" sz="2400" dirty="0"/>
              <a:t>，即</a:t>
            </a:r>
            <a:r>
              <a:rPr lang="en-US" altLang="zh-CN" sz="2400" dirty="0"/>
              <a:t>dogs</a:t>
            </a:r>
            <a:r>
              <a:rPr lang="zh-CN" altLang="en-US" sz="2400" dirty="0"/>
              <a:t>从语义上与</a:t>
            </a:r>
            <a:r>
              <a:rPr lang="en-US" altLang="zh-CN" sz="2400" dirty="0"/>
              <a:t>cats</a:t>
            </a:r>
            <a:r>
              <a:rPr lang="zh-CN" altLang="en-US" sz="2400" dirty="0"/>
              <a:t>并列更加合适，因为</a:t>
            </a:r>
            <a:r>
              <a:rPr lang="en-US" altLang="zh-CN" sz="2400" dirty="0"/>
              <a:t>dogs</a:t>
            </a:r>
            <a:r>
              <a:rPr lang="zh-CN" altLang="en-US" sz="2400" dirty="0"/>
              <a:t>无法</a:t>
            </a:r>
            <a:r>
              <a:rPr lang="en-US" altLang="zh-CN" sz="2400" dirty="0"/>
              <a:t>in the cats</a:t>
            </a:r>
            <a:r>
              <a:rPr lang="zh-CN" altLang="en-US" sz="2400" dirty="0"/>
              <a:t>；</a:t>
            </a:r>
            <a:endParaRPr lang="en-US" altLang="zh-CN" sz="2400" dirty="0"/>
          </a:p>
          <a:p>
            <a:pPr algn="just"/>
            <a:r>
              <a:rPr lang="zh-CN" altLang="en-US" sz="2400" dirty="0"/>
              <a:t>由此，我们需要使</a:t>
            </a:r>
            <a:r>
              <a:rPr lang="en-US" altLang="zh-CN" sz="2400" dirty="0"/>
              <a:t>PCFG</a:t>
            </a:r>
            <a:r>
              <a:rPr lang="zh-CN" altLang="en-US" sz="2400" dirty="0"/>
              <a:t>的规则考虑重要的词汇依赖，相关算法在接下来的章节介绍。</a:t>
            </a:r>
          </a:p>
        </p:txBody>
      </p:sp>
      <p:pic>
        <p:nvPicPr>
          <p:cNvPr id="5" name="图片 4" descr="地图的截图&#10;&#10;描述已自动生成">
            <a:extLst>
              <a:ext uri="{FF2B5EF4-FFF2-40B4-BE49-F238E27FC236}">
                <a16:creationId xmlns:a16="http://schemas.microsoft.com/office/drawing/2014/main" id="{F540A391-055E-466A-BC36-1A90A3F837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9966" y="2212258"/>
            <a:ext cx="6148459" cy="3805084"/>
          </a:xfrm>
          <a:prstGeom prst="rect">
            <a:avLst/>
          </a:prstGeom>
        </p:spPr>
      </p:pic>
    </p:spTree>
    <p:extLst>
      <p:ext uri="{BB962C8B-B14F-4D97-AF65-F5344CB8AC3E}">
        <p14:creationId xmlns:p14="http://schemas.microsoft.com/office/powerpoint/2010/main" val="4101439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6FA908-82FF-4898-8C64-8ED8225B0C00}"/>
              </a:ext>
            </a:extLst>
          </p:cNvPr>
          <p:cNvSpPr>
            <a:spLocks noGrp="1"/>
          </p:cNvSpPr>
          <p:nvPr>
            <p:ph type="title"/>
          </p:nvPr>
        </p:nvSpPr>
        <p:spPr/>
        <p:txBody>
          <a:bodyPr>
            <a:normAutofit/>
          </a:bodyPr>
          <a:lstStyle/>
          <a:p>
            <a:r>
              <a:rPr lang="en-US" altLang="zh-CN" sz="4200" dirty="0"/>
              <a:t>Improving PCFGs by Splitting Non-Terminals</a:t>
            </a:r>
            <a:endParaRPr lang="zh-CN" altLang="en-US" sz="4200" dirty="0"/>
          </a:p>
        </p:txBody>
      </p:sp>
      <p:sp>
        <p:nvSpPr>
          <p:cNvPr id="3" name="内容占位符 2">
            <a:extLst>
              <a:ext uri="{FF2B5EF4-FFF2-40B4-BE49-F238E27FC236}">
                <a16:creationId xmlns:a16="http://schemas.microsoft.com/office/drawing/2014/main" id="{77D40AC1-D6DA-413F-9D26-DBBAB9397F86}"/>
              </a:ext>
            </a:extLst>
          </p:cNvPr>
          <p:cNvSpPr>
            <a:spLocks noGrp="1"/>
          </p:cNvSpPr>
          <p:nvPr>
            <p:ph idx="1"/>
          </p:nvPr>
        </p:nvSpPr>
        <p:spPr>
          <a:xfrm>
            <a:off x="838200" y="1825625"/>
            <a:ext cx="4485968" cy="4840646"/>
          </a:xfrm>
        </p:spPr>
        <p:txBody>
          <a:bodyPr>
            <a:normAutofit/>
          </a:bodyPr>
          <a:lstStyle/>
          <a:p>
            <a:pPr algn="just"/>
            <a:r>
              <a:rPr lang="zh-CN" altLang="en-US" sz="2400" dirty="0"/>
              <a:t>为解决第一个问题，最简单的做法就是将</a:t>
            </a:r>
            <a:r>
              <a:rPr lang="en-US" altLang="zh-CN" sz="2400" dirty="0"/>
              <a:t>NP</a:t>
            </a:r>
            <a:r>
              <a:rPr lang="zh-CN" altLang="en-US" sz="2400" dirty="0"/>
              <a:t>的规则分成两个版本：一个是作主语时的版本，一个是作宾语时的版本；由此，</a:t>
            </a:r>
            <a:r>
              <a:rPr lang="en-US" altLang="zh-CN" sz="2400" dirty="0"/>
              <a:t>PCFG</a:t>
            </a:r>
            <a:r>
              <a:rPr lang="zh-CN" altLang="en-US" sz="2400" dirty="0"/>
              <a:t>可以学习到</a:t>
            </a:r>
            <a:r>
              <a:rPr lang="en-US" altLang="zh-CN" sz="2400" dirty="0"/>
              <a:t>NP</a:t>
            </a:r>
            <a:r>
              <a:rPr lang="en-US" altLang="zh-CN" sz="2400" baseline="-25000" dirty="0"/>
              <a:t>subject</a:t>
            </a:r>
            <a:r>
              <a:rPr lang="en-US" altLang="zh-CN" sz="2400" dirty="0">
                <a:sym typeface="Wingdings" panose="05000000000000000000" pitchFamily="2" charset="2"/>
              </a:rPr>
              <a:t>PRP 0.91</a:t>
            </a:r>
            <a:r>
              <a:rPr lang="zh-CN" altLang="en-US" sz="2400" dirty="0">
                <a:sym typeface="Wingdings" panose="05000000000000000000" pitchFamily="2" charset="2"/>
              </a:rPr>
              <a:t>和</a:t>
            </a:r>
            <a:r>
              <a:rPr lang="en-US" altLang="zh-CN" sz="2400" dirty="0">
                <a:sym typeface="Wingdings" panose="05000000000000000000" pitchFamily="2" charset="2"/>
              </a:rPr>
              <a:t>NP</a:t>
            </a:r>
            <a:r>
              <a:rPr lang="en-US" altLang="zh-CN" sz="2400" baseline="-25000" dirty="0">
                <a:sym typeface="Wingdings" panose="05000000000000000000" pitchFamily="2" charset="2"/>
              </a:rPr>
              <a:t>object</a:t>
            </a:r>
            <a:r>
              <a:rPr lang="en-US" altLang="zh-CN" sz="2400" dirty="0">
                <a:sym typeface="Wingdings" panose="05000000000000000000" pitchFamily="2" charset="2"/>
              </a:rPr>
              <a:t>PRP 0.34</a:t>
            </a:r>
            <a:r>
              <a:rPr lang="zh-CN" altLang="en-US" sz="2400" dirty="0">
                <a:sym typeface="Wingdings" panose="05000000000000000000" pitchFamily="2" charset="2"/>
              </a:rPr>
              <a:t>两个依赖于其他结构的规则；</a:t>
            </a:r>
            <a:endParaRPr lang="en-US" altLang="zh-CN" sz="2400" dirty="0">
              <a:sym typeface="Wingdings" panose="05000000000000000000" pitchFamily="2" charset="2"/>
            </a:endParaRPr>
          </a:p>
          <a:p>
            <a:pPr algn="just"/>
            <a:r>
              <a:rPr lang="zh-CN" altLang="en-US" sz="2400" dirty="0"/>
              <a:t>一种实现方式被称为</a:t>
            </a:r>
            <a:r>
              <a:rPr lang="en-US" altLang="zh-CN" sz="2400" dirty="0"/>
              <a:t>parent annotation</a:t>
            </a:r>
            <a:r>
              <a:rPr lang="zh-CN" altLang="en-US" sz="2400" dirty="0"/>
              <a:t>，即用解析树中每个节点的父节点标记其本身；</a:t>
            </a:r>
            <a:r>
              <a:rPr lang="en-US" altLang="zh-CN" sz="2400" dirty="0"/>
              <a:t>NP</a:t>
            </a:r>
            <a:r>
              <a:rPr lang="zh-CN" altLang="en-US" sz="2400" dirty="0"/>
              <a:t>作主语时的父节点常是</a:t>
            </a:r>
            <a:r>
              <a:rPr lang="en-US" altLang="zh-CN" sz="2400" dirty="0"/>
              <a:t>S</a:t>
            </a:r>
            <a:r>
              <a:rPr lang="zh-CN" altLang="en-US" sz="2400" dirty="0"/>
              <a:t>，作宾语时的父节点可能是</a:t>
            </a:r>
            <a:r>
              <a:rPr lang="en-US" altLang="zh-CN" sz="2400" dirty="0"/>
              <a:t>VP</a:t>
            </a:r>
            <a:r>
              <a:rPr lang="zh-CN" altLang="en-US" sz="2400" dirty="0"/>
              <a:t>；示例如右图。</a:t>
            </a:r>
          </a:p>
        </p:txBody>
      </p:sp>
      <p:pic>
        <p:nvPicPr>
          <p:cNvPr id="5" name="图片 4" descr="地图的截图&#10;&#10;描述已自动生成">
            <a:extLst>
              <a:ext uri="{FF2B5EF4-FFF2-40B4-BE49-F238E27FC236}">
                <a16:creationId xmlns:a16="http://schemas.microsoft.com/office/drawing/2014/main" id="{FBA7192D-D53F-4840-B741-251591092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168" y="2174231"/>
            <a:ext cx="6720348" cy="3654126"/>
          </a:xfrm>
          <a:prstGeom prst="rect">
            <a:avLst/>
          </a:prstGeom>
        </p:spPr>
      </p:pic>
      <p:cxnSp>
        <p:nvCxnSpPr>
          <p:cNvPr id="7" name="直接箭头连接符 6">
            <a:extLst>
              <a:ext uri="{FF2B5EF4-FFF2-40B4-BE49-F238E27FC236}">
                <a16:creationId xmlns:a16="http://schemas.microsoft.com/office/drawing/2014/main" id="{DC4E22E6-F0F5-445B-A452-2A5D37106A6E}"/>
              </a:ext>
            </a:extLst>
          </p:cNvPr>
          <p:cNvCxnSpPr/>
          <p:nvPr/>
        </p:nvCxnSpPr>
        <p:spPr>
          <a:xfrm>
            <a:off x="7000103" y="3058297"/>
            <a:ext cx="2020329"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 name="直接箭头连接符 8">
            <a:extLst>
              <a:ext uri="{FF2B5EF4-FFF2-40B4-BE49-F238E27FC236}">
                <a16:creationId xmlns:a16="http://schemas.microsoft.com/office/drawing/2014/main" id="{F2679D61-2A63-48D5-B275-2487AE159353}"/>
              </a:ext>
            </a:extLst>
          </p:cNvPr>
          <p:cNvCxnSpPr/>
          <p:nvPr/>
        </p:nvCxnSpPr>
        <p:spPr>
          <a:xfrm>
            <a:off x="8365524" y="3632886"/>
            <a:ext cx="1989438"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967487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BCBAA3-25E4-4661-9FFC-90F8E6D521CF}"/>
              </a:ext>
            </a:extLst>
          </p:cNvPr>
          <p:cNvSpPr>
            <a:spLocks noGrp="1"/>
          </p:cNvSpPr>
          <p:nvPr>
            <p:ph type="title"/>
          </p:nvPr>
        </p:nvSpPr>
        <p:spPr/>
        <p:txBody>
          <a:bodyPr/>
          <a:lstStyle/>
          <a:p>
            <a:r>
              <a:rPr lang="en-US" altLang="zh-CN" sz="4200" dirty="0">
                <a:solidFill>
                  <a:prstClr val="black"/>
                </a:solidFill>
              </a:rPr>
              <a:t>Improving PCFGs by Splitting Non-Terminals</a:t>
            </a:r>
            <a:endParaRPr lang="zh-CN" altLang="en-US" dirty="0"/>
          </a:p>
        </p:txBody>
      </p:sp>
      <p:sp>
        <p:nvSpPr>
          <p:cNvPr id="3" name="内容占位符 2">
            <a:extLst>
              <a:ext uri="{FF2B5EF4-FFF2-40B4-BE49-F238E27FC236}">
                <a16:creationId xmlns:a16="http://schemas.microsoft.com/office/drawing/2014/main" id="{BF424D9C-6BDE-4D5E-BB45-7E469DE8A7F9}"/>
              </a:ext>
            </a:extLst>
          </p:cNvPr>
          <p:cNvSpPr>
            <a:spLocks noGrp="1"/>
          </p:cNvSpPr>
          <p:nvPr>
            <p:ph idx="1"/>
          </p:nvPr>
        </p:nvSpPr>
        <p:spPr>
          <a:xfrm>
            <a:off x="838200" y="1825625"/>
            <a:ext cx="5134089" cy="4351338"/>
          </a:xfrm>
        </p:spPr>
        <p:txBody>
          <a:bodyPr>
            <a:normAutofit/>
          </a:bodyPr>
          <a:lstStyle/>
          <a:p>
            <a:pPr algn="just"/>
            <a:r>
              <a:rPr lang="zh-CN" altLang="en-US" sz="2400" dirty="0"/>
              <a:t>更进一步，可以通过这种方式标注所有</a:t>
            </a:r>
            <a:r>
              <a:rPr lang="en-US" altLang="zh-CN" sz="2400" dirty="0"/>
              <a:t>pre-terminals</a:t>
            </a:r>
            <a:r>
              <a:rPr lang="zh-CN" altLang="en-US" sz="2400" dirty="0"/>
              <a:t>的父节点来提升</a:t>
            </a:r>
            <a:r>
              <a:rPr lang="en-US" altLang="zh-CN" sz="2400" dirty="0"/>
              <a:t>PCFG</a:t>
            </a:r>
            <a:r>
              <a:rPr lang="zh-CN" altLang="en-US" sz="2400" dirty="0"/>
              <a:t>的效果；</a:t>
            </a:r>
            <a:r>
              <a:rPr lang="en-US" altLang="zh-CN" sz="2400" dirty="0"/>
              <a:t>pre-terminals</a:t>
            </a:r>
            <a:r>
              <a:rPr lang="zh-CN" altLang="en-US" sz="2400" dirty="0"/>
              <a:t>即</a:t>
            </a:r>
            <a:r>
              <a:rPr lang="en-US" altLang="zh-CN" sz="2400" dirty="0"/>
              <a:t>terminals</a:t>
            </a:r>
            <a:r>
              <a:rPr lang="zh-CN" altLang="en-US" sz="2400" dirty="0"/>
              <a:t>的父节点；</a:t>
            </a:r>
            <a:endParaRPr lang="en-US" altLang="zh-CN" sz="2400" dirty="0"/>
          </a:p>
          <a:p>
            <a:pPr algn="just"/>
            <a:r>
              <a:rPr lang="zh-CN" altLang="en-US" sz="2400" dirty="0"/>
              <a:t>右图是</a:t>
            </a:r>
            <a:r>
              <a:rPr lang="en-US" altLang="zh-CN" sz="2400" dirty="0"/>
              <a:t>Klein</a:t>
            </a:r>
            <a:r>
              <a:rPr lang="zh-CN" altLang="en-US" sz="2400" dirty="0"/>
              <a:t>和</a:t>
            </a:r>
            <a:r>
              <a:rPr lang="en-US" altLang="zh-CN" sz="2400" dirty="0"/>
              <a:t>Manning(2003)</a:t>
            </a:r>
            <a:r>
              <a:rPr lang="zh-CN" altLang="en-US" sz="2400" dirty="0"/>
              <a:t>通过此方式标注</a:t>
            </a:r>
            <a:r>
              <a:rPr lang="en-US" altLang="zh-CN" sz="2400" dirty="0"/>
              <a:t>IN</a:t>
            </a:r>
            <a:r>
              <a:rPr lang="zh-CN" altLang="en-US" sz="2400" dirty="0"/>
              <a:t>和</a:t>
            </a:r>
            <a:r>
              <a:rPr lang="en-US" altLang="zh-CN" sz="2400" dirty="0"/>
              <a:t>TO</a:t>
            </a:r>
            <a:r>
              <a:rPr lang="zh-CN" altLang="en-US" sz="2400" dirty="0"/>
              <a:t>等</a:t>
            </a:r>
            <a:r>
              <a:rPr lang="en-US" altLang="zh-CN" sz="2400" dirty="0"/>
              <a:t>pre-terminals</a:t>
            </a:r>
            <a:r>
              <a:rPr lang="zh-CN" altLang="en-US" sz="2400" dirty="0"/>
              <a:t>获得的效果提升示例；</a:t>
            </a:r>
            <a:endParaRPr lang="en-US" altLang="zh-CN" sz="2400" dirty="0"/>
          </a:p>
          <a:p>
            <a:pPr algn="just"/>
            <a:r>
              <a:rPr lang="zh-CN" altLang="en-US" sz="2400" dirty="0"/>
              <a:t>然而，这种方式会导致规则集的大小大幅增加，使得样本量相对减少，模型更容易过拟合；所以，确定哪些重要的节点应该被切分是非常重要的。</a:t>
            </a:r>
          </a:p>
        </p:txBody>
      </p:sp>
      <p:pic>
        <p:nvPicPr>
          <p:cNvPr id="5" name="图片 4" descr="地图的截图&#10;&#10;描述已自动生成">
            <a:extLst>
              <a:ext uri="{FF2B5EF4-FFF2-40B4-BE49-F238E27FC236}">
                <a16:creationId xmlns:a16="http://schemas.microsoft.com/office/drawing/2014/main" id="{AD7C9844-DDEA-4969-B9A0-6438059168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2289" y="2166443"/>
            <a:ext cx="6145971" cy="3669701"/>
          </a:xfrm>
          <a:prstGeom prst="rect">
            <a:avLst/>
          </a:prstGeom>
        </p:spPr>
      </p:pic>
      <p:cxnSp>
        <p:nvCxnSpPr>
          <p:cNvPr id="7" name="直接箭头连接符 6">
            <a:extLst>
              <a:ext uri="{FF2B5EF4-FFF2-40B4-BE49-F238E27FC236}">
                <a16:creationId xmlns:a16="http://schemas.microsoft.com/office/drawing/2014/main" id="{9A636864-757C-4038-9FAB-8AEB817B4BB3}"/>
              </a:ext>
            </a:extLst>
          </p:cNvPr>
          <p:cNvCxnSpPr/>
          <p:nvPr/>
        </p:nvCxnSpPr>
        <p:spPr>
          <a:xfrm>
            <a:off x="6518189" y="2817341"/>
            <a:ext cx="19523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4B8322BD-2983-4FD1-B680-120A938E196C}"/>
              </a:ext>
            </a:extLst>
          </p:cNvPr>
          <p:cNvCxnSpPr/>
          <p:nvPr/>
        </p:nvCxnSpPr>
        <p:spPr>
          <a:xfrm>
            <a:off x="7142205" y="3725562"/>
            <a:ext cx="25022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5588001-E8A8-473C-BAAC-9F736E6509A3}"/>
              </a:ext>
            </a:extLst>
          </p:cNvPr>
          <p:cNvCxnSpPr/>
          <p:nvPr/>
        </p:nvCxnSpPr>
        <p:spPr>
          <a:xfrm>
            <a:off x="6845643" y="3268362"/>
            <a:ext cx="22118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613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EDFD3-804C-4891-B00F-C83CD8600CB7}"/>
              </a:ext>
            </a:extLst>
          </p:cNvPr>
          <p:cNvSpPr>
            <a:spLocks noGrp="1"/>
          </p:cNvSpPr>
          <p:nvPr>
            <p:ph type="title"/>
          </p:nvPr>
        </p:nvSpPr>
        <p:spPr/>
        <p:txBody>
          <a:bodyPr/>
          <a:lstStyle/>
          <a:p>
            <a:r>
              <a:rPr lang="en-US" altLang="zh-CN" dirty="0"/>
              <a:t>Probabilistic Context-Free Grammars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BEC1F0F-4259-4916-91AD-F58F97C26A26}"/>
                  </a:ext>
                </a:extLst>
              </p:cNvPr>
              <p:cNvSpPr>
                <a:spLocks noGrp="1"/>
              </p:cNvSpPr>
              <p:nvPr>
                <p:ph idx="1"/>
              </p:nvPr>
            </p:nvSpPr>
            <p:spPr/>
            <p:txBody>
              <a:bodyPr/>
              <a:lstStyle/>
              <a:p>
                <a:pPr algn="just"/>
                <a:r>
                  <a:rPr lang="zh-CN" altLang="en-US" dirty="0"/>
                  <a:t>概率上下文无关语法</a:t>
                </a:r>
                <a:r>
                  <a:rPr lang="en-US" altLang="zh-CN" dirty="0"/>
                  <a:t>(PCFG)</a:t>
                </a:r>
                <a:r>
                  <a:rPr lang="zh-CN" altLang="en-US" dirty="0"/>
                  <a:t>，由</a:t>
                </a:r>
                <a:r>
                  <a:rPr lang="en-US" altLang="zh-CN" dirty="0"/>
                  <a:t>Booth(1969)</a:t>
                </a:r>
                <a:r>
                  <a:rPr lang="zh-CN" altLang="en-US" dirty="0"/>
                  <a:t>提出，是对</a:t>
                </a:r>
                <a:r>
                  <a:rPr lang="en-US" altLang="zh-CN" dirty="0"/>
                  <a:t>CFG</a:t>
                </a:r>
                <a:r>
                  <a:rPr lang="zh-CN" altLang="en-US" dirty="0"/>
                  <a:t>的一种增强算法；其与</a:t>
                </a:r>
                <a:r>
                  <a:rPr lang="en-US" altLang="zh-CN" dirty="0"/>
                  <a:t>CFG</a:t>
                </a:r>
                <a:r>
                  <a:rPr lang="zh-CN" altLang="en-US" dirty="0"/>
                  <a:t>的定义基本相同，唯一的区别就是每个规则</a:t>
                </a:r>
                <a:r>
                  <a:rPr lang="en-US" altLang="zh-CN" dirty="0"/>
                  <a:t>R</a:t>
                </a:r>
                <a:r>
                  <a:rPr lang="zh-CN" altLang="en-US" dirty="0"/>
                  <a:t>都给予一个概率，</a:t>
                </a:r>
                <a:r>
                  <a:rPr lang="en-US" altLang="zh-CN" dirty="0"/>
                  <a:t>G=</a:t>
                </a:r>
                <a14:m>
                  <m:oMath xmlns:m="http://schemas.openxmlformats.org/officeDocument/2006/math">
                    <m:r>
                      <a:rPr lang="zh-CN" altLang="en-US" i="1" smtClean="0">
                        <a:latin typeface="Cambria Math" panose="02040503050406030204" pitchFamily="18" charset="0"/>
                      </a:rPr>
                      <m:t>𝑓</m:t>
                    </m:r>
                    <m:d>
                      <m:dPr>
                        <m:ctrlPr>
                          <a:rPr lang="zh-CN" altLang="en-US" i="1" smtClean="0">
                            <a:latin typeface="Cambria Math" panose="02040503050406030204" pitchFamily="18" charset="0"/>
                          </a:rPr>
                        </m:ctrlPr>
                      </m:dPr>
                      <m:e>
                        <m:r>
                          <a:rPr lang="zh-CN" altLang="en-US" i="1" smtClean="0">
                            <a:latin typeface="Cambria Math" panose="02040503050406030204" pitchFamily="18" charset="0"/>
                          </a:rPr>
                          <m:t>𝑁</m:t>
                        </m:r>
                        <m:r>
                          <a:rPr lang="zh-CN" altLang="en-US" i="0" smtClean="0">
                            <a:latin typeface="Cambria Math" panose="02040503050406030204" pitchFamily="18" charset="0"/>
                          </a:rPr>
                          <m:t>,</m:t>
                        </m:r>
                        <m:r>
                          <a:rPr lang="zh-CN" altLang="en-US" i="1" smtClean="0">
                            <a:latin typeface="Cambria Math" panose="02040503050406030204" pitchFamily="18" charset="0"/>
                          </a:rPr>
                          <m:t>𝛴</m:t>
                        </m:r>
                        <m:r>
                          <a:rPr lang="zh-CN" altLang="en-US" i="0" smtClean="0">
                            <a:latin typeface="Cambria Math" panose="02040503050406030204" pitchFamily="18" charset="0"/>
                          </a:rPr>
                          <m:t>,</m:t>
                        </m:r>
                        <m:r>
                          <a:rPr lang="zh-CN" altLang="en-US" i="1" smtClean="0">
                            <a:latin typeface="Cambria Math" panose="02040503050406030204" pitchFamily="18" charset="0"/>
                          </a:rPr>
                          <m:t>𝑅</m:t>
                        </m:r>
                        <m:r>
                          <a:rPr lang="zh-CN" altLang="en-US" i="0" smtClean="0">
                            <a:latin typeface="Cambria Math" panose="02040503050406030204" pitchFamily="18" charset="0"/>
                          </a:rPr>
                          <m:t>,</m:t>
                        </m:r>
                        <m:r>
                          <a:rPr lang="zh-CN" altLang="en-US" i="1" smtClean="0">
                            <a:latin typeface="Cambria Math" panose="02040503050406030204" pitchFamily="18" charset="0"/>
                          </a:rPr>
                          <m:t>𝑆</m:t>
                        </m:r>
                      </m:e>
                    </m:d>
                  </m:oMath>
                </a14:m>
                <a:r>
                  <a:rPr lang="zh-CN" altLang="en-US" dirty="0"/>
                  <a:t>：</a:t>
                </a:r>
              </a:p>
            </p:txBody>
          </p:sp>
        </mc:Choice>
        <mc:Fallback xmlns="">
          <p:sp>
            <p:nvSpPr>
              <p:cNvPr id="3" name="内容占位符 2">
                <a:extLst>
                  <a:ext uri="{FF2B5EF4-FFF2-40B4-BE49-F238E27FC236}">
                    <a16:creationId xmlns:a16="http://schemas.microsoft.com/office/drawing/2014/main" id="{0BEC1F0F-4259-4916-91AD-F58F97C26A26}"/>
                  </a:ext>
                </a:extLst>
              </p:cNvPr>
              <p:cNvSpPr>
                <a:spLocks noGrp="1" noRot="1" noChangeAspect="1" noMove="1" noResize="1" noEditPoints="1" noAdjustHandles="1" noChangeArrowheads="1" noChangeShapeType="1" noTextEdit="1"/>
              </p:cNvSpPr>
              <p:nvPr>
                <p:ph idx="1"/>
              </p:nvPr>
            </p:nvSpPr>
            <p:spPr>
              <a:blipFill>
                <a:blip r:embed="rId2"/>
                <a:stretch>
                  <a:fillRect l="-1043" t="-2521" r="-1159"/>
                </a:stretch>
              </a:blipFill>
            </p:spPr>
            <p:txBody>
              <a:bodyPr/>
              <a:lstStyle/>
              <a:p>
                <a:r>
                  <a:rPr lang="zh-CN" altLang="en-US">
                    <a:noFill/>
                  </a:rPr>
                  <a:t> </a:t>
                </a:r>
              </a:p>
            </p:txBody>
          </p:sp>
        </mc:Fallback>
      </mc:AlternateContent>
      <p:pic>
        <p:nvPicPr>
          <p:cNvPr id="5" name="图片 4" descr="手机屏幕截图&#10;&#10;描述已自动生成">
            <a:extLst>
              <a:ext uri="{FF2B5EF4-FFF2-40B4-BE49-F238E27FC236}">
                <a16:creationId xmlns:a16="http://schemas.microsoft.com/office/drawing/2014/main" id="{B76DB0B4-B114-44AD-9C54-5FD1AEEF0E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8111" y="3206054"/>
            <a:ext cx="9015777" cy="3489713"/>
          </a:xfrm>
          <a:prstGeom prst="rect">
            <a:avLst/>
          </a:prstGeom>
        </p:spPr>
      </p:pic>
    </p:spTree>
    <p:extLst>
      <p:ext uri="{BB962C8B-B14F-4D97-AF65-F5344CB8AC3E}">
        <p14:creationId xmlns:p14="http://schemas.microsoft.com/office/powerpoint/2010/main" val="1713125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7CB501-E153-4967-9B3D-F60DD54B9475}"/>
              </a:ext>
            </a:extLst>
          </p:cNvPr>
          <p:cNvSpPr>
            <a:spLocks noGrp="1"/>
          </p:cNvSpPr>
          <p:nvPr>
            <p:ph type="title"/>
          </p:nvPr>
        </p:nvSpPr>
        <p:spPr/>
        <p:txBody>
          <a:bodyPr/>
          <a:lstStyle/>
          <a:p>
            <a:r>
              <a:rPr lang="en-US" altLang="zh-CN" dirty="0"/>
              <a:t>Probabilistic Lexicalized CFGs</a:t>
            </a:r>
            <a:endParaRPr lang="zh-CN" altLang="en-US" dirty="0"/>
          </a:p>
        </p:txBody>
      </p:sp>
      <p:sp>
        <p:nvSpPr>
          <p:cNvPr id="3" name="内容占位符 2">
            <a:extLst>
              <a:ext uri="{FF2B5EF4-FFF2-40B4-BE49-F238E27FC236}">
                <a16:creationId xmlns:a16="http://schemas.microsoft.com/office/drawing/2014/main" id="{06CB36C4-4059-45AE-8A63-57043F021DFB}"/>
              </a:ext>
            </a:extLst>
          </p:cNvPr>
          <p:cNvSpPr>
            <a:spLocks noGrp="1"/>
          </p:cNvSpPr>
          <p:nvPr>
            <p:ph idx="1"/>
          </p:nvPr>
        </p:nvSpPr>
        <p:spPr>
          <a:xfrm>
            <a:off x="838200" y="1825625"/>
            <a:ext cx="5257800" cy="4351338"/>
          </a:xfrm>
        </p:spPr>
        <p:txBody>
          <a:bodyPr>
            <a:normAutofit/>
          </a:bodyPr>
          <a:lstStyle/>
          <a:p>
            <a:pPr algn="just"/>
            <a:r>
              <a:rPr lang="zh-CN" altLang="en-US" sz="2400" dirty="0"/>
              <a:t>为解决第二个问题，我们提出词汇化</a:t>
            </a:r>
            <a:r>
              <a:rPr lang="en-US" altLang="zh-CN" sz="2400" dirty="0"/>
              <a:t>(lexicalized)PCFG</a:t>
            </a:r>
            <a:r>
              <a:rPr lang="zh-CN" altLang="en-US" sz="2400" dirty="0"/>
              <a:t>；对解析树中的每个</a:t>
            </a:r>
            <a:r>
              <a:rPr lang="en-US" altLang="zh-CN" sz="2400" dirty="0"/>
              <a:t>non-terminals</a:t>
            </a:r>
            <a:r>
              <a:rPr lang="zh-CN" altLang="en-US" sz="2400" dirty="0"/>
              <a:t>，标注其头</a:t>
            </a:r>
            <a:r>
              <a:rPr lang="en-US" altLang="zh-CN" sz="2400" dirty="0"/>
              <a:t>(head)</a:t>
            </a:r>
            <a:r>
              <a:rPr lang="zh-CN" altLang="en-US" sz="2400" dirty="0"/>
              <a:t>和对应的词性</a:t>
            </a:r>
            <a:r>
              <a:rPr lang="en-US" altLang="zh-CN" sz="2400" dirty="0"/>
              <a:t>(head tag)</a:t>
            </a:r>
            <a:r>
              <a:rPr lang="zh-CN" altLang="en-US" sz="2400" dirty="0"/>
              <a:t>；由此：</a:t>
            </a:r>
            <a:endParaRPr lang="en-US" altLang="zh-CN" sz="2400" dirty="0"/>
          </a:p>
          <a:p>
            <a:pPr algn="just"/>
            <a:endParaRPr lang="en-US" altLang="zh-CN" sz="2400" dirty="0"/>
          </a:p>
          <a:p>
            <a:pPr algn="just"/>
            <a:endParaRPr lang="en-US" altLang="zh-CN" sz="2400" dirty="0"/>
          </a:p>
          <a:p>
            <a:pPr algn="just"/>
            <a:r>
              <a:rPr lang="zh-CN" altLang="en-US" sz="2400" dirty="0"/>
              <a:t>为生成词汇化解析树，</a:t>
            </a:r>
            <a:r>
              <a:rPr lang="en-US" altLang="zh-CN" sz="2400" dirty="0"/>
              <a:t>PCFG</a:t>
            </a:r>
            <a:r>
              <a:rPr lang="zh-CN" altLang="en-US" sz="2400" dirty="0"/>
              <a:t>需要可以从规则右边两个成分的头和词性中挑选正确的头和词性，设置为规则左边成分的头和词性；右图是词汇化解析树示例，和对应的</a:t>
            </a:r>
            <a:r>
              <a:rPr lang="en-US" altLang="zh-CN" sz="2400" dirty="0"/>
              <a:t>LPCFG</a:t>
            </a:r>
            <a:r>
              <a:rPr lang="zh-CN" altLang="en-US" sz="2400" dirty="0"/>
              <a:t>。</a:t>
            </a:r>
          </a:p>
        </p:txBody>
      </p:sp>
      <p:pic>
        <p:nvPicPr>
          <p:cNvPr id="5" name="图片 4" descr="手机屏幕截图&#10;&#10;描述已自动生成">
            <a:extLst>
              <a:ext uri="{FF2B5EF4-FFF2-40B4-BE49-F238E27FC236}">
                <a16:creationId xmlns:a16="http://schemas.microsoft.com/office/drawing/2014/main" id="{C95DCB0F-71EE-488D-B9A0-D7FD74F1C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10241"/>
            <a:ext cx="5940381" cy="4531565"/>
          </a:xfrm>
          <a:prstGeom prst="rect">
            <a:avLst/>
          </a:prstGeom>
        </p:spPr>
      </p:pic>
      <p:grpSp>
        <p:nvGrpSpPr>
          <p:cNvPr id="11" name="组合 10">
            <a:extLst>
              <a:ext uri="{FF2B5EF4-FFF2-40B4-BE49-F238E27FC236}">
                <a16:creationId xmlns:a16="http://schemas.microsoft.com/office/drawing/2014/main" id="{6B44588D-0D50-4B03-BDD0-E1BB9CD7CB81}"/>
              </a:ext>
            </a:extLst>
          </p:cNvPr>
          <p:cNvGrpSpPr/>
          <p:nvPr/>
        </p:nvGrpSpPr>
        <p:grpSpPr>
          <a:xfrm>
            <a:off x="460987" y="3276113"/>
            <a:ext cx="5572432" cy="798921"/>
            <a:chOff x="460987" y="3202373"/>
            <a:chExt cx="5572432" cy="798921"/>
          </a:xfrm>
        </p:grpSpPr>
        <p:pic>
          <p:nvPicPr>
            <p:cNvPr id="7" name="图片 6">
              <a:extLst>
                <a:ext uri="{FF2B5EF4-FFF2-40B4-BE49-F238E27FC236}">
                  <a16:creationId xmlns:a16="http://schemas.microsoft.com/office/drawing/2014/main" id="{C09806C8-1C59-4CA6-BB63-1F91DE623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148" y="3202373"/>
              <a:ext cx="1391270" cy="198753"/>
            </a:xfrm>
            <a:prstGeom prst="rect">
              <a:avLst/>
            </a:prstGeom>
          </p:spPr>
        </p:pic>
        <p:pic>
          <p:nvPicPr>
            <p:cNvPr id="9" name="图片 8">
              <a:extLst>
                <a:ext uri="{FF2B5EF4-FFF2-40B4-BE49-F238E27FC236}">
                  <a16:creationId xmlns:a16="http://schemas.microsoft.com/office/drawing/2014/main" id="{86C844DE-C1B9-46B0-9891-442B9527DB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987" y="3784889"/>
              <a:ext cx="5572432" cy="216405"/>
            </a:xfrm>
            <a:prstGeom prst="rect">
              <a:avLst/>
            </a:prstGeom>
          </p:spPr>
        </p:pic>
        <p:sp>
          <p:nvSpPr>
            <p:cNvPr id="10" name="箭头: 下 9">
              <a:extLst>
                <a:ext uri="{FF2B5EF4-FFF2-40B4-BE49-F238E27FC236}">
                  <a16:creationId xmlns:a16="http://schemas.microsoft.com/office/drawing/2014/main" id="{1FC02AF9-2960-4A95-BF2A-63A14745941D}"/>
                </a:ext>
              </a:extLst>
            </p:cNvPr>
            <p:cNvSpPr/>
            <p:nvPr/>
          </p:nvSpPr>
          <p:spPr>
            <a:xfrm>
              <a:off x="3385984" y="3416510"/>
              <a:ext cx="162232" cy="3384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44455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2C1E4-977F-4BCB-876D-CE6A488178B5}"/>
              </a:ext>
            </a:extLst>
          </p:cNvPr>
          <p:cNvSpPr>
            <a:spLocks noGrp="1"/>
          </p:cNvSpPr>
          <p:nvPr>
            <p:ph type="title"/>
          </p:nvPr>
        </p:nvSpPr>
        <p:spPr/>
        <p:txBody>
          <a:bodyPr/>
          <a:lstStyle/>
          <a:p>
            <a:r>
              <a:rPr lang="en-US" altLang="zh-CN" dirty="0"/>
              <a:t>Probabilistic Lexicalized CFGs</a:t>
            </a:r>
            <a:endParaRPr lang="zh-CN" altLang="en-US" dirty="0"/>
          </a:p>
        </p:txBody>
      </p:sp>
      <p:sp>
        <p:nvSpPr>
          <p:cNvPr id="3" name="内容占位符 2">
            <a:extLst>
              <a:ext uri="{FF2B5EF4-FFF2-40B4-BE49-F238E27FC236}">
                <a16:creationId xmlns:a16="http://schemas.microsoft.com/office/drawing/2014/main" id="{B2CD9763-0DB8-4847-BD1D-2F47AFF88117}"/>
              </a:ext>
            </a:extLst>
          </p:cNvPr>
          <p:cNvSpPr>
            <a:spLocks noGrp="1"/>
          </p:cNvSpPr>
          <p:nvPr>
            <p:ph idx="1"/>
          </p:nvPr>
        </p:nvSpPr>
        <p:spPr>
          <a:xfrm>
            <a:off x="838200" y="1825625"/>
            <a:ext cx="10515600" cy="4929136"/>
          </a:xfrm>
        </p:spPr>
        <p:txBody>
          <a:bodyPr/>
          <a:lstStyle/>
          <a:p>
            <a:pPr algn="just"/>
            <a:r>
              <a:rPr lang="zh-CN" altLang="en-US" dirty="0"/>
              <a:t>从上例看到，</a:t>
            </a:r>
            <a:r>
              <a:rPr lang="en-US" altLang="zh-CN" dirty="0"/>
              <a:t>LPCFG</a:t>
            </a:r>
            <a:r>
              <a:rPr lang="zh-CN" altLang="en-US" dirty="0"/>
              <a:t>有两种规则：</a:t>
            </a:r>
            <a:r>
              <a:rPr lang="en-US" altLang="zh-CN" dirty="0"/>
              <a:t>lexical rules</a:t>
            </a:r>
            <a:r>
              <a:rPr lang="zh-CN" altLang="en-US" dirty="0"/>
              <a:t>描述</a:t>
            </a:r>
            <a:r>
              <a:rPr lang="en-US" altLang="zh-CN" dirty="0"/>
              <a:t>pre-terminal</a:t>
            </a:r>
            <a:r>
              <a:rPr lang="zh-CN" altLang="en-US" dirty="0"/>
              <a:t>到</a:t>
            </a:r>
            <a:r>
              <a:rPr lang="en-US" altLang="zh-CN" dirty="0"/>
              <a:t>word</a:t>
            </a:r>
            <a:r>
              <a:rPr lang="zh-CN" altLang="en-US" dirty="0"/>
              <a:t>的规则；</a:t>
            </a:r>
            <a:r>
              <a:rPr lang="en-US" altLang="zh-CN" dirty="0"/>
              <a:t>internal rules</a:t>
            </a:r>
            <a:r>
              <a:rPr lang="zh-CN" altLang="en-US" dirty="0"/>
              <a:t>描述其他规则；这两种规则需要区分，是因为这两个规则存在很大的不同；</a:t>
            </a:r>
            <a:endParaRPr lang="en-US" altLang="zh-CN" dirty="0"/>
          </a:p>
          <a:p>
            <a:pPr algn="just"/>
            <a:r>
              <a:rPr lang="en-US" altLang="zh-CN" dirty="0"/>
              <a:t>Lexical rules</a:t>
            </a:r>
            <a:r>
              <a:rPr lang="zh-CN" altLang="en-US" dirty="0"/>
              <a:t>是确定性的规则，如</a:t>
            </a:r>
            <a:r>
              <a:rPr lang="en-US" altLang="zh-CN" dirty="0"/>
              <a:t>NN(bin, NN)</a:t>
            </a:r>
            <a:r>
              <a:rPr lang="zh-CN" altLang="en-US" dirty="0"/>
              <a:t>只能推导至</a:t>
            </a:r>
            <a:r>
              <a:rPr lang="en-US" altLang="zh-CN" dirty="0"/>
              <a:t>bin</a:t>
            </a:r>
            <a:r>
              <a:rPr lang="zh-CN" altLang="en-US" dirty="0"/>
              <a:t>，所以每个</a:t>
            </a:r>
            <a:r>
              <a:rPr lang="en-US" altLang="zh-CN" dirty="0"/>
              <a:t>lexical rules</a:t>
            </a:r>
            <a:r>
              <a:rPr lang="zh-CN" altLang="en-US" dirty="0"/>
              <a:t>都是</a:t>
            </a:r>
            <a:r>
              <a:rPr lang="en-US" altLang="zh-CN" dirty="0"/>
              <a:t>1</a:t>
            </a:r>
            <a:r>
              <a:rPr lang="zh-CN" altLang="en-US" dirty="0"/>
              <a:t>；</a:t>
            </a:r>
            <a:r>
              <a:rPr lang="en-US" altLang="zh-CN" dirty="0"/>
              <a:t>internal rules</a:t>
            </a:r>
            <a:r>
              <a:rPr lang="zh-CN" altLang="en-US" dirty="0"/>
              <a:t>则需要通过</a:t>
            </a:r>
            <a:r>
              <a:rPr lang="en-US" altLang="zh-CN" dirty="0"/>
              <a:t>MLE</a:t>
            </a:r>
            <a:r>
              <a:rPr lang="zh-CN" altLang="en-US" dirty="0"/>
              <a:t>进行估计：</a:t>
            </a:r>
            <a:endParaRPr lang="en-US" altLang="zh-CN" dirty="0"/>
          </a:p>
          <a:p>
            <a:pPr algn="just"/>
            <a:endParaRPr lang="en-US" altLang="zh-CN" dirty="0"/>
          </a:p>
          <a:p>
            <a:pPr algn="just"/>
            <a:endParaRPr lang="en-US" altLang="zh-CN" dirty="0"/>
          </a:p>
          <a:p>
            <a:pPr algn="just">
              <a:tabLst>
                <a:tab pos="5648325" algn="l"/>
              </a:tabLst>
            </a:pPr>
            <a:r>
              <a:rPr lang="zh-CN" altLang="en-US" dirty="0"/>
              <a:t>然而从实际来讲，词汇化规则的概率估计面临严重的数据稀疏问题，往往没有足够大的语料可以提供大的</a:t>
            </a:r>
            <a:r>
              <a:rPr lang="en-US" altLang="zh-CN" dirty="0"/>
              <a:t>LPCFG</a:t>
            </a:r>
            <a:r>
              <a:rPr lang="zh-CN" altLang="en-US" dirty="0"/>
              <a:t>模型的充分的</a:t>
            </a:r>
            <a:r>
              <a:rPr lang="en-US" altLang="zh-CN" dirty="0"/>
              <a:t>MLE</a:t>
            </a:r>
            <a:r>
              <a:rPr lang="zh-CN" altLang="en-US" dirty="0"/>
              <a:t>估计；为此需要在一定的独立性假设前提下，将上述概率视为几个相互独立片段的概率之积，如</a:t>
            </a:r>
            <a:r>
              <a:rPr lang="en-US" altLang="zh-CN" dirty="0"/>
              <a:t>Collins</a:t>
            </a:r>
            <a:r>
              <a:rPr lang="zh-CN" altLang="en-US" dirty="0"/>
              <a:t>解析模型。</a:t>
            </a:r>
            <a:endParaRPr lang="en-US" altLang="zh-CN" dirty="0"/>
          </a:p>
        </p:txBody>
      </p:sp>
      <p:grpSp>
        <p:nvGrpSpPr>
          <p:cNvPr id="10" name="组合 9">
            <a:extLst>
              <a:ext uri="{FF2B5EF4-FFF2-40B4-BE49-F238E27FC236}">
                <a16:creationId xmlns:a16="http://schemas.microsoft.com/office/drawing/2014/main" id="{96700672-BDDD-4EA3-AC8F-56C325975388}"/>
              </a:ext>
            </a:extLst>
          </p:cNvPr>
          <p:cNvGrpSpPr/>
          <p:nvPr/>
        </p:nvGrpSpPr>
        <p:grpSpPr>
          <a:xfrm>
            <a:off x="2394801" y="4016042"/>
            <a:ext cx="7402398" cy="924773"/>
            <a:chOff x="1784554" y="4145556"/>
            <a:chExt cx="7402398" cy="924773"/>
          </a:xfrm>
        </p:grpSpPr>
        <p:pic>
          <p:nvPicPr>
            <p:cNvPr id="5" name="图片 4">
              <a:extLst>
                <a:ext uri="{FF2B5EF4-FFF2-40B4-BE49-F238E27FC236}">
                  <a16:creationId xmlns:a16="http://schemas.microsoft.com/office/drawing/2014/main" id="{211A6634-CDA4-4A1E-ADD8-B3ACA14E50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4554" y="4145556"/>
              <a:ext cx="7178556" cy="265620"/>
            </a:xfrm>
            <a:prstGeom prst="rect">
              <a:avLst/>
            </a:prstGeom>
          </p:spPr>
        </p:pic>
        <p:pic>
          <p:nvPicPr>
            <p:cNvPr id="7" name="图片 6">
              <a:extLst>
                <a:ext uri="{FF2B5EF4-FFF2-40B4-BE49-F238E27FC236}">
                  <a16:creationId xmlns:a16="http://schemas.microsoft.com/office/drawing/2014/main" id="{073BAF5A-3E0D-436C-B99A-4AD6A0F922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8320" y="4216444"/>
              <a:ext cx="228632" cy="123843"/>
            </a:xfrm>
            <a:prstGeom prst="rect">
              <a:avLst/>
            </a:prstGeom>
          </p:spPr>
        </p:pic>
        <p:pic>
          <p:nvPicPr>
            <p:cNvPr id="9" name="图片 8">
              <a:extLst>
                <a:ext uri="{FF2B5EF4-FFF2-40B4-BE49-F238E27FC236}">
                  <a16:creationId xmlns:a16="http://schemas.microsoft.com/office/drawing/2014/main" id="{B43D4614-6B2D-45C0-AEAA-FDEB051B07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9538" y="4433292"/>
              <a:ext cx="7083098" cy="637037"/>
            </a:xfrm>
            <a:prstGeom prst="rect">
              <a:avLst/>
            </a:prstGeom>
          </p:spPr>
        </p:pic>
      </p:grpSp>
    </p:spTree>
    <p:extLst>
      <p:ext uri="{BB962C8B-B14F-4D97-AF65-F5344CB8AC3E}">
        <p14:creationId xmlns:p14="http://schemas.microsoft.com/office/powerpoint/2010/main" val="446755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540C1-A468-4275-ADC6-CB58FFF0DF16}"/>
              </a:ext>
            </a:extLst>
          </p:cNvPr>
          <p:cNvSpPr>
            <a:spLocks noGrp="1"/>
          </p:cNvSpPr>
          <p:nvPr>
            <p:ph type="title"/>
          </p:nvPr>
        </p:nvSpPr>
        <p:spPr/>
        <p:txBody>
          <a:bodyPr/>
          <a:lstStyle/>
          <a:p>
            <a:r>
              <a:rPr lang="en-US" altLang="zh-CN" dirty="0"/>
              <a:t>The Collins Parser</a:t>
            </a:r>
            <a:endParaRPr lang="zh-CN" altLang="en-US" dirty="0"/>
          </a:p>
        </p:txBody>
      </p:sp>
      <p:sp>
        <p:nvSpPr>
          <p:cNvPr id="3" name="内容占位符 2">
            <a:extLst>
              <a:ext uri="{FF2B5EF4-FFF2-40B4-BE49-F238E27FC236}">
                <a16:creationId xmlns:a16="http://schemas.microsoft.com/office/drawing/2014/main" id="{DBA2A5D9-F716-46C7-8175-24C05C2A985F}"/>
              </a:ext>
            </a:extLst>
          </p:cNvPr>
          <p:cNvSpPr>
            <a:spLocks noGrp="1"/>
          </p:cNvSpPr>
          <p:nvPr>
            <p:ph idx="1"/>
          </p:nvPr>
        </p:nvSpPr>
        <p:spPr/>
        <p:txBody>
          <a:bodyPr/>
          <a:lstStyle/>
          <a:p>
            <a:pPr algn="just"/>
            <a:r>
              <a:rPr lang="en-US" altLang="zh-CN" dirty="0"/>
              <a:t>Collins Parser</a:t>
            </a:r>
            <a:r>
              <a:rPr lang="zh-CN" altLang="en-US" dirty="0"/>
              <a:t>作出以下假设：</a:t>
            </a:r>
            <a:endParaRPr lang="en-US" altLang="zh-CN" dirty="0"/>
          </a:p>
          <a:p>
            <a:pPr lvl="1" algn="just"/>
            <a:r>
              <a:rPr lang="en-US" altLang="zh-CN" dirty="0"/>
              <a:t>LPCFG</a:t>
            </a:r>
            <a:r>
              <a:rPr lang="zh-CN" altLang="en-US" dirty="0"/>
              <a:t>的规则的右边部分可以视为，由头</a:t>
            </a:r>
            <a:r>
              <a:rPr lang="en-US" altLang="zh-CN" dirty="0"/>
              <a:t>non-terminal</a:t>
            </a:r>
            <a:r>
              <a:rPr lang="zh-CN" altLang="en-US" dirty="0"/>
              <a:t>和左边及右边的</a:t>
            </a:r>
            <a:r>
              <a:rPr lang="en-US" altLang="zh-CN" dirty="0"/>
              <a:t>non-terminals</a:t>
            </a:r>
            <a:r>
              <a:rPr lang="zh-CN" altLang="en-US" dirty="0"/>
              <a:t>组成，每个</a:t>
            </a:r>
            <a:r>
              <a:rPr lang="en-US" altLang="zh-CN" dirty="0"/>
              <a:t>non-terminals</a:t>
            </a:r>
            <a:r>
              <a:rPr lang="zh-CN" altLang="en-US" dirty="0"/>
              <a:t>的形式都类似</a:t>
            </a:r>
            <a:r>
              <a:rPr lang="en-US" altLang="zh-CN" dirty="0"/>
              <a:t>NP(sacks, NPS)</a:t>
            </a:r>
            <a:r>
              <a:rPr lang="zh-CN" altLang="en-US" dirty="0"/>
              <a:t>：</a:t>
            </a:r>
            <a:endParaRPr lang="en-US" altLang="zh-CN" dirty="0"/>
          </a:p>
          <a:p>
            <a:pPr lvl="1" algn="just"/>
            <a:endParaRPr lang="en-US" altLang="zh-CN" dirty="0"/>
          </a:p>
          <a:p>
            <a:pPr lvl="1" algn="just"/>
            <a:r>
              <a:rPr lang="en-US" altLang="zh-CN" dirty="0"/>
              <a:t>Collins Model 1</a:t>
            </a:r>
            <a:r>
              <a:rPr lang="zh-CN" altLang="en-US" dirty="0"/>
              <a:t>假设：规则推导的过程是，给定规则左边部分，首先生成右边部分的头</a:t>
            </a:r>
            <a:r>
              <a:rPr lang="en-US" altLang="zh-CN" dirty="0"/>
              <a:t>non-terminal</a:t>
            </a:r>
            <a:r>
              <a:rPr lang="zh-CN" altLang="en-US" dirty="0"/>
              <a:t>；然后根据头，从内向外一个一个生成左边的</a:t>
            </a:r>
            <a:r>
              <a:rPr lang="en-US" altLang="zh-CN" dirty="0"/>
              <a:t>non-terminals</a:t>
            </a:r>
            <a:r>
              <a:rPr lang="zh-CN" altLang="en-US" dirty="0"/>
              <a:t>，直至遇到</a:t>
            </a:r>
            <a:r>
              <a:rPr lang="en-US" altLang="zh-CN" dirty="0"/>
              <a:t>STOP</a:t>
            </a:r>
            <a:r>
              <a:rPr lang="zh-CN" altLang="en-US" dirty="0"/>
              <a:t>标识；最后根据头，从内向外一个一个生成右边的</a:t>
            </a:r>
            <a:r>
              <a:rPr lang="en-US" altLang="zh-CN" dirty="0"/>
              <a:t>non-terminals</a:t>
            </a:r>
            <a:r>
              <a:rPr lang="zh-CN" altLang="en-US" dirty="0"/>
              <a:t>，直至遇到</a:t>
            </a:r>
            <a:r>
              <a:rPr lang="en-US" altLang="zh-CN" dirty="0"/>
              <a:t>STOP</a:t>
            </a:r>
            <a:r>
              <a:rPr lang="zh-CN" altLang="en-US" dirty="0"/>
              <a:t>标识；这类似于我们在生成如下规则：</a:t>
            </a:r>
          </a:p>
        </p:txBody>
      </p:sp>
      <p:pic>
        <p:nvPicPr>
          <p:cNvPr id="5" name="图片 4" descr="图片包含 游戏机, 桌子, 钟表&#10;&#10;描述已自动生成">
            <a:extLst>
              <a:ext uri="{FF2B5EF4-FFF2-40B4-BE49-F238E27FC236}">
                <a16:creationId xmlns:a16="http://schemas.microsoft.com/office/drawing/2014/main" id="{9E3BE964-997B-4C87-9BE4-AF4DC8E4BD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619" y="3034489"/>
            <a:ext cx="3872762" cy="350267"/>
          </a:xfrm>
          <a:prstGeom prst="rect">
            <a:avLst/>
          </a:prstGeom>
        </p:spPr>
      </p:pic>
      <p:pic>
        <p:nvPicPr>
          <p:cNvPr id="7" name="图片 6">
            <a:extLst>
              <a:ext uri="{FF2B5EF4-FFF2-40B4-BE49-F238E27FC236}">
                <a16:creationId xmlns:a16="http://schemas.microsoft.com/office/drawing/2014/main" id="{E18B92A5-98CD-494A-98F4-0ACB248189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102" y="5220708"/>
            <a:ext cx="6515796" cy="702562"/>
          </a:xfrm>
          <a:prstGeom prst="rect">
            <a:avLst/>
          </a:prstGeom>
        </p:spPr>
      </p:pic>
    </p:spTree>
    <p:extLst>
      <p:ext uri="{BB962C8B-B14F-4D97-AF65-F5344CB8AC3E}">
        <p14:creationId xmlns:p14="http://schemas.microsoft.com/office/powerpoint/2010/main" val="419136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558FA0-95AF-4069-B693-44B92F67AA2A}"/>
              </a:ext>
            </a:extLst>
          </p:cNvPr>
          <p:cNvSpPr>
            <a:spLocks noGrp="1"/>
          </p:cNvSpPr>
          <p:nvPr>
            <p:ph type="title"/>
          </p:nvPr>
        </p:nvSpPr>
        <p:spPr/>
        <p:txBody>
          <a:bodyPr/>
          <a:lstStyle/>
          <a:p>
            <a:r>
              <a:rPr lang="en-US" altLang="zh-CN" dirty="0"/>
              <a:t>The Collins Parser</a:t>
            </a:r>
            <a:endParaRPr lang="zh-CN" altLang="en-US" dirty="0"/>
          </a:p>
        </p:txBody>
      </p:sp>
      <p:sp>
        <p:nvSpPr>
          <p:cNvPr id="3" name="内容占位符 2">
            <a:extLst>
              <a:ext uri="{FF2B5EF4-FFF2-40B4-BE49-F238E27FC236}">
                <a16:creationId xmlns:a16="http://schemas.microsoft.com/office/drawing/2014/main" id="{D51B742A-C536-4930-B149-C96CA2489A89}"/>
              </a:ext>
            </a:extLst>
          </p:cNvPr>
          <p:cNvSpPr>
            <a:spLocks noGrp="1"/>
          </p:cNvSpPr>
          <p:nvPr>
            <p:ph idx="1"/>
          </p:nvPr>
        </p:nvSpPr>
        <p:spPr>
          <a:xfrm>
            <a:off x="838200" y="1825625"/>
            <a:ext cx="4043515" cy="4351338"/>
          </a:xfrm>
        </p:spPr>
        <p:txBody>
          <a:bodyPr/>
          <a:lstStyle/>
          <a:p>
            <a:pPr algn="just"/>
            <a:r>
              <a:rPr lang="en-US" altLang="zh-CN" dirty="0"/>
              <a:t>Collins Parser</a:t>
            </a:r>
            <a:r>
              <a:rPr lang="zh-CN" altLang="en-US" dirty="0"/>
              <a:t>的概率计算过程如右图；</a:t>
            </a:r>
            <a:endParaRPr lang="en-US" altLang="zh-CN" dirty="0"/>
          </a:p>
          <a:p>
            <a:pPr algn="just"/>
            <a:r>
              <a:rPr lang="zh-CN" altLang="en-US" dirty="0"/>
              <a:t>示例可见，规则概率的计算公式变换如下：</a:t>
            </a:r>
          </a:p>
        </p:txBody>
      </p:sp>
      <p:pic>
        <p:nvPicPr>
          <p:cNvPr id="5" name="图片 4" descr="手机屏幕截图&#10;&#10;描述已自动生成">
            <a:extLst>
              <a:ext uri="{FF2B5EF4-FFF2-40B4-BE49-F238E27FC236}">
                <a16:creationId xmlns:a16="http://schemas.microsoft.com/office/drawing/2014/main" id="{B755E767-804C-4511-B34E-F3F84A810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1715" y="1572372"/>
            <a:ext cx="7209503" cy="5211796"/>
          </a:xfrm>
          <a:prstGeom prst="rect">
            <a:avLst/>
          </a:prstGeom>
        </p:spPr>
      </p:pic>
      <p:grpSp>
        <p:nvGrpSpPr>
          <p:cNvPr id="12" name="组合 11">
            <a:extLst>
              <a:ext uri="{FF2B5EF4-FFF2-40B4-BE49-F238E27FC236}">
                <a16:creationId xmlns:a16="http://schemas.microsoft.com/office/drawing/2014/main" id="{4E248B12-5FED-4F57-A91D-FF772AA37B4B}"/>
              </a:ext>
            </a:extLst>
          </p:cNvPr>
          <p:cNvGrpSpPr/>
          <p:nvPr/>
        </p:nvGrpSpPr>
        <p:grpSpPr>
          <a:xfrm>
            <a:off x="248266" y="3860824"/>
            <a:ext cx="4300671" cy="542805"/>
            <a:chOff x="248266" y="3860824"/>
            <a:chExt cx="4300671" cy="542805"/>
          </a:xfrm>
        </p:grpSpPr>
        <p:pic>
          <p:nvPicPr>
            <p:cNvPr id="9" name="图片 8" descr="手机屏幕截图&#10;&#10;描述已自动生成">
              <a:extLst>
                <a:ext uri="{FF2B5EF4-FFF2-40B4-BE49-F238E27FC236}">
                  <a16:creationId xmlns:a16="http://schemas.microsoft.com/office/drawing/2014/main" id="{DF0A6654-C7B9-4F8C-85CC-21620F05CB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266" y="3860824"/>
              <a:ext cx="4161502" cy="542805"/>
            </a:xfrm>
            <a:prstGeom prst="rect">
              <a:avLst/>
            </a:prstGeom>
          </p:spPr>
        </p:pic>
        <p:pic>
          <p:nvPicPr>
            <p:cNvPr id="11" name="图片 10">
              <a:extLst>
                <a:ext uri="{FF2B5EF4-FFF2-40B4-BE49-F238E27FC236}">
                  <a16:creationId xmlns:a16="http://schemas.microsoft.com/office/drawing/2014/main" id="{1EA4B2F4-8338-4139-9C5A-1D6CDB769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2700" y="4190626"/>
              <a:ext cx="176237" cy="138132"/>
            </a:xfrm>
            <a:prstGeom prst="rect">
              <a:avLst/>
            </a:prstGeom>
          </p:spPr>
        </p:pic>
      </p:grpSp>
      <p:grpSp>
        <p:nvGrpSpPr>
          <p:cNvPr id="17" name="组合 16">
            <a:extLst>
              <a:ext uri="{FF2B5EF4-FFF2-40B4-BE49-F238E27FC236}">
                <a16:creationId xmlns:a16="http://schemas.microsoft.com/office/drawing/2014/main" id="{6F076CAA-220F-473E-8EE3-A962457B4513}"/>
              </a:ext>
            </a:extLst>
          </p:cNvPr>
          <p:cNvGrpSpPr>
            <a:grpSpLocks noChangeAspect="1"/>
          </p:cNvGrpSpPr>
          <p:nvPr/>
        </p:nvGrpSpPr>
        <p:grpSpPr>
          <a:xfrm>
            <a:off x="1097702" y="4641942"/>
            <a:ext cx="3548040" cy="1479676"/>
            <a:chOff x="1875353" y="3621259"/>
            <a:chExt cx="6373114" cy="2657846"/>
          </a:xfrm>
        </p:grpSpPr>
        <p:pic>
          <p:nvPicPr>
            <p:cNvPr id="14" name="图片 13">
              <a:extLst>
                <a:ext uri="{FF2B5EF4-FFF2-40B4-BE49-F238E27FC236}">
                  <a16:creationId xmlns:a16="http://schemas.microsoft.com/office/drawing/2014/main" id="{E4F64145-99F3-460A-BAA5-697B19997A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38400" y="3621259"/>
              <a:ext cx="3391373" cy="457264"/>
            </a:xfrm>
            <a:prstGeom prst="rect">
              <a:avLst/>
            </a:prstGeom>
          </p:spPr>
        </p:pic>
        <p:pic>
          <p:nvPicPr>
            <p:cNvPr id="16" name="图片 15" descr="人的照片上写着字&#10;&#10;描述已自动生成">
              <a:extLst>
                <a:ext uri="{FF2B5EF4-FFF2-40B4-BE49-F238E27FC236}">
                  <a16:creationId xmlns:a16="http://schemas.microsoft.com/office/drawing/2014/main" id="{D4373966-C2C5-4E97-86B8-70CEFC0BBE1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75353" y="4078523"/>
              <a:ext cx="6373114" cy="2200582"/>
            </a:xfrm>
            <a:prstGeom prst="rect">
              <a:avLst/>
            </a:prstGeom>
          </p:spPr>
        </p:pic>
      </p:grpSp>
    </p:spTree>
    <p:extLst>
      <p:ext uri="{BB962C8B-B14F-4D97-AF65-F5344CB8AC3E}">
        <p14:creationId xmlns:p14="http://schemas.microsoft.com/office/powerpoint/2010/main" val="3304447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7C1409-F6D0-4615-848D-098E0A58EB17}"/>
              </a:ext>
            </a:extLst>
          </p:cNvPr>
          <p:cNvSpPr>
            <a:spLocks noGrp="1"/>
          </p:cNvSpPr>
          <p:nvPr>
            <p:ph type="title"/>
          </p:nvPr>
        </p:nvSpPr>
        <p:spPr/>
        <p:txBody>
          <a:bodyPr/>
          <a:lstStyle/>
          <a:p>
            <a:r>
              <a:rPr lang="en-US" altLang="zh-CN" dirty="0"/>
              <a:t>The Collins Parser</a:t>
            </a:r>
            <a:endParaRPr lang="zh-CN" altLang="en-US" dirty="0"/>
          </a:p>
        </p:txBody>
      </p:sp>
      <p:sp>
        <p:nvSpPr>
          <p:cNvPr id="3" name="内容占位符 2">
            <a:extLst>
              <a:ext uri="{FF2B5EF4-FFF2-40B4-BE49-F238E27FC236}">
                <a16:creationId xmlns:a16="http://schemas.microsoft.com/office/drawing/2014/main" id="{E52CEBE5-B096-415C-A43F-6695E22629C3}"/>
              </a:ext>
            </a:extLst>
          </p:cNvPr>
          <p:cNvSpPr>
            <a:spLocks noGrp="1"/>
          </p:cNvSpPr>
          <p:nvPr>
            <p:ph idx="1"/>
          </p:nvPr>
        </p:nvSpPr>
        <p:spPr>
          <a:xfrm>
            <a:off x="838200" y="1825625"/>
            <a:ext cx="4058263" cy="4351338"/>
          </a:xfrm>
        </p:spPr>
        <p:txBody>
          <a:bodyPr>
            <a:normAutofit/>
          </a:bodyPr>
          <a:lstStyle/>
          <a:p>
            <a:pPr algn="just"/>
            <a:r>
              <a:rPr lang="zh-CN" altLang="en-US" sz="2400" dirty="0"/>
              <a:t>经过变换后，我们只需要从语料中计算每个片段的概率的</a:t>
            </a:r>
            <a:r>
              <a:rPr lang="en-US" altLang="zh-CN" sz="2400" dirty="0"/>
              <a:t>MLE</a:t>
            </a:r>
            <a:r>
              <a:rPr lang="zh-CN" altLang="en-US" sz="2400" dirty="0"/>
              <a:t>估计即可，大大缓解了数据稀疏的问题；</a:t>
            </a:r>
            <a:endParaRPr lang="en-US" altLang="zh-CN" sz="2400" dirty="0"/>
          </a:p>
          <a:p>
            <a:pPr algn="just"/>
            <a:r>
              <a:rPr lang="zh-CN" altLang="en-US" sz="2400" dirty="0"/>
              <a:t>更正式地，</a:t>
            </a:r>
            <a:r>
              <a:rPr lang="en-US" altLang="zh-CN" sz="2400" dirty="0"/>
              <a:t>Collins Parser</a:t>
            </a:r>
            <a:r>
              <a:rPr lang="zh-CN" altLang="en-US" sz="2400" dirty="0"/>
              <a:t>的训练过程右图；</a:t>
            </a:r>
            <a:endParaRPr lang="en-US" altLang="zh-CN" sz="2400" dirty="0"/>
          </a:p>
          <a:p>
            <a:pPr algn="just"/>
            <a:r>
              <a:rPr lang="en-US" altLang="zh-CN" sz="2400" dirty="0"/>
              <a:t>Collins</a:t>
            </a:r>
            <a:r>
              <a:rPr lang="zh-CN" altLang="en-US" sz="2400" dirty="0"/>
              <a:t>模型的解析算法是</a:t>
            </a:r>
            <a:r>
              <a:rPr lang="en-US" altLang="zh-CN" sz="2400" dirty="0"/>
              <a:t>PCKY</a:t>
            </a:r>
            <a:r>
              <a:rPr lang="zh-CN" altLang="en-US" sz="2400" dirty="0"/>
              <a:t>的拓展；请亲自尝试拓展</a:t>
            </a:r>
            <a:r>
              <a:rPr lang="en-US" altLang="zh-CN" sz="2400" dirty="0"/>
              <a:t>PCKY</a:t>
            </a:r>
            <a:r>
              <a:rPr lang="zh-CN" altLang="en-US" sz="2400" dirty="0"/>
              <a:t>使其可以处理</a:t>
            </a:r>
            <a:r>
              <a:rPr lang="en-US" altLang="zh-CN" sz="2400" dirty="0"/>
              <a:t>Collins</a:t>
            </a:r>
            <a:r>
              <a:rPr lang="zh-CN" altLang="en-US" sz="2400" dirty="0"/>
              <a:t>规则。</a:t>
            </a:r>
          </a:p>
        </p:txBody>
      </p:sp>
      <p:pic>
        <p:nvPicPr>
          <p:cNvPr id="5" name="图片 4" descr="手机屏幕截图&#10;&#10;描述已自动生成">
            <a:extLst>
              <a:ext uri="{FF2B5EF4-FFF2-40B4-BE49-F238E27FC236}">
                <a16:creationId xmlns:a16="http://schemas.microsoft.com/office/drawing/2014/main" id="{2B5639B2-BEC5-4A47-919B-195E012C6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463" y="1712016"/>
            <a:ext cx="7162999" cy="4780859"/>
          </a:xfrm>
          <a:prstGeom prst="rect">
            <a:avLst/>
          </a:prstGeom>
        </p:spPr>
      </p:pic>
    </p:spTree>
    <p:extLst>
      <p:ext uri="{BB962C8B-B14F-4D97-AF65-F5344CB8AC3E}">
        <p14:creationId xmlns:p14="http://schemas.microsoft.com/office/powerpoint/2010/main" val="951575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DBCE9-957E-4ACA-BE5F-070141E7059B}"/>
              </a:ext>
            </a:extLst>
          </p:cNvPr>
          <p:cNvSpPr>
            <a:spLocks noGrp="1"/>
          </p:cNvSpPr>
          <p:nvPr>
            <p:ph type="title"/>
          </p:nvPr>
        </p:nvSpPr>
        <p:spPr/>
        <p:txBody>
          <a:bodyPr/>
          <a:lstStyle/>
          <a:p>
            <a:r>
              <a:rPr lang="en-US" altLang="zh-CN" dirty="0"/>
              <a:t>Probabilistic CCG Parsing</a:t>
            </a:r>
            <a:endParaRPr lang="zh-CN" altLang="en-US" dirty="0"/>
          </a:p>
        </p:txBody>
      </p:sp>
      <p:sp>
        <p:nvSpPr>
          <p:cNvPr id="3" name="内容占位符 2">
            <a:extLst>
              <a:ext uri="{FF2B5EF4-FFF2-40B4-BE49-F238E27FC236}">
                <a16:creationId xmlns:a16="http://schemas.microsoft.com/office/drawing/2014/main" id="{30FEB813-BD3A-4F48-A5DB-D1A85B3B50C3}"/>
              </a:ext>
            </a:extLst>
          </p:cNvPr>
          <p:cNvSpPr>
            <a:spLocks noGrp="1"/>
          </p:cNvSpPr>
          <p:nvPr>
            <p:ph idx="1"/>
          </p:nvPr>
        </p:nvSpPr>
        <p:spPr>
          <a:xfrm>
            <a:off x="838200" y="1825624"/>
            <a:ext cx="5562600" cy="4796401"/>
          </a:xfrm>
        </p:spPr>
        <p:txBody>
          <a:bodyPr>
            <a:normAutofit/>
          </a:bodyPr>
          <a:lstStyle/>
          <a:p>
            <a:pPr algn="just"/>
            <a:r>
              <a:rPr lang="zh-CN" altLang="en-US" sz="2600" dirty="0"/>
              <a:t>和</a:t>
            </a:r>
            <a:r>
              <a:rPr lang="en-US" altLang="zh-CN" sz="2600" dirty="0"/>
              <a:t>phrase-based</a:t>
            </a:r>
            <a:r>
              <a:rPr lang="zh-CN" altLang="en-US" sz="2600" dirty="0"/>
              <a:t>语法一样，</a:t>
            </a:r>
            <a:r>
              <a:rPr lang="en-US" altLang="zh-CN" sz="2600" dirty="0"/>
              <a:t>CCG</a:t>
            </a:r>
            <a:r>
              <a:rPr lang="zh-CN" altLang="en-US" sz="2600" dirty="0"/>
              <a:t>也面临着歧义的问题；</a:t>
            </a:r>
            <a:r>
              <a:rPr lang="en-US" altLang="zh-CN" sz="2600" dirty="0"/>
              <a:t>CCG</a:t>
            </a:r>
            <a:r>
              <a:rPr lang="zh-CN" altLang="en-US" sz="2600" dirty="0"/>
              <a:t>的歧义来自于每个词可以被给予很多不同的类别，形成不同的</a:t>
            </a:r>
            <a:r>
              <a:rPr lang="en-US" altLang="zh-CN" sz="2600" dirty="0"/>
              <a:t>CCG</a:t>
            </a:r>
            <a:r>
              <a:rPr lang="zh-CN" altLang="en-US" sz="2600" dirty="0"/>
              <a:t>推导式；如右例，</a:t>
            </a:r>
            <a:r>
              <a:rPr lang="en-US" altLang="zh-CN" sz="2600" dirty="0"/>
              <a:t>to</a:t>
            </a:r>
            <a:r>
              <a:rPr lang="zh-CN" altLang="en-US" sz="2600" dirty="0"/>
              <a:t>被给予不同的类别，形成不同的推导式，意味着解析到不同的语义：</a:t>
            </a:r>
            <a:endParaRPr lang="en-US" altLang="zh-CN" sz="2600" dirty="0"/>
          </a:p>
          <a:p>
            <a:pPr lvl="1" algn="just"/>
            <a:r>
              <a:rPr lang="en-US" altLang="zh-CN" sz="2200" dirty="0"/>
              <a:t>to Reno</a:t>
            </a:r>
            <a:r>
              <a:rPr lang="zh-CN" altLang="en-US" sz="2200" dirty="0"/>
              <a:t>是</a:t>
            </a:r>
            <a:r>
              <a:rPr lang="en-US" altLang="zh-CN" sz="2200" dirty="0"/>
              <a:t>the flight</a:t>
            </a:r>
            <a:r>
              <a:rPr lang="zh-CN" altLang="en-US" sz="2200" dirty="0"/>
              <a:t>的修饰语；</a:t>
            </a:r>
            <a:endParaRPr lang="en-US" altLang="zh-CN" sz="2200" dirty="0"/>
          </a:p>
          <a:p>
            <a:pPr lvl="1"/>
            <a:r>
              <a:rPr lang="en-US" altLang="zh-CN" sz="2200" dirty="0"/>
              <a:t>to Reno</a:t>
            </a:r>
            <a:r>
              <a:rPr lang="zh-CN" altLang="en-US" sz="2200" dirty="0"/>
              <a:t>是</a:t>
            </a:r>
            <a:r>
              <a:rPr lang="en-US" altLang="zh-CN" sz="2200" dirty="0"/>
              <a:t>diverted the flight</a:t>
            </a:r>
            <a:r>
              <a:rPr lang="zh-CN" altLang="en-US" sz="2200" dirty="0"/>
              <a:t>的修饰语；</a:t>
            </a:r>
            <a:endParaRPr lang="en-US" altLang="zh-CN" sz="2200" dirty="0"/>
          </a:p>
          <a:p>
            <a:pPr lvl="1"/>
            <a:r>
              <a:rPr lang="en-US" altLang="zh-CN" sz="2200" dirty="0"/>
              <a:t>to Reno</a:t>
            </a:r>
            <a:r>
              <a:rPr lang="zh-CN" altLang="en-US" sz="2200" dirty="0"/>
              <a:t>是</a:t>
            </a:r>
            <a:r>
              <a:rPr lang="en-US" altLang="zh-CN" sz="2200" dirty="0"/>
              <a:t>diverted</a:t>
            </a:r>
            <a:r>
              <a:rPr lang="zh-CN" altLang="en-US" sz="2200" dirty="0"/>
              <a:t>的第二个参数；</a:t>
            </a:r>
            <a:endParaRPr lang="en-US" altLang="zh-CN" sz="2200" dirty="0"/>
          </a:p>
          <a:p>
            <a:pPr algn="just"/>
            <a:r>
              <a:rPr lang="zh-CN" altLang="en-US" sz="2600" dirty="0"/>
              <a:t>同样地，我们引入</a:t>
            </a:r>
            <a:r>
              <a:rPr lang="en-US" altLang="zh-CN" sz="2600" dirty="0"/>
              <a:t>Probabilistic CCG</a:t>
            </a:r>
            <a:r>
              <a:rPr lang="zh-CN" altLang="en-US" sz="2600" dirty="0"/>
              <a:t>来解决歧义的问题。</a:t>
            </a:r>
          </a:p>
        </p:txBody>
      </p:sp>
      <p:pic>
        <p:nvPicPr>
          <p:cNvPr id="5" name="图片 4" descr="手机屏幕的截图&#10;&#10;描述已自动生成">
            <a:extLst>
              <a:ext uri="{FF2B5EF4-FFF2-40B4-BE49-F238E27FC236}">
                <a16:creationId xmlns:a16="http://schemas.microsoft.com/office/drawing/2014/main" id="{8E2681B5-8105-4C40-B7D1-84ADDC5062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965" y="1311747"/>
            <a:ext cx="4720101" cy="1759865"/>
          </a:xfrm>
          <a:prstGeom prst="rect">
            <a:avLst/>
          </a:prstGeom>
        </p:spPr>
      </p:pic>
      <p:pic>
        <p:nvPicPr>
          <p:cNvPr id="7" name="图片 6" descr="手机屏幕截图&#10;&#10;描述已自动生成">
            <a:extLst>
              <a:ext uri="{FF2B5EF4-FFF2-40B4-BE49-F238E27FC236}">
                <a16:creationId xmlns:a16="http://schemas.microsoft.com/office/drawing/2014/main" id="{D8A57F36-428E-42A3-8583-9ED4EA53C3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964" y="3094083"/>
            <a:ext cx="4720101" cy="1910775"/>
          </a:xfrm>
          <a:prstGeom prst="rect">
            <a:avLst/>
          </a:prstGeom>
        </p:spPr>
      </p:pic>
      <p:pic>
        <p:nvPicPr>
          <p:cNvPr id="9" name="图片 8" descr="手机屏幕截图&#10;&#10;描述已自动生成">
            <a:extLst>
              <a:ext uri="{FF2B5EF4-FFF2-40B4-BE49-F238E27FC236}">
                <a16:creationId xmlns:a16="http://schemas.microsoft.com/office/drawing/2014/main" id="{79BBD7CD-063C-4B9E-9903-2DDD0CC5C5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2964" y="5027330"/>
            <a:ext cx="4720102" cy="1830670"/>
          </a:xfrm>
          <a:prstGeom prst="rect">
            <a:avLst/>
          </a:prstGeom>
        </p:spPr>
      </p:pic>
      <p:sp>
        <p:nvSpPr>
          <p:cNvPr id="10" name="矩形 9">
            <a:extLst>
              <a:ext uri="{FF2B5EF4-FFF2-40B4-BE49-F238E27FC236}">
                <a16:creationId xmlns:a16="http://schemas.microsoft.com/office/drawing/2014/main" id="{76819399-483C-4C2B-B0E9-4DD4F04540FC}"/>
              </a:ext>
            </a:extLst>
          </p:cNvPr>
          <p:cNvSpPr/>
          <p:nvPr/>
        </p:nvSpPr>
        <p:spPr>
          <a:xfrm>
            <a:off x="7858897" y="5027330"/>
            <a:ext cx="1569308" cy="65677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7B1505E-B615-4238-938A-6A38BCDE1378}"/>
              </a:ext>
            </a:extLst>
          </p:cNvPr>
          <p:cNvSpPr/>
          <p:nvPr/>
        </p:nvSpPr>
        <p:spPr>
          <a:xfrm>
            <a:off x="10070757" y="1289275"/>
            <a:ext cx="1283043" cy="595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E9E7F947-762A-4FAC-AD4F-BF25F8117871}"/>
              </a:ext>
            </a:extLst>
          </p:cNvPr>
          <p:cNvSpPr/>
          <p:nvPr/>
        </p:nvSpPr>
        <p:spPr>
          <a:xfrm>
            <a:off x="10243752" y="3131435"/>
            <a:ext cx="1044146" cy="595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C88D033-360B-4F4F-A422-2D4611980684}"/>
              </a:ext>
            </a:extLst>
          </p:cNvPr>
          <p:cNvSpPr/>
          <p:nvPr/>
        </p:nvSpPr>
        <p:spPr>
          <a:xfrm>
            <a:off x="10655644" y="5045326"/>
            <a:ext cx="698156" cy="5951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32245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53151E-817C-4DB1-83CE-E45AD62D9357}"/>
              </a:ext>
            </a:extLst>
          </p:cNvPr>
          <p:cNvSpPr>
            <a:spLocks noGrp="1"/>
          </p:cNvSpPr>
          <p:nvPr>
            <p:ph type="title"/>
          </p:nvPr>
        </p:nvSpPr>
        <p:spPr/>
        <p:txBody>
          <a:bodyPr/>
          <a:lstStyle/>
          <a:p>
            <a:r>
              <a:rPr lang="en-US" altLang="zh-CN" dirty="0"/>
              <a:t>Supertagging</a:t>
            </a:r>
            <a:endParaRPr lang="zh-CN" altLang="en-US" dirty="0"/>
          </a:p>
        </p:txBody>
      </p:sp>
      <p:sp>
        <p:nvSpPr>
          <p:cNvPr id="3" name="内容占位符 2">
            <a:extLst>
              <a:ext uri="{FF2B5EF4-FFF2-40B4-BE49-F238E27FC236}">
                <a16:creationId xmlns:a16="http://schemas.microsoft.com/office/drawing/2014/main" id="{26DBA83F-CB3A-488A-8755-97791D49A944}"/>
              </a:ext>
            </a:extLst>
          </p:cNvPr>
          <p:cNvSpPr>
            <a:spLocks noGrp="1"/>
          </p:cNvSpPr>
          <p:nvPr>
            <p:ph idx="1"/>
          </p:nvPr>
        </p:nvSpPr>
        <p:spPr/>
        <p:txBody>
          <a:bodyPr>
            <a:normAutofit/>
          </a:bodyPr>
          <a:lstStyle/>
          <a:p>
            <a:pPr algn="just"/>
            <a:r>
              <a:rPr lang="zh-CN" altLang="en-US" sz="2600" dirty="0"/>
              <a:t>与</a:t>
            </a:r>
            <a:r>
              <a:rPr lang="en-US" altLang="zh-CN" sz="2600" dirty="0"/>
              <a:t>POS</a:t>
            </a:r>
            <a:r>
              <a:rPr lang="zh-CN" altLang="en-US" sz="2600" dirty="0"/>
              <a:t>类似，</a:t>
            </a:r>
            <a:r>
              <a:rPr lang="en-US" altLang="zh-CN" sz="2600" dirty="0"/>
              <a:t>supertagging</a:t>
            </a:r>
            <a:r>
              <a:rPr lang="zh-CN" altLang="en-US" sz="2600" dirty="0"/>
              <a:t>指为句子中的每个词分配一个类别的序列标注任务；</a:t>
            </a:r>
            <a:r>
              <a:rPr lang="en-US" altLang="zh-CN" sz="2600" dirty="0"/>
              <a:t>CCG supertagging</a:t>
            </a:r>
            <a:r>
              <a:rPr lang="zh-CN" altLang="en-US" sz="2600" dirty="0"/>
              <a:t>依赖于</a:t>
            </a:r>
            <a:r>
              <a:rPr lang="en-US" altLang="zh-CN" sz="2600" dirty="0" err="1"/>
              <a:t>CCGbank</a:t>
            </a:r>
            <a:r>
              <a:rPr lang="zh-CN" altLang="en-US" sz="2600" dirty="0"/>
              <a:t>，通常包含超过</a:t>
            </a:r>
            <a:r>
              <a:rPr lang="en-US" altLang="zh-CN" sz="2600" dirty="0"/>
              <a:t>1000</a:t>
            </a:r>
            <a:r>
              <a:rPr lang="zh-CN" altLang="en-US" sz="2600" dirty="0"/>
              <a:t>个类别，限制出现次数至少为十次，常用的类别有</a:t>
            </a:r>
            <a:r>
              <a:rPr lang="en-US" altLang="zh-CN" sz="2600" dirty="0"/>
              <a:t>425</a:t>
            </a:r>
            <a:r>
              <a:rPr lang="zh-CN" altLang="en-US" sz="2600" dirty="0"/>
              <a:t>个；</a:t>
            </a:r>
            <a:endParaRPr lang="en-US" altLang="zh-CN" sz="2600" dirty="0"/>
          </a:p>
          <a:p>
            <a:pPr algn="just"/>
            <a:r>
              <a:rPr lang="zh-CN" altLang="en-US" sz="2600" dirty="0"/>
              <a:t>类似的，可以采用</a:t>
            </a:r>
            <a:r>
              <a:rPr lang="en-US" altLang="zh-CN" sz="2600" dirty="0"/>
              <a:t>MEMM</a:t>
            </a:r>
            <a:r>
              <a:rPr lang="zh-CN" altLang="en-US" sz="2600" dirty="0"/>
              <a:t>或</a:t>
            </a:r>
            <a:r>
              <a:rPr lang="en-US" altLang="zh-CN" sz="2600" dirty="0"/>
              <a:t>RNN</a:t>
            </a:r>
            <a:r>
              <a:rPr lang="zh-CN" altLang="en-US" sz="2600" dirty="0"/>
              <a:t>类模型解决这个任务；以</a:t>
            </a:r>
            <a:r>
              <a:rPr lang="en-US" altLang="zh-CN" sz="2600" dirty="0"/>
              <a:t>MEMM</a:t>
            </a:r>
            <a:r>
              <a:rPr lang="zh-CN" altLang="en-US" sz="2600" dirty="0"/>
              <a:t>为例，通常选择当前词、前后各</a:t>
            </a:r>
            <a:r>
              <a:rPr lang="en-US" altLang="zh-CN" sz="2600" dirty="0"/>
              <a:t>m</a:t>
            </a:r>
            <a:r>
              <a:rPr lang="zh-CN" altLang="en-US" sz="2600" dirty="0"/>
              <a:t>个词、前</a:t>
            </a:r>
            <a:r>
              <a:rPr lang="en-US" altLang="zh-CN" sz="2600" dirty="0"/>
              <a:t>k</a:t>
            </a:r>
            <a:r>
              <a:rPr lang="zh-CN" altLang="en-US" sz="2600" dirty="0"/>
              <a:t>个标签为特征，额外特征还包括词性、后缀字符级特征等，建立</a:t>
            </a:r>
            <a:r>
              <a:rPr lang="en-US" altLang="zh-CN" sz="2600" dirty="0"/>
              <a:t>MEMM</a:t>
            </a:r>
            <a:r>
              <a:rPr lang="zh-CN" altLang="en-US" sz="2600" dirty="0"/>
              <a:t>模型，选择概率最高的</a:t>
            </a:r>
            <a:r>
              <a:rPr lang="en-US" altLang="zh-CN" sz="2600" dirty="0"/>
              <a:t>supertagging</a:t>
            </a:r>
            <a:r>
              <a:rPr lang="zh-CN" altLang="en-US" sz="2600" dirty="0"/>
              <a:t>序列；通常</a:t>
            </a:r>
            <a:r>
              <a:rPr lang="en-US" altLang="zh-CN" sz="2600" dirty="0"/>
              <a:t>m</a:t>
            </a:r>
            <a:r>
              <a:rPr lang="zh-CN" altLang="en-US" sz="2600" dirty="0"/>
              <a:t>和</a:t>
            </a:r>
            <a:r>
              <a:rPr lang="en-US" altLang="zh-CN" sz="2600" dirty="0"/>
              <a:t>k</a:t>
            </a:r>
            <a:r>
              <a:rPr lang="zh-CN" altLang="en-US" sz="2600" dirty="0"/>
              <a:t>等于</a:t>
            </a:r>
            <a:r>
              <a:rPr lang="en-US" altLang="zh-CN" sz="2600" dirty="0"/>
              <a:t>2</a:t>
            </a:r>
            <a:r>
              <a:rPr lang="zh-CN" altLang="en-US" sz="2600" dirty="0"/>
              <a:t>即可得到好的表现；</a:t>
            </a:r>
            <a:endParaRPr lang="en-US" altLang="zh-CN" sz="2600" dirty="0"/>
          </a:p>
          <a:p>
            <a:pPr algn="just"/>
            <a:r>
              <a:rPr lang="zh-CN" altLang="en-US" sz="2600" dirty="0"/>
              <a:t>然而，由于每个词的可能类别太多，这种高歧义性使得</a:t>
            </a:r>
            <a:r>
              <a:rPr lang="en-US" altLang="zh-CN" sz="2600" dirty="0"/>
              <a:t>MEMM</a:t>
            </a:r>
            <a:r>
              <a:rPr lang="zh-CN" altLang="en-US" sz="2600" dirty="0"/>
              <a:t>的效果总是很差，即使是概率最高的序列，其中也包含很多错误的分类；</a:t>
            </a:r>
            <a:endParaRPr lang="en-US" altLang="zh-CN" sz="2600" dirty="0"/>
          </a:p>
        </p:txBody>
      </p:sp>
    </p:spTree>
    <p:extLst>
      <p:ext uri="{BB962C8B-B14F-4D97-AF65-F5344CB8AC3E}">
        <p14:creationId xmlns:p14="http://schemas.microsoft.com/office/powerpoint/2010/main" val="3529001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68ADB-FBA7-439E-A17A-07B2CD5CD2D5}"/>
              </a:ext>
            </a:extLst>
          </p:cNvPr>
          <p:cNvSpPr>
            <a:spLocks noGrp="1"/>
          </p:cNvSpPr>
          <p:nvPr>
            <p:ph type="title"/>
          </p:nvPr>
        </p:nvSpPr>
        <p:spPr/>
        <p:txBody>
          <a:bodyPr/>
          <a:lstStyle/>
          <a:p>
            <a:r>
              <a:rPr lang="en-US" altLang="zh-CN" dirty="0"/>
              <a:t>Supertagging</a:t>
            </a:r>
            <a:endParaRPr lang="zh-CN" altLang="en-US" dirty="0"/>
          </a:p>
        </p:txBody>
      </p:sp>
      <p:sp>
        <p:nvSpPr>
          <p:cNvPr id="3" name="内容占位符 2">
            <a:extLst>
              <a:ext uri="{FF2B5EF4-FFF2-40B4-BE49-F238E27FC236}">
                <a16:creationId xmlns:a16="http://schemas.microsoft.com/office/drawing/2014/main" id="{7E7AB855-629C-4D06-AC2B-245383AB8693}"/>
              </a:ext>
            </a:extLst>
          </p:cNvPr>
          <p:cNvSpPr>
            <a:spLocks noGrp="1"/>
          </p:cNvSpPr>
          <p:nvPr>
            <p:ph idx="1"/>
          </p:nvPr>
        </p:nvSpPr>
        <p:spPr/>
        <p:txBody>
          <a:bodyPr>
            <a:normAutofit/>
          </a:bodyPr>
          <a:lstStyle/>
          <a:p>
            <a:pPr algn="just"/>
            <a:r>
              <a:rPr lang="zh-CN" altLang="en-US" sz="2600" dirty="0"/>
              <a:t>为了克服这个问题，我们转而计算每个词被分配任意标签的概率；一个词被分配一个标签的概率</a:t>
            </a:r>
            <a:r>
              <a:rPr lang="en-US" altLang="zh-CN" sz="2600" dirty="0"/>
              <a:t>(supertagging</a:t>
            </a:r>
            <a:r>
              <a:rPr lang="zh-CN" altLang="en-US" sz="2600" dirty="0"/>
              <a:t>概率</a:t>
            </a:r>
            <a:r>
              <a:rPr lang="en-US" altLang="zh-CN" sz="2600" dirty="0"/>
              <a:t>)</a:t>
            </a:r>
            <a:r>
              <a:rPr lang="zh-CN" altLang="en-US" sz="2600" dirty="0"/>
              <a:t>，等于所有满足这个词被分配这个标签的条件的</a:t>
            </a:r>
            <a:r>
              <a:rPr lang="en-US" altLang="zh-CN" sz="2600" dirty="0"/>
              <a:t>supertagging</a:t>
            </a:r>
            <a:r>
              <a:rPr lang="zh-CN" altLang="en-US" sz="2600" dirty="0"/>
              <a:t>序列的概率之和；这个概率可以通过前向后向算法求解；</a:t>
            </a:r>
            <a:endParaRPr lang="en-US" altLang="zh-CN" sz="2600" dirty="0"/>
          </a:p>
          <a:p>
            <a:pPr algn="just"/>
            <a:r>
              <a:rPr lang="zh-CN" altLang="en-US" sz="2600" dirty="0"/>
              <a:t>首先使用</a:t>
            </a:r>
            <a:r>
              <a:rPr lang="en-US" altLang="zh-CN" sz="2600" dirty="0" err="1"/>
              <a:t>CCGbank</a:t>
            </a:r>
            <a:r>
              <a:rPr lang="zh-CN" altLang="en-US" sz="2600" dirty="0"/>
              <a:t>训练一个序列标注模型，得到概率矩阵；然后在概率矩阵的基础上，使用前后向后向算法计算</a:t>
            </a:r>
            <a:r>
              <a:rPr lang="en-US" altLang="zh-CN" sz="2600" dirty="0"/>
              <a:t>supertagging</a:t>
            </a:r>
            <a:r>
              <a:rPr lang="zh-CN" altLang="en-US" sz="2600" dirty="0"/>
              <a:t>概率，得到下述概率集：</a:t>
            </a:r>
          </a:p>
        </p:txBody>
      </p:sp>
      <p:pic>
        <p:nvPicPr>
          <p:cNvPr id="5" name="图片 4" descr="手机屏幕截图&#10;&#10;描述已自动生成">
            <a:extLst>
              <a:ext uri="{FF2B5EF4-FFF2-40B4-BE49-F238E27FC236}">
                <a16:creationId xmlns:a16="http://schemas.microsoft.com/office/drawing/2014/main" id="{5B45FC82-97F6-4AE7-8AA3-0593CD424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8015" y="4438654"/>
            <a:ext cx="5015969" cy="2262843"/>
          </a:xfrm>
          <a:prstGeom prst="rect">
            <a:avLst/>
          </a:prstGeom>
        </p:spPr>
      </p:pic>
    </p:spTree>
    <p:extLst>
      <p:ext uri="{BB962C8B-B14F-4D97-AF65-F5344CB8AC3E}">
        <p14:creationId xmlns:p14="http://schemas.microsoft.com/office/powerpoint/2010/main" val="561872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59055F-8F84-4CC7-A7A0-DD8786FE2F9A}"/>
              </a:ext>
            </a:extLst>
          </p:cNvPr>
          <p:cNvSpPr>
            <a:spLocks noGrp="1"/>
          </p:cNvSpPr>
          <p:nvPr>
            <p:ph type="title"/>
          </p:nvPr>
        </p:nvSpPr>
        <p:spPr/>
        <p:txBody>
          <a:bodyPr/>
          <a:lstStyle/>
          <a:p>
            <a:r>
              <a:rPr lang="en-US" altLang="zh-CN" dirty="0"/>
              <a:t>CCG Parsing using the A* Algorithm</a:t>
            </a:r>
            <a:endParaRPr lang="zh-CN" altLang="en-US" dirty="0"/>
          </a:p>
        </p:txBody>
      </p:sp>
      <p:sp>
        <p:nvSpPr>
          <p:cNvPr id="3" name="内容占位符 2">
            <a:extLst>
              <a:ext uri="{FF2B5EF4-FFF2-40B4-BE49-F238E27FC236}">
                <a16:creationId xmlns:a16="http://schemas.microsoft.com/office/drawing/2014/main" id="{C820DD9D-2FAB-448B-A745-E590E8322898}"/>
              </a:ext>
            </a:extLst>
          </p:cNvPr>
          <p:cNvSpPr>
            <a:spLocks noGrp="1"/>
          </p:cNvSpPr>
          <p:nvPr>
            <p:ph idx="1"/>
          </p:nvPr>
        </p:nvSpPr>
        <p:spPr/>
        <p:txBody>
          <a:bodyPr/>
          <a:lstStyle/>
          <a:p>
            <a:pPr algn="just"/>
            <a:r>
              <a:rPr lang="zh-CN" altLang="en-US" sz="2600" dirty="0"/>
              <a:t>给定句子</a:t>
            </a:r>
            <a:r>
              <a:rPr lang="en-US" altLang="zh-CN" sz="2600" dirty="0"/>
              <a:t>S</a:t>
            </a:r>
            <a:r>
              <a:rPr lang="zh-CN" altLang="en-US" sz="2600" dirty="0"/>
              <a:t>和</a:t>
            </a:r>
            <a:r>
              <a:rPr lang="en-US" altLang="zh-CN" sz="2600" dirty="0"/>
              <a:t>CCG</a:t>
            </a:r>
            <a:r>
              <a:rPr lang="zh-CN" altLang="en-US" sz="2600" dirty="0"/>
              <a:t>推导式</a:t>
            </a:r>
            <a:r>
              <a:rPr lang="en-US" altLang="zh-CN" sz="2600" dirty="0"/>
              <a:t>D</a:t>
            </a:r>
            <a:r>
              <a:rPr lang="zh-CN" altLang="en-US" sz="2600" dirty="0"/>
              <a:t>，该推导式对应</a:t>
            </a:r>
            <a:r>
              <a:rPr lang="en-US" altLang="zh-CN" sz="2600" dirty="0" err="1"/>
              <a:t>supertag</a:t>
            </a:r>
            <a:r>
              <a:rPr lang="zh-CN" altLang="en-US" sz="2600" dirty="0"/>
              <a:t>序列</a:t>
            </a:r>
            <a:r>
              <a:rPr lang="en-US" altLang="zh-CN" sz="2600" dirty="0"/>
              <a:t>T</a:t>
            </a:r>
            <a:r>
              <a:rPr lang="zh-CN" altLang="en-US" sz="2600" dirty="0"/>
              <a:t>，则定义推导式的概率是</a:t>
            </a:r>
            <a:r>
              <a:rPr lang="en-US" altLang="zh-CN" sz="2600" dirty="0" err="1"/>
              <a:t>supertag</a:t>
            </a:r>
            <a:r>
              <a:rPr lang="zh-CN" altLang="en-US" sz="2600" dirty="0"/>
              <a:t>序列的标签概率之积，即：</a:t>
            </a:r>
            <a:endParaRPr lang="en-US" altLang="zh-CN" sz="2600" dirty="0"/>
          </a:p>
          <a:p>
            <a:pPr lvl="1" algn="just"/>
            <a:r>
              <a:rPr lang="zh-CN" altLang="en-US" sz="2200" dirty="0"/>
              <a:t>此概率与</a:t>
            </a:r>
            <a:r>
              <a:rPr lang="en-US" altLang="zh-CN" sz="2200" dirty="0"/>
              <a:t>CCG</a:t>
            </a:r>
            <a:r>
              <a:rPr lang="zh-CN" altLang="en-US" sz="2200" dirty="0"/>
              <a:t>的规则无关，只与每个词的类别有关，这是</a:t>
            </a:r>
            <a:r>
              <a:rPr lang="en-US" altLang="zh-CN" sz="2200" dirty="0"/>
              <a:t>CCG</a:t>
            </a:r>
            <a:r>
              <a:rPr lang="zh-CN" altLang="en-US" sz="2200" dirty="0"/>
              <a:t>的内在形式；</a:t>
            </a:r>
            <a:endParaRPr lang="en-US" altLang="zh-CN" sz="2200" dirty="0"/>
          </a:p>
          <a:p>
            <a:pPr algn="just"/>
            <a:endParaRPr lang="en-US" altLang="zh-CN" sz="2600" dirty="0"/>
          </a:p>
          <a:p>
            <a:pPr algn="just"/>
            <a:endParaRPr lang="en-US" altLang="zh-CN" sz="2600" dirty="0"/>
          </a:p>
          <a:p>
            <a:pPr algn="just"/>
            <a:endParaRPr lang="en-US" altLang="zh-CN" sz="2600" dirty="0"/>
          </a:p>
          <a:p>
            <a:pPr algn="just"/>
            <a:r>
              <a:rPr lang="zh-CN" altLang="en-US" sz="2600" dirty="0"/>
              <a:t>为了与传统的</a:t>
            </a:r>
            <a:r>
              <a:rPr lang="en-US" altLang="zh-CN" sz="2600" dirty="0"/>
              <a:t>A*</a:t>
            </a:r>
            <a:r>
              <a:rPr lang="zh-CN" altLang="en-US" sz="2600" dirty="0"/>
              <a:t>算法一致，对上式进行如下变换</a:t>
            </a:r>
            <a:r>
              <a:rPr lang="zh-CN" altLang="en-US" dirty="0"/>
              <a:t>：</a:t>
            </a:r>
            <a:endParaRPr lang="en-US" altLang="zh-CN" dirty="0"/>
          </a:p>
          <a:p>
            <a:pPr lvl="1" algn="just"/>
            <a:r>
              <a:rPr lang="zh-CN" altLang="en-US" sz="2200" dirty="0"/>
              <a:t>经此变换，下式可视为代价函数，序列概率越高，代价越小；</a:t>
            </a:r>
            <a:endParaRPr lang="en-US" altLang="zh-CN" sz="2200" dirty="0"/>
          </a:p>
          <a:p>
            <a:pPr algn="just"/>
            <a:endParaRPr lang="en-US" altLang="zh-CN" dirty="0"/>
          </a:p>
          <a:p>
            <a:pPr algn="just"/>
            <a:endParaRPr lang="zh-CN" altLang="en-US" dirty="0"/>
          </a:p>
        </p:txBody>
      </p:sp>
      <p:pic>
        <p:nvPicPr>
          <p:cNvPr id="5" name="图片 4" descr="图片包含 游戏机, 钟表&#10;&#10;描述已自动生成">
            <a:extLst>
              <a:ext uri="{FF2B5EF4-FFF2-40B4-BE49-F238E27FC236}">
                <a16:creationId xmlns:a16="http://schemas.microsoft.com/office/drawing/2014/main" id="{D4333FC9-D451-42E5-BE68-7F5A21023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2504" y="2973987"/>
            <a:ext cx="2710266" cy="1470463"/>
          </a:xfrm>
          <a:prstGeom prst="rect">
            <a:avLst/>
          </a:prstGeom>
        </p:spPr>
      </p:pic>
      <p:pic>
        <p:nvPicPr>
          <p:cNvPr id="7" name="图片 6" descr="钟表的特写&#10;&#10;描述已自动生成">
            <a:extLst>
              <a:ext uri="{FF2B5EF4-FFF2-40B4-BE49-F238E27FC236}">
                <a16:creationId xmlns:a16="http://schemas.microsoft.com/office/drawing/2014/main" id="{939A5FDB-CB0C-482B-AEF2-71B5375EB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0315" y="5449052"/>
            <a:ext cx="3357847" cy="1278840"/>
          </a:xfrm>
          <a:prstGeom prst="rect">
            <a:avLst/>
          </a:prstGeom>
        </p:spPr>
      </p:pic>
    </p:spTree>
    <p:extLst>
      <p:ext uri="{BB962C8B-B14F-4D97-AF65-F5344CB8AC3E}">
        <p14:creationId xmlns:p14="http://schemas.microsoft.com/office/powerpoint/2010/main" val="1847514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915DEB-622A-469A-BA80-67C6A6D4C1EA}"/>
              </a:ext>
            </a:extLst>
          </p:cNvPr>
          <p:cNvSpPr>
            <a:spLocks noGrp="1"/>
          </p:cNvSpPr>
          <p:nvPr>
            <p:ph type="title"/>
          </p:nvPr>
        </p:nvSpPr>
        <p:spPr/>
        <p:txBody>
          <a:bodyPr/>
          <a:lstStyle/>
          <a:p>
            <a:r>
              <a:rPr lang="en-US" altLang="zh-CN" dirty="0"/>
              <a:t>CCG Parsing using the A* Algorithm</a:t>
            </a:r>
            <a:endParaRPr lang="zh-CN" altLang="en-US" dirty="0"/>
          </a:p>
        </p:txBody>
      </p:sp>
      <p:sp>
        <p:nvSpPr>
          <p:cNvPr id="3" name="内容占位符 2">
            <a:extLst>
              <a:ext uri="{FF2B5EF4-FFF2-40B4-BE49-F238E27FC236}">
                <a16:creationId xmlns:a16="http://schemas.microsoft.com/office/drawing/2014/main" id="{2738BD32-824F-43DC-BB6B-282C3D4D329D}"/>
              </a:ext>
            </a:extLst>
          </p:cNvPr>
          <p:cNvSpPr>
            <a:spLocks noGrp="1"/>
          </p:cNvSpPr>
          <p:nvPr>
            <p:ph idx="1"/>
          </p:nvPr>
        </p:nvSpPr>
        <p:spPr/>
        <p:txBody>
          <a:bodyPr>
            <a:normAutofit/>
          </a:bodyPr>
          <a:lstStyle/>
          <a:p>
            <a:pPr algn="just"/>
            <a:r>
              <a:rPr lang="zh-CN" altLang="en-US" sz="2400" dirty="0"/>
              <a:t>第一个代价函数</a:t>
            </a:r>
            <a:r>
              <a:rPr lang="en-US" altLang="zh-CN" sz="2400" dirty="0"/>
              <a:t>g</a:t>
            </a:r>
            <a:r>
              <a:rPr lang="zh-CN" altLang="en-US" sz="2400" dirty="0"/>
              <a:t>是推导式的已经确定的部分的代价；确定的部分指已经确定的</a:t>
            </a:r>
            <a:r>
              <a:rPr lang="en-US" altLang="zh-CN" sz="2400" dirty="0" err="1"/>
              <a:t>supertag</a:t>
            </a:r>
            <a:r>
              <a:rPr lang="zh-CN" altLang="en-US" sz="2400" dirty="0"/>
              <a:t>序列代表的成分，和此成分对应的句子的片段；其定义为该</a:t>
            </a:r>
            <a:r>
              <a:rPr lang="en-US" altLang="zh-CN" sz="2400" dirty="0" err="1"/>
              <a:t>supretag</a:t>
            </a:r>
            <a:r>
              <a:rPr lang="zh-CN" altLang="en-US" sz="2400" dirty="0"/>
              <a:t>序列的概率；</a:t>
            </a:r>
            <a:endParaRPr lang="en-US" altLang="zh-CN" sz="2400" dirty="0"/>
          </a:p>
          <a:p>
            <a:pPr algn="just"/>
            <a:r>
              <a:rPr lang="zh-CN" altLang="en-US" sz="2400" dirty="0"/>
              <a:t>第二个代价函数</a:t>
            </a:r>
            <a:r>
              <a:rPr lang="en-US" altLang="zh-CN" sz="2400" dirty="0"/>
              <a:t>f</a:t>
            </a:r>
            <a:r>
              <a:rPr lang="zh-CN" altLang="en-US" sz="2400" dirty="0"/>
              <a:t>是推导式的未确定的部分的代价；该推导式在上述已确定的</a:t>
            </a:r>
            <a:r>
              <a:rPr lang="en-US" altLang="zh-CN" sz="2400" dirty="0" err="1"/>
              <a:t>supertag</a:t>
            </a:r>
            <a:r>
              <a:rPr lang="zh-CN" altLang="en-US" sz="2400" dirty="0"/>
              <a:t>序列基础上，预估接下来可能的</a:t>
            </a:r>
            <a:r>
              <a:rPr lang="en-US" altLang="zh-CN" sz="2400" dirty="0" err="1"/>
              <a:t>supertag</a:t>
            </a:r>
            <a:r>
              <a:rPr lang="zh-CN" altLang="en-US" sz="2400" dirty="0"/>
              <a:t>序列的代价上限；</a:t>
            </a:r>
            <a:r>
              <a:rPr lang="en-US" altLang="zh-CN" sz="2400" dirty="0"/>
              <a:t>A*</a:t>
            </a:r>
            <a:r>
              <a:rPr lang="zh-CN" altLang="en-US" sz="2400" dirty="0"/>
              <a:t>要求</a:t>
            </a:r>
            <a:r>
              <a:rPr lang="en-US" altLang="zh-CN" sz="2400" dirty="0"/>
              <a:t>f</a:t>
            </a:r>
            <a:r>
              <a:rPr lang="zh-CN" altLang="en-US" sz="2400" dirty="0"/>
              <a:t>不能高估未确定部分的代价，因此定义</a:t>
            </a:r>
            <a:r>
              <a:rPr lang="en-US" altLang="zh-CN" sz="2400" dirty="0"/>
              <a:t>f</a:t>
            </a:r>
            <a:r>
              <a:rPr lang="zh-CN" altLang="en-US" sz="2400" dirty="0"/>
              <a:t>为句子剩余部分的每个词对应的概率最高的类别的负对数概率之和；</a:t>
            </a:r>
            <a:endParaRPr lang="en-US" altLang="zh-CN" sz="2400" dirty="0"/>
          </a:p>
          <a:p>
            <a:pPr algn="just"/>
            <a:r>
              <a:rPr lang="zh-CN" altLang="en-US" sz="2400" dirty="0"/>
              <a:t>由此定义一个推导式</a:t>
            </a:r>
            <a:r>
              <a:rPr lang="en-US" altLang="zh-CN" sz="2400" dirty="0"/>
              <a:t>D</a:t>
            </a:r>
            <a:r>
              <a:rPr lang="zh-CN" altLang="en-US" sz="2400" dirty="0"/>
              <a:t>的代价是确定部分和未确定部分的代价之和：</a:t>
            </a:r>
          </a:p>
        </p:txBody>
      </p:sp>
      <p:pic>
        <p:nvPicPr>
          <p:cNvPr id="7" name="图片 6" descr="手机屏幕截图&#10;&#10;描述已自动生成">
            <a:extLst>
              <a:ext uri="{FF2B5EF4-FFF2-40B4-BE49-F238E27FC236}">
                <a16:creationId xmlns:a16="http://schemas.microsoft.com/office/drawing/2014/main" id="{7DF36202-8366-4EF5-BCD2-5F127640C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612" y="4883716"/>
            <a:ext cx="5844776" cy="1845157"/>
          </a:xfrm>
          <a:prstGeom prst="rect">
            <a:avLst/>
          </a:prstGeom>
        </p:spPr>
      </p:pic>
    </p:spTree>
    <p:extLst>
      <p:ext uri="{BB962C8B-B14F-4D97-AF65-F5344CB8AC3E}">
        <p14:creationId xmlns:p14="http://schemas.microsoft.com/office/powerpoint/2010/main" val="393365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90081-F825-40E9-8745-F5BC123BA604}"/>
              </a:ext>
            </a:extLst>
          </p:cNvPr>
          <p:cNvSpPr>
            <a:spLocks noGrp="1"/>
          </p:cNvSpPr>
          <p:nvPr>
            <p:ph type="title"/>
          </p:nvPr>
        </p:nvSpPr>
        <p:spPr/>
        <p:txBody>
          <a:bodyPr/>
          <a:lstStyle/>
          <a:p>
            <a:r>
              <a:rPr lang="en-US" altLang="zh-CN" dirty="0"/>
              <a:t>Probabilistic Context-Free Grammars</a:t>
            </a:r>
            <a:endParaRPr lang="zh-CN" altLang="en-US" dirty="0"/>
          </a:p>
        </p:txBody>
      </p:sp>
      <p:sp>
        <p:nvSpPr>
          <p:cNvPr id="3" name="内容占位符 2">
            <a:extLst>
              <a:ext uri="{FF2B5EF4-FFF2-40B4-BE49-F238E27FC236}">
                <a16:creationId xmlns:a16="http://schemas.microsoft.com/office/drawing/2014/main" id="{735D707D-BF77-4F1B-A4E0-9C3E9E26746D}"/>
              </a:ext>
            </a:extLst>
          </p:cNvPr>
          <p:cNvSpPr>
            <a:spLocks noGrp="1"/>
          </p:cNvSpPr>
          <p:nvPr>
            <p:ph idx="1"/>
          </p:nvPr>
        </p:nvSpPr>
        <p:spPr>
          <a:xfrm>
            <a:off x="838200" y="1825625"/>
            <a:ext cx="5257800" cy="4929136"/>
          </a:xfrm>
        </p:spPr>
        <p:txBody>
          <a:bodyPr>
            <a:normAutofit/>
          </a:bodyPr>
          <a:lstStyle/>
          <a:p>
            <a:pPr algn="just"/>
            <a:r>
              <a:rPr lang="zh-CN" altLang="en-US" sz="2400" dirty="0"/>
              <a:t>每个</a:t>
            </a:r>
            <a:r>
              <a:rPr lang="en-US" altLang="zh-CN" sz="2400" dirty="0"/>
              <a:t>R</a:t>
            </a:r>
            <a:r>
              <a:rPr lang="zh-CN" altLang="en-US" sz="2400" dirty="0"/>
              <a:t>都被赋予一个概率</a:t>
            </a:r>
            <a:r>
              <a:rPr lang="en-US" altLang="zh-CN" sz="2400" dirty="0"/>
              <a:t>p</a:t>
            </a:r>
            <a:r>
              <a:rPr lang="zh-CN" altLang="en-US" sz="2400" dirty="0"/>
              <a:t>；</a:t>
            </a:r>
            <a:r>
              <a:rPr lang="en-US" altLang="zh-CN" sz="2400" dirty="0"/>
              <a:t>p</a:t>
            </a:r>
            <a:r>
              <a:rPr lang="zh-CN" altLang="en-US" sz="2400" dirty="0"/>
              <a:t>的定义是，在给定</a:t>
            </a:r>
            <a:r>
              <a:rPr lang="en-US" altLang="zh-CN" sz="2400" dirty="0"/>
              <a:t>R</a:t>
            </a:r>
            <a:r>
              <a:rPr lang="zh-CN" altLang="en-US" sz="2400" dirty="0"/>
              <a:t>左边部分的条件下，推导至右边部分的概率，即：</a:t>
            </a:r>
            <a:endParaRPr lang="en-US" altLang="zh-CN" sz="2400" dirty="0"/>
          </a:p>
          <a:p>
            <a:pPr algn="just"/>
            <a:endParaRPr lang="en-US" altLang="zh-CN" sz="2400" dirty="0"/>
          </a:p>
          <a:p>
            <a:pPr algn="just"/>
            <a:r>
              <a:rPr lang="zh-CN" altLang="en-US" sz="2400" dirty="0"/>
              <a:t>由此可见，</a:t>
            </a:r>
            <a:r>
              <a:rPr lang="en-US" altLang="zh-CN" sz="2400" dirty="0"/>
              <a:t>p</a:t>
            </a:r>
            <a:r>
              <a:rPr lang="zh-CN" altLang="en-US" sz="2400" dirty="0"/>
              <a:t>应该满足下式：</a:t>
            </a:r>
            <a:endParaRPr lang="en-US" altLang="zh-CN" sz="2400" dirty="0"/>
          </a:p>
          <a:p>
            <a:pPr algn="just"/>
            <a:endParaRPr lang="en-US" altLang="zh-CN" sz="2400" dirty="0"/>
          </a:p>
          <a:p>
            <a:pPr algn="just"/>
            <a:endParaRPr lang="en-US" altLang="zh-CN" sz="2400" dirty="0"/>
          </a:p>
          <a:p>
            <a:pPr algn="just"/>
            <a:r>
              <a:rPr lang="zh-CN" altLang="en-US" sz="2400" dirty="0"/>
              <a:t>需注意，</a:t>
            </a:r>
            <a:r>
              <a:rPr lang="en-US" altLang="zh-CN" sz="2400" dirty="0"/>
              <a:t>PCFG</a:t>
            </a:r>
            <a:r>
              <a:rPr lang="zh-CN" altLang="en-US" sz="2400" dirty="0"/>
              <a:t>计算的所有句子的概率相加不为</a:t>
            </a:r>
            <a:r>
              <a:rPr lang="en-US" altLang="zh-CN" sz="2400" dirty="0"/>
              <a:t>1</a:t>
            </a:r>
            <a:r>
              <a:rPr lang="zh-CN" altLang="en-US" sz="2400" dirty="0"/>
              <a:t>，即</a:t>
            </a:r>
            <a:r>
              <a:rPr lang="en-US" altLang="zh-CN" sz="2400" dirty="0"/>
              <a:t>inconsistent</a:t>
            </a:r>
            <a:r>
              <a:rPr lang="zh-CN" altLang="en-US" sz="2400" dirty="0"/>
              <a:t>；这是因为某些迭代规则会推导出无限循环的句子，这些句子的概率使得所有句子的概率相加不为</a:t>
            </a:r>
            <a:r>
              <a:rPr lang="en-US" altLang="zh-CN" sz="2400" dirty="0"/>
              <a:t>1</a:t>
            </a:r>
            <a:r>
              <a:rPr lang="zh-CN" altLang="en-US" sz="2400" dirty="0"/>
              <a:t>。</a:t>
            </a:r>
          </a:p>
        </p:txBody>
      </p:sp>
      <p:pic>
        <p:nvPicPr>
          <p:cNvPr id="5" name="图片 4" descr="一些文字和图片的手机截图&#10;&#10;描述已自动生成">
            <a:extLst>
              <a:ext uri="{FF2B5EF4-FFF2-40B4-BE49-F238E27FC236}">
                <a16:creationId xmlns:a16="http://schemas.microsoft.com/office/drawing/2014/main" id="{72FE7EFC-1A86-4380-BDC8-E806D2DA2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051" y="1997276"/>
            <a:ext cx="5554503" cy="4315033"/>
          </a:xfrm>
          <a:prstGeom prst="rect">
            <a:avLst/>
          </a:prstGeom>
        </p:spPr>
      </p:pic>
      <p:pic>
        <p:nvPicPr>
          <p:cNvPr id="7" name="图片 6" descr="图片包含 物体, 钟表, 游戏机&#10;&#10;描述已自动生成">
            <a:extLst>
              <a:ext uri="{FF2B5EF4-FFF2-40B4-BE49-F238E27FC236}">
                <a16:creationId xmlns:a16="http://schemas.microsoft.com/office/drawing/2014/main" id="{AC81AFDD-0EE8-4FC7-9BEA-33E2EEBF57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941" y="2941559"/>
            <a:ext cx="1293091" cy="369454"/>
          </a:xfrm>
          <a:prstGeom prst="rect">
            <a:avLst/>
          </a:prstGeom>
        </p:spPr>
      </p:pic>
      <p:pic>
        <p:nvPicPr>
          <p:cNvPr id="9" name="图片 8" descr="图片包含 物体, 游戏机, 钟表&#10;&#10;描述已自动生成">
            <a:extLst>
              <a:ext uri="{FF2B5EF4-FFF2-40B4-BE49-F238E27FC236}">
                <a16:creationId xmlns:a16="http://schemas.microsoft.com/office/drawing/2014/main" id="{B01222DE-8D79-446D-96D3-54E91AA235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1649" y="3933773"/>
            <a:ext cx="1971859" cy="646821"/>
          </a:xfrm>
          <a:prstGeom prst="rect">
            <a:avLst/>
          </a:prstGeom>
        </p:spPr>
      </p:pic>
    </p:spTree>
    <p:extLst>
      <p:ext uri="{BB962C8B-B14F-4D97-AF65-F5344CB8AC3E}">
        <p14:creationId xmlns:p14="http://schemas.microsoft.com/office/powerpoint/2010/main" val="3586029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847BC-E2C0-487C-AF34-A26DA699D4DB}"/>
              </a:ext>
            </a:extLst>
          </p:cNvPr>
          <p:cNvSpPr>
            <a:spLocks noGrp="1"/>
          </p:cNvSpPr>
          <p:nvPr>
            <p:ph type="title"/>
          </p:nvPr>
        </p:nvSpPr>
        <p:spPr/>
        <p:txBody>
          <a:bodyPr/>
          <a:lstStyle/>
          <a:p>
            <a:r>
              <a:rPr lang="en-US" altLang="zh-CN" dirty="0"/>
              <a:t>CCG Parsing using the A* Algorithm</a:t>
            </a:r>
            <a:endParaRPr lang="zh-CN" altLang="en-US" dirty="0"/>
          </a:p>
        </p:txBody>
      </p:sp>
      <p:sp>
        <p:nvSpPr>
          <p:cNvPr id="3" name="内容占位符 2">
            <a:extLst>
              <a:ext uri="{FF2B5EF4-FFF2-40B4-BE49-F238E27FC236}">
                <a16:creationId xmlns:a16="http://schemas.microsoft.com/office/drawing/2014/main" id="{048C60E1-FF81-4EF0-B388-229BC3AD4B9C}"/>
              </a:ext>
            </a:extLst>
          </p:cNvPr>
          <p:cNvSpPr>
            <a:spLocks noGrp="1"/>
          </p:cNvSpPr>
          <p:nvPr>
            <p:ph idx="1"/>
          </p:nvPr>
        </p:nvSpPr>
        <p:spPr>
          <a:xfrm>
            <a:off x="838201" y="1825625"/>
            <a:ext cx="6142570" cy="4816132"/>
          </a:xfrm>
        </p:spPr>
        <p:txBody>
          <a:bodyPr>
            <a:normAutofit/>
          </a:bodyPr>
          <a:lstStyle/>
          <a:p>
            <a:pPr algn="just"/>
            <a:r>
              <a:rPr lang="zh-CN" altLang="en-US" sz="2400" dirty="0"/>
              <a:t>以“</a:t>
            </a:r>
            <a:r>
              <a:rPr lang="en-US" altLang="zh-CN" sz="2400" dirty="0"/>
              <a:t>United serves Denver</a:t>
            </a:r>
            <a:r>
              <a:rPr lang="zh-CN" altLang="en-US" sz="2400" dirty="0"/>
              <a:t>”为例：</a:t>
            </a:r>
            <a:endParaRPr lang="en-US" altLang="zh-CN" sz="2400" dirty="0"/>
          </a:p>
          <a:p>
            <a:pPr lvl="1" algn="just"/>
            <a:r>
              <a:rPr lang="zh-CN" altLang="en-US" sz="2000" dirty="0"/>
              <a:t>用每个词的词汇类别初始化</a:t>
            </a:r>
            <a:r>
              <a:rPr lang="en-US" altLang="zh-CN" sz="2000" dirty="0"/>
              <a:t>agenda</a:t>
            </a:r>
            <a:r>
              <a:rPr lang="zh-CN" altLang="en-US" sz="2000" dirty="0"/>
              <a:t>，按代价递增排序；以第一个</a:t>
            </a:r>
            <a:r>
              <a:rPr lang="en-US" altLang="zh-CN" sz="2000" dirty="0"/>
              <a:t>edge</a:t>
            </a:r>
            <a:r>
              <a:rPr lang="zh-CN" altLang="en-US" sz="2000" dirty="0"/>
              <a:t>为例，</a:t>
            </a:r>
            <a:r>
              <a:rPr lang="en-US" altLang="zh-CN" sz="2000" dirty="0"/>
              <a:t>United: NN 0.591</a:t>
            </a:r>
            <a:r>
              <a:rPr lang="zh-CN" altLang="en-US" sz="2000" dirty="0"/>
              <a:t>指</a:t>
            </a:r>
            <a:r>
              <a:rPr lang="en-US" altLang="zh-CN" sz="2000" dirty="0"/>
              <a:t>United</a:t>
            </a:r>
            <a:r>
              <a:rPr lang="zh-CN" altLang="en-US" sz="2000" dirty="0"/>
              <a:t>的类别为</a:t>
            </a:r>
            <a:r>
              <a:rPr lang="en-US" altLang="zh-CN" sz="2000" dirty="0"/>
              <a:t>NN</a:t>
            </a:r>
            <a:r>
              <a:rPr lang="zh-CN" altLang="en-US" sz="2000" dirty="0"/>
              <a:t>时，代价</a:t>
            </a:r>
            <a:r>
              <a:rPr lang="en-US" altLang="zh-CN" sz="2000" dirty="0"/>
              <a:t>f=0.591</a:t>
            </a:r>
            <a:r>
              <a:rPr lang="zh-CN" altLang="en-US" sz="2000" dirty="0"/>
              <a:t>；</a:t>
            </a:r>
            <a:endParaRPr lang="en-US" altLang="zh-CN" sz="2000" dirty="0"/>
          </a:p>
          <a:p>
            <a:pPr lvl="1" algn="just"/>
            <a:r>
              <a:rPr lang="zh-CN" altLang="en-US" sz="2000" dirty="0"/>
              <a:t>从</a:t>
            </a:r>
            <a:r>
              <a:rPr lang="en-US" altLang="zh-CN" sz="2000" dirty="0"/>
              <a:t>agenda</a:t>
            </a:r>
            <a:r>
              <a:rPr lang="zh-CN" altLang="en-US" sz="2000" dirty="0"/>
              <a:t>中</a:t>
            </a:r>
            <a:r>
              <a:rPr lang="en-US" altLang="zh-CN" sz="2000" dirty="0"/>
              <a:t>pop</a:t>
            </a:r>
            <a:r>
              <a:rPr lang="zh-CN" altLang="en-US" sz="2000" dirty="0"/>
              <a:t>第一个</a:t>
            </a:r>
            <a:r>
              <a:rPr lang="en-US" altLang="zh-CN" sz="2000" dirty="0"/>
              <a:t>edge</a:t>
            </a:r>
            <a:r>
              <a:rPr lang="zh-CN" altLang="en-US" sz="2000" dirty="0"/>
              <a:t>，应用每个其参与的规则并生成不同的新</a:t>
            </a:r>
            <a:r>
              <a:rPr lang="en-US" altLang="zh-CN" sz="2000" dirty="0"/>
              <a:t>edge</a:t>
            </a:r>
            <a:r>
              <a:rPr lang="zh-CN" altLang="en-US" sz="2000" dirty="0"/>
              <a:t>，计算每个</a:t>
            </a:r>
            <a:r>
              <a:rPr lang="en-US" altLang="zh-CN" sz="2000" dirty="0"/>
              <a:t>edge</a:t>
            </a:r>
            <a:r>
              <a:rPr lang="zh-CN" altLang="en-US" sz="2000" dirty="0"/>
              <a:t>的代价，并将其</a:t>
            </a:r>
            <a:r>
              <a:rPr lang="en-US" altLang="zh-CN" sz="2000" dirty="0"/>
              <a:t>insert</a:t>
            </a:r>
            <a:r>
              <a:rPr lang="zh-CN" altLang="en-US" sz="2000" dirty="0"/>
              <a:t>至</a:t>
            </a:r>
            <a:r>
              <a:rPr lang="en-US" altLang="zh-CN" sz="2000" dirty="0"/>
              <a:t>agenda</a:t>
            </a:r>
            <a:r>
              <a:rPr lang="zh-CN" altLang="en-US" sz="2000" dirty="0"/>
              <a:t>，按代价递增排序；将上述</a:t>
            </a:r>
            <a:r>
              <a:rPr lang="en-US" altLang="zh-CN" sz="2000" dirty="0"/>
              <a:t>edge</a:t>
            </a:r>
            <a:r>
              <a:rPr lang="zh-CN" altLang="en-US" sz="2000" dirty="0"/>
              <a:t>填至概率矩阵中；</a:t>
            </a:r>
            <a:endParaRPr lang="en-US" altLang="zh-CN" sz="2000" dirty="0"/>
          </a:p>
          <a:p>
            <a:pPr lvl="1" algn="just"/>
            <a:r>
              <a:rPr lang="zh-CN" altLang="en-US" sz="2000" dirty="0"/>
              <a:t>迭代进行第二步，直至第一次从</a:t>
            </a:r>
            <a:r>
              <a:rPr lang="en-US" altLang="zh-CN" sz="2000" dirty="0"/>
              <a:t>agenda</a:t>
            </a:r>
            <a:r>
              <a:rPr lang="zh-CN" altLang="en-US" sz="2000" dirty="0"/>
              <a:t>中</a:t>
            </a:r>
            <a:r>
              <a:rPr lang="en-US" altLang="zh-CN" sz="2000" dirty="0"/>
              <a:t>pop</a:t>
            </a:r>
            <a:r>
              <a:rPr lang="zh-CN" altLang="en-US" sz="2000" dirty="0"/>
              <a:t>完整的推导式；需注意，不是第一次生成完整的推导式，生成的推导式仍需</a:t>
            </a:r>
            <a:r>
              <a:rPr lang="en-US" altLang="zh-CN" sz="2000" dirty="0"/>
              <a:t>insert</a:t>
            </a:r>
            <a:r>
              <a:rPr lang="zh-CN" altLang="en-US" sz="2000" dirty="0"/>
              <a:t>指</a:t>
            </a:r>
            <a:r>
              <a:rPr lang="en-US" altLang="zh-CN" sz="2000" dirty="0"/>
              <a:t>agenda</a:t>
            </a:r>
            <a:r>
              <a:rPr lang="zh-CN" altLang="en-US" sz="2000" dirty="0"/>
              <a:t>，直至被</a:t>
            </a:r>
            <a:r>
              <a:rPr lang="en-US" altLang="zh-CN" sz="2000" dirty="0"/>
              <a:t>pop</a:t>
            </a:r>
            <a:r>
              <a:rPr lang="zh-CN" altLang="en-US" sz="2000" dirty="0"/>
              <a:t>出；在此过程中，可能会有新的、代价更低的、完整的推导式</a:t>
            </a:r>
            <a:r>
              <a:rPr lang="en-US" altLang="zh-CN" sz="2000" dirty="0"/>
              <a:t>insert</a:t>
            </a:r>
            <a:r>
              <a:rPr lang="zh-CN" altLang="en-US" sz="2000" dirty="0"/>
              <a:t>至</a:t>
            </a:r>
            <a:r>
              <a:rPr lang="en-US" altLang="zh-CN" sz="2000" dirty="0"/>
              <a:t>agenda</a:t>
            </a:r>
            <a:r>
              <a:rPr lang="zh-CN" altLang="en-US" sz="2000" dirty="0"/>
              <a:t>，优先被</a:t>
            </a:r>
            <a:r>
              <a:rPr lang="en-US" altLang="zh-CN" sz="2000" dirty="0"/>
              <a:t>pop</a:t>
            </a:r>
            <a:r>
              <a:rPr lang="zh-CN" altLang="en-US" sz="2000" dirty="0"/>
              <a:t>出来；</a:t>
            </a:r>
            <a:endParaRPr lang="en-US" altLang="zh-CN" sz="2000" dirty="0"/>
          </a:p>
          <a:p>
            <a:pPr lvl="1" algn="just"/>
            <a:r>
              <a:rPr lang="zh-CN" altLang="en-US" sz="2000" dirty="0"/>
              <a:t>可见，第三步解决了</a:t>
            </a:r>
            <a:r>
              <a:rPr lang="en-US" altLang="zh-CN" sz="2000" dirty="0"/>
              <a:t>CCG</a:t>
            </a:r>
            <a:r>
              <a:rPr lang="zh-CN" altLang="en-US" sz="2000" dirty="0"/>
              <a:t>歧义的问题。</a:t>
            </a:r>
          </a:p>
        </p:txBody>
      </p:sp>
      <p:pic>
        <p:nvPicPr>
          <p:cNvPr id="15" name="图片 14" descr="手机屏幕截图&#10;&#10;描述已自动生成">
            <a:extLst>
              <a:ext uri="{FF2B5EF4-FFF2-40B4-BE49-F238E27FC236}">
                <a16:creationId xmlns:a16="http://schemas.microsoft.com/office/drawing/2014/main" id="{1E83E0D4-B7B3-4E25-88F5-DBD0D0E45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5466" y="3910238"/>
            <a:ext cx="2579892" cy="2810134"/>
          </a:xfrm>
          <a:prstGeom prst="rect">
            <a:avLst/>
          </a:prstGeom>
        </p:spPr>
      </p:pic>
      <p:grpSp>
        <p:nvGrpSpPr>
          <p:cNvPr id="39" name="组合 38">
            <a:extLst>
              <a:ext uri="{FF2B5EF4-FFF2-40B4-BE49-F238E27FC236}">
                <a16:creationId xmlns:a16="http://schemas.microsoft.com/office/drawing/2014/main" id="{863E22A0-1E84-4128-9B81-83BA9E414C96}"/>
              </a:ext>
            </a:extLst>
          </p:cNvPr>
          <p:cNvGrpSpPr>
            <a:grpSpLocks noChangeAspect="1"/>
          </p:cNvGrpSpPr>
          <p:nvPr/>
        </p:nvGrpSpPr>
        <p:grpSpPr>
          <a:xfrm>
            <a:off x="7042551" y="1776644"/>
            <a:ext cx="5014381" cy="1874596"/>
            <a:chOff x="838200" y="2890472"/>
            <a:chExt cx="4603985" cy="1721172"/>
          </a:xfrm>
        </p:grpSpPr>
        <p:pic>
          <p:nvPicPr>
            <p:cNvPr id="7" name="图片 6" descr="手机屏幕截图&#10;&#10;描述已自动生成">
              <a:extLst>
                <a:ext uri="{FF2B5EF4-FFF2-40B4-BE49-F238E27FC236}">
                  <a16:creationId xmlns:a16="http://schemas.microsoft.com/office/drawing/2014/main" id="{19EBB5DE-DC2D-4B61-AC97-440021194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890472"/>
              <a:ext cx="2081781" cy="1721172"/>
            </a:xfrm>
            <a:prstGeom prst="rect">
              <a:avLst/>
            </a:prstGeom>
          </p:spPr>
        </p:pic>
        <p:pic>
          <p:nvPicPr>
            <p:cNvPr id="32" name="图片 31" descr="图片包含 游戏机&#10;&#10;描述已自动生成">
              <a:extLst>
                <a:ext uri="{FF2B5EF4-FFF2-40B4-BE49-F238E27FC236}">
                  <a16:creationId xmlns:a16="http://schemas.microsoft.com/office/drawing/2014/main" id="{54BE2B42-E7B0-47DE-8A35-B810E5B68F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550" y="4369191"/>
              <a:ext cx="823232" cy="237677"/>
            </a:xfrm>
            <a:prstGeom prst="rect">
              <a:avLst/>
            </a:prstGeom>
            <a:solidFill>
              <a:srgbClr val="FFFFFF">
                <a:shade val="85000"/>
              </a:srgbClr>
            </a:solidFill>
            <a:ln w="88900" cap="sq">
              <a:noFill/>
              <a:miter lim="800000"/>
            </a:ln>
            <a:effectLst/>
          </p:spPr>
        </p:pic>
        <p:sp>
          <p:nvSpPr>
            <p:cNvPr id="11" name="文本框 10">
              <a:extLst>
                <a:ext uri="{FF2B5EF4-FFF2-40B4-BE49-F238E27FC236}">
                  <a16:creationId xmlns:a16="http://schemas.microsoft.com/office/drawing/2014/main" id="{227ABA8A-12A6-41E9-A03B-92102F4FF712}"/>
                </a:ext>
              </a:extLst>
            </p:cNvPr>
            <p:cNvSpPr txBox="1"/>
            <p:nvPr/>
          </p:nvSpPr>
          <p:spPr>
            <a:xfrm>
              <a:off x="1764956" y="3003874"/>
              <a:ext cx="370703" cy="215444"/>
            </a:xfrm>
            <a:prstGeom prst="rect">
              <a:avLst/>
            </a:prstGeom>
            <a:noFill/>
          </p:spPr>
          <p:txBody>
            <a:bodyPr wrap="square" rtlCol="0">
              <a:spAutoFit/>
            </a:bodyPr>
            <a:lstStyle/>
            <a:p>
              <a:r>
                <a:rPr lang="en-US" altLang="zh-CN" sz="800" dirty="0"/>
                <a:t>pop</a:t>
              </a:r>
              <a:endParaRPr lang="zh-CN" altLang="en-US" sz="800" dirty="0"/>
            </a:p>
          </p:txBody>
        </p:sp>
        <p:cxnSp>
          <p:nvCxnSpPr>
            <p:cNvPr id="9" name="直接箭头连接符 8">
              <a:extLst>
                <a:ext uri="{FF2B5EF4-FFF2-40B4-BE49-F238E27FC236}">
                  <a16:creationId xmlns:a16="http://schemas.microsoft.com/office/drawing/2014/main" id="{86A89715-EA48-43FD-9111-0B6B931C2F0F}"/>
                </a:ext>
              </a:extLst>
            </p:cNvPr>
            <p:cNvCxnSpPr>
              <a:cxnSpLocks/>
            </p:cNvCxnSpPr>
            <p:nvPr/>
          </p:nvCxnSpPr>
          <p:spPr>
            <a:xfrm flipH="1">
              <a:off x="1678782" y="3332719"/>
              <a:ext cx="839938" cy="1086881"/>
            </a:xfrm>
            <a:prstGeom prst="straightConnector1">
              <a:avLst/>
            </a:prstGeom>
            <a:ln>
              <a:tailEnd type="triangle"/>
            </a:ln>
            <a:effectLst>
              <a:outerShdw blurRad="50800" dist="38100" dir="5400000" algn="t"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12" name="文本框 11">
              <a:extLst>
                <a:ext uri="{FF2B5EF4-FFF2-40B4-BE49-F238E27FC236}">
                  <a16:creationId xmlns:a16="http://schemas.microsoft.com/office/drawing/2014/main" id="{55DD5E30-A705-486C-81F6-7E53A5D186BC}"/>
                </a:ext>
              </a:extLst>
            </p:cNvPr>
            <p:cNvSpPr txBox="1"/>
            <p:nvPr/>
          </p:nvSpPr>
          <p:spPr>
            <a:xfrm>
              <a:off x="1738614" y="3645243"/>
              <a:ext cx="423386" cy="215444"/>
            </a:xfrm>
            <a:prstGeom prst="rect">
              <a:avLst/>
            </a:prstGeom>
            <a:noFill/>
          </p:spPr>
          <p:txBody>
            <a:bodyPr wrap="square" rtlCol="0">
              <a:spAutoFit/>
            </a:bodyPr>
            <a:lstStyle/>
            <a:p>
              <a:r>
                <a:rPr lang="en-US" altLang="zh-CN" sz="800" dirty="0"/>
                <a:t>insert</a:t>
              </a:r>
              <a:endParaRPr lang="zh-CN" altLang="en-US" sz="800" dirty="0"/>
            </a:p>
          </p:txBody>
        </p:sp>
        <p:pic>
          <p:nvPicPr>
            <p:cNvPr id="17" name="图片 16" descr="手机屏幕截图&#10;&#10;描述已自动生成">
              <a:extLst>
                <a:ext uri="{FF2B5EF4-FFF2-40B4-BE49-F238E27FC236}">
                  <a16:creationId xmlns:a16="http://schemas.microsoft.com/office/drawing/2014/main" id="{59BE852D-BBB3-45D0-919E-70B4FE65DB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0442" y="2890472"/>
              <a:ext cx="2101743" cy="1721172"/>
            </a:xfrm>
            <a:prstGeom prst="rect">
              <a:avLst/>
            </a:prstGeom>
          </p:spPr>
        </p:pic>
        <p:cxnSp>
          <p:nvCxnSpPr>
            <p:cNvPr id="19" name="直接箭头连接符 18">
              <a:extLst>
                <a:ext uri="{FF2B5EF4-FFF2-40B4-BE49-F238E27FC236}">
                  <a16:creationId xmlns:a16="http://schemas.microsoft.com/office/drawing/2014/main" id="{F242243D-B12F-4913-93EE-A97E77AD70AB}"/>
                </a:ext>
              </a:extLst>
            </p:cNvPr>
            <p:cNvCxnSpPr/>
            <p:nvPr/>
          </p:nvCxnSpPr>
          <p:spPr>
            <a:xfrm flipH="1">
              <a:off x="4139514" y="3645243"/>
              <a:ext cx="803189" cy="55606"/>
            </a:xfrm>
            <a:prstGeom prst="straightConnector1">
              <a:avLst/>
            </a:prstGeom>
            <a:ln>
              <a:tailEnd type="triangle"/>
            </a:ln>
            <a:effectLst>
              <a:outerShdw blurRad="50800" dist="38100" dir="2700000" algn="tl" rotWithShape="0">
                <a:prstClr val="black">
                  <a:alpha val="40000"/>
                </a:prstClr>
              </a:outerShdw>
            </a:effectLst>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6507CDC9-14FE-48AF-955A-D5D73F7E5605}"/>
                </a:ext>
              </a:extLst>
            </p:cNvPr>
            <p:cNvSpPr txBox="1"/>
            <p:nvPr/>
          </p:nvSpPr>
          <p:spPr>
            <a:xfrm>
              <a:off x="4139514" y="3321278"/>
              <a:ext cx="370703" cy="215444"/>
            </a:xfrm>
            <a:prstGeom prst="rect">
              <a:avLst/>
            </a:prstGeom>
            <a:noFill/>
          </p:spPr>
          <p:txBody>
            <a:bodyPr wrap="square" rtlCol="0">
              <a:spAutoFit/>
            </a:bodyPr>
            <a:lstStyle/>
            <a:p>
              <a:r>
                <a:rPr lang="en-US" altLang="zh-CN" sz="800" dirty="0"/>
                <a:t>pop</a:t>
              </a:r>
              <a:endParaRPr lang="zh-CN" altLang="en-US" sz="800" dirty="0"/>
            </a:p>
          </p:txBody>
        </p:sp>
        <p:sp>
          <p:nvSpPr>
            <p:cNvPr id="21" name="文本框 20">
              <a:extLst>
                <a:ext uri="{FF2B5EF4-FFF2-40B4-BE49-F238E27FC236}">
                  <a16:creationId xmlns:a16="http://schemas.microsoft.com/office/drawing/2014/main" id="{1440CDE6-6990-4A08-BB2F-8AB200F75274}"/>
                </a:ext>
              </a:extLst>
            </p:cNvPr>
            <p:cNvSpPr txBox="1"/>
            <p:nvPr/>
          </p:nvSpPr>
          <p:spPr>
            <a:xfrm>
              <a:off x="4273046" y="3671659"/>
              <a:ext cx="423386" cy="215444"/>
            </a:xfrm>
            <a:prstGeom prst="rect">
              <a:avLst/>
            </a:prstGeom>
            <a:noFill/>
          </p:spPr>
          <p:txBody>
            <a:bodyPr wrap="square" rtlCol="0">
              <a:spAutoFit/>
            </a:bodyPr>
            <a:lstStyle/>
            <a:p>
              <a:r>
                <a:rPr lang="en-US" altLang="zh-CN" sz="800" dirty="0"/>
                <a:t>insert</a:t>
              </a:r>
              <a:endParaRPr lang="zh-CN" altLang="en-US" sz="800" dirty="0"/>
            </a:p>
          </p:txBody>
        </p:sp>
        <p:cxnSp>
          <p:nvCxnSpPr>
            <p:cNvPr id="23" name="直接箭头连接符 22">
              <a:extLst>
                <a:ext uri="{FF2B5EF4-FFF2-40B4-BE49-F238E27FC236}">
                  <a16:creationId xmlns:a16="http://schemas.microsoft.com/office/drawing/2014/main" id="{40F141B0-ECA0-422C-9A95-7281D037A968}"/>
                </a:ext>
              </a:extLst>
            </p:cNvPr>
            <p:cNvCxnSpPr>
              <a:cxnSpLocks/>
            </p:cNvCxnSpPr>
            <p:nvPr/>
          </p:nvCxnSpPr>
          <p:spPr>
            <a:xfrm flipH="1">
              <a:off x="1696132" y="3332719"/>
              <a:ext cx="890550" cy="1148794"/>
            </a:xfrm>
            <a:prstGeom prst="straightConnector1">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7FBB6673-4817-42B7-AD94-BC57215198FB}"/>
                </a:ext>
              </a:extLst>
            </p:cNvPr>
            <p:cNvCxnSpPr>
              <a:cxnSpLocks/>
            </p:cNvCxnSpPr>
            <p:nvPr/>
          </p:nvCxnSpPr>
          <p:spPr>
            <a:xfrm>
              <a:off x="1696132" y="4522573"/>
              <a:ext cx="1644310" cy="0"/>
            </a:xfrm>
            <a:prstGeom prst="straightConnector1">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1DB81176-4B7E-48B4-8C59-9E5D82FE14BB}"/>
                </a:ext>
              </a:extLst>
            </p:cNvPr>
            <p:cNvCxnSpPr>
              <a:cxnSpLocks/>
            </p:cNvCxnSpPr>
            <p:nvPr/>
          </p:nvCxnSpPr>
          <p:spPr>
            <a:xfrm>
              <a:off x="1659924" y="3269390"/>
              <a:ext cx="1980108" cy="0"/>
            </a:xfrm>
            <a:prstGeom prst="straightConnector1">
              <a:avLst/>
            </a:prstGeom>
            <a:ln>
              <a:prstDash val="sysDash"/>
              <a:headEnd type="triangle"/>
              <a:tailEnd type="triangle"/>
            </a:ln>
          </p:spPr>
          <p:style>
            <a:lnRef idx="1">
              <a:schemeClr val="accent1"/>
            </a:lnRef>
            <a:fillRef idx="0">
              <a:schemeClr val="accent1"/>
            </a:fillRef>
            <a:effectRef idx="0">
              <a:schemeClr val="accent1"/>
            </a:effectRef>
            <a:fontRef idx="minor">
              <a:schemeClr val="tx1"/>
            </a:fontRef>
          </p:style>
        </p:cxnSp>
      </p:grpSp>
      <p:cxnSp>
        <p:nvCxnSpPr>
          <p:cNvPr id="41" name="直接箭头连接符 40">
            <a:extLst>
              <a:ext uri="{FF2B5EF4-FFF2-40B4-BE49-F238E27FC236}">
                <a16:creationId xmlns:a16="http://schemas.microsoft.com/office/drawing/2014/main" id="{C0293375-8FC5-4C3F-A38F-EF1D29A48D1A}"/>
              </a:ext>
            </a:extLst>
          </p:cNvPr>
          <p:cNvCxnSpPr/>
          <p:nvPr/>
        </p:nvCxnSpPr>
        <p:spPr>
          <a:xfrm>
            <a:off x="9015829" y="2294678"/>
            <a:ext cx="443268" cy="1855212"/>
          </a:xfrm>
          <a:prstGeom prst="straightConnector1">
            <a:avLst/>
          </a:prstGeom>
          <a:ln>
            <a:prstDash val="lgDash"/>
            <a:tailEnd type="triangle"/>
          </a:ln>
        </p:spPr>
        <p:style>
          <a:lnRef idx="1">
            <a:schemeClr val="accent2"/>
          </a:lnRef>
          <a:fillRef idx="0">
            <a:schemeClr val="accent2"/>
          </a:fillRef>
          <a:effectRef idx="0">
            <a:schemeClr val="accent2"/>
          </a:effectRef>
          <a:fontRef idx="minor">
            <a:schemeClr val="tx1"/>
          </a:fontRef>
        </p:style>
      </p:cxnSp>
      <p:cxnSp>
        <p:nvCxnSpPr>
          <p:cNvPr id="42" name="直接箭头连接符 41">
            <a:extLst>
              <a:ext uri="{FF2B5EF4-FFF2-40B4-BE49-F238E27FC236}">
                <a16:creationId xmlns:a16="http://schemas.microsoft.com/office/drawing/2014/main" id="{D3BD0281-E37C-4AED-B6C1-151F0D8AAF18}"/>
              </a:ext>
            </a:extLst>
          </p:cNvPr>
          <p:cNvCxnSpPr>
            <a:cxnSpLocks/>
          </p:cNvCxnSpPr>
          <p:nvPr/>
        </p:nvCxnSpPr>
        <p:spPr>
          <a:xfrm flipH="1">
            <a:off x="10744596" y="2627465"/>
            <a:ext cx="768331" cy="2414092"/>
          </a:xfrm>
          <a:prstGeom prst="straightConnector1">
            <a:avLst/>
          </a:prstGeom>
          <a:ln>
            <a:prstDash val="lgDash"/>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98572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9233E-DFED-49EA-9393-353ECA34AA89}"/>
              </a:ext>
            </a:extLst>
          </p:cNvPr>
          <p:cNvSpPr>
            <a:spLocks noGrp="1"/>
          </p:cNvSpPr>
          <p:nvPr>
            <p:ph type="title"/>
          </p:nvPr>
        </p:nvSpPr>
        <p:spPr/>
        <p:txBody>
          <a:bodyPr/>
          <a:lstStyle/>
          <a:p>
            <a:r>
              <a:rPr lang="en-US" altLang="zh-CN" dirty="0"/>
              <a:t>CCG Parsing using the A* Algorithm</a:t>
            </a:r>
            <a:endParaRPr lang="zh-CN" altLang="en-US" dirty="0"/>
          </a:p>
        </p:txBody>
      </p:sp>
      <p:sp>
        <p:nvSpPr>
          <p:cNvPr id="3" name="内容占位符 2">
            <a:extLst>
              <a:ext uri="{FF2B5EF4-FFF2-40B4-BE49-F238E27FC236}">
                <a16:creationId xmlns:a16="http://schemas.microsoft.com/office/drawing/2014/main" id="{AA796F6A-8A58-4C0B-B5D0-10B302FE9862}"/>
              </a:ext>
            </a:extLst>
          </p:cNvPr>
          <p:cNvSpPr>
            <a:spLocks noGrp="1"/>
          </p:cNvSpPr>
          <p:nvPr>
            <p:ph idx="1"/>
          </p:nvPr>
        </p:nvSpPr>
        <p:spPr>
          <a:xfrm>
            <a:off x="838200" y="1825625"/>
            <a:ext cx="4014019" cy="4351338"/>
          </a:xfrm>
        </p:spPr>
        <p:txBody>
          <a:bodyPr/>
          <a:lstStyle/>
          <a:p>
            <a:pPr algn="just"/>
            <a:r>
              <a:rPr lang="zh-CN" altLang="en-US" dirty="0"/>
              <a:t>完整的</a:t>
            </a:r>
            <a:r>
              <a:rPr lang="en-US" altLang="zh-CN" dirty="0"/>
              <a:t>A*</a:t>
            </a:r>
            <a:r>
              <a:rPr lang="zh-CN" altLang="en-US" dirty="0"/>
              <a:t>算法如下：</a:t>
            </a:r>
            <a:endParaRPr lang="en-US" altLang="zh-CN" dirty="0"/>
          </a:p>
          <a:p>
            <a:pPr lvl="1" algn="just"/>
            <a:r>
              <a:rPr lang="zh-CN" altLang="en-US" dirty="0"/>
              <a:t>该算法也采用</a:t>
            </a:r>
            <a:r>
              <a:rPr lang="en-US" altLang="zh-CN" dirty="0"/>
              <a:t>PCKY</a:t>
            </a:r>
            <a:r>
              <a:rPr lang="zh-CN" altLang="en-US" dirty="0"/>
              <a:t>的框架，通过迭代填写</a:t>
            </a:r>
            <a:r>
              <a:rPr lang="en-US" altLang="zh-CN" dirty="0"/>
              <a:t>CKY</a:t>
            </a:r>
            <a:r>
              <a:rPr lang="zh-CN" altLang="en-US" dirty="0"/>
              <a:t>矩阵寻找代价最小的推导式；</a:t>
            </a:r>
            <a:endParaRPr lang="en-US" altLang="zh-CN" dirty="0"/>
          </a:p>
          <a:p>
            <a:pPr lvl="1" algn="just"/>
            <a:r>
              <a:rPr lang="zh-CN" altLang="en-US" dirty="0"/>
              <a:t>请亲自实现该算法，完成“</a:t>
            </a:r>
            <a:r>
              <a:rPr lang="en-US" altLang="zh-CN" dirty="0"/>
              <a:t>An Example</a:t>
            </a:r>
            <a:r>
              <a:rPr lang="zh-CN" altLang="en-US" dirty="0"/>
              <a:t>”章节的计算。</a:t>
            </a:r>
          </a:p>
        </p:txBody>
      </p:sp>
      <p:pic>
        <p:nvPicPr>
          <p:cNvPr id="5" name="图片 4" descr="手机屏幕截图&#10;&#10;描述已自动生成">
            <a:extLst>
              <a:ext uri="{FF2B5EF4-FFF2-40B4-BE49-F238E27FC236}">
                <a16:creationId xmlns:a16="http://schemas.microsoft.com/office/drawing/2014/main" id="{E43C1F2E-EF60-4BE6-8233-571C4A0B8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1211" y="1690688"/>
            <a:ext cx="7073161" cy="5087338"/>
          </a:xfrm>
          <a:prstGeom prst="rect">
            <a:avLst/>
          </a:prstGeom>
        </p:spPr>
      </p:pic>
    </p:spTree>
    <p:extLst>
      <p:ext uri="{BB962C8B-B14F-4D97-AF65-F5344CB8AC3E}">
        <p14:creationId xmlns:p14="http://schemas.microsoft.com/office/powerpoint/2010/main" val="3350700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0A9B4E-03D4-4F73-B83F-43722D91C597}"/>
              </a:ext>
            </a:extLst>
          </p:cNvPr>
          <p:cNvSpPr>
            <a:spLocks noGrp="1"/>
          </p:cNvSpPr>
          <p:nvPr>
            <p:ph type="title"/>
          </p:nvPr>
        </p:nvSpPr>
        <p:spPr/>
        <p:txBody>
          <a:bodyPr/>
          <a:lstStyle/>
          <a:p>
            <a:r>
              <a:rPr lang="en-US" altLang="zh-CN" dirty="0"/>
              <a:t>Evaluating Parsers</a:t>
            </a:r>
            <a:endParaRPr lang="zh-CN" altLang="en-US" dirty="0"/>
          </a:p>
        </p:txBody>
      </p:sp>
      <p:sp>
        <p:nvSpPr>
          <p:cNvPr id="3" name="内容占位符 2">
            <a:extLst>
              <a:ext uri="{FF2B5EF4-FFF2-40B4-BE49-F238E27FC236}">
                <a16:creationId xmlns:a16="http://schemas.microsoft.com/office/drawing/2014/main" id="{3ED766E0-059D-4D92-A073-A10ABF005CB1}"/>
              </a:ext>
            </a:extLst>
          </p:cNvPr>
          <p:cNvSpPr>
            <a:spLocks noGrp="1"/>
          </p:cNvSpPr>
          <p:nvPr>
            <p:ph idx="1"/>
          </p:nvPr>
        </p:nvSpPr>
        <p:spPr/>
        <p:txBody>
          <a:bodyPr/>
          <a:lstStyle/>
          <a:p>
            <a:pPr algn="just"/>
            <a:r>
              <a:rPr lang="en-US" altLang="zh-CN" dirty="0"/>
              <a:t>Blank(1991)</a:t>
            </a:r>
            <a:r>
              <a:rPr lang="zh-CN" altLang="en-US" dirty="0"/>
              <a:t>提出</a:t>
            </a:r>
            <a:r>
              <a:rPr lang="en-US" altLang="zh-CN" dirty="0"/>
              <a:t>PARSEVAL</a:t>
            </a:r>
            <a:r>
              <a:rPr lang="zh-CN" altLang="en-US" dirty="0"/>
              <a:t>，用于评价解析模型的效果；该评价方法是</a:t>
            </a:r>
            <a:r>
              <a:rPr lang="en-US" altLang="zh-CN" dirty="0"/>
              <a:t>constituent-level</a:t>
            </a:r>
            <a:r>
              <a:rPr lang="zh-CN" altLang="en-US" dirty="0"/>
              <a:t>的，假定</a:t>
            </a:r>
            <a:r>
              <a:rPr lang="en-US" altLang="zh-CN" dirty="0"/>
              <a:t>hypothesis parse</a:t>
            </a:r>
            <a:r>
              <a:rPr lang="zh-CN" altLang="en-US" dirty="0"/>
              <a:t>是模型解析结果，</a:t>
            </a:r>
            <a:r>
              <a:rPr lang="en-US" altLang="zh-CN" dirty="0"/>
              <a:t>reference parse</a:t>
            </a:r>
            <a:r>
              <a:rPr lang="zh-CN" altLang="en-US" dirty="0"/>
              <a:t>是人工标注的解析结果，则：</a:t>
            </a:r>
          </a:p>
        </p:txBody>
      </p:sp>
      <p:pic>
        <p:nvPicPr>
          <p:cNvPr id="5" name="图片 4">
            <a:extLst>
              <a:ext uri="{FF2B5EF4-FFF2-40B4-BE49-F238E27FC236}">
                <a16:creationId xmlns:a16="http://schemas.microsoft.com/office/drawing/2014/main" id="{3D4FA418-823A-40AF-BE93-6E3F965EB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874" y="3207684"/>
            <a:ext cx="7738251" cy="673816"/>
          </a:xfrm>
          <a:prstGeom prst="rect">
            <a:avLst/>
          </a:prstGeom>
        </p:spPr>
      </p:pic>
      <p:pic>
        <p:nvPicPr>
          <p:cNvPr id="7" name="图片 6">
            <a:extLst>
              <a:ext uri="{FF2B5EF4-FFF2-40B4-BE49-F238E27FC236}">
                <a16:creationId xmlns:a16="http://schemas.microsoft.com/office/drawing/2014/main" id="{FB933069-0F86-416E-B9EB-BBA2F6409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3391" y="4016437"/>
            <a:ext cx="7965216" cy="673816"/>
          </a:xfrm>
          <a:prstGeom prst="rect">
            <a:avLst/>
          </a:prstGeom>
        </p:spPr>
      </p:pic>
      <p:pic>
        <p:nvPicPr>
          <p:cNvPr id="9" name="图片 8" descr="图片包含 物体, 钟表&#10;&#10;描述已自动生成">
            <a:extLst>
              <a:ext uri="{FF2B5EF4-FFF2-40B4-BE49-F238E27FC236}">
                <a16:creationId xmlns:a16="http://schemas.microsoft.com/office/drawing/2014/main" id="{D8E40250-73AB-467F-B605-9A02E49E1D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5794" y="4899896"/>
            <a:ext cx="2140411" cy="727325"/>
          </a:xfrm>
          <a:prstGeom prst="rect">
            <a:avLst/>
          </a:prstGeom>
        </p:spPr>
      </p:pic>
    </p:spTree>
    <p:extLst>
      <p:ext uri="{BB962C8B-B14F-4D97-AF65-F5344CB8AC3E}">
        <p14:creationId xmlns:p14="http://schemas.microsoft.com/office/powerpoint/2010/main" val="3906856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27CAA-CC7D-4304-B91B-1A2BAD0A60DE}"/>
              </a:ext>
            </a:extLst>
          </p:cNvPr>
          <p:cNvSpPr>
            <a:spLocks noGrp="1"/>
          </p:cNvSpPr>
          <p:nvPr>
            <p:ph type="title"/>
          </p:nvPr>
        </p:nvSpPr>
        <p:spPr/>
        <p:txBody>
          <a:bodyPr/>
          <a:lstStyle/>
          <a:p>
            <a:r>
              <a:rPr lang="en-US" altLang="zh-CN" dirty="0"/>
              <a:t>Evaluating Parsers</a:t>
            </a:r>
            <a:endParaRPr lang="zh-CN" altLang="en-US" dirty="0"/>
          </a:p>
        </p:txBody>
      </p:sp>
      <p:sp>
        <p:nvSpPr>
          <p:cNvPr id="3" name="内容占位符 2">
            <a:extLst>
              <a:ext uri="{FF2B5EF4-FFF2-40B4-BE49-F238E27FC236}">
                <a16:creationId xmlns:a16="http://schemas.microsoft.com/office/drawing/2014/main" id="{C10C3907-4C2F-401F-9CA9-917A2E2E77D7}"/>
              </a:ext>
            </a:extLst>
          </p:cNvPr>
          <p:cNvSpPr>
            <a:spLocks noGrp="1"/>
          </p:cNvSpPr>
          <p:nvPr>
            <p:ph idx="1"/>
          </p:nvPr>
        </p:nvSpPr>
        <p:spPr/>
        <p:txBody>
          <a:bodyPr/>
          <a:lstStyle/>
          <a:p>
            <a:pPr algn="just"/>
            <a:r>
              <a:rPr lang="zh-CN" altLang="en-US" dirty="0"/>
              <a:t>我们还提出一个新的评价指标，</a:t>
            </a:r>
            <a:r>
              <a:rPr lang="en-US" altLang="zh-CN" dirty="0"/>
              <a:t>crossing brackets</a:t>
            </a:r>
            <a:r>
              <a:rPr lang="zh-CN" altLang="en-US" dirty="0"/>
              <a:t>：</a:t>
            </a:r>
            <a:endParaRPr lang="en-US" altLang="zh-CN" dirty="0"/>
          </a:p>
          <a:p>
            <a:pPr algn="just"/>
            <a:endParaRPr lang="en-US" altLang="zh-CN" dirty="0"/>
          </a:p>
          <a:p>
            <a:pPr algn="just"/>
            <a:endParaRPr lang="en-US" altLang="zh-CN" dirty="0"/>
          </a:p>
          <a:p>
            <a:pPr algn="just"/>
            <a:endParaRPr lang="en-US" altLang="zh-CN" dirty="0"/>
          </a:p>
          <a:p>
            <a:pPr algn="just"/>
            <a:r>
              <a:rPr lang="zh-CN" altLang="en-US" dirty="0"/>
              <a:t>我们没有使用</a:t>
            </a:r>
            <a:r>
              <a:rPr lang="en-US" altLang="zh-CN" dirty="0"/>
              <a:t>sentence-level</a:t>
            </a:r>
            <a:r>
              <a:rPr lang="zh-CN" altLang="en-US" dirty="0"/>
              <a:t>的评价指标，而是使用</a:t>
            </a:r>
            <a:r>
              <a:rPr lang="en-US" altLang="zh-CN" dirty="0"/>
              <a:t>constituent-level</a:t>
            </a:r>
            <a:r>
              <a:rPr lang="zh-CN" altLang="en-US" dirty="0"/>
              <a:t>的评价指标，是因为后者可以提供更加细粒度</a:t>
            </a:r>
            <a:r>
              <a:rPr lang="en-US" altLang="zh-CN" dirty="0"/>
              <a:t>(fine-grained)</a:t>
            </a:r>
            <a:r>
              <a:rPr lang="zh-CN" altLang="en-US" dirty="0"/>
              <a:t>的评价结果；基于细粒度的评价结果，我们可以更可控地调整模型和样本。</a:t>
            </a:r>
          </a:p>
        </p:txBody>
      </p:sp>
      <p:pic>
        <p:nvPicPr>
          <p:cNvPr id="5" name="图片 4">
            <a:extLst>
              <a:ext uri="{FF2B5EF4-FFF2-40B4-BE49-F238E27FC236}">
                <a16:creationId xmlns:a16="http://schemas.microsoft.com/office/drawing/2014/main" id="{BD11D3E7-73CC-4BC0-A33D-1C1F5C595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9193" y="2638246"/>
            <a:ext cx="8873613" cy="938238"/>
          </a:xfrm>
          <a:prstGeom prst="rect">
            <a:avLst/>
          </a:prstGeom>
        </p:spPr>
      </p:pic>
    </p:spTree>
    <p:extLst>
      <p:ext uri="{BB962C8B-B14F-4D97-AF65-F5344CB8AC3E}">
        <p14:creationId xmlns:p14="http://schemas.microsoft.com/office/powerpoint/2010/main" val="15337997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478374-72B0-4803-91A4-459E46F6B4BC}"/>
              </a:ext>
            </a:extLst>
          </p:cNvPr>
          <p:cNvSpPr>
            <a:spLocks noGrp="1"/>
          </p:cNvSpPr>
          <p:nvPr>
            <p:ph type="title"/>
          </p:nvPr>
        </p:nvSpPr>
        <p:spPr/>
        <p:txBody>
          <a:bodyPr>
            <a:normAutofit/>
          </a:bodyPr>
          <a:lstStyle/>
          <a:p>
            <a:r>
              <a:rPr lang="en-US" altLang="zh-CN" sz="4000" dirty="0"/>
              <a:t>Learning Accurate, Compact, and Interpretable Tree Annotation</a:t>
            </a:r>
            <a:endParaRPr lang="zh-CN" altLang="en-US" sz="4000" dirty="0"/>
          </a:p>
        </p:txBody>
      </p:sp>
      <p:sp>
        <p:nvSpPr>
          <p:cNvPr id="3" name="内容占位符 2">
            <a:extLst>
              <a:ext uri="{FF2B5EF4-FFF2-40B4-BE49-F238E27FC236}">
                <a16:creationId xmlns:a16="http://schemas.microsoft.com/office/drawing/2014/main" id="{290388AB-80A2-4A0C-8A34-85031AB12886}"/>
              </a:ext>
            </a:extLst>
          </p:cNvPr>
          <p:cNvSpPr>
            <a:spLocks noGrp="1"/>
          </p:cNvSpPr>
          <p:nvPr>
            <p:ph idx="1"/>
          </p:nvPr>
        </p:nvSpPr>
        <p:spPr>
          <a:xfrm>
            <a:off x="838200" y="1825625"/>
            <a:ext cx="5533103" cy="4351338"/>
          </a:xfrm>
        </p:spPr>
        <p:txBody>
          <a:bodyPr/>
          <a:lstStyle/>
          <a:p>
            <a:pPr algn="just"/>
            <a:r>
              <a:rPr lang="en-US" altLang="zh-CN" dirty="0"/>
              <a:t>Slav Petrov(2006)</a:t>
            </a:r>
            <a:r>
              <a:rPr lang="zh-CN" altLang="en-US" dirty="0"/>
              <a:t>提出一种改进</a:t>
            </a:r>
            <a:r>
              <a:rPr lang="en-US" altLang="zh-CN" dirty="0"/>
              <a:t>PCFG</a:t>
            </a:r>
            <a:r>
              <a:rPr lang="zh-CN" altLang="en-US" dirty="0"/>
              <a:t>的机制，该机制通过迭代地划分和合并每个原始的</a:t>
            </a:r>
            <a:r>
              <a:rPr lang="en-US" altLang="zh-CN" dirty="0"/>
              <a:t>non-terminals</a:t>
            </a:r>
            <a:r>
              <a:rPr lang="zh-CN" altLang="en-US" dirty="0"/>
              <a:t>，以最大化解析树训练样本的似然函数，最终自动寻找到最合适的对原始</a:t>
            </a:r>
            <a:r>
              <a:rPr lang="en-US" altLang="zh-CN" dirty="0"/>
              <a:t>non-terminals</a:t>
            </a:r>
            <a:r>
              <a:rPr lang="zh-CN" altLang="en-US" dirty="0"/>
              <a:t>切分的方式，显著提高模型的效果；该机制可以根据训练样本的复杂度自动调整</a:t>
            </a:r>
            <a:r>
              <a:rPr lang="en-US" altLang="zh-CN" dirty="0"/>
              <a:t>non-terminals</a:t>
            </a:r>
            <a:r>
              <a:rPr lang="zh-CN" altLang="en-US" dirty="0"/>
              <a:t>的切分程度；</a:t>
            </a:r>
            <a:endParaRPr lang="en-US" altLang="zh-CN" dirty="0"/>
          </a:p>
        </p:txBody>
      </p:sp>
      <p:pic>
        <p:nvPicPr>
          <p:cNvPr id="5" name="图片 4" descr="一些文字和图案&#10;&#10;描述已自动生成">
            <a:extLst>
              <a:ext uri="{FF2B5EF4-FFF2-40B4-BE49-F238E27FC236}">
                <a16:creationId xmlns:a16="http://schemas.microsoft.com/office/drawing/2014/main" id="{75557BE4-EA3F-40F4-9423-614B5A5BF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9510" y="1404809"/>
            <a:ext cx="4908104" cy="5247659"/>
          </a:xfrm>
          <a:prstGeom prst="rect">
            <a:avLst/>
          </a:prstGeom>
        </p:spPr>
      </p:pic>
    </p:spTree>
    <p:extLst>
      <p:ext uri="{BB962C8B-B14F-4D97-AF65-F5344CB8AC3E}">
        <p14:creationId xmlns:p14="http://schemas.microsoft.com/office/powerpoint/2010/main" val="3000034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AF843-80E8-4531-9B9C-1C9876B87D04}"/>
              </a:ext>
            </a:extLst>
          </p:cNvPr>
          <p:cNvSpPr>
            <a:spLocks noGrp="1"/>
          </p:cNvSpPr>
          <p:nvPr>
            <p:ph type="title"/>
          </p:nvPr>
        </p:nvSpPr>
        <p:spPr/>
        <p:txBody>
          <a:bodyPr>
            <a:normAutofit/>
          </a:bodyPr>
          <a:lstStyle/>
          <a:p>
            <a:r>
              <a:rPr lang="en-US" altLang="zh-CN" sz="4000" dirty="0"/>
              <a:t>Learning Accurate, Compact, and Interpretable Tree Annotation</a:t>
            </a:r>
            <a:endParaRPr lang="zh-CN" altLang="en-US" sz="4000" dirty="0"/>
          </a:p>
        </p:txBody>
      </p:sp>
      <p:sp>
        <p:nvSpPr>
          <p:cNvPr id="3" name="内容占位符 2">
            <a:extLst>
              <a:ext uri="{FF2B5EF4-FFF2-40B4-BE49-F238E27FC236}">
                <a16:creationId xmlns:a16="http://schemas.microsoft.com/office/drawing/2014/main" id="{E01E906F-4F6E-405F-95AC-6ABDE72C83DB}"/>
              </a:ext>
            </a:extLst>
          </p:cNvPr>
          <p:cNvSpPr>
            <a:spLocks noGrp="1"/>
          </p:cNvSpPr>
          <p:nvPr>
            <p:ph idx="1"/>
          </p:nvPr>
        </p:nvSpPr>
        <p:spPr>
          <a:xfrm>
            <a:off x="838200" y="1825625"/>
            <a:ext cx="5621594" cy="4351338"/>
          </a:xfrm>
        </p:spPr>
        <p:txBody>
          <a:bodyPr/>
          <a:lstStyle/>
          <a:p>
            <a:pPr algn="just"/>
            <a:r>
              <a:rPr lang="zh-CN" altLang="en-US" dirty="0"/>
              <a:t>论文以</a:t>
            </a:r>
            <a:r>
              <a:rPr lang="en-US" altLang="zh-CN" dirty="0"/>
              <a:t>Penn Treebank</a:t>
            </a:r>
            <a:r>
              <a:rPr lang="zh-CN" altLang="en-US" dirty="0"/>
              <a:t>的</a:t>
            </a:r>
            <a:r>
              <a:rPr lang="en-US" altLang="zh-CN" dirty="0"/>
              <a:t>WSJ</a:t>
            </a:r>
            <a:r>
              <a:rPr lang="zh-CN" altLang="en-US" dirty="0"/>
              <a:t>语料库为训练样本，并留出一部分作为验证集和测试集；采用</a:t>
            </a:r>
            <a:r>
              <a:rPr lang="en-US" altLang="zh-CN" dirty="0"/>
              <a:t>EVALB parseval</a:t>
            </a:r>
            <a:r>
              <a:rPr lang="zh-CN" altLang="en-US" dirty="0"/>
              <a:t>为评价标准，以验证集上四次测试的平均测试结果作为模型表现；</a:t>
            </a:r>
            <a:endParaRPr lang="en-US" altLang="zh-CN" dirty="0"/>
          </a:p>
          <a:p>
            <a:pPr algn="just"/>
            <a:r>
              <a:rPr lang="zh-CN" altLang="en-US" dirty="0"/>
              <a:t>与传统</a:t>
            </a:r>
            <a:r>
              <a:rPr lang="en-US" altLang="zh-CN" dirty="0"/>
              <a:t>PCFG</a:t>
            </a:r>
            <a:r>
              <a:rPr lang="zh-CN" altLang="en-US" dirty="0"/>
              <a:t>一样，改进机制同样要求</a:t>
            </a:r>
            <a:r>
              <a:rPr lang="en-US" altLang="zh-CN" dirty="0"/>
              <a:t>CFG</a:t>
            </a:r>
            <a:r>
              <a:rPr lang="zh-CN" altLang="en-US" dirty="0"/>
              <a:t>满足</a:t>
            </a:r>
            <a:r>
              <a:rPr lang="en-US" altLang="zh-CN" dirty="0"/>
              <a:t>CNF</a:t>
            </a:r>
            <a:r>
              <a:rPr lang="zh-CN" altLang="en-US" dirty="0"/>
              <a:t>的表现形式；论文采用了</a:t>
            </a:r>
            <a:r>
              <a:rPr lang="en-US" altLang="zh-CN" dirty="0"/>
              <a:t>left branching binarization</a:t>
            </a:r>
            <a:r>
              <a:rPr lang="zh-CN" altLang="en-US" dirty="0"/>
              <a:t>的方式。</a:t>
            </a:r>
          </a:p>
          <a:p>
            <a:endParaRPr lang="zh-CN" altLang="en-US" dirty="0"/>
          </a:p>
        </p:txBody>
      </p:sp>
      <p:pic>
        <p:nvPicPr>
          <p:cNvPr id="7" name="图片 6" descr="图片包含 游戏机&#10;&#10;描述已自动生成">
            <a:extLst>
              <a:ext uri="{FF2B5EF4-FFF2-40B4-BE49-F238E27FC236}">
                <a16:creationId xmlns:a16="http://schemas.microsoft.com/office/drawing/2014/main" id="{97E0E155-80BB-4B4F-BA0C-8BE0E0DCD9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7925" y="1330539"/>
            <a:ext cx="4956843" cy="3235273"/>
          </a:xfrm>
          <a:prstGeom prst="rect">
            <a:avLst/>
          </a:prstGeom>
        </p:spPr>
      </p:pic>
      <p:pic>
        <p:nvPicPr>
          <p:cNvPr id="9" name="图片 8" descr="图片包含 黑色, 木, 桌子, 人们&#10;&#10;描述已自动生成">
            <a:extLst>
              <a:ext uri="{FF2B5EF4-FFF2-40B4-BE49-F238E27FC236}">
                <a16:creationId xmlns:a16="http://schemas.microsoft.com/office/drawing/2014/main" id="{A9271409-55EC-4DA6-8ED6-A06AE370D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7925" y="4791314"/>
            <a:ext cx="4956843" cy="1834297"/>
          </a:xfrm>
          <a:prstGeom prst="rect">
            <a:avLst/>
          </a:prstGeom>
        </p:spPr>
      </p:pic>
    </p:spTree>
    <p:extLst>
      <p:ext uri="{BB962C8B-B14F-4D97-AF65-F5344CB8AC3E}">
        <p14:creationId xmlns:p14="http://schemas.microsoft.com/office/powerpoint/2010/main" val="1498751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A018A5-1A83-43D1-A20A-80FB44A0E2A5}"/>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493C8459-09CE-4B6D-854E-C635EA02FE03}"/>
              </a:ext>
            </a:extLst>
          </p:cNvPr>
          <p:cNvSpPr>
            <a:spLocks noGrp="1"/>
          </p:cNvSpPr>
          <p:nvPr>
            <p:ph idx="1"/>
          </p:nvPr>
        </p:nvSpPr>
        <p:spPr>
          <a:xfrm>
            <a:off x="838200" y="1825625"/>
            <a:ext cx="5577348" cy="4855394"/>
          </a:xfrm>
        </p:spPr>
        <p:txBody>
          <a:bodyPr>
            <a:normAutofit/>
          </a:bodyPr>
          <a:lstStyle/>
          <a:p>
            <a:pPr algn="just"/>
            <a:r>
              <a:rPr lang="zh-CN" altLang="en-US" sz="2200" dirty="0"/>
              <a:t>论文采用</a:t>
            </a:r>
            <a:r>
              <a:rPr lang="en-US" altLang="zh-CN" sz="2200" dirty="0"/>
              <a:t>Lari(1990)</a:t>
            </a:r>
            <a:r>
              <a:rPr lang="zh-CN" altLang="en-US" sz="2200" dirty="0"/>
              <a:t>提出的</a:t>
            </a:r>
            <a:r>
              <a:rPr lang="en-US" altLang="zh-CN" sz="2200" dirty="0"/>
              <a:t>EM</a:t>
            </a:r>
            <a:r>
              <a:rPr lang="zh-CN" altLang="en-US" sz="2200" dirty="0"/>
              <a:t>算法求解</a:t>
            </a:r>
            <a:r>
              <a:rPr lang="en-US" altLang="zh-CN" sz="2200" dirty="0"/>
              <a:t>PCFG</a:t>
            </a:r>
            <a:r>
              <a:rPr lang="zh-CN" altLang="en-US" sz="2200" dirty="0"/>
              <a:t>的规则概率；</a:t>
            </a:r>
            <a:endParaRPr lang="en-US" altLang="zh-CN" sz="2200" dirty="0"/>
          </a:p>
          <a:p>
            <a:pPr algn="just"/>
            <a:r>
              <a:rPr lang="zh-CN" altLang="en-US" sz="2200" dirty="0"/>
              <a:t>对于</a:t>
            </a:r>
            <a:r>
              <a:rPr lang="en-US" altLang="zh-CN" sz="2200" dirty="0"/>
              <a:t>lexicon</a:t>
            </a:r>
            <a:r>
              <a:rPr lang="zh-CN" altLang="en-US" sz="2200" dirty="0"/>
              <a:t>，论文采用一种简单但是鲁棒的方法处理未识别词和稀有词；</a:t>
            </a:r>
            <a:endParaRPr lang="en-US" altLang="zh-CN" sz="2200" dirty="0"/>
          </a:p>
          <a:p>
            <a:pPr algn="just"/>
            <a:r>
              <a:rPr lang="zh-CN" altLang="en-US" sz="2200" dirty="0"/>
              <a:t>论文训练一个简单的</a:t>
            </a:r>
            <a:r>
              <a:rPr lang="en-US" altLang="zh-CN" sz="2200" dirty="0"/>
              <a:t>LR</a:t>
            </a:r>
            <a:r>
              <a:rPr lang="zh-CN" altLang="en-US" sz="2200" dirty="0"/>
              <a:t>，以大小写、长度、后缀等作为特征，将未识别词分类为</a:t>
            </a:r>
            <a:r>
              <a:rPr lang="en-US" altLang="zh-CN" sz="2200" dirty="0"/>
              <a:t>50</a:t>
            </a:r>
            <a:r>
              <a:rPr lang="zh-CN" altLang="en-US" sz="2200" dirty="0"/>
              <a:t>种未识别词类别</a:t>
            </a:r>
            <a:r>
              <a:rPr lang="en-US" altLang="zh-CN" sz="2200" dirty="0"/>
              <a:t>(class)</a:t>
            </a:r>
            <a:r>
              <a:rPr lang="zh-CN" altLang="en-US" sz="2200" dirty="0"/>
              <a:t>中的一种，然后根据下述公式计算词汇规则</a:t>
            </a:r>
            <a:r>
              <a:rPr lang="en-US" altLang="zh-CN" sz="2200" dirty="0"/>
              <a:t>(γ</a:t>
            </a:r>
            <a:r>
              <a:rPr lang="en-US" altLang="zh-CN" sz="2200" dirty="0">
                <a:sym typeface="Wingdings" panose="05000000000000000000" pitchFamily="2" charset="2"/>
              </a:rPr>
              <a:t>word</a:t>
            </a:r>
            <a:r>
              <a:rPr lang="en-US" altLang="zh-CN" sz="2200" dirty="0"/>
              <a:t>)</a:t>
            </a:r>
            <a:r>
              <a:rPr lang="zh-CN" altLang="en-US" sz="2200" dirty="0"/>
              <a:t>的概率；其中，</a:t>
            </a:r>
            <a:r>
              <a:rPr lang="en-US" altLang="zh-CN" sz="2200" dirty="0"/>
              <a:t>k</a:t>
            </a:r>
            <a:r>
              <a:rPr lang="zh-CN" altLang="en-US" sz="2200" dirty="0"/>
              <a:t>是一个超参数常数，代表</a:t>
            </a:r>
            <a:r>
              <a:rPr lang="en-US" altLang="zh-CN" sz="2200" dirty="0"/>
              <a:t>P(word|class)</a:t>
            </a:r>
            <a:r>
              <a:rPr lang="zh-CN" altLang="en-US" sz="2200" dirty="0"/>
              <a:t>，通过验证集确定：</a:t>
            </a:r>
            <a:endParaRPr lang="en-US" altLang="zh-CN" sz="2200" dirty="0"/>
          </a:p>
          <a:p>
            <a:pPr algn="just"/>
            <a:endParaRPr lang="en-US" altLang="zh-CN" sz="2200" dirty="0"/>
          </a:p>
          <a:p>
            <a:pPr algn="just"/>
            <a:r>
              <a:rPr lang="zh-CN" altLang="en-US" sz="2200" dirty="0"/>
              <a:t>对于稀有词，论文分别计算该词是识别词和未识别词时的词汇规则概率，然后将两种规则概率加权合并作为最终的规则概率。</a:t>
            </a:r>
          </a:p>
        </p:txBody>
      </p:sp>
      <p:pic>
        <p:nvPicPr>
          <p:cNvPr id="5" name="图片 4" descr="图片包含 游戏机&#10;&#10;描述已自动生成">
            <a:extLst>
              <a:ext uri="{FF2B5EF4-FFF2-40B4-BE49-F238E27FC236}">
                <a16:creationId xmlns:a16="http://schemas.microsoft.com/office/drawing/2014/main" id="{B1BB9DAF-4479-4982-909A-C9B74F12F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295" y="5189352"/>
            <a:ext cx="3465879" cy="365599"/>
          </a:xfrm>
          <a:prstGeom prst="rect">
            <a:avLst/>
          </a:prstGeom>
        </p:spPr>
      </p:pic>
      <p:pic>
        <p:nvPicPr>
          <p:cNvPr id="7" name="图片 6" descr="图片包含 照片, 木, 桌子, 关&#10;&#10;描述已自动生成">
            <a:extLst>
              <a:ext uri="{FF2B5EF4-FFF2-40B4-BE49-F238E27FC236}">
                <a16:creationId xmlns:a16="http://schemas.microsoft.com/office/drawing/2014/main" id="{0D3A0EF7-A6B5-47B7-AB1D-6956732ABF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768" y="1566832"/>
            <a:ext cx="5348142" cy="1788428"/>
          </a:xfrm>
          <a:prstGeom prst="rect">
            <a:avLst/>
          </a:prstGeom>
        </p:spPr>
      </p:pic>
      <p:pic>
        <p:nvPicPr>
          <p:cNvPr id="9" name="图片 8" descr="手机屏幕截图&#10;&#10;描述已自动生成">
            <a:extLst>
              <a:ext uri="{FF2B5EF4-FFF2-40B4-BE49-F238E27FC236}">
                <a16:creationId xmlns:a16="http://schemas.microsoft.com/office/drawing/2014/main" id="{63830977-09EC-4D58-9464-8B2EA830F5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768" y="3458098"/>
            <a:ext cx="5348142" cy="1442968"/>
          </a:xfrm>
          <a:prstGeom prst="rect">
            <a:avLst/>
          </a:prstGeom>
        </p:spPr>
      </p:pic>
      <p:pic>
        <p:nvPicPr>
          <p:cNvPr id="11" name="图片 10" descr="图片包含 游戏机&#10;&#10;描述已自动生成">
            <a:extLst>
              <a:ext uri="{FF2B5EF4-FFF2-40B4-BE49-F238E27FC236}">
                <a16:creationId xmlns:a16="http://schemas.microsoft.com/office/drawing/2014/main" id="{31BBF583-4338-4D01-8D9E-1ECFC9BFC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5768" y="5024622"/>
            <a:ext cx="5348142" cy="1759637"/>
          </a:xfrm>
          <a:prstGeom prst="rect">
            <a:avLst/>
          </a:prstGeom>
        </p:spPr>
      </p:pic>
    </p:spTree>
    <p:extLst>
      <p:ext uri="{BB962C8B-B14F-4D97-AF65-F5344CB8AC3E}">
        <p14:creationId xmlns:p14="http://schemas.microsoft.com/office/powerpoint/2010/main" val="16203636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91EFAC-AC65-4BB0-AF51-C9538A536B2E}"/>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D783F948-8881-449D-ACA5-46D96526CA41}"/>
              </a:ext>
            </a:extLst>
          </p:cNvPr>
          <p:cNvSpPr>
            <a:spLocks noGrp="1"/>
          </p:cNvSpPr>
          <p:nvPr>
            <p:ph idx="1"/>
          </p:nvPr>
        </p:nvSpPr>
        <p:spPr>
          <a:xfrm>
            <a:off x="838200" y="1825625"/>
            <a:ext cx="5798574" cy="4796401"/>
          </a:xfrm>
        </p:spPr>
        <p:txBody>
          <a:bodyPr>
            <a:noAutofit/>
          </a:bodyPr>
          <a:lstStyle/>
          <a:p>
            <a:pPr algn="just"/>
            <a:r>
              <a:rPr lang="zh-CN" altLang="en-US" sz="2200" dirty="0"/>
              <a:t>论文迭代地使用</a:t>
            </a:r>
            <a:r>
              <a:rPr lang="en-US" altLang="zh-CN" sz="2200" dirty="0"/>
              <a:t>EM</a:t>
            </a:r>
            <a:r>
              <a:rPr lang="zh-CN" altLang="en-US" sz="2200" dirty="0"/>
              <a:t>算法训练</a:t>
            </a:r>
            <a:r>
              <a:rPr lang="en-US" altLang="zh-CN" sz="2200" dirty="0"/>
              <a:t>PCFG</a:t>
            </a:r>
            <a:r>
              <a:rPr lang="zh-CN" altLang="en-US" sz="2200" dirty="0"/>
              <a:t>；每次迭代时，以未切分的</a:t>
            </a:r>
            <a:r>
              <a:rPr lang="en-US" altLang="zh-CN" sz="2200" dirty="0"/>
              <a:t>non-terminals</a:t>
            </a:r>
            <a:r>
              <a:rPr lang="zh-CN" altLang="en-US" sz="2200" dirty="0"/>
              <a:t>进行初始化，然后按照一定的</a:t>
            </a:r>
            <a:r>
              <a:rPr lang="en-US" altLang="zh-CN" sz="2200" dirty="0"/>
              <a:t>schema</a:t>
            </a:r>
            <a:r>
              <a:rPr lang="zh-CN" altLang="en-US" sz="2200" dirty="0"/>
              <a:t>切分和合并各种</a:t>
            </a:r>
            <a:r>
              <a:rPr lang="en-US" altLang="zh-CN" sz="2200" dirty="0"/>
              <a:t>non-terminals</a:t>
            </a:r>
            <a:r>
              <a:rPr lang="zh-CN" altLang="en-US" sz="2200" dirty="0"/>
              <a:t>；</a:t>
            </a:r>
            <a:endParaRPr lang="en-US" altLang="zh-CN" sz="2200" dirty="0"/>
          </a:p>
          <a:p>
            <a:pPr algn="just"/>
            <a:r>
              <a:rPr lang="zh-CN" altLang="en-US" sz="2200" dirty="0"/>
              <a:t>论文提出了</a:t>
            </a:r>
            <a:r>
              <a:rPr lang="en-US" altLang="zh-CN" sz="2200" dirty="0"/>
              <a:t>hierarchical splitting</a:t>
            </a:r>
            <a:r>
              <a:rPr lang="zh-CN" altLang="en-US" sz="2200" dirty="0"/>
              <a:t>，这是一种二分切分法，即每次对一个</a:t>
            </a:r>
            <a:r>
              <a:rPr lang="en-US" altLang="zh-CN" sz="2200" dirty="0"/>
              <a:t>non-terminal</a:t>
            </a:r>
            <a:r>
              <a:rPr lang="zh-CN" altLang="en-US" sz="2200" dirty="0"/>
              <a:t>切分时，仅切分成两个子</a:t>
            </a:r>
            <a:r>
              <a:rPr lang="en-US" altLang="zh-CN" sz="2200" dirty="0"/>
              <a:t>non-terminals</a:t>
            </a:r>
            <a:r>
              <a:rPr lang="zh-CN" altLang="en-US" sz="2200" dirty="0"/>
              <a:t>；经试验证明，</a:t>
            </a:r>
            <a:r>
              <a:rPr lang="en-US" altLang="zh-CN" sz="2200" dirty="0"/>
              <a:t>k</a:t>
            </a:r>
            <a:r>
              <a:rPr lang="zh-CN" altLang="en-US" sz="2200" dirty="0"/>
              <a:t>次层次切分比一次性切分全部</a:t>
            </a:r>
            <a:r>
              <a:rPr lang="en-US" altLang="zh-CN" sz="2200" dirty="0"/>
              <a:t>2</a:t>
            </a:r>
            <a:r>
              <a:rPr lang="en-US" altLang="zh-CN" sz="2200" baseline="30000" dirty="0"/>
              <a:t>k</a:t>
            </a:r>
            <a:r>
              <a:rPr lang="zh-CN" altLang="en-US" sz="2200" dirty="0"/>
              <a:t>个子</a:t>
            </a:r>
            <a:r>
              <a:rPr lang="en-US" altLang="zh-CN" sz="2200" dirty="0"/>
              <a:t>non-terminals</a:t>
            </a:r>
            <a:r>
              <a:rPr lang="zh-CN" altLang="en-US" sz="2200" dirty="0"/>
              <a:t>的效果更好，且子</a:t>
            </a:r>
            <a:r>
              <a:rPr lang="en-US" altLang="zh-CN" sz="2200" dirty="0"/>
              <a:t>non-terminals</a:t>
            </a:r>
            <a:r>
              <a:rPr lang="zh-CN" altLang="en-US" sz="2200" dirty="0"/>
              <a:t>数量越多，效果差异越大；</a:t>
            </a:r>
            <a:endParaRPr lang="en-US" altLang="zh-CN" sz="2200" dirty="0"/>
          </a:p>
          <a:p>
            <a:pPr algn="just"/>
            <a:r>
              <a:rPr lang="zh-CN" altLang="en-US" sz="2200" dirty="0"/>
              <a:t>采用层次切分的模型效果切分初期很不稳定，这是因为子</a:t>
            </a:r>
            <a:r>
              <a:rPr lang="en-US" altLang="zh-CN" sz="2200" dirty="0"/>
              <a:t>non-terminals</a:t>
            </a:r>
            <a:r>
              <a:rPr lang="zh-CN" altLang="en-US" sz="2200" dirty="0"/>
              <a:t>较少，模型效果受切分词序影响，重要的结构依赖可能没有被学习到；随着层次切分继续，子</a:t>
            </a:r>
            <a:r>
              <a:rPr lang="en-US" altLang="zh-CN" sz="2200" dirty="0"/>
              <a:t>non-terminals</a:t>
            </a:r>
            <a:r>
              <a:rPr lang="zh-CN" altLang="en-US" sz="2200" dirty="0"/>
              <a:t>数量增加，模型的效果趋于稳定。</a:t>
            </a:r>
          </a:p>
        </p:txBody>
      </p:sp>
      <p:pic>
        <p:nvPicPr>
          <p:cNvPr id="5" name="图片 4" descr="图片包含 文字, 报纸, 游戏机, 一群&#10;&#10;描述已自动生成">
            <a:extLst>
              <a:ext uri="{FF2B5EF4-FFF2-40B4-BE49-F238E27FC236}">
                <a16:creationId xmlns:a16="http://schemas.microsoft.com/office/drawing/2014/main" id="{12C23673-55BE-4E4E-874F-1C0013EDB7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9125" y="2110840"/>
            <a:ext cx="5136901" cy="2505269"/>
          </a:xfrm>
          <a:prstGeom prst="rect">
            <a:avLst/>
          </a:prstGeom>
        </p:spPr>
      </p:pic>
      <p:pic>
        <p:nvPicPr>
          <p:cNvPr id="7" name="图片 6" descr="手机屏幕截图&#10;&#10;描述已自动生成">
            <a:extLst>
              <a:ext uri="{FF2B5EF4-FFF2-40B4-BE49-F238E27FC236}">
                <a16:creationId xmlns:a16="http://schemas.microsoft.com/office/drawing/2014/main" id="{AA765969-04DE-4816-B519-415B8A167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9124" y="4909392"/>
            <a:ext cx="5136901" cy="1390439"/>
          </a:xfrm>
          <a:prstGeom prst="rect">
            <a:avLst/>
          </a:prstGeom>
        </p:spPr>
      </p:pic>
    </p:spTree>
    <p:extLst>
      <p:ext uri="{BB962C8B-B14F-4D97-AF65-F5344CB8AC3E}">
        <p14:creationId xmlns:p14="http://schemas.microsoft.com/office/powerpoint/2010/main" val="2259539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8E05F5-FF59-484C-8E74-0E3811378ABD}"/>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DA53FF99-3184-4D1A-81CE-2858FFE541C4}"/>
              </a:ext>
            </a:extLst>
          </p:cNvPr>
          <p:cNvSpPr>
            <a:spLocks noGrp="1"/>
          </p:cNvSpPr>
          <p:nvPr>
            <p:ph idx="1"/>
          </p:nvPr>
        </p:nvSpPr>
        <p:spPr/>
        <p:txBody>
          <a:bodyPr/>
          <a:lstStyle/>
          <a:p>
            <a:pPr algn="just"/>
            <a:r>
              <a:rPr lang="zh-CN" altLang="en-US" dirty="0"/>
              <a:t>层次切分示例，以限定词为例：</a:t>
            </a:r>
            <a:endParaRPr lang="en-US" altLang="zh-CN" dirty="0"/>
          </a:p>
          <a:p>
            <a:pPr lvl="1" algn="just"/>
            <a:r>
              <a:rPr lang="en-US" altLang="zh-CN" dirty="0"/>
              <a:t>DT</a:t>
            </a:r>
            <a:r>
              <a:rPr lang="zh-CN" altLang="en-US" dirty="0"/>
              <a:t>切分为指示代词</a:t>
            </a:r>
            <a:r>
              <a:rPr lang="en-US" altLang="zh-CN" dirty="0"/>
              <a:t>(demonstratives)(</a:t>
            </a:r>
            <a:r>
              <a:rPr lang="zh-CN" altLang="en-US" dirty="0"/>
              <a:t>左</a:t>
            </a:r>
            <a:r>
              <a:rPr lang="en-US" altLang="zh-CN" dirty="0"/>
              <a:t>)</a:t>
            </a:r>
            <a:r>
              <a:rPr lang="zh-CN" altLang="en-US" dirty="0"/>
              <a:t>和非指示代词；</a:t>
            </a:r>
            <a:endParaRPr lang="en-US" altLang="zh-CN" dirty="0"/>
          </a:p>
          <a:p>
            <a:pPr lvl="1" algn="just"/>
            <a:r>
              <a:rPr lang="zh-CN" altLang="en-US" dirty="0"/>
              <a:t>左分支切分为定量限定词</a:t>
            </a:r>
            <a:r>
              <a:rPr lang="en-US" altLang="zh-CN" dirty="0"/>
              <a:t>(quantificational)(</a:t>
            </a:r>
            <a:r>
              <a:rPr lang="zh-CN" altLang="en-US" dirty="0"/>
              <a:t>右</a:t>
            </a:r>
            <a:r>
              <a:rPr lang="en-US" altLang="zh-CN" dirty="0"/>
              <a:t>)</a:t>
            </a:r>
            <a:r>
              <a:rPr lang="zh-CN" altLang="en-US" dirty="0"/>
              <a:t>和非定量限定词；</a:t>
            </a:r>
            <a:endParaRPr lang="en-US" altLang="zh-CN" dirty="0"/>
          </a:p>
          <a:p>
            <a:pPr lvl="1" algn="just"/>
            <a:r>
              <a:rPr lang="zh-CN" altLang="en-US" dirty="0"/>
              <a:t>右分支切分为定冠词</a:t>
            </a:r>
            <a:r>
              <a:rPr lang="en-US" altLang="zh-CN" dirty="0"/>
              <a:t>(definites)(</a:t>
            </a:r>
            <a:r>
              <a:rPr lang="zh-CN" altLang="en-US" dirty="0"/>
              <a:t>左</a:t>
            </a:r>
            <a:r>
              <a:rPr lang="en-US" altLang="zh-CN" dirty="0"/>
              <a:t>)</a:t>
            </a:r>
            <a:r>
              <a:rPr lang="zh-CN" altLang="en-US" dirty="0"/>
              <a:t>和非定冠词；</a:t>
            </a:r>
          </a:p>
        </p:txBody>
      </p:sp>
      <p:pic>
        <p:nvPicPr>
          <p:cNvPr id="5" name="图片 4" descr="手机屏幕截图&#10;&#10;描述已自动生成">
            <a:extLst>
              <a:ext uri="{FF2B5EF4-FFF2-40B4-BE49-F238E27FC236}">
                <a16:creationId xmlns:a16="http://schemas.microsoft.com/office/drawing/2014/main" id="{FF90A23F-36C2-403A-A23B-78FA201FD7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838" y="3499844"/>
            <a:ext cx="9242323" cy="2993031"/>
          </a:xfrm>
          <a:prstGeom prst="rect">
            <a:avLst/>
          </a:prstGeom>
        </p:spPr>
      </p:pic>
    </p:spTree>
    <p:extLst>
      <p:ext uri="{BB962C8B-B14F-4D97-AF65-F5344CB8AC3E}">
        <p14:creationId xmlns:p14="http://schemas.microsoft.com/office/powerpoint/2010/main" val="2390549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ED793B-B735-4AB5-A92F-E8404030E4E0}"/>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2A5B9A17-AC20-4E1D-AAD2-566873D477BD}"/>
              </a:ext>
            </a:extLst>
          </p:cNvPr>
          <p:cNvSpPr>
            <a:spLocks noGrp="1"/>
          </p:cNvSpPr>
          <p:nvPr>
            <p:ph idx="1"/>
          </p:nvPr>
        </p:nvSpPr>
        <p:spPr>
          <a:xfrm>
            <a:off x="838200" y="1825625"/>
            <a:ext cx="5621594" cy="4351338"/>
          </a:xfrm>
        </p:spPr>
        <p:txBody>
          <a:bodyPr>
            <a:normAutofit/>
          </a:bodyPr>
          <a:lstStyle/>
          <a:p>
            <a:pPr algn="just"/>
            <a:r>
              <a:rPr lang="zh-CN" altLang="en-US" sz="2400" dirty="0"/>
              <a:t>过度的切分会导致过拟合，为了避免这种情况，需要衡量每种切分的效果，然后保留那些效果最好的切分；然而，每次切分一个</a:t>
            </a:r>
            <a:r>
              <a:rPr lang="en-US" altLang="zh-CN" sz="2400" dirty="0"/>
              <a:t>non-terminals</a:t>
            </a:r>
            <a:r>
              <a:rPr lang="zh-CN" altLang="en-US" sz="2400" dirty="0"/>
              <a:t>并评价效果，这种做法非常耗时且假设各种切分间的影响是相互独立的；</a:t>
            </a:r>
            <a:endParaRPr lang="en-US" altLang="zh-CN" sz="2400" dirty="0"/>
          </a:p>
          <a:p>
            <a:pPr algn="just"/>
            <a:r>
              <a:rPr lang="zh-CN" altLang="en-US" sz="2400" dirty="0"/>
              <a:t>为此，论文提出</a:t>
            </a:r>
            <a:r>
              <a:rPr lang="en-US" altLang="zh-CN" sz="2400" dirty="0"/>
              <a:t>merge</a:t>
            </a:r>
            <a:r>
              <a:rPr lang="zh-CN" altLang="en-US" sz="2400" dirty="0"/>
              <a:t>方式：先将每种</a:t>
            </a:r>
            <a:r>
              <a:rPr lang="en-US" altLang="zh-CN" sz="2400" dirty="0"/>
              <a:t>non-terminals</a:t>
            </a:r>
            <a:r>
              <a:rPr lang="zh-CN" altLang="en-US" sz="2400" dirty="0"/>
              <a:t>都切分成</a:t>
            </a:r>
            <a:r>
              <a:rPr lang="en-US" altLang="zh-CN" sz="2400" dirty="0"/>
              <a:t>2</a:t>
            </a:r>
            <a:r>
              <a:rPr lang="zh-CN" altLang="en-US" sz="2400" dirty="0"/>
              <a:t>个，训练并评估效果；然后每次合并一个切分并重新评估效果；考察一个切分合并前后，模型效果的变化，从而考察该切分是否是必需的。</a:t>
            </a:r>
          </a:p>
        </p:txBody>
      </p:sp>
      <p:pic>
        <p:nvPicPr>
          <p:cNvPr id="5" name="图片 4" descr="手机屏幕截图&#10;&#10;描述已自动生成">
            <a:extLst>
              <a:ext uri="{FF2B5EF4-FFF2-40B4-BE49-F238E27FC236}">
                <a16:creationId xmlns:a16="http://schemas.microsoft.com/office/drawing/2014/main" id="{38E082E3-82DD-4B06-886C-33FF6931A8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352" y="1633898"/>
            <a:ext cx="5457432" cy="4635883"/>
          </a:xfrm>
          <a:prstGeom prst="rect">
            <a:avLst/>
          </a:prstGeom>
        </p:spPr>
      </p:pic>
    </p:spTree>
    <p:extLst>
      <p:ext uri="{BB962C8B-B14F-4D97-AF65-F5344CB8AC3E}">
        <p14:creationId xmlns:p14="http://schemas.microsoft.com/office/powerpoint/2010/main" val="1544809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90A50C-AA62-43B3-BB79-766E08778E5F}"/>
              </a:ext>
            </a:extLst>
          </p:cNvPr>
          <p:cNvSpPr>
            <a:spLocks noGrp="1"/>
          </p:cNvSpPr>
          <p:nvPr>
            <p:ph type="title"/>
          </p:nvPr>
        </p:nvSpPr>
        <p:spPr/>
        <p:txBody>
          <a:bodyPr/>
          <a:lstStyle/>
          <a:p>
            <a:r>
              <a:rPr lang="en-US" altLang="zh-CN" dirty="0"/>
              <a:t>PCFGs for Disambiguation</a:t>
            </a:r>
            <a:endParaRPr lang="zh-CN" altLang="en-US" dirty="0"/>
          </a:p>
        </p:txBody>
      </p:sp>
      <p:sp>
        <p:nvSpPr>
          <p:cNvPr id="3" name="内容占位符 2">
            <a:extLst>
              <a:ext uri="{FF2B5EF4-FFF2-40B4-BE49-F238E27FC236}">
                <a16:creationId xmlns:a16="http://schemas.microsoft.com/office/drawing/2014/main" id="{06FA3279-E4F7-429A-A405-157A277F9433}"/>
              </a:ext>
            </a:extLst>
          </p:cNvPr>
          <p:cNvSpPr>
            <a:spLocks noGrp="1"/>
          </p:cNvSpPr>
          <p:nvPr>
            <p:ph idx="1"/>
          </p:nvPr>
        </p:nvSpPr>
        <p:spPr/>
        <p:txBody>
          <a:bodyPr>
            <a:normAutofit/>
          </a:bodyPr>
          <a:lstStyle/>
          <a:p>
            <a:pPr algn="just"/>
            <a:r>
              <a:rPr lang="zh-CN" altLang="en-US" sz="2400" dirty="0"/>
              <a:t>对于句子</a:t>
            </a:r>
            <a:r>
              <a:rPr lang="en-US" altLang="zh-CN" sz="2400" dirty="0"/>
              <a:t>S</a:t>
            </a:r>
            <a:r>
              <a:rPr lang="zh-CN" altLang="en-US" sz="2400" dirty="0"/>
              <a:t>和对应的解析树</a:t>
            </a:r>
            <a:r>
              <a:rPr lang="en-US" altLang="zh-CN" sz="2400" dirty="0"/>
              <a:t>T</a:t>
            </a:r>
            <a:r>
              <a:rPr lang="zh-CN" altLang="en-US" sz="2400" dirty="0"/>
              <a:t>，其由</a:t>
            </a:r>
            <a:r>
              <a:rPr lang="en-US" altLang="zh-CN" sz="2400" dirty="0"/>
              <a:t>n</a:t>
            </a:r>
            <a:r>
              <a:rPr lang="zh-CN" altLang="en-US" sz="2400" dirty="0"/>
              <a:t>条规则推导得到，则解析树的概率是：</a:t>
            </a:r>
            <a:endParaRPr lang="en-US" altLang="zh-CN" sz="2400" dirty="0"/>
          </a:p>
          <a:p>
            <a:pPr marL="457200" lvl="1" indent="0" algn="just">
              <a:buNone/>
            </a:pPr>
            <a:endParaRPr lang="en-US" altLang="zh-CN" dirty="0"/>
          </a:p>
          <a:p>
            <a:pPr lvl="1" algn="just"/>
            <a:endParaRPr lang="en-US" altLang="zh-CN" dirty="0"/>
          </a:p>
          <a:p>
            <a:pPr lvl="1" algn="just"/>
            <a:r>
              <a:rPr lang="zh-CN" altLang="en-US" sz="2000" dirty="0"/>
              <a:t>由于</a:t>
            </a:r>
            <a:r>
              <a:rPr lang="en-US" altLang="zh-CN" sz="2000" dirty="0"/>
              <a:t>P(S|T)=1</a:t>
            </a:r>
            <a:r>
              <a:rPr lang="zh-CN" altLang="en-US" sz="2000" dirty="0"/>
              <a:t>，即</a:t>
            </a:r>
            <a:r>
              <a:rPr lang="en-US" altLang="zh-CN" sz="2000" dirty="0"/>
              <a:t>S</a:t>
            </a:r>
            <a:r>
              <a:rPr lang="zh-CN" altLang="en-US" sz="2000" dirty="0"/>
              <a:t>的解析树必然可以生成</a:t>
            </a:r>
            <a:r>
              <a:rPr lang="en-US" altLang="zh-CN" sz="2000" dirty="0"/>
              <a:t>S</a:t>
            </a:r>
            <a:r>
              <a:rPr lang="zh-CN" altLang="en-US" sz="2000" dirty="0"/>
              <a:t>，则有：</a:t>
            </a:r>
            <a:endParaRPr lang="en-US" altLang="zh-CN" sz="2000" dirty="0"/>
          </a:p>
          <a:p>
            <a:pPr lvl="1" algn="just"/>
            <a:endParaRPr lang="en-US" altLang="zh-CN" dirty="0"/>
          </a:p>
          <a:p>
            <a:pPr algn="just"/>
            <a:r>
              <a:rPr lang="zh-CN" altLang="en-US" sz="2400" dirty="0"/>
              <a:t>更正式地定义结构消歧任务，在所有可以生成</a:t>
            </a:r>
            <a:r>
              <a:rPr lang="en-US" altLang="zh-CN" sz="2400" dirty="0"/>
              <a:t>S</a:t>
            </a:r>
            <a:r>
              <a:rPr lang="zh-CN" altLang="en-US" sz="2400" dirty="0"/>
              <a:t>的解析树中，我们选择满足如下概率的解析树作为</a:t>
            </a:r>
            <a:r>
              <a:rPr lang="en-US" altLang="zh-CN" sz="2400" dirty="0"/>
              <a:t>S</a:t>
            </a:r>
            <a:r>
              <a:rPr lang="zh-CN" altLang="en-US" sz="2400" dirty="0"/>
              <a:t>的解析树：</a:t>
            </a:r>
            <a:endParaRPr lang="en-US" altLang="zh-CN" sz="2400" dirty="0"/>
          </a:p>
        </p:txBody>
      </p:sp>
      <p:pic>
        <p:nvPicPr>
          <p:cNvPr id="5" name="图片 4" descr="图片包含 物体, 游戏机, 钟表&#10;&#10;描述已自动生成">
            <a:extLst>
              <a:ext uri="{FF2B5EF4-FFF2-40B4-BE49-F238E27FC236}">
                <a16:creationId xmlns:a16="http://schemas.microsoft.com/office/drawing/2014/main" id="{C387C4F6-CAAC-4198-B8FF-3D2F40D3D9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148" y="2228077"/>
            <a:ext cx="2925703" cy="782673"/>
          </a:xfrm>
          <a:prstGeom prst="rect">
            <a:avLst/>
          </a:prstGeom>
        </p:spPr>
      </p:pic>
      <p:pic>
        <p:nvPicPr>
          <p:cNvPr id="7" name="图片 6" descr="图片包含 游戏机, 钟表&#10;&#10;描述已自动生成">
            <a:extLst>
              <a:ext uri="{FF2B5EF4-FFF2-40B4-BE49-F238E27FC236}">
                <a16:creationId xmlns:a16="http://schemas.microsoft.com/office/drawing/2014/main" id="{DEA9B9F2-6AE1-4E20-A3FD-7E7A2D8B8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3399" y="3399504"/>
            <a:ext cx="3305201" cy="341013"/>
          </a:xfrm>
          <a:prstGeom prst="rect">
            <a:avLst/>
          </a:prstGeom>
        </p:spPr>
      </p:pic>
      <p:grpSp>
        <p:nvGrpSpPr>
          <p:cNvPr id="16" name="组合 15">
            <a:extLst>
              <a:ext uri="{FF2B5EF4-FFF2-40B4-BE49-F238E27FC236}">
                <a16:creationId xmlns:a16="http://schemas.microsoft.com/office/drawing/2014/main" id="{C634DFFC-B975-4203-AB73-175F9259B803}"/>
              </a:ext>
            </a:extLst>
          </p:cNvPr>
          <p:cNvGrpSpPr/>
          <p:nvPr/>
        </p:nvGrpSpPr>
        <p:grpSpPr>
          <a:xfrm>
            <a:off x="2998666" y="4608240"/>
            <a:ext cx="6194667" cy="1811412"/>
            <a:chOff x="1620740" y="4688541"/>
            <a:chExt cx="6194667" cy="1811412"/>
          </a:xfrm>
        </p:grpSpPr>
        <p:pic>
          <p:nvPicPr>
            <p:cNvPr id="9" name="图片 8" descr="手机屏幕截图&#10;&#10;描述已自动生成">
              <a:extLst>
                <a:ext uri="{FF2B5EF4-FFF2-40B4-BE49-F238E27FC236}">
                  <a16:creationId xmlns:a16="http://schemas.microsoft.com/office/drawing/2014/main" id="{533C7237-9B0C-47D4-9CB2-9030684CD8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0740" y="4829847"/>
              <a:ext cx="3305201" cy="686249"/>
            </a:xfrm>
            <a:prstGeom prst="rect">
              <a:avLst/>
            </a:prstGeom>
          </p:spPr>
        </p:pic>
        <p:pic>
          <p:nvPicPr>
            <p:cNvPr id="11" name="图片 10" descr="手机屏幕截图&#10;&#10;描述已自动生成">
              <a:extLst>
                <a:ext uri="{FF2B5EF4-FFF2-40B4-BE49-F238E27FC236}">
                  <a16:creationId xmlns:a16="http://schemas.microsoft.com/office/drawing/2014/main" id="{F4642624-42C6-4D76-AD80-D379A550E6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4453" y="4688541"/>
              <a:ext cx="2800954" cy="827555"/>
            </a:xfrm>
            <a:prstGeom prst="rect">
              <a:avLst/>
            </a:prstGeom>
          </p:spPr>
        </p:pic>
        <p:pic>
          <p:nvPicPr>
            <p:cNvPr id="13" name="图片 12" descr="手机屏幕的截图&#10;&#10;描述已自动生成">
              <a:extLst>
                <a:ext uri="{FF2B5EF4-FFF2-40B4-BE49-F238E27FC236}">
                  <a16:creationId xmlns:a16="http://schemas.microsoft.com/office/drawing/2014/main" id="{EC7DB1A8-D1E8-4F7F-8DC0-F3154743098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71254" y="5867132"/>
              <a:ext cx="2659628" cy="598064"/>
            </a:xfrm>
            <a:prstGeom prst="rect">
              <a:avLst/>
            </a:prstGeom>
          </p:spPr>
        </p:pic>
        <p:pic>
          <p:nvPicPr>
            <p:cNvPr id="15" name="图片 14" descr="手机屏幕截图&#10;&#10;描述已自动生成">
              <a:extLst>
                <a:ext uri="{FF2B5EF4-FFF2-40B4-BE49-F238E27FC236}">
                  <a16:creationId xmlns:a16="http://schemas.microsoft.com/office/drawing/2014/main" id="{92695FAB-339D-4E8D-BE7E-EC1BD8D3A4B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42710" y="5815739"/>
              <a:ext cx="2516141" cy="684214"/>
            </a:xfrm>
            <a:prstGeom prst="rect">
              <a:avLst/>
            </a:prstGeom>
          </p:spPr>
        </p:pic>
      </p:grpSp>
    </p:spTree>
    <p:extLst>
      <p:ext uri="{BB962C8B-B14F-4D97-AF65-F5344CB8AC3E}">
        <p14:creationId xmlns:p14="http://schemas.microsoft.com/office/powerpoint/2010/main" val="1146994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6C57AD-309F-4613-AAD5-B41F4534CB57}"/>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22D009EC-0AFA-413A-B90E-7147ECA99200}"/>
              </a:ext>
            </a:extLst>
          </p:cNvPr>
          <p:cNvSpPr>
            <a:spLocks noGrp="1"/>
          </p:cNvSpPr>
          <p:nvPr>
            <p:ph idx="1"/>
          </p:nvPr>
        </p:nvSpPr>
        <p:spPr>
          <a:xfrm>
            <a:off x="838200" y="1825625"/>
            <a:ext cx="5783826" cy="4970591"/>
          </a:xfrm>
        </p:spPr>
        <p:txBody>
          <a:bodyPr>
            <a:normAutofit/>
          </a:bodyPr>
          <a:lstStyle/>
          <a:p>
            <a:pPr algn="just"/>
            <a:r>
              <a:rPr lang="zh-CN" altLang="en-US" sz="2400" dirty="0"/>
              <a:t>假定句子</a:t>
            </a:r>
            <a:r>
              <a:rPr lang="en-US" altLang="zh-CN" sz="2400" dirty="0"/>
              <a:t>w</a:t>
            </a:r>
            <a:r>
              <a:rPr lang="zh-CN" altLang="en-US" sz="2400" dirty="0"/>
              <a:t>，解析树</a:t>
            </a:r>
            <a:r>
              <a:rPr lang="en-US" altLang="zh-CN" sz="2400" dirty="0"/>
              <a:t>T</a:t>
            </a:r>
            <a:r>
              <a:rPr lang="zh-CN" altLang="en-US" sz="2400" dirty="0"/>
              <a:t>，节点</a:t>
            </a:r>
            <a:r>
              <a:rPr lang="en-US" altLang="zh-CN" sz="2400" dirty="0"/>
              <a:t>n</a:t>
            </a:r>
            <a:r>
              <a:rPr lang="zh-CN" altLang="en-US" sz="2400" dirty="0"/>
              <a:t>的符号是</a:t>
            </a:r>
            <a:r>
              <a:rPr lang="en-US" altLang="zh-CN" sz="2400" dirty="0"/>
              <a:t>A</a:t>
            </a:r>
            <a:r>
              <a:rPr lang="zh-CN" altLang="en-US" sz="2400" dirty="0"/>
              <a:t>，对应句子</a:t>
            </a:r>
            <a:r>
              <a:rPr lang="en-US" altLang="zh-CN" sz="2400" dirty="0"/>
              <a:t>(r, t)</a:t>
            </a:r>
            <a:r>
              <a:rPr lang="zh-CN" altLang="en-US" sz="2400" dirty="0"/>
              <a:t>部分；</a:t>
            </a:r>
            <a:r>
              <a:rPr lang="en-US" altLang="zh-CN" sz="2400" dirty="0"/>
              <a:t>A</a:t>
            </a:r>
            <a:r>
              <a:rPr lang="zh-CN" altLang="en-US" sz="2400" dirty="0"/>
              <a:t>切分为</a:t>
            </a:r>
            <a:r>
              <a:rPr lang="en-US" altLang="zh-CN" sz="2400" dirty="0"/>
              <a:t>A</a:t>
            </a:r>
            <a:r>
              <a:rPr lang="en-US" altLang="zh-CN" sz="2400" baseline="-25000" dirty="0"/>
              <a:t>x</a:t>
            </a:r>
            <a:r>
              <a:rPr lang="zh-CN" altLang="en-US" sz="2400" dirty="0"/>
              <a:t>，</a:t>
            </a:r>
            <a:r>
              <a:rPr lang="en-US" altLang="zh-CN" sz="2400" dirty="0"/>
              <a:t>x=1</a:t>
            </a:r>
            <a:r>
              <a:rPr lang="zh-CN" altLang="en-US" sz="2400" dirty="0"/>
              <a:t>或</a:t>
            </a:r>
            <a:r>
              <a:rPr lang="en-US" altLang="zh-CN" sz="2400" dirty="0"/>
              <a:t>2</a:t>
            </a:r>
            <a:r>
              <a:rPr lang="zh-CN" altLang="en-US" sz="2400" dirty="0"/>
              <a:t>：</a:t>
            </a:r>
            <a:endParaRPr lang="en-US" altLang="zh-CN" sz="2400" dirty="0"/>
          </a:p>
          <a:p>
            <a:pPr lvl="1" algn="just"/>
            <a:r>
              <a:rPr lang="zh-CN" altLang="en-US" sz="2000" dirty="0"/>
              <a:t>计算切分后的句子概率：</a:t>
            </a:r>
            <a:endParaRPr lang="en-US" altLang="zh-CN" sz="2000" dirty="0"/>
          </a:p>
          <a:p>
            <a:pPr marL="457200" lvl="1" indent="0" algn="just">
              <a:buNone/>
            </a:pPr>
            <a:endParaRPr lang="en-US" altLang="zh-CN" sz="2000" dirty="0"/>
          </a:p>
          <a:p>
            <a:pPr lvl="1" algn="just"/>
            <a:r>
              <a:rPr lang="zh-CN" altLang="en-US" sz="2000" dirty="0"/>
              <a:t>假定</a:t>
            </a:r>
            <a:r>
              <a:rPr lang="en-US" altLang="zh-CN" sz="2000" dirty="0"/>
              <a:t>p</a:t>
            </a:r>
            <a:r>
              <a:rPr lang="en-US" altLang="zh-CN" sz="2000" baseline="-25000" dirty="0"/>
              <a:t>x</a:t>
            </a:r>
            <a:r>
              <a:rPr lang="zh-CN" altLang="en-US" sz="2000" dirty="0"/>
              <a:t>是</a:t>
            </a:r>
            <a:r>
              <a:rPr lang="en-US" altLang="zh-CN" sz="2000" dirty="0"/>
              <a:t>A</a:t>
            </a:r>
            <a:r>
              <a:rPr lang="en-US" altLang="zh-CN" sz="2000" baseline="-25000" dirty="0"/>
              <a:t>x</a:t>
            </a:r>
            <a:r>
              <a:rPr lang="zh-CN" altLang="en-US" sz="2000" dirty="0"/>
              <a:t>的频率，计算合并后的句子概率：</a:t>
            </a:r>
            <a:endParaRPr lang="en-US" altLang="zh-CN" sz="2000" dirty="0"/>
          </a:p>
          <a:p>
            <a:pPr lvl="1" algn="just"/>
            <a:endParaRPr lang="en-US" altLang="zh-CN" sz="2000" dirty="0"/>
          </a:p>
          <a:p>
            <a:pPr lvl="1" algn="just"/>
            <a:endParaRPr lang="en-US" altLang="zh-CN" sz="2000" dirty="0"/>
          </a:p>
          <a:p>
            <a:pPr lvl="1" algn="just"/>
            <a:endParaRPr lang="en-US" altLang="zh-CN" sz="2000" dirty="0"/>
          </a:p>
          <a:p>
            <a:pPr lvl="1" algn="just"/>
            <a:r>
              <a:rPr lang="zh-CN" altLang="en-US" sz="2000" dirty="0"/>
              <a:t>通过右式比较所有样本所有节点的</a:t>
            </a:r>
            <a:r>
              <a:rPr lang="en-US" altLang="zh-CN" sz="2000" dirty="0"/>
              <a:t>A</a:t>
            </a:r>
            <a:r>
              <a:rPr lang="zh-CN" altLang="en-US" sz="2000" dirty="0"/>
              <a:t>合并前后的句子概率，评价</a:t>
            </a:r>
            <a:r>
              <a:rPr lang="en-US" altLang="zh-CN" sz="2000" dirty="0"/>
              <a:t>A</a:t>
            </a:r>
            <a:r>
              <a:rPr lang="zh-CN" altLang="en-US" sz="2000" dirty="0"/>
              <a:t>的切分是否必要；如果</a:t>
            </a:r>
            <a:r>
              <a:rPr lang="en-US" altLang="zh-CN" sz="2000" dirty="0"/>
              <a:t>Δ&gt;1</a:t>
            </a:r>
            <a:r>
              <a:rPr lang="zh-CN" altLang="en-US" sz="2000" dirty="0"/>
              <a:t>，则切分有必要；反之，则没有必要。</a:t>
            </a:r>
            <a:endParaRPr lang="en-US" altLang="zh-CN" sz="2000" dirty="0"/>
          </a:p>
          <a:p>
            <a:pPr algn="just"/>
            <a:r>
              <a:rPr lang="zh-CN" altLang="en-US" sz="2400" dirty="0"/>
              <a:t>这种切分再合并的方式，称为</a:t>
            </a:r>
            <a:r>
              <a:rPr lang="en-US" altLang="zh-CN" sz="2400" dirty="0"/>
              <a:t>SM cycle</a:t>
            </a:r>
            <a:r>
              <a:rPr lang="zh-CN" altLang="en-US" sz="2400" dirty="0"/>
              <a:t>，使我们可以逐步增加模型的复杂度，并优先保留那些最有用的切分。</a:t>
            </a:r>
          </a:p>
        </p:txBody>
      </p:sp>
      <p:pic>
        <p:nvPicPr>
          <p:cNvPr id="7" name="图片 6" descr="手机屏幕截图&#10;&#10;描述已自动生成">
            <a:extLst>
              <a:ext uri="{FF2B5EF4-FFF2-40B4-BE49-F238E27FC236}">
                <a16:creationId xmlns:a16="http://schemas.microsoft.com/office/drawing/2014/main" id="{1197C564-5989-4B0B-8824-DDA7A766E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841" y="2568165"/>
            <a:ext cx="5093227" cy="1721500"/>
          </a:xfrm>
          <a:prstGeom prst="rect">
            <a:avLst/>
          </a:prstGeom>
        </p:spPr>
      </p:pic>
      <p:pic>
        <p:nvPicPr>
          <p:cNvPr id="9" name="图片 8" descr="图片包含 游戏机, 绿色, 关, 桌子&#10;&#10;描述已自动生成">
            <a:extLst>
              <a:ext uri="{FF2B5EF4-FFF2-40B4-BE49-F238E27FC236}">
                <a16:creationId xmlns:a16="http://schemas.microsoft.com/office/drawing/2014/main" id="{074D5B1C-5CED-4E3E-B8B1-EA7522D18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7842" y="4558160"/>
            <a:ext cx="5093227" cy="1363283"/>
          </a:xfrm>
          <a:prstGeom prst="rect">
            <a:avLst/>
          </a:prstGeom>
        </p:spPr>
      </p:pic>
      <p:pic>
        <p:nvPicPr>
          <p:cNvPr id="13" name="图片 12">
            <a:extLst>
              <a:ext uri="{FF2B5EF4-FFF2-40B4-BE49-F238E27FC236}">
                <a16:creationId xmlns:a16="http://schemas.microsoft.com/office/drawing/2014/main" id="{EE3FA21A-20F8-4258-A87A-84E713785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1537" y="3633437"/>
            <a:ext cx="3733425" cy="233041"/>
          </a:xfrm>
          <a:prstGeom prst="rect">
            <a:avLst/>
          </a:prstGeom>
        </p:spPr>
      </p:pic>
      <p:pic>
        <p:nvPicPr>
          <p:cNvPr id="15" name="图片 14" descr="图片包含 物体, 钟表, 游戏机, 仪表&#10;&#10;描述已自动生成">
            <a:extLst>
              <a:ext uri="{FF2B5EF4-FFF2-40B4-BE49-F238E27FC236}">
                <a16:creationId xmlns:a16="http://schemas.microsoft.com/office/drawing/2014/main" id="{6A709E55-D6B5-46C3-BEFD-08ACA96C41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05104" y="3945797"/>
            <a:ext cx="3486290" cy="247734"/>
          </a:xfrm>
          <a:prstGeom prst="rect">
            <a:avLst/>
          </a:prstGeom>
        </p:spPr>
      </p:pic>
      <p:pic>
        <p:nvPicPr>
          <p:cNvPr id="17" name="图片 16" descr="图片包含 游戏机, 物体&#10;&#10;描述已自动生成">
            <a:extLst>
              <a:ext uri="{FF2B5EF4-FFF2-40B4-BE49-F238E27FC236}">
                <a16:creationId xmlns:a16="http://schemas.microsoft.com/office/drawing/2014/main" id="{EA051879-7810-48ED-B424-8357B4C7AD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93773" y="2861697"/>
            <a:ext cx="2581296" cy="362866"/>
          </a:xfrm>
          <a:prstGeom prst="rect">
            <a:avLst/>
          </a:prstGeom>
        </p:spPr>
      </p:pic>
      <p:pic>
        <p:nvPicPr>
          <p:cNvPr id="19" name="图片 18">
            <a:extLst>
              <a:ext uri="{FF2B5EF4-FFF2-40B4-BE49-F238E27FC236}">
                <a16:creationId xmlns:a16="http://schemas.microsoft.com/office/drawing/2014/main" id="{CF897DA1-42AB-4419-BD42-81235A0CE4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3773" y="4225238"/>
            <a:ext cx="2672018" cy="255884"/>
          </a:xfrm>
          <a:prstGeom prst="rect">
            <a:avLst/>
          </a:prstGeom>
        </p:spPr>
      </p:pic>
    </p:spTree>
    <p:extLst>
      <p:ext uri="{BB962C8B-B14F-4D97-AF65-F5344CB8AC3E}">
        <p14:creationId xmlns:p14="http://schemas.microsoft.com/office/powerpoint/2010/main" val="3501874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9AAC1-44D2-41DE-A485-AC85910F021F}"/>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7B3CC4E3-814C-47FC-AFE4-32108DE01F23}"/>
              </a:ext>
            </a:extLst>
          </p:cNvPr>
          <p:cNvSpPr>
            <a:spLocks noGrp="1"/>
          </p:cNvSpPr>
          <p:nvPr>
            <p:ph idx="1"/>
          </p:nvPr>
        </p:nvSpPr>
        <p:spPr>
          <a:xfrm>
            <a:off x="838200" y="1825625"/>
            <a:ext cx="5798574" cy="4351338"/>
          </a:xfrm>
        </p:spPr>
        <p:txBody>
          <a:bodyPr/>
          <a:lstStyle/>
          <a:p>
            <a:pPr algn="just"/>
            <a:r>
              <a:rPr lang="zh-CN" altLang="en-US" dirty="0"/>
              <a:t>论文试验证明，</a:t>
            </a:r>
            <a:r>
              <a:rPr lang="en-US" altLang="zh-CN" dirty="0"/>
              <a:t>merging</a:t>
            </a:r>
            <a:r>
              <a:rPr lang="zh-CN" altLang="en-US" dirty="0"/>
              <a:t>是非常有价值的；通过</a:t>
            </a:r>
            <a:r>
              <a:rPr lang="en-US" altLang="zh-CN" dirty="0"/>
              <a:t>merging</a:t>
            </a:r>
            <a:r>
              <a:rPr lang="zh-CN" altLang="en-US" dirty="0"/>
              <a:t>可以有效降低规则集的规模，同时保持模型的效果没有大的降低，甚至还可以提升；</a:t>
            </a:r>
            <a:endParaRPr lang="en-US" altLang="zh-CN" dirty="0"/>
          </a:p>
          <a:p>
            <a:pPr algn="just"/>
            <a:r>
              <a:rPr lang="zh-CN" altLang="en-US" dirty="0"/>
              <a:t>右图给出了消融试验的结果，可见</a:t>
            </a:r>
            <a:r>
              <a:rPr lang="en-US" altLang="zh-CN" dirty="0"/>
              <a:t>merging</a:t>
            </a:r>
            <a:r>
              <a:rPr lang="zh-CN" altLang="en-US" dirty="0"/>
              <a:t>大幅增加了模型的效果；</a:t>
            </a:r>
          </a:p>
        </p:txBody>
      </p:sp>
      <p:pic>
        <p:nvPicPr>
          <p:cNvPr id="7" name="图片 6" descr="图片包含 游戏机, 关, 木, 行驶&#10;&#10;描述已自动生成">
            <a:extLst>
              <a:ext uri="{FF2B5EF4-FFF2-40B4-BE49-F238E27FC236}">
                <a16:creationId xmlns:a16="http://schemas.microsoft.com/office/drawing/2014/main" id="{B2444B66-E7B3-4EEF-B4FD-07E4CDA212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6295" y="5294299"/>
            <a:ext cx="5540479" cy="1198576"/>
          </a:xfrm>
          <a:prstGeom prst="rect">
            <a:avLst/>
          </a:prstGeom>
        </p:spPr>
      </p:pic>
      <p:pic>
        <p:nvPicPr>
          <p:cNvPr id="9" name="图片 8" descr="地图上的文字&#10;&#10;描述已自动生成">
            <a:extLst>
              <a:ext uri="{FF2B5EF4-FFF2-40B4-BE49-F238E27FC236}">
                <a16:creationId xmlns:a16="http://schemas.microsoft.com/office/drawing/2014/main" id="{5C7B2B9B-2A2D-427A-B657-A6DAA1F1D7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869" y="1304286"/>
            <a:ext cx="4998026" cy="5394015"/>
          </a:xfrm>
          <a:prstGeom prst="rect">
            <a:avLst/>
          </a:prstGeom>
        </p:spPr>
      </p:pic>
    </p:spTree>
    <p:extLst>
      <p:ext uri="{BB962C8B-B14F-4D97-AF65-F5344CB8AC3E}">
        <p14:creationId xmlns:p14="http://schemas.microsoft.com/office/powerpoint/2010/main" val="40914097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0C561-A4E9-4737-8413-C56ECE7D9B2F}"/>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0F3C16EE-B9A2-416C-A15E-7759312175FB}"/>
              </a:ext>
            </a:extLst>
          </p:cNvPr>
          <p:cNvSpPr>
            <a:spLocks noGrp="1"/>
          </p:cNvSpPr>
          <p:nvPr>
            <p:ph idx="1"/>
          </p:nvPr>
        </p:nvSpPr>
        <p:spPr>
          <a:xfrm>
            <a:off x="838200" y="1825625"/>
            <a:ext cx="5783826" cy="4383446"/>
          </a:xfrm>
        </p:spPr>
        <p:txBody>
          <a:bodyPr>
            <a:normAutofit/>
          </a:bodyPr>
          <a:lstStyle/>
          <a:p>
            <a:pPr algn="just"/>
            <a:r>
              <a:rPr lang="zh-CN" altLang="en-US" sz="2600" dirty="0"/>
              <a:t>除了</a:t>
            </a:r>
            <a:r>
              <a:rPr lang="en-US" altLang="zh-CN" sz="2600" dirty="0"/>
              <a:t>merging</a:t>
            </a:r>
            <a:r>
              <a:rPr lang="zh-CN" altLang="en-US" sz="2600" dirty="0"/>
              <a:t>，论文还提到使用平滑（</a:t>
            </a:r>
            <a:r>
              <a:rPr lang="en-US" altLang="zh-CN" sz="2600" dirty="0"/>
              <a:t>smoothing</a:t>
            </a:r>
            <a:r>
              <a:rPr lang="zh-CN" altLang="en-US" sz="2600" dirty="0"/>
              <a:t>）作为防止过拟合方法；</a:t>
            </a:r>
            <a:endParaRPr lang="en-US" altLang="zh-CN" sz="2600" dirty="0"/>
          </a:p>
          <a:p>
            <a:pPr algn="just"/>
            <a:r>
              <a:rPr lang="zh-CN" altLang="en-US" sz="2600" dirty="0"/>
              <a:t>按照右图调整每个被切分的子</a:t>
            </a:r>
            <a:r>
              <a:rPr lang="en-US" altLang="zh-CN" sz="2600" dirty="0"/>
              <a:t>non-terminals</a:t>
            </a:r>
            <a:r>
              <a:rPr lang="zh-CN" altLang="en-US" sz="2600" dirty="0"/>
              <a:t>的概率，使得所有子</a:t>
            </a:r>
            <a:r>
              <a:rPr lang="en-US" altLang="zh-CN" sz="2600" dirty="0"/>
              <a:t>non-terminals</a:t>
            </a:r>
            <a:r>
              <a:rPr lang="zh-CN" altLang="en-US" sz="2600" dirty="0"/>
              <a:t>可以在一定程度上共享统计信息，尤其是面对稀有的</a:t>
            </a:r>
            <a:r>
              <a:rPr lang="en-US" altLang="zh-CN" sz="2600" dirty="0"/>
              <a:t>non-terminals</a:t>
            </a:r>
            <a:r>
              <a:rPr lang="zh-CN" altLang="en-US" sz="2600" dirty="0"/>
              <a:t>时更加有效；</a:t>
            </a:r>
            <a:endParaRPr lang="en-US" altLang="zh-CN" sz="2600" dirty="0"/>
          </a:p>
          <a:p>
            <a:pPr algn="just"/>
            <a:r>
              <a:rPr lang="zh-CN" altLang="en-US" sz="2600" dirty="0"/>
              <a:t>从上页图中可以看到，</a:t>
            </a:r>
            <a:r>
              <a:rPr lang="en-US" altLang="zh-CN" sz="2600" dirty="0"/>
              <a:t>smoothing</a:t>
            </a:r>
            <a:r>
              <a:rPr lang="zh-CN" altLang="en-US" sz="2600" dirty="0"/>
              <a:t>在</a:t>
            </a:r>
            <a:r>
              <a:rPr lang="en-US" altLang="zh-CN" sz="2600" dirty="0"/>
              <a:t>non-terminals</a:t>
            </a:r>
            <a:r>
              <a:rPr lang="zh-CN" altLang="en-US" sz="2600" dirty="0"/>
              <a:t>较少时没有效果，但随着</a:t>
            </a:r>
            <a:r>
              <a:rPr lang="en-US" altLang="zh-CN" sz="2600" dirty="0"/>
              <a:t>non-terminals</a:t>
            </a:r>
            <a:r>
              <a:rPr lang="zh-CN" altLang="en-US" sz="2600" dirty="0"/>
              <a:t>数量增加，效果明显提升。</a:t>
            </a:r>
          </a:p>
        </p:txBody>
      </p:sp>
      <p:pic>
        <p:nvPicPr>
          <p:cNvPr id="5" name="图片 4" descr="图片包含 游戏机&#10;&#10;描述已自动生成">
            <a:extLst>
              <a:ext uri="{FF2B5EF4-FFF2-40B4-BE49-F238E27FC236}">
                <a16:creationId xmlns:a16="http://schemas.microsoft.com/office/drawing/2014/main" id="{403BC18D-F990-4A05-B63F-4FDAE153AC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474" y="1293661"/>
            <a:ext cx="4793384" cy="2564023"/>
          </a:xfrm>
          <a:prstGeom prst="rect">
            <a:avLst/>
          </a:prstGeom>
        </p:spPr>
      </p:pic>
      <p:pic>
        <p:nvPicPr>
          <p:cNvPr id="7" name="图片 6" descr="手机屏幕截图&#10;&#10;描述已自动生成">
            <a:extLst>
              <a:ext uri="{FF2B5EF4-FFF2-40B4-BE49-F238E27FC236}">
                <a16:creationId xmlns:a16="http://schemas.microsoft.com/office/drawing/2014/main" id="{8186511D-3FE3-435F-9E8D-CFDC5753D4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3475" y="3967857"/>
            <a:ext cx="4793383" cy="2745674"/>
          </a:xfrm>
          <a:prstGeom prst="rect">
            <a:avLst/>
          </a:prstGeom>
        </p:spPr>
      </p:pic>
    </p:spTree>
    <p:extLst>
      <p:ext uri="{BB962C8B-B14F-4D97-AF65-F5344CB8AC3E}">
        <p14:creationId xmlns:p14="http://schemas.microsoft.com/office/powerpoint/2010/main" val="23314453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39317-C521-45B3-B743-C4A54C53ECB3}"/>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0F8534BD-FCA1-46A9-9D0D-BCC6E7046624}"/>
              </a:ext>
            </a:extLst>
          </p:cNvPr>
          <p:cNvSpPr>
            <a:spLocks noGrp="1"/>
          </p:cNvSpPr>
          <p:nvPr>
            <p:ph idx="1"/>
          </p:nvPr>
        </p:nvSpPr>
        <p:spPr>
          <a:xfrm>
            <a:off x="838200" y="1825625"/>
            <a:ext cx="4692445" cy="4351338"/>
          </a:xfrm>
        </p:spPr>
        <p:txBody>
          <a:bodyPr/>
          <a:lstStyle/>
          <a:p>
            <a:pPr algn="just"/>
            <a:r>
              <a:rPr lang="zh-CN" altLang="en-US" dirty="0"/>
              <a:t>论文采用</a:t>
            </a:r>
            <a:r>
              <a:rPr lang="en-US" altLang="zh-CN" dirty="0"/>
              <a:t>SM cycle</a:t>
            </a:r>
            <a:r>
              <a:rPr lang="zh-CN" altLang="en-US" dirty="0"/>
              <a:t>的方式训练模型，并检查了模型相关的表现；</a:t>
            </a:r>
            <a:endParaRPr lang="en-US" altLang="zh-CN" dirty="0"/>
          </a:p>
          <a:p>
            <a:pPr algn="just"/>
            <a:r>
              <a:rPr lang="zh-CN" altLang="en-US" dirty="0"/>
              <a:t>右图是模型中，</a:t>
            </a:r>
            <a:r>
              <a:rPr lang="en-US" altLang="zh-CN" dirty="0"/>
              <a:t>POS</a:t>
            </a:r>
            <a:r>
              <a:rPr lang="zh-CN" altLang="en-US" dirty="0"/>
              <a:t>标签的切分情况；这种切分方式不是基于词本身，而是基于词的语义构成的团；</a:t>
            </a:r>
          </a:p>
        </p:txBody>
      </p:sp>
      <p:pic>
        <p:nvPicPr>
          <p:cNvPr id="5" name="图片 4" descr="电脑屏幕的照片上有文字&#10;&#10;描述已自动生成">
            <a:extLst>
              <a:ext uri="{FF2B5EF4-FFF2-40B4-BE49-F238E27FC236}">
                <a16:creationId xmlns:a16="http://schemas.microsoft.com/office/drawing/2014/main" id="{1FC15C67-9A2F-41A0-843D-6CE1C49996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646" y="1549682"/>
            <a:ext cx="6447288" cy="5136732"/>
          </a:xfrm>
          <a:prstGeom prst="rect">
            <a:avLst/>
          </a:prstGeom>
        </p:spPr>
      </p:pic>
    </p:spTree>
    <p:extLst>
      <p:ext uri="{BB962C8B-B14F-4D97-AF65-F5344CB8AC3E}">
        <p14:creationId xmlns:p14="http://schemas.microsoft.com/office/powerpoint/2010/main" val="27113151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664BDB-BDC8-4081-82A8-054F1839A824}"/>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1B5B61EF-6C8A-48AC-898E-FB8CB3A14AE6}"/>
              </a:ext>
            </a:extLst>
          </p:cNvPr>
          <p:cNvSpPr>
            <a:spLocks noGrp="1"/>
          </p:cNvSpPr>
          <p:nvPr>
            <p:ph idx="1"/>
          </p:nvPr>
        </p:nvSpPr>
        <p:spPr>
          <a:xfrm>
            <a:off x="838201" y="1825625"/>
            <a:ext cx="5798574" cy="4840646"/>
          </a:xfrm>
        </p:spPr>
        <p:txBody>
          <a:bodyPr>
            <a:normAutofit/>
          </a:bodyPr>
          <a:lstStyle/>
          <a:p>
            <a:pPr algn="just"/>
            <a:r>
              <a:rPr lang="zh-CN" altLang="en-US" sz="2400" dirty="0"/>
              <a:t>右图是</a:t>
            </a:r>
            <a:r>
              <a:rPr lang="en-US" altLang="zh-CN" sz="2400" dirty="0"/>
              <a:t>lexical terminals</a:t>
            </a:r>
            <a:r>
              <a:rPr lang="zh-CN" altLang="en-US" sz="2400" dirty="0"/>
              <a:t>被切分的数量；</a:t>
            </a:r>
            <a:endParaRPr lang="en-US" altLang="zh-CN" sz="2400" dirty="0"/>
          </a:p>
          <a:p>
            <a:pPr algn="just"/>
            <a:r>
              <a:rPr lang="en-US" altLang="zh-CN" sz="2400" dirty="0"/>
              <a:t>Nominal</a:t>
            </a:r>
            <a:r>
              <a:rPr lang="zh-CN" altLang="en-US" sz="2400" dirty="0"/>
              <a:t>类别被切分最多，这些子类承担着最多的语义；</a:t>
            </a:r>
            <a:endParaRPr lang="en-US" altLang="zh-CN" sz="2400" dirty="0"/>
          </a:p>
          <a:p>
            <a:pPr algn="just"/>
            <a:r>
              <a:rPr lang="en-US" altLang="zh-CN" sz="2400" dirty="0"/>
              <a:t>Verbal</a:t>
            </a:r>
            <a:r>
              <a:rPr lang="zh-CN" altLang="en-US" sz="2400" dirty="0"/>
              <a:t>类别也被切分很多，因为该类别总是反映某种句法选择偏好，或语义选择偏好等；</a:t>
            </a:r>
            <a:endParaRPr lang="en-US" altLang="zh-CN" sz="2400" dirty="0"/>
          </a:p>
          <a:p>
            <a:pPr algn="just"/>
            <a:r>
              <a:rPr lang="zh-CN" altLang="en-US" sz="2400" dirty="0"/>
              <a:t>功能性的类别（如</a:t>
            </a:r>
            <a:r>
              <a:rPr lang="en-US" altLang="zh-CN" sz="2400" dirty="0"/>
              <a:t>DT</a:t>
            </a:r>
            <a:r>
              <a:rPr lang="zh-CN" altLang="en-US" sz="2400" dirty="0"/>
              <a:t>）相对来说被切分很少，但是每种被切分的都强烈反映各自的句法结构；</a:t>
            </a:r>
            <a:endParaRPr lang="en-US" altLang="zh-CN" sz="2400" dirty="0"/>
          </a:p>
          <a:p>
            <a:pPr algn="just"/>
            <a:r>
              <a:rPr lang="zh-CN" altLang="en-US" sz="2400" dirty="0"/>
              <a:t>许多以前的模型中，人工标注的切分方式在此处没有体现，反映了人工特征的不稳定性。</a:t>
            </a:r>
            <a:endParaRPr lang="en-US" altLang="zh-CN" sz="2400" dirty="0"/>
          </a:p>
        </p:txBody>
      </p:sp>
      <p:pic>
        <p:nvPicPr>
          <p:cNvPr id="5" name="图片 4" descr="图片包含 游戏机&#10;&#10;描述已自动生成">
            <a:extLst>
              <a:ext uri="{FF2B5EF4-FFF2-40B4-BE49-F238E27FC236}">
                <a16:creationId xmlns:a16="http://schemas.microsoft.com/office/drawing/2014/main" id="{DDFC705F-B01A-485E-8E7C-EA9C6CED6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032" y="1986294"/>
            <a:ext cx="5337982" cy="4030000"/>
          </a:xfrm>
          <a:prstGeom prst="rect">
            <a:avLst/>
          </a:prstGeom>
        </p:spPr>
      </p:pic>
    </p:spTree>
    <p:extLst>
      <p:ext uri="{BB962C8B-B14F-4D97-AF65-F5344CB8AC3E}">
        <p14:creationId xmlns:p14="http://schemas.microsoft.com/office/powerpoint/2010/main" val="33535988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1D5C28-FC33-46E8-85D6-E3A4AC7733EC}"/>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AE519227-CC8F-4807-8E78-6631BA64380A}"/>
              </a:ext>
            </a:extLst>
          </p:cNvPr>
          <p:cNvSpPr>
            <a:spLocks noGrp="1"/>
          </p:cNvSpPr>
          <p:nvPr>
            <p:ph idx="1"/>
          </p:nvPr>
        </p:nvSpPr>
        <p:spPr>
          <a:xfrm>
            <a:off x="838200" y="1825625"/>
            <a:ext cx="5370871" cy="4667250"/>
          </a:xfrm>
        </p:spPr>
        <p:txBody>
          <a:bodyPr>
            <a:normAutofit/>
          </a:bodyPr>
          <a:lstStyle/>
          <a:p>
            <a:pPr algn="just"/>
            <a:r>
              <a:rPr lang="zh-CN" altLang="en-US" sz="2400" dirty="0"/>
              <a:t>右图是</a:t>
            </a:r>
            <a:r>
              <a:rPr lang="en-US" altLang="zh-CN" sz="2400" dirty="0"/>
              <a:t>phrasal non-terminals</a:t>
            </a:r>
            <a:r>
              <a:rPr lang="zh-CN" altLang="en-US" sz="2400" dirty="0"/>
              <a:t>示例切分的子类，和每种子类概率最高的三种规则；</a:t>
            </a:r>
            <a:endParaRPr lang="en-US" altLang="zh-CN" sz="2400" dirty="0"/>
          </a:p>
          <a:p>
            <a:pPr algn="just"/>
            <a:r>
              <a:rPr lang="zh-CN" altLang="en-US" sz="2400" dirty="0"/>
              <a:t>这种切分可以使模型学习到父节点的上下文和子节点的上下文的相关关系，如：所有格</a:t>
            </a:r>
            <a:r>
              <a:rPr lang="en-US" altLang="zh-CN" sz="2400" dirty="0"/>
              <a:t>NPs</a:t>
            </a:r>
            <a:r>
              <a:rPr lang="zh-CN" altLang="en-US" sz="2400" dirty="0"/>
              <a:t>的子类中，人或国家的所有格</a:t>
            </a:r>
            <a:r>
              <a:rPr lang="en-US" altLang="zh-CN" sz="2400" dirty="0"/>
              <a:t>NPs</a:t>
            </a:r>
            <a:r>
              <a:rPr lang="zh-CN" altLang="en-US" sz="2400" dirty="0"/>
              <a:t>，其子节点更多是主语</a:t>
            </a:r>
            <a:r>
              <a:rPr lang="en-US" altLang="zh-CN" sz="2400" dirty="0"/>
              <a:t>NP</a:t>
            </a:r>
            <a:r>
              <a:rPr lang="zh-CN" altLang="en-US" sz="2400" dirty="0"/>
              <a:t>；机构的所有格</a:t>
            </a:r>
            <a:r>
              <a:rPr lang="en-US" altLang="zh-CN" sz="2400" dirty="0"/>
              <a:t>NPs</a:t>
            </a:r>
            <a:r>
              <a:rPr lang="zh-CN" altLang="en-US" sz="2400" dirty="0"/>
              <a:t>，其子节点更多是宾语</a:t>
            </a:r>
            <a:r>
              <a:rPr lang="en-US" altLang="zh-CN" sz="2400" dirty="0"/>
              <a:t>NP</a:t>
            </a:r>
            <a:r>
              <a:rPr lang="zh-CN" altLang="en-US" sz="2400" dirty="0"/>
              <a:t>；</a:t>
            </a:r>
            <a:endParaRPr lang="en-US" altLang="zh-CN" sz="2400" dirty="0"/>
          </a:p>
          <a:p>
            <a:pPr algn="just"/>
            <a:r>
              <a:rPr lang="zh-CN" altLang="en-US" sz="2400" dirty="0"/>
              <a:t>这种切分还可以学习到规则偏好的传播，如：</a:t>
            </a:r>
            <a:r>
              <a:rPr lang="en-US" altLang="zh-CN" sz="2400" dirty="0"/>
              <a:t>S-12</a:t>
            </a:r>
            <a:r>
              <a:rPr lang="zh-CN" altLang="en-US" sz="2400" dirty="0"/>
              <a:t>的子节点往往是</a:t>
            </a:r>
            <a:r>
              <a:rPr lang="en-US" altLang="zh-CN" sz="2400" dirty="0"/>
              <a:t>NP-8</a:t>
            </a:r>
            <a:r>
              <a:rPr lang="zh-CN" altLang="en-US" sz="2400" dirty="0"/>
              <a:t>，而其孙节点往往是</a:t>
            </a:r>
            <a:r>
              <a:rPr lang="en-US" altLang="zh-CN" sz="2400" dirty="0"/>
              <a:t>PRP-0</a:t>
            </a:r>
            <a:r>
              <a:rPr lang="zh-CN" altLang="en-US" sz="2400" dirty="0"/>
              <a:t>、</a:t>
            </a:r>
            <a:r>
              <a:rPr lang="en-US" altLang="zh-CN" sz="2400" dirty="0"/>
              <a:t>DT-{1,2,6}</a:t>
            </a:r>
            <a:r>
              <a:rPr lang="zh-CN" altLang="en-US" sz="2400" dirty="0"/>
              <a:t>等；</a:t>
            </a:r>
          </a:p>
        </p:txBody>
      </p:sp>
      <p:pic>
        <p:nvPicPr>
          <p:cNvPr id="7" name="图片 6" descr="手机屏幕截图&#10;&#10;描述已自动生成">
            <a:extLst>
              <a:ext uri="{FF2B5EF4-FFF2-40B4-BE49-F238E27FC236}">
                <a16:creationId xmlns:a16="http://schemas.microsoft.com/office/drawing/2014/main" id="{F1BE70F7-ABCB-40AC-A679-20BF6C178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3033" y="1818251"/>
            <a:ext cx="5424594" cy="4449119"/>
          </a:xfrm>
          <a:prstGeom prst="rect">
            <a:avLst/>
          </a:prstGeom>
        </p:spPr>
      </p:pic>
    </p:spTree>
    <p:extLst>
      <p:ext uri="{BB962C8B-B14F-4D97-AF65-F5344CB8AC3E}">
        <p14:creationId xmlns:p14="http://schemas.microsoft.com/office/powerpoint/2010/main" val="40561310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446D20-4E24-4696-9A9C-04DDDCFB48EC}"/>
              </a:ext>
            </a:extLst>
          </p:cNvPr>
          <p:cNvSpPr>
            <a:spLocks noGrp="1"/>
          </p:cNvSpPr>
          <p:nvPr>
            <p:ph type="title"/>
          </p:nvPr>
        </p:nvSpPr>
        <p:spPr/>
        <p:txBody>
          <a:bodyPr/>
          <a:lstStyle/>
          <a:p>
            <a:r>
              <a:rPr lang="en-US" altLang="zh-CN" sz="4000" dirty="0">
                <a:solidFill>
                  <a:prstClr val="black"/>
                </a:solidFill>
              </a:rPr>
              <a:t>Learning Accurate, Compact, and Interpretable Tree Annotation</a:t>
            </a:r>
            <a:endParaRPr lang="zh-CN" altLang="en-US" dirty="0"/>
          </a:p>
        </p:txBody>
      </p:sp>
      <p:sp>
        <p:nvSpPr>
          <p:cNvPr id="3" name="内容占位符 2">
            <a:extLst>
              <a:ext uri="{FF2B5EF4-FFF2-40B4-BE49-F238E27FC236}">
                <a16:creationId xmlns:a16="http://schemas.microsoft.com/office/drawing/2014/main" id="{57A32122-CC96-4859-ABC3-5B188975CF68}"/>
              </a:ext>
            </a:extLst>
          </p:cNvPr>
          <p:cNvSpPr>
            <a:spLocks noGrp="1"/>
          </p:cNvSpPr>
          <p:nvPr>
            <p:ph idx="1"/>
          </p:nvPr>
        </p:nvSpPr>
        <p:spPr>
          <a:xfrm>
            <a:off x="838200" y="1825625"/>
            <a:ext cx="5257800" cy="4351338"/>
          </a:xfrm>
        </p:spPr>
        <p:txBody>
          <a:bodyPr/>
          <a:lstStyle/>
          <a:p>
            <a:pPr algn="just"/>
            <a:r>
              <a:rPr lang="zh-CN" altLang="en-US" dirty="0"/>
              <a:t>论文比较了其他</a:t>
            </a:r>
            <a:r>
              <a:rPr lang="en-US" altLang="zh-CN" dirty="0"/>
              <a:t>4</a:t>
            </a:r>
            <a:r>
              <a:rPr lang="zh-CN" altLang="en-US" dirty="0"/>
              <a:t>种模型和</a:t>
            </a:r>
            <a:r>
              <a:rPr lang="en-US" altLang="zh-CN" dirty="0"/>
              <a:t>SM cycle</a:t>
            </a:r>
            <a:r>
              <a:rPr lang="zh-CN" altLang="en-US" dirty="0"/>
              <a:t>训练的模型的表现，采用</a:t>
            </a:r>
            <a:r>
              <a:rPr lang="en-US" altLang="zh-CN" dirty="0"/>
              <a:t>EVALB parseval</a:t>
            </a:r>
            <a:r>
              <a:rPr lang="zh-CN" altLang="en-US" dirty="0"/>
              <a:t>作为评价方式，结果如右图；</a:t>
            </a:r>
            <a:endParaRPr lang="en-US" altLang="zh-CN" dirty="0"/>
          </a:p>
          <a:p>
            <a:pPr algn="just"/>
            <a:r>
              <a:rPr lang="zh-CN" altLang="en-US" dirty="0"/>
              <a:t>除了模型效果方面的评价，在模型规模方面，本论文的模型远小于其他任何模型；而且该模型训练过程是自动的，特征也是可解释的。</a:t>
            </a:r>
          </a:p>
        </p:txBody>
      </p:sp>
      <p:pic>
        <p:nvPicPr>
          <p:cNvPr id="5" name="图片 4" descr="手机屏幕的截图&#10;&#10;描述已自动生成">
            <a:extLst>
              <a:ext uri="{FF2B5EF4-FFF2-40B4-BE49-F238E27FC236}">
                <a16:creationId xmlns:a16="http://schemas.microsoft.com/office/drawing/2014/main" id="{E213374C-43F0-4585-8D86-B0EB03E44F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97925"/>
            <a:ext cx="5798574" cy="4179038"/>
          </a:xfrm>
          <a:prstGeom prst="rect">
            <a:avLst/>
          </a:prstGeom>
        </p:spPr>
      </p:pic>
    </p:spTree>
    <p:extLst>
      <p:ext uri="{BB962C8B-B14F-4D97-AF65-F5344CB8AC3E}">
        <p14:creationId xmlns:p14="http://schemas.microsoft.com/office/powerpoint/2010/main" val="3875779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B2CF9-248B-4596-B0F1-1654FFC8F959}"/>
              </a:ext>
            </a:extLst>
          </p:cNvPr>
          <p:cNvSpPr>
            <a:spLocks noGrp="1"/>
          </p:cNvSpPr>
          <p:nvPr>
            <p:ph type="title"/>
          </p:nvPr>
        </p:nvSpPr>
        <p:spPr/>
        <p:txBody>
          <a:bodyPr/>
          <a:lstStyle/>
          <a:p>
            <a:r>
              <a:rPr lang="zh-CN" altLang="en-US" dirty="0"/>
              <a:t>作业</a:t>
            </a:r>
          </a:p>
        </p:txBody>
      </p:sp>
      <p:sp>
        <p:nvSpPr>
          <p:cNvPr id="3" name="内容占位符 2">
            <a:extLst>
              <a:ext uri="{FF2B5EF4-FFF2-40B4-BE49-F238E27FC236}">
                <a16:creationId xmlns:a16="http://schemas.microsoft.com/office/drawing/2014/main" id="{822271D4-DF01-4643-A11D-B1B717BDBCA8}"/>
              </a:ext>
            </a:extLst>
          </p:cNvPr>
          <p:cNvSpPr>
            <a:spLocks noGrp="1"/>
          </p:cNvSpPr>
          <p:nvPr>
            <p:ph idx="1"/>
          </p:nvPr>
        </p:nvSpPr>
        <p:spPr/>
        <p:txBody>
          <a:bodyPr/>
          <a:lstStyle/>
          <a:p>
            <a:r>
              <a:rPr lang="zh-CN" altLang="en-US" dirty="0"/>
              <a:t>完成</a:t>
            </a:r>
            <a:r>
              <a:rPr lang="en-US" altLang="zh-CN" dirty="0"/>
              <a:t>PPT</a:t>
            </a:r>
            <a:r>
              <a:rPr lang="zh-CN" altLang="en-US" dirty="0"/>
              <a:t>中的亲自实现的部分</a:t>
            </a:r>
            <a:endParaRPr lang="en-US" altLang="zh-CN" dirty="0"/>
          </a:p>
          <a:p>
            <a:r>
              <a:rPr lang="zh-CN" altLang="en-US" dirty="0"/>
              <a:t>完成教材中第十四章的课后习题</a:t>
            </a:r>
            <a:endParaRPr lang="en-US" altLang="zh-CN" dirty="0"/>
          </a:p>
          <a:p>
            <a:r>
              <a:rPr lang="zh-CN" altLang="en-US" dirty="0"/>
              <a:t>阅读论文“</a:t>
            </a:r>
            <a:r>
              <a:rPr lang="en-US" altLang="zh-CN" dirty="0">
                <a:solidFill>
                  <a:prstClr val="black"/>
                </a:solidFill>
              </a:rPr>
              <a:t>Learning Accurate, Compact, and Interpretable Tree Annotation</a:t>
            </a:r>
            <a:r>
              <a:rPr lang="zh-CN" altLang="en-US" dirty="0"/>
              <a:t>”</a:t>
            </a:r>
            <a:endParaRPr lang="en-US" altLang="zh-CN" dirty="0"/>
          </a:p>
        </p:txBody>
      </p:sp>
    </p:spTree>
    <p:extLst>
      <p:ext uri="{BB962C8B-B14F-4D97-AF65-F5344CB8AC3E}">
        <p14:creationId xmlns:p14="http://schemas.microsoft.com/office/powerpoint/2010/main" val="23284929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A8D75A3-00C1-41A9-88D7-351F8FDC97C2}"/>
              </a:ext>
            </a:extLst>
          </p:cNvPr>
          <p:cNvSpPr>
            <a:spLocks noGrp="1"/>
          </p:cNvSpPr>
          <p:nvPr>
            <p:ph type="ctrTitle"/>
          </p:nvPr>
        </p:nvSpPr>
        <p:spPr/>
        <p:txBody>
          <a:bodyPr/>
          <a:lstStyle/>
          <a:p>
            <a:r>
              <a:rPr lang="en-US" altLang="zh-CN" dirty="0"/>
              <a:t>Thank you</a:t>
            </a:r>
            <a:endParaRPr lang="zh-CN" altLang="en-US" dirty="0"/>
          </a:p>
        </p:txBody>
      </p:sp>
    </p:spTree>
    <p:extLst>
      <p:ext uri="{BB962C8B-B14F-4D97-AF65-F5344CB8AC3E}">
        <p14:creationId xmlns:p14="http://schemas.microsoft.com/office/powerpoint/2010/main" val="3933854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7F2358-9B9C-4924-81D1-9E065190439D}"/>
              </a:ext>
            </a:extLst>
          </p:cNvPr>
          <p:cNvSpPr>
            <a:spLocks noGrp="1"/>
          </p:cNvSpPr>
          <p:nvPr>
            <p:ph type="title"/>
          </p:nvPr>
        </p:nvSpPr>
        <p:spPr/>
        <p:txBody>
          <a:bodyPr/>
          <a:lstStyle/>
          <a:p>
            <a:r>
              <a:rPr lang="en-US" altLang="zh-CN" dirty="0"/>
              <a:t>PCFGs for Disambiguation</a:t>
            </a:r>
            <a:endParaRPr lang="zh-CN" altLang="en-US" dirty="0"/>
          </a:p>
        </p:txBody>
      </p:sp>
      <p:sp>
        <p:nvSpPr>
          <p:cNvPr id="3" name="内容占位符 2">
            <a:extLst>
              <a:ext uri="{FF2B5EF4-FFF2-40B4-BE49-F238E27FC236}">
                <a16:creationId xmlns:a16="http://schemas.microsoft.com/office/drawing/2014/main" id="{13F47C39-848A-459E-8031-C6FBEAADB349}"/>
              </a:ext>
            </a:extLst>
          </p:cNvPr>
          <p:cNvSpPr>
            <a:spLocks noGrp="1"/>
          </p:cNvSpPr>
          <p:nvPr>
            <p:ph idx="1"/>
          </p:nvPr>
        </p:nvSpPr>
        <p:spPr>
          <a:xfrm>
            <a:off x="838200" y="1825625"/>
            <a:ext cx="6204182" cy="4351338"/>
          </a:xfrm>
        </p:spPr>
        <p:txBody>
          <a:bodyPr/>
          <a:lstStyle/>
          <a:p>
            <a:pPr algn="just"/>
            <a:r>
              <a:rPr lang="zh-CN" altLang="en-US" dirty="0"/>
              <a:t>右图为例，计算两个解析树的概率，并选择左边的解析树：</a:t>
            </a:r>
            <a:endParaRPr lang="en-US" altLang="zh-CN" dirty="0"/>
          </a:p>
          <a:p>
            <a:pPr lvl="1" algn="just"/>
            <a:r>
              <a:rPr lang="zh-CN" altLang="en-US" dirty="0"/>
              <a:t>左解析树的语义：预定一个提供餐饮的航班；</a:t>
            </a:r>
            <a:endParaRPr lang="en-US" altLang="zh-CN" dirty="0"/>
          </a:p>
          <a:p>
            <a:pPr lvl="1" algn="just"/>
            <a:r>
              <a:rPr lang="zh-CN" altLang="en-US" dirty="0"/>
              <a:t>右解析树的语义：为“</a:t>
            </a:r>
            <a:r>
              <a:rPr lang="en-US" altLang="zh-CN" dirty="0"/>
              <a:t>dinner</a:t>
            </a:r>
            <a:r>
              <a:rPr lang="zh-CN" altLang="en-US" dirty="0"/>
              <a:t>”（可能是人名、动物名等）预定一个航班；</a:t>
            </a:r>
            <a:endParaRPr lang="en-US" altLang="zh-CN" dirty="0"/>
          </a:p>
          <a:p>
            <a:pPr lvl="1" algn="just"/>
            <a:r>
              <a:rPr lang="zh-CN" altLang="en-US" dirty="0"/>
              <a:t>可以看到左解析树的概率远高于右解析树的概率，由此解决结构歧义的问题。</a:t>
            </a:r>
          </a:p>
        </p:txBody>
      </p:sp>
      <p:pic>
        <p:nvPicPr>
          <p:cNvPr id="5" name="图片 4" descr="地图的截图&#10;&#10;描述已自动生成">
            <a:extLst>
              <a:ext uri="{FF2B5EF4-FFF2-40B4-BE49-F238E27FC236}">
                <a16:creationId xmlns:a16="http://schemas.microsoft.com/office/drawing/2014/main" id="{3DDE7BC5-E8A5-4536-96EE-7699F85456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368" y="1336470"/>
            <a:ext cx="4921045" cy="5463560"/>
          </a:xfrm>
          <a:prstGeom prst="rect">
            <a:avLst/>
          </a:prstGeom>
        </p:spPr>
      </p:pic>
      <p:pic>
        <p:nvPicPr>
          <p:cNvPr id="7" name="图片 6">
            <a:extLst>
              <a:ext uri="{FF2B5EF4-FFF2-40B4-BE49-F238E27FC236}">
                <a16:creationId xmlns:a16="http://schemas.microsoft.com/office/drawing/2014/main" id="{B783AEEC-EB7B-4220-A469-EFA07BD1A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158191"/>
            <a:ext cx="6204182" cy="579229"/>
          </a:xfrm>
          <a:prstGeom prst="rect">
            <a:avLst/>
          </a:prstGeom>
        </p:spPr>
      </p:pic>
    </p:spTree>
    <p:extLst>
      <p:ext uri="{BB962C8B-B14F-4D97-AF65-F5344CB8AC3E}">
        <p14:creationId xmlns:p14="http://schemas.microsoft.com/office/powerpoint/2010/main" val="3046611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592DD-A61C-4572-92E5-F2600E336BCC}"/>
              </a:ext>
            </a:extLst>
          </p:cNvPr>
          <p:cNvSpPr>
            <a:spLocks noGrp="1"/>
          </p:cNvSpPr>
          <p:nvPr>
            <p:ph type="title"/>
          </p:nvPr>
        </p:nvSpPr>
        <p:spPr/>
        <p:txBody>
          <a:bodyPr/>
          <a:lstStyle/>
          <a:p>
            <a:r>
              <a:rPr lang="en-US" altLang="zh-CN" dirty="0"/>
              <a:t>PCFGs for Language Modeling</a:t>
            </a:r>
            <a:endParaRPr lang="zh-CN" altLang="en-US" dirty="0"/>
          </a:p>
        </p:txBody>
      </p:sp>
      <p:sp>
        <p:nvSpPr>
          <p:cNvPr id="3" name="内容占位符 2">
            <a:extLst>
              <a:ext uri="{FF2B5EF4-FFF2-40B4-BE49-F238E27FC236}">
                <a16:creationId xmlns:a16="http://schemas.microsoft.com/office/drawing/2014/main" id="{1CB5895C-F47E-45B9-BF18-DAF3AFB1BC6E}"/>
              </a:ext>
            </a:extLst>
          </p:cNvPr>
          <p:cNvSpPr>
            <a:spLocks noGrp="1"/>
          </p:cNvSpPr>
          <p:nvPr>
            <p:ph idx="1"/>
          </p:nvPr>
        </p:nvSpPr>
        <p:spPr/>
        <p:txBody>
          <a:bodyPr/>
          <a:lstStyle/>
          <a:p>
            <a:pPr algn="just"/>
            <a:r>
              <a:rPr lang="en-US" altLang="zh-CN" dirty="0"/>
              <a:t>PCFG</a:t>
            </a:r>
            <a:r>
              <a:rPr lang="zh-CN" altLang="en-US" dirty="0"/>
              <a:t>可以像语言模型一样，计算一个句子的概率，其定义如下：</a:t>
            </a:r>
            <a:endParaRPr lang="en-US" altLang="zh-CN" dirty="0"/>
          </a:p>
          <a:p>
            <a:pPr algn="just"/>
            <a:endParaRPr lang="en-US" altLang="zh-CN" dirty="0"/>
          </a:p>
          <a:p>
            <a:pPr algn="just"/>
            <a:endParaRPr lang="en-US" altLang="zh-CN" dirty="0"/>
          </a:p>
          <a:p>
            <a:pPr marL="0" indent="0" algn="just">
              <a:buNone/>
            </a:pPr>
            <a:endParaRPr lang="en-US" altLang="zh-CN" dirty="0"/>
          </a:p>
          <a:p>
            <a:pPr marL="0" indent="0" algn="just">
              <a:buNone/>
            </a:pPr>
            <a:endParaRPr lang="en-US" altLang="zh-CN" dirty="0"/>
          </a:p>
          <a:p>
            <a:pPr algn="just"/>
            <a:r>
              <a:rPr lang="zh-CN" altLang="en-US" dirty="0"/>
              <a:t>与</a:t>
            </a:r>
            <a:r>
              <a:rPr lang="en-US" altLang="zh-CN" dirty="0"/>
              <a:t>N-gram LM</a:t>
            </a:r>
            <a:r>
              <a:rPr lang="zh-CN" altLang="en-US" dirty="0"/>
              <a:t>相比，</a:t>
            </a:r>
            <a:r>
              <a:rPr lang="en-US" altLang="zh-CN" dirty="0"/>
              <a:t>PCFG</a:t>
            </a:r>
            <a:r>
              <a:rPr lang="zh-CN" altLang="en-US" dirty="0"/>
              <a:t>计算句子的概率时，可以用全部上文，而不受</a:t>
            </a:r>
            <a:r>
              <a:rPr lang="en-US" altLang="zh-CN" dirty="0"/>
              <a:t>N-gram</a:t>
            </a:r>
            <a:r>
              <a:rPr lang="zh-CN" altLang="en-US" dirty="0"/>
              <a:t>假设的影响：</a:t>
            </a:r>
          </a:p>
        </p:txBody>
      </p:sp>
      <p:pic>
        <p:nvPicPr>
          <p:cNvPr id="5" name="图片 4" descr="手机屏幕截图&#10;&#10;描述已自动生成">
            <a:extLst>
              <a:ext uri="{FF2B5EF4-FFF2-40B4-BE49-F238E27FC236}">
                <a16:creationId xmlns:a16="http://schemas.microsoft.com/office/drawing/2014/main" id="{42424CF7-F9A8-4639-8851-A22533086E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2103" y="2468031"/>
            <a:ext cx="3667793" cy="1715465"/>
          </a:xfrm>
          <a:prstGeom prst="rect">
            <a:avLst/>
          </a:prstGeom>
        </p:spPr>
      </p:pic>
      <p:grpSp>
        <p:nvGrpSpPr>
          <p:cNvPr id="10" name="组合 9">
            <a:extLst>
              <a:ext uri="{FF2B5EF4-FFF2-40B4-BE49-F238E27FC236}">
                <a16:creationId xmlns:a16="http://schemas.microsoft.com/office/drawing/2014/main" id="{A724BF06-FCA6-4796-B7CF-CF2690BFD614}"/>
              </a:ext>
            </a:extLst>
          </p:cNvPr>
          <p:cNvGrpSpPr/>
          <p:nvPr/>
        </p:nvGrpSpPr>
        <p:grpSpPr>
          <a:xfrm>
            <a:off x="2601098" y="5495909"/>
            <a:ext cx="6989801" cy="815991"/>
            <a:chOff x="2168013" y="5198740"/>
            <a:chExt cx="6989801" cy="815991"/>
          </a:xfrm>
        </p:grpSpPr>
        <p:pic>
          <p:nvPicPr>
            <p:cNvPr id="7" name="图片 6" descr="图片包含 游戏机, 物体, 钟表&#10;&#10;描述已自动生成">
              <a:extLst>
                <a:ext uri="{FF2B5EF4-FFF2-40B4-BE49-F238E27FC236}">
                  <a16:creationId xmlns:a16="http://schemas.microsoft.com/office/drawing/2014/main" id="{11445A6A-1D9B-47AE-96FA-4EB8AE3D3B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013" y="5198740"/>
              <a:ext cx="5276281" cy="815991"/>
            </a:xfrm>
            <a:prstGeom prst="rect">
              <a:avLst/>
            </a:prstGeom>
          </p:spPr>
        </p:pic>
        <p:pic>
          <p:nvPicPr>
            <p:cNvPr id="9" name="图片 8" descr="图片包含 物体, 钟表&#10;&#10;描述已自动生成">
              <a:extLst>
                <a:ext uri="{FF2B5EF4-FFF2-40B4-BE49-F238E27FC236}">
                  <a16:creationId xmlns:a16="http://schemas.microsoft.com/office/drawing/2014/main" id="{8022F92E-01DB-4A6B-BBDC-DCCFF6892B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301" y="5249663"/>
              <a:ext cx="1628513" cy="714143"/>
            </a:xfrm>
            <a:prstGeom prst="rect">
              <a:avLst/>
            </a:prstGeom>
          </p:spPr>
        </p:pic>
      </p:grpSp>
      <p:sp>
        <p:nvSpPr>
          <p:cNvPr id="11" name="矩形 10">
            <a:extLst>
              <a:ext uri="{FF2B5EF4-FFF2-40B4-BE49-F238E27FC236}">
                <a16:creationId xmlns:a16="http://schemas.microsoft.com/office/drawing/2014/main" id="{0877B38A-52FB-41F0-AE11-171C832714BB}"/>
              </a:ext>
            </a:extLst>
          </p:cNvPr>
          <p:cNvSpPr/>
          <p:nvPr/>
        </p:nvSpPr>
        <p:spPr>
          <a:xfrm>
            <a:off x="7877379" y="5360972"/>
            <a:ext cx="1762898" cy="9509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0B1644A-D8C2-4880-AE9F-BB0BB825EB3B}"/>
              </a:ext>
            </a:extLst>
          </p:cNvPr>
          <p:cNvSpPr txBox="1"/>
          <p:nvPr/>
        </p:nvSpPr>
        <p:spPr>
          <a:xfrm>
            <a:off x="9771519" y="5453794"/>
            <a:ext cx="1451038" cy="369332"/>
          </a:xfrm>
          <a:prstGeom prst="rect">
            <a:avLst/>
          </a:prstGeom>
          <a:noFill/>
        </p:spPr>
        <p:txBody>
          <a:bodyPr wrap="none" rtlCol="0">
            <a:spAutoFit/>
          </a:bodyPr>
          <a:lstStyle/>
          <a:p>
            <a:r>
              <a:rPr lang="en-US" altLang="zh-CN" dirty="0"/>
              <a:t>N-gram</a:t>
            </a:r>
            <a:r>
              <a:rPr lang="zh-CN" altLang="en-US" dirty="0"/>
              <a:t>假设</a:t>
            </a:r>
          </a:p>
        </p:txBody>
      </p:sp>
    </p:spTree>
    <p:extLst>
      <p:ext uri="{BB962C8B-B14F-4D97-AF65-F5344CB8AC3E}">
        <p14:creationId xmlns:p14="http://schemas.microsoft.com/office/powerpoint/2010/main" val="1116771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E276DF-472A-4DBD-B793-357CA2766F89}"/>
              </a:ext>
            </a:extLst>
          </p:cNvPr>
          <p:cNvSpPr>
            <a:spLocks noGrp="1"/>
          </p:cNvSpPr>
          <p:nvPr>
            <p:ph type="title"/>
          </p:nvPr>
        </p:nvSpPr>
        <p:spPr/>
        <p:txBody>
          <a:bodyPr/>
          <a:lstStyle/>
          <a:p>
            <a:r>
              <a:rPr lang="en-US" altLang="zh-CN" dirty="0"/>
              <a:t>Probabilistic CKY Parsing of PCFGs</a:t>
            </a:r>
            <a:endParaRPr lang="zh-CN" altLang="en-US" dirty="0"/>
          </a:p>
        </p:txBody>
      </p:sp>
      <p:sp>
        <p:nvSpPr>
          <p:cNvPr id="3" name="内容占位符 2">
            <a:extLst>
              <a:ext uri="{FF2B5EF4-FFF2-40B4-BE49-F238E27FC236}">
                <a16:creationId xmlns:a16="http://schemas.microsoft.com/office/drawing/2014/main" id="{85658C09-7EA9-440F-A66B-C92145A8AEC5}"/>
              </a:ext>
            </a:extLst>
          </p:cNvPr>
          <p:cNvSpPr>
            <a:spLocks noGrp="1"/>
          </p:cNvSpPr>
          <p:nvPr>
            <p:ph idx="1"/>
          </p:nvPr>
        </p:nvSpPr>
        <p:spPr/>
        <p:txBody>
          <a:bodyPr/>
          <a:lstStyle/>
          <a:p>
            <a:pPr algn="just"/>
            <a:r>
              <a:rPr lang="en-US" altLang="zh-CN" dirty="0"/>
              <a:t>Probabilistic CKY(PCKY)</a:t>
            </a:r>
            <a:r>
              <a:rPr lang="zh-CN" altLang="en-US" dirty="0"/>
              <a:t>是</a:t>
            </a:r>
            <a:r>
              <a:rPr lang="en-US" altLang="zh-CN" dirty="0"/>
              <a:t>CKY</a:t>
            </a:r>
            <a:r>
              <a:rPr lang="zh-CN" altLang="en-US" dirty="0"/>
              <a:t>的拓展算法，有</a:t>
            </a:r>
            <a:r>
              <a:rPr lang="en-US" altLang="zh-CN" dirty="0"/>
              <a:t>Ney(1991)</a:t>
            </a:r>
            <a:r>
              <a:rPr lang="zh-CN" altLang="en-US" dirty="0"/>
              <a:t>提出，用于解析</a:t>
            </a:r>
            <a:r>
              <a:rPr lang="en-US" altLang="zh-CN" dirty="0"/>
              <a:t>PCFG</a:t>
            </a:r>
            <a:r>
              <a:rPr lang="zh-CN" altLang="en-US" dirty="0"/>
              <a:t>的解析树，同时可以解决结构歧义的问题；</a:t>
            </a:r>
            <a:endParaRPr lang="en-US" altLang="zh-CN" dirty="0"/>
          </a:p>
          <a:p>
            <a:pPr algn="just"/>
            <a:r>
              <a:rPr lang="zh-CN" altLang="en-US" dirty="0"/>
              <a:t>与</a:t>
            </a:r>
            <a:r>
              <a:rPr lang="en-US" altLang="zh-CN" dirty="0"/>
              <a:t>CKY</a:t>
            </a:r>
            <a:r>
              <a:rPr lang="zh-CN" altLang="en-US" dirty="0"/>
              <a:t>一样，</a:t>
            </a:r>
            <a:r>
              <a:rPr lang="en-US" altLang="zh-CN" dirty="0"/>
              <a:t>PCKY</a:t>
            </a:r>
            <a:r>
              <a:rPr lang="zh-CN" altLang="en-US" dirty="0"/>
              <a:t>同样需要</a:t>
            </a:r>
            <a:r>
              <a:rPr lang="en-US" altLang="zh-CN" dirty="0"/>
              <a:t>PCFG</a:t>
            </a:r>
            <a:r>
              <a:rPr lang="zh-CN" altLang="en-US" dirty="0"/>
              <a:t>满足</a:t>
            </a:r>
            <a:r>
              <a:rPr lang="en-US" altLang="zh-CN" dirty="0"/>
              <a:t>CNF</a:t>
            </a:r>
            <a:r>
              <a:rPr lang="zh-CN" altLang="en-US" dirty="0"/>
              <a:t>的形式，采用相同的解析矩阵；与</a:t>
            </a:r>
            <a:r>
              <a:rPr lang="en-US" altLang="zh-CN" dirty="0"/>
              <a:t>CKY</a:t>
            </a:r>
            <a:r>
              <a:rPr lang="zh-CN" altLang="en-US" dirty="0"/>
              <a:t>不同的是，</a:t>
            </a:r>
            <a:r>
              <a:rPr lang="en-US" altLang="zh-CN" dirty="0"/>
              <a:t>PCKY</a:t>
            </a:r>
            <a:r>
              <a:rPr lang="zh-CN" altLang="en-US" dirty="0"/>
              <a:t>在填写每个</a:t>
            </a:r>
            <a:r>
              <a:rPr lang="en-US" altLang="zh-CN" dirty="0"/>
              <a:t>cell</a:t>
            </a:r>
            <a:r>
              <a:rPr lang="zh-CN" altLang="en-US" dirty="0"/>
              <a:t>的时候，不仅填写可能的</a:t>
            </a:r>
            <a:r>
              <a:rPr lang="en-US" altLang="zh-CN" dirty="0"/>
              <a:t>non-terminals</a:t>
            </a:r>
            <a:r>
              <a:rPr lang="zh-CN" altLang="en-US" dirty="0"/>
              <a:t>，还填写该</a:t>
            </a:r>
            <a:r>
              <a:rPr lang="en-US" altLang="zh-CN" dirty="0"/>
              <a:t>non-terminals</a:t>
            </a:r>
            <a:r>
              <a:rPr lang="zh-CN" altLang="en-US" dirty="0"/>
              <a:t>为根节点下的解析树的概率，用</a:t>
            </a:r>
            <a:r>
              <a:rPr lang="en-US" altLang="zh-CN" dirty="0"/>
              <a:t>cell [</a:t>
            </a:r>
            <a:r>
              <a:rPr lang="en-US" altLang="zh-CN" dirty="0" err="1"/>
              <a:t>i</a:t>
            </a:r>
            <a:r>
              <a:rPr lang="en-US" altLang="zh-CN" dirty="0"/>
              <a:t>, j, A]</a:t>
            </a:r>
            <a:r>
              <a:rPr lang="zh-CN" altLang="en-US" dirty="0"/>
              <a:t>表示，代表原字符串第</a:t>
            </a:r>
            <a:r>
              <a:rPr lang="en-US" altLang="zh-CN" dirty="0" err="1"/>
              <a:t>i</a:t>
            </a:r>
            <a:r>
              <a:rPr lang="zh-CN" altLang="en-US" dirty="0"/>
              <a:t>边界到第</a:t>
            </a:r>
            <a:r>
              <a:rPr lang="en-US" altLang="zh-CN" dirty="0"/>
              <a:t>j</a:t>
            </a:r>
            <a:r>
              <a:rPr lang="zh-CN" altLang="en-US" dirty="0"/>
              <a:t>边界的部分对应的子解析树（根节点为</a:t>
            </a:r>
            <a:r>
              <a:rPr lang="en-US" altLang="zh-CN" dirty="0"/>
              <a:t>A</a:t>
            </a:r>
            <a:r>
              <a:rPr lang="zh-CN" altLang="en-US" dirty="0"/>
              <a:t>）的概率；</a:t>
            </a:r>
            <a:endParaRPr lang="en-US" altLang="zh-CN" dirty="0"/>
          </a:p>
          <a:p>
            <a:pPr algn="just"/>
            <a:r>
              <a:rPr lang="zh-CN" altLang="en-US" dirty="0"/>
              <a:t>同样，对于</a:t>
            </a:r>
            <a:r>
              <a:rPr lang="en-US" altLang="zh-CN" dirty="0"/>
              <a:t>CKY</a:t>
            </a:r>
            <a:r>
              <a:rPr lang="zh-CN" altLang="en-US" dirty="0"/>
              <a:t>的那些拓展，例如直接处理非</a:t>
            </a:r>
            <a:r>
              <a:rPr lang="en-US" altLang="zh-CN" dirty="0"/>
              <a:t>CNF</a:t>
            </a:r>
            <a:r>
              <a:rPr lang="zh-CN" altLang="en-US" dirty="0"/>
              <a:t>形式的</a:t>
            </a:r>
            <a:r>
              <a:rPr lang="en-US" altLang="zh-CN" dirty="0"/>
              <a:t>CFG</a:t>
            </a:r>
            <a:r>
              <a:rPr lang="zh-CN" altLang="en-US" dirty="0"/>
              <a:t>的拓展等，也适用于</a:t>
            </a:r>
            <a:r>
              <a:rPr lang="en-US" altLang="zh-CN" dirty="0"/>
              <a:t>PCKY</a:t>
            </a:r>
            <a:r>
              <a:rPr lang="zh-CN" altLang="en-US" dirty="0"/>
              <a:t>。</a:t>
            </a:r>
            <a:endParaRPr lang="en-US" altLang="zh-CN" dirty="0"/>
          </a:p>
          <a:p>
            <a:pPr algn="just"/>
            <a:endParaRPr lang="zh-CN" altLang="en-US" dirty="0"/>
          </a:p>
        </p:txBody>
      </p:sp>
    </p:spTree>
    <p:extLst>
      <p:ext uri="{BB962C8B-B14F-4D97-AF65-F5344CB8AC3E}">
        <p14:creationId xmlns:p14="http://schemas.microsoft.com/office/powerpoint/2010/main" val="27782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21CA33D-8536-4013-9E06-3E9D814434D5}"/>
              </a:ext>
            </a:extLst>
          </p:cNvPr>
          <p:cNvSpPr>
            <a:spLocks noGrp="1"/>
          </p:cNvSpPr>
          <p:nvPr>
            <p:ph idx="1"/>
          </p:nvPr>
        </p:nvSpPr>
        <p:spPr>
          <a:xfrm>
            <a:off x="838200" y="1825624"/>
            <a:ext cx="6771968" cy="4796401"/>
          </a:xfrm>
        </p:spPr>
        <p:txBody>
          <a:bodyPr>
            <a:normAutofit/>
          </a:bodyPr>
          <a:lstStyle/>
          <a:p>
            <a:pPr algn="just"/>
            <a:r>
              <a:rPr lang="zh-CN" altLang="en-US" sz="2400" dirty="0"/>
              <a:t>对于长度为</a:t>
            </a:r>
            <a:r>
              <a:rPr lang="en-US" altLang="zh-CN" sz="2400" dirty="0"/>
              <a:t>n</a:t>
            </a:r>
            <a:r>
              <a:rPr lang="zh-CN" altLang="en-US" sz="2400" dirty="0"/>
              <a:t>的句子，定义</a:t>
            </a:r>
            <a:r>
              <a:rPr lang="en-US" altLang="zh-CN" sz="2400" dirty="0"/>
              <a:t>(n+1)×(n+1)</a:t>
            </a:r>
            <a:r>
              <a:rPr lang="zh-CN" altLang="en-US" sz="2400" dirty="0"/>
              <a:t>的矩阵，使用矩阵的上三角部分，其他属性如下：</a:t>
            </a:r>
            <a:endParaRPr lang="en-US" altLang="zh-CN" sz="2400" dirty="0"/>
          </a:p>
          <a:p>
            <a:pPr lvl="1" algn="just"/>
            <a:r>
              <a:rPr lang="zh-CN" altLang="en-US" sz="2000" dirty="0"/>
              <a:t>长度为</a:t>
            </a:r>
            <a:r>
              <a:rPr lang="en-US" altLang="zh-CN" sz="2000" dirty="0"/>
              <a:t>n</a:t>
            </a:r>
            <a:r>
              <a:rPr lang="zh-CN" altLang="en-US" sz="2000" dirty="0"/>
              <a:t>的句子，有</a:t>
            </a:r>
            <a:r>
              <a:rPr lang="en-US" altLang="zh-CN" sz="2000" dirty="0"/>
              <a:t>n+1</a:t>
            </a:r>
            <a:r>
              <a:rPr lang="zh-CN" altLang="en-US" sz="2000" dirty="0"/>
              <a:t>个边界， 如                         ，则</a:t>
            </a:r>
            <a:r>
              <a:rPr lang="en-US" altLang="zh-CN" sz="2000" dirty="0"/>
              <a:t>cell [i, j]</a:t>
            </a:r>
            <a:r>
              <a:rPr lang="zh-CN" altLang="en-US" sz="2000" dirty="0"/>
              <a:t>代表句子从第</a:t>
            </a:r>
            <a:r>
              <a:rPr lang="en-US" altLang="zh-CN" sz="2000" dirty="0"/>
              <a:t>i</a:t>
            </a:r>
            <a:r>
              <a:rPr lang="zh-CN" altLang="en-US" sz="2000" dirty="0"/>
              <a:t>个边界到第</a:t>
            </a:r>
            <a:r>
              <a:rPr lang="en-US" altLang="zh-CN" sz="2000" dirty="0"/>
              <a:t>j</a:t>
            </a:r>
            <a:r>
              <a:rPr lang="zh-CN" altLang="en-US" sz="2000" dirty="0"/>
              <a:t>个边界的部分；</a:t>
            </a:r>
            <a:endParaRPr lang="en-US" altLang="zh-CN" sz="2000" dirty="0"/>
          </a:p>
          <a:p>
            <a:pPr lvl="1" algn="just"/>
            <a:r>
              <a:rPr lang="zh-CN" altLang="en-US" sz="2000" dirty="0"/>
              <a:t>非对角线</a:t>
            </a:r>
            <a:r>
              <a:rPr lang="en-US" altLang="zh-CN" sz="2000" dirty="0"/>
              <a:t>cell [i, j]</a:t>
            </a:r>
            <a:r>
              <a:rPr lang="zh-CN" altLang="en-US" sz="2000" dirty="0"/>
              <a:t>包含所有代表上述部分对应的成分的</a:t>
            </a:r>
            <a:r>
              <a:rPr lang="en-US" altLang="zh-CN" sz="2000" dirty="0"/>
              <a:t>non-terminals</a:t>
            </a:r>
            <a:r>
              <a:rPr lang="zh-CN" altLang="en-US" sz="2000" dirty="0"/>
              <a:t>，其中</a:t>
            </a:r>
            <a:r>
              <a:rPr lang="en-US" altLang="zh-CN" sz="2000" dirty="0"/>
              <a:t>cell [0, n]</a:t>
            </a:r>
            <a:r>
              <a:rPr lang="zh-CN" altLang="en-US" sz="2000" dirty="0"/>
              <a:t>包含代表整个解析树的</a:t>
            </a:r>
            <a:r>
              <a:rPr lang="en-US" altLang="zh-CN" sz="2000" dirty="0"/>
              <a:t>non-terminals</a:t>
            </a:r>
            <a:r>
              <a:rPr lang="zh-CN" altLang="en-US" sz="2000" dirty="0"/>
              <a:t>；</a:t>
            </a:r>
            <a:endParaRPr lang="en-US" altLang="zh-CN" sz="2000" dirty="0"/>
          </a:p>
          <a:p>
            <a:pPr lvl="1" algn="just"/>
            <a:r>
              <a:rPr lang="zh-CN" altLang="en-US" sz="2000" dirty="0"/>
              <a:t>因为语法满足</a:t>
            </a:r>
            <a:r>
              <a:rPr lang="en-US" altLang="zh-CN" sz="2000" dirty="0"/>
              <a:t>CNF</a:t>
            </a:r>
            <a:r>
              <a:rPr lang="zh-CN" altLang="en-US" sz="2000" dirty="0"/>
              <a:t>形式，每个</a:t>
            </a:r>
            <a:r>
              <a:rPr lang="en-US" altLang="zh-CN" sz="2000" dirty="0"/>
              <a:t>non-terminal</a:t>
            </a:r>
            <a:r>
              <a:rPr lang="zh-CN" altLang="en-US" sz="2000" dirty="0"/>
              <a:t>都有两个</a:t>
            </a:r>
            <a:r>
              <a:rPr lang="en-US" altLang="zh-CN" sz="2000" dirty="0"/>
              <a:t>non-terminals</a:t>
            </a:r>
            <a:r>
              <a:rPr lang="zh-CN" altLang="en-US" sz="2000" dirty="0"/>
              <a:t>的子符号，所以对于任意</a:t>
            </a:r>
            <a:r>
              <a:rPr lang="en-US" altLang="zh-CN" sz="2000" dirty="0"/>
              <a:t>cell [i, j]</a:t>
            </a:r>
            <a:r>
              <a:rPr lang="zh-CN" altLang="en-US" sz="2000" dirty="0"/>
              <a:t>，必然有一个</a:t>
            </a:r>
            <a:r>
              <a:rPr lang="en-US" altLang="zh-CN" sz="2000" dirty="0"/>
              <a:t>k(i&lt;k&lt;j)</a:t>
            </a:r>
            <a:r>
              <a:rPr lang="zh-CN" altLang="en-US" sz="2000" dirty="0"/>
              <a:t>，使得</a:t>
            </a:r>
            <a:r>
              <a:rPr lang="en-US" altLang="zh-CN" sz="2000" dirty="0"/>
              <a:t>cell [i, k]</a:t>
            </a:r>
            <a:r>
              <a:rPr lang="zh-CN" altLang="en-US" sz="2000" dirty="0"/>
              <a:t>和</a:t>
            </a:r>
            <a:r>
              <a:rPr lang="en-US" altLang="zh-CN" sz="2000" dirty="0"/>
              <a:t>cell [k, j]</a:t>
            </a:r>
            <a:r>
              <a:rPr lang="zh-CN" altLang="en-US" sz="2000" dirty="0"/>
              <a:t>包含的</a:t>
            </a:r>
            <a:r>
              <a:rPr lang="en-US" altLang="zh-CN" sz="2000" dirty="0"/>
              <a:t>non-terminals</a:t>
            </a:r>
            <a:r>
              <a:rPr lang="zh-CN" altLang="en-US" sz="2000" dirty="0"/>
              <a:t>组成</a:t>
            </a:r>
            <a:r>
              <a:rPr lang="en-US" altLang="zh-CN" sz="2000" dirty="0"/>
              <a:t>cell [i, j]</a:t>
            </a:r>
            <a:r>
              <a:rPr lang="zh-CN" altLang="en-US" sz="2000" dirty="0"/>
              <a:t>的</a:t>
            </a:r>
            <a:r>
              <a:rPr lang="en-US" altLang="zh-CN" sz="2000" dirty="0"/>
              <a:t>non-terminal</a:t>
            </a:r>
            <a:r>
              <a:rPr lang="zh-CN" altLang="en-US" sz="2000" dirty="0"/>
              <a:t>；此时，</a:t>
            </a:r>
            <a:r>
              <a:rPr lang="en-US" altLang="zh-CN" sz="2000" dirty="0"/>
              <a:t>cell [i, k]</a:t>
            </a:r>
            <a:r>
              <a:rPr lang="zh-CN" altLang="en-US" sz="2000" dirty="0"/>
              <a:t>必然在</a:t>
            </a:r>
            <a:r>
              <a:rPr lang="en-US" altLang="zh-CN" sz="2000" dirty="0"/>
              <a:t>cell [i, j]</a:t>
            </a:r>
            <a:r>
              <a:rPr lang="zh-CN" altLang="en-US" sz="2000" dirty="0"/>
              <a:t>左边，</a:t>
            </a:r>
            <a:r>
              <a:rPr lang="en-US" altLang="zh-CN" sz="2000" dirty="0"/>
              <a:t>cell [k, j]</a:t>
            </a:r>
            <a:r>
              <a:rPr lang="zh-CN" altLang="en-US" sz="2000" dirty="0"/>
              <a:t>必然在</a:t>
            </a:r>
            <a:r>
              <a:rPr lang="en-US" altLang="zh-CN" sz="2000" dirty="0"/>
              <a:t>cell [i, j]</a:t>
            </a:r>
            <a:r>
              <a:rPr lang="zh-CN" altLang="en-US" sz="2000" dirty="0"/>
              <a:t>下边；</a:t>
            </a:r>
            <a:endParaRPr lang="en-US" altLang="zh-CN" sz="2000" dirty="0"/>
          </a:p>
          <a:p>
            <a:pPr lvl="1" algn="just"/>
            <a:r>
              <a:rPr lang="zh-CN" altLang="en-US" sz="2000" dirty="0"/>
              <a:t>对角线</a:t>
            </a:r>
            <a:r>
              <a:rPr lang="en-US" altLang="zh-CN" sz="2000" dirty="0"/>
              <a:t>cell</a:t>
            </a:r>
            <a:r>
              <a:rPr lang="zh-CN" altLang="en-US" sz="2000" dirty="0"/>
              <a:t>包含了每个词的词性，或</a:t>
            </a:r>
            <a:r>
              <a:rPr lang="en-US" altLang="zh-CN" sz="2000" dirty="0"/>
              <a:t>symbol</a:t>
            </a:r>
            <a:r>
              <a:rPr lang="en-US" altLang="zh-CN" sz="2000" dirty="0">
                <a:sym typeface="Wingdings" panose="05000000000000000000" pitchFamily="2" charset="2"/>
              </a:rPr>
              <a:t>word</a:t>
            </a:r>
            <a:r>
              <a:rPr lang="zh-CN" altLang="en-US" sz="2000" dirty="0">
                <a:sym typeface="Wingdings" panose="05000000000000000000" pitchFamily="2" charset="2"/>
              </a:rPr>
              <a:t>规则对应的</a:t>
            </a:r>
            <a:r>
              <a:rPr lang="en-US" altLang="zh-CN" sz="2000" dirty="0">
                <a:sym typeface="Wingdings" panose="05000000000000000000" pitchFamily="2" charset="2"/>
              </a:rPr>
              <a:t>symbol</a:t>
            </a:r>
            <a:r>
              <a:rPr lang="zh-CN" altLang="en-US" sz="2000" dirty="0">
                <a:sym typeface="Wingdings" panose="05000000000000000000" pitchFamily="2" charset="2"/>
              </a:rPr>
              <a:t>；</a:t>
            </a:r>
            <a:endParaRPr lang="en-US" altLang="zh-CN" sz="2000" dirty="0"/>
          </a:p>
        </p:txBody>
      </p:sp>
      <p:pic>
        <p:nvPicPr>
          <p:cNvPr id="7" name="图片 6">
            <a:extLst>
              <a:ext uri="{FF2B5EF4-FFF2-40B4-BE49-F238E27FC236}">
                <a16:creationId xmlns:a16="http://schemas.microsoft.com/office/drawing/2014/main" id="{5F781C51-B18D-4646-A616-B6DC2564B8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0765" y="2596487"/>
            <a:ext cx="1853748" cy="242251"/>
          </a:xfrm>
          <a:prstGeom prst="rect">
            <a:avLst/>
          </a:prstGeom>
        </p:spPr>
      </p:pic>
      <p:sp>
        <p:nvSpPr>
          <p:cNvPr id="2" name="标题 1">
            <a:extLst>
              <a:ext uri="{FF2B5EF4-FFF2-40B4-BE49-F238E27FC236}">
                <a16:creationId xmlns:a16="http://schemas.microsoft.com/office/drawing/2014/main" id="{041440B1-59C3-4982-8BF7-2EDA12DC6D04}"/>
              </a:ext>
            </a:extLst>
          </p:cNvPr>
          <p:cNvSpPr>
            <a:spLocks noGrp="1"/>
          </p:cNvSpPr>
          <p:nvPr>
            <p:ph type="title"/>
          </p:nvPr>
        </p:nvSpPr>
        <p:spPr/>
        <p:txBody>
          <a:bodyPr/>
          <a:lstStyle/>
          <a:p>
            <a:r>
              <a:rPr lang="en-US" altLang="zh-CN" dirty="0"/>
              <a:t>Recall CKY Recognition</a:t>
            </a:r>
            <a:endParaRPr lang="zh-CN" altLang="en-US" dirty="0"/>
          </a:p>
        </p:txBody>
      </p:sp>
      <p:pic>
        <p:nvPicPr>
          <p:cNvPr id="5" name="图片 4" descr="手机屏幕的截图&#10;&#10;描述已自动生成">
            <a:extLst>
              <a:ext uri="{FF2B5EF4-FFF2-40B4-BE49-F238E27FC236}">
                <a16:creationId xmlns:a16="http://schemas.microsoft.com/office/drawing/2014/main" id="{06145FAF-7B5F-4F8E-94BA-414D0DE80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1394" y="1850903"/>
            <a:ext cx="4197116" cy="4326060"/>
          </a:xfrm>
          <a:prstGeom prst="rect">
            <a:avLst/>
          </a:prstGeom>
        </p:spPr>
      </p:pic>
      <p:cxnSp>
        <p:nvCxnSpPr>
          <p:cNvPr id="9" name="直接箭头连接符 8">
            <a:extLst>
              <a:ext uri="{FF2B5EF4-FFF2-40B4-BE49-F238E27FC236}">
                <a16:creationId xmlns:a16="http://schemas.microsoft.com/office/drawing/2014/main" id="{5CE8348A-5EA4-442E-8CFB-1B7FD979EFED}"/>
              </a:ext>
            </a:extLst>
          </p:cNvPr>
          <p:cNvCxnSpPr/>
          <p:nvPr/>
        </p:nvCxnSpPr>
        <p:spPr>
          <a:xfrm flipV="1">
            <a:off x="7610168" y="5589639"/>
            <a:ext cx="3451122" cy="36870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直接箭头连接符 10">
            <a:extLst>
              <a:ext uri="{FF2B5EF4-FFF2-40B4-BE49-F238E27FC236}">
                <a16:creationId xmlns:a16="http://schemas.microsoft.com/office/drawing/2014/main" id="{D561F2D3-B587-4924-B4ED-C9FA8D0D7867}"/>
              </a:ext>
            </a:extLst>
          </p:cNvPr>
          <p:cNvCxnSpPr/>
          <p:nvPr/>
        </p:nvCxnSpPr>
        <p:spPr>
          <a:xfrm flipV="1">
            <a:off x="7610168" y="3141406"/>
            <a:ext cx="2035277" cy="28759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a:extLst>
              <a:ext uri="{FF2B5EF4-FFF2-40B4-BE49-F238E27FC236}">
                <a16:creationId xmlns:a16="http://schemas.microsoft.com/office/drawing/2014/main" id="{6C3317FD-17AB-4231-886E-D11776E16E47}"/>
              </a:ext>
            </a:extLst>
          </p:cNvPr>
          <p:cNvCxnSpPr>
            <a:cxnSpLocks/>
          </p:cNvCxnSpPr>
          <p:nvPr/>
        </p:nvCxnSpPr>
        <p:spPr>
          <a:xfrm>
            <a:off x="7610168" y="2838738"/>
            <a:ext cx="339213"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5" name="椭圆 14">
            <a:extLst>
              <a:ext uri="{FF2B5EF4-FFF2-40B4-BE49-F238E27FC236}">
                <a16:creationId xmlns:a16="http://schemas.microsoft.com/office/drawing/2014/main" id="{E11E6EEF-9A38-4412-8665-2D2DC3677BD1}"/>
              </a:ext>
            </a:extLst>
          </p:cNvPr>
          <p:cNvSpPr/>
          <p:nvPr/>
        </p:nvSpPr>
        <p:spPr>
          <a:xfrm>
            <a:off x="9335729" y="3465889"/>
            <a:ext cx="2604291" cy="1253614"/>
          </a:xfrm>
          <a:prstGeom prst="ellipse">
            <a:avLst/>
          </a:prstGeom>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5D505FEB-1FC5-4362-A6E1-062E732FB1E3}"/>
              </a:ext>
            </a:extLst>
          </p:cNvPr>
          <p:cNvCxnSpPr/>
          <p:nvPr/>
        </p:nvCxnSpPr>
        <p:spPr>
          <a:xfrm flipV="1">
            <a:off x="7610168" y="4013933"/>
            <a:ext cx="1725561" cy="70557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99312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71AC3-D9C1-4C1A-AAE6-5CFB60BE1452}"/>
              </a:ext>
            </a:extLst>
          </p:cNvPr>
          <p:cNvSpPr>
            <a:spLocks noGrp="1"/>
          </p:cNvSpPr>
          <p:nvPr>
            <p:ph type="title"/>
          </p:nvPr>
        </p:nvSpPr>
        <p:spPr/>
        <p:txBody>
          <a:bodyPr/>
          <a:lstStyle/>
          <a:p>
            <a:r>
              <a:rPr lang="en-US" altLang="zh-CN" dirty="0"/>
              <a:t>Probabilistic CKY Parsing of PCFGs</a:t>
            </a:r>
            <a:endParaRPr lang="zh-CN" altLang="en-US" dirty="0"/>
          </a:p>
        </p:txBody>
      </p:sp>
      <p:sp>
        <p:nvSpPr>
          <p:cNvPr id="3" name="内容占位符 2">
            <a:extLst>
              <a:ext uri="{FF2B5EF4-FFF2-40B4-BE49-F238E27FC236}">
                <a16:creationId xmlns:a16="http://schemas.microsoft.com/office/drawing/2014/main" id="{22F822C6-A5BB-4CCC-BFE6-7551D49D9496}"/>
              </a:ext>
            </a:extLst>
          </p:cNvPr>
          <p:cNvSpPr>
            <a:spLocks noGrp="1"/>
          </p:cNvSpPr>
          <p:nvPr>
            <p:ph idx="1"/>
          </p:nvPr>
        </p:nvSpPr>
        <p:spPr/>
        <p:txBody>
          <a:bodyPr/>
          <a:lstStyle/>
          <a:p>
            <a:pPr algn="just"/>
            <a:r>
              <a:rPr lang="en-US" altLang="zh-CN" dirty="0"/>
              <a:t>PCKY</a:t>
            </a:r>
            <a:r>
              <a:rPr lang="zh-CN" altLang="en-US" dirty="0"/>
              <a:t>的具体算法如下：</a:t>
            </a:r>
          </a:p>
        </p:txBody>
      </p:sp>
      <p:pic>
        <p:nvPicPr>
          <p:cNvPr id="5" name="图片 4" descr="手机屏幕截图&#10;&#10;描述已自动生成">
            <a:extLst>
              <a:ext uri="{FF2B5EF4-FFF2-40B4-BE49-F238E27FC236}">
                <a16:creationId xmlns:a16="http://schemas.microsoft.com/office/drawing/2014/main" id="{3E622933-2A65-4F6C-9D01-2B7EA0643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8766" y="2402313"/>
            <a:ext cx="6974468" cy="4352448"/>
          </a:xfrm>
          <a:prstGeom prst="rect">
            <a:avLst/>
          </a:prstGeom>
        </p:spPr>
      </p:pic>
    </p:spTree>
    <p:extLst>
      <p:ext uri="{BB962C8B-B14F-4D97-AF65-F5344CB8AC3E}">
        <p14:creationId xmlns:p14="http://schemas.microsoft.com/office/powerpoint/2010/main" val="16626541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15266</TotalTime>
  <Words>4309</Words>
  <Application>Microsoft Office PowerPoint</Application>
  <PresentationFormat>宽屏</PresentationFormat>
  <Paragraphs>222</Paragraphs>
  <Slides>48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48</vt:i4>
      </vt:variant>
    </vt:vector>
  </HeadingPairs>
  <TitlesOfParts>
    <vt:vector size="53" baseType="lpstr">
      <vt:lpstr>等线</vt:lpstr>
      <vt:lpstr>等线 Light</vt:lpstr>
      <vt:lpstr>Arial</vt:lpstr>
      <vt:lpstr>Cambria Math</vt:lpstr>
      <vt:lpstr>Office 主题​​</vt:lpstr>
      <vt:lpstr>Statistical Constituency Parsing</vt:lpstr>
      <vt:lpstr>Probabilistic Context-Free Grammars</vt:lpstr>
      <vt:lpstr>Probabilistic Context-Free Grammars</vt:lpstr>
      <vt:lpstr>PCFGs for Disambiguation</vt:lpstr>
      <vt:lpstr>PCFGs for Disambiguation</vt:lpstr>
      <vt:lpstr>PCFGs for Language Modeling</vt:lpstr>
      <vt:lpstr>Probabilistic CKY Parsing of PCFGs</vt:lpstr>
      <vt:lpstr>Recall CKY Recognition</vt:lpstr>
      <vt:lpstr>Probabilistic CKY Parsing of PCFGs</vt:lpstr>
      <vt:lpstr>Ways to Learn PCFG Rule Probabilities</vt:lpstr>
      <vt:lpstr>Ways to Learn PCFG Rule Probabilities</vt:lpstr>
      <vt:lpstr>Ways to Learn PCFG Rule Probabilities</vt:lpstr>
      <vt:lpstr>Ways to Learn PCFG Rule Probabilities</vt:lpstr>
      <vt:lpstr>Problems with PCFGs</vt:lpstr>
      <vt:lpstr>Problems with PCFGs</vt:lpstr>
      <vt:lpstr>Problems with PCFGs</vt:lpstr>
      <vt:lpstr>Problems with PCFGs</vt:lpstr>
      <vt:lpstr>Improving PCFGs by Splitting Non-Terminals</vt:lpstr>
      <vt:lpstr>Improving PCFGs by Splitting Non-Terminals</vt:lpstr>
      <vt:lpstr>Probabilistic Lexicalized CFGs</vt:lpstr>
      <vt:lpstr>Probabilistic Lexicalized CFGs</vt:lpstr>
      <vt:lpstr>The Collins Parser</vt:lpstr>
      <vt:lpstr>The Collins Parser</vt:lpstr>
      <vt:lpstr>The Collins Parser</vt:lpstr>
      <vt:lpstr>Probabilistic CCG Parsing</vt:lpstr>
      <vt:lpstr>Supertagging</vt:lpstr>
      <vt:lpstr>Supertagging</vt:lpstr>
      <vt:lpstr>CCG Parsing using the A* Algorithm</vt:lpstr>
      <vt:lpstr>CCG Parsing using the A* Algorithm</vt:lpstr>
      <vt:lpstr>CCG Parsing using the A* Algorithm</vt:lpstr>
      <vt:lpstr>CCG Parsing using the A* Algorithm</vt:lpstr>
      <vt:lpstr>Evaluating Parsers</vt:lpstr>
      <vt:lpstr>Evaluating Parsers</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Learning Accurate, Compact, and Interpretable Tree Annotation</vt:lpstr>
      <vt:lpstr>作业</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Regular Expressions, Text Normalization, Edit Distance</dc:title>
  <dc:creator>文涛 张</dc:creator>
  <cp:lastModifiedBy>张 文涛</cp:lastModifiedBy>
  <cp:revision>441</cp:revision>
  <dcterms:created xsi:type="dcterms:W3CDTF">2019-07-21T06:55:41Z</dcterms:created>
  <dcterms:modified xsi:type="dcterms:W3CDTF">2019-11-25T15:36:38Z</dcterms:modified>
</cp:coreProperties>
</file>