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58" r:id="rId5"/>
    <p:sldId id="266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List3" loCatId="list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/>
            <a:t>Introduction</a:t>
          </a:r>
          <a:endParaRPr lang="en-US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/>
            <a:t>Dataset 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/>
            <a:t>Exploratory Data Analysis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10A6C572-D48F-4C9F-93C1-CED6777B0C59}">
      <dgm:prSet phldrT="[Text]"/>
      <dgm:spPr/>
      <dgm:t>
        <a:bodyPr/>
        <a:lstStyle/>
        <a:p>
          <a:r>
            <a:rPr lang="en-US"/>
            <a:t>Model Training</a:t>
          </a:r>
        </a:p>
      </dgm:t>
    </dgm:pt>
    <dgm:pt modelId="{45903EA4-A2C3-4903-935B-836A3A55DFB9}" type="parTrans" cxnId="{E56938B0-7DD1-49EF-BED2-CAFD65F4DD35}">
      <dgm:prSet/>
      <dgm:spPr/>
      <dgm:t>
        <a:bodyPr/>
        <a:lstStyle/>
        <a:p>
          <a:endParaRPr lang="en-US"/>
        </a:p>
      </dgm:t>
    </dgm:pt>
    <dgm:pt modelId="{619FCBB3-40AA-4BC4-91E8-E3D0FD1B529F}" type="sibTrans" cxnId="{E56938B0-7DD1-49EF-BED2-CAFD65F4DD35}">
      <dgm:prSet/>
      <dgm:spPr/>
      <dgm:t>
        <a:bodyPr/>
        <a:lstStyle/>
        <a:p>
          <a:endParaRPr lang="en-US"/>
        </a:p>
      </dgm:t>
    </dgm:pt>
    <dgm:pt modelId="{BDBF4D89-36AC-4A81-8E17-95BDF41AD524}">
      <dgm:prSet phldrT="[Text]"/>
      <dgm:spPr/>
      <dgm:t>
        <a:bodyPr/>
        <a:lstStyle/>
        <a:p>
          <a:r>
            <a:rPr lang="en-US"/>
            <a:t>Results</a:t>
          </a:r>
        </a:p>
      </dgm:t>
    </dgm:pt>
    <dgm:pt modelId="{9EDCE427-668D-4B3E-82B3-75CF824B3B9B}" type="parTrans" cxnId="{D8BD9744-7D18-408E-B481-E2F70F1B5B0B}">
      <dgm:prSet/>
      <dgm:spPr/>
      <dgm:t>
        <a:bodyPr/>
        <a:lstStyle/>
        <a:p>
          <a:endParaRPr lang="en-US"/>
        </a:p>
      </dgm:t>
    </dgm:pt>
    <dgm:pt modelId="{C54ACFC4-E666-4BE7-88EA-BC8A30BEF024}" type="sibTrans" cxnId="{D8BD9744-7D18-408E-B481-E2F70F1B5B0B}">
      <dgm:prSet/>
      <dgm:spPr/>
      <dgm:t>
        <a:bodyPr/>
        <a:lstStyle/>
        <a:p>
          <a:endParaRPr lang="en-US"/>
        </a:p>
      </dgm:t>
    </dgm:pt>
    <dgm:pt modelId="{9B294EA9-E616-4047-8D72-598EDF9A182E}" type="pres">
      <dgm:prSet presAssocID="{7D9C16A6-8C48-4165-8DAF-8C957C12A8FA}" presName="linearFlow" presStyleCnt="0">
        <dgm:presLayoutVars>
          <dgm:dir/>
          <dgm:resizeHandles val="exact"/>
        </dgm:presLayoutVars>
      </dgm:prSet>
      <dgm:spPr/>
    </dgm:pt>
    <dgm:pt modelId="{66379CA2-0625-4A41-AC33-6443D1409AD0}" type="pres">
      <dgm:prSet presAssocID="{701D68F5-42F8-47BC-8FED-84C50F595DF0}" presName="composite" presStyleCnt="0"/>
      <dgm:spPr/>
    </dgm:pt>
    <dgm:pt modelId="{4BA77B6F-B04D-4E8D-B015-6614579B658A}" type="pres">
      <dgm:prSet presAssocID="{701D68F5-42F8-47BC-8FED-84C50F595DF0}" presName="imgShp" presStyleLbl="fgImgPlace1" presStyleIdx="0" presStyleCnt="5" custLinFactNeighborX="-60454" custLinFactNeighborY="21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11DBB79-D0DF-4F68-AAD2-4CB3BD54AD45}" type="pres">
      <dgm:prSet presAssocID="{701D68F5-42F8-47BC-8FED-84C50F595DF0}" presName="txShp" presStyleLbl="node1" presStyleIdx="0" presStyleCnt="5">
        <dgm:presLayoutVars>
          <dgm:bulletEnabled val="1"/>
        </dgm:presLayoutVars>
      </dgm:prSet>
      <dgm:spPr/>
    </dgm:pt>
    <dgm:pt modelId="{2F0E9E17-BC2E-4E8A-A6FE-D26727C69AB9}" type="pres">
      <dgm:prSet presAssocID="{0C95B389-AC0C-4055-9AA3-38815EFC8B0A}" presName="spacing" presStyleCnt="0"/>
      <dgm:spPr/>
    </dgm:pt>
    <dgm:pt modelId="{3CC4FD21-D216-4C9F-BBEF-88842FE6F629}" type="pres">
      <dgm:prSet presAssocID="{91A66877-AC1C-46D9-BF2C-6024B638DEA9}" presName="composite" presStyleCnt="0"/>
      <dgm:spPr/>
    </dgm:pt>
    <dgm:pt modelId="{9FCD3E2D-B0F5-47E7-A4E7-96677A7AF5AB}" type="pres">
      <dgm:prSet presAssocID="{91A66877-AC1C-46D9-BF2C-6024B638DEA9}" presName="imgShp" presStyleLbl="fgImgPlace1" presStyleIdx="1" presStyleCnt="5" custLinFactNeighborX="-63082" custLinFactNeighborY="44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9817488-A543-4DBD-B37B-2631C0C83A43}" type="pres">
      <dgm:prSet presAssocID="{91A66877-AC1C-46D9-BF2C-6024B638DEA9}" presName="txShp" presStyleLbl="node1" presStyleIdx="1" presStyleCnt="5">
        <dgm:presLayoutVars>
          <dgm:bulletEnabled val="1"/>
        </dgm:presLayoutVars>
      </dgm:prSet>
      <dgm:spPr/>
    </dgm:pt>
    <dgm:pt modelId="{641EB549-BB09-4385-ABD4-351D52BF840A}" type="pres">
      <dgm:prSet presAssocID="{BFCE4A28-C381-46FF-935A-B11534EF7D87}" presName="spacing" presStyleCnt="0"/>
      <dgm:spPr/>
    </dgm:pt>
    <dgm:pt modelId="{811F182F-DC54-4947-8FB6-256B3C734EA3}" type="pres">
      <dgm:prSet presAssocID="{76CC3289-2662-43F0-A3C6-BA04A135F08C}" presName="composite" presStyleCnt="0"/>
      <dgm:spPr/>
    </dgm:pt>
    <dgm:pt modelId="{D2C780CB-1A9F-4AA5-A5F1-90EC15A71A67}" type="pres">
      <dgm:prSet presAssocID="{76CC3289-2662-43F0-A3C6-BA04A135F08C}" presName="imgShp" presStyleLbl="fgImgPlace1" presStyleIdx="2" presStyleCnt="5" custLinFactNeighborX="-60454" custLinFactNeighborY="4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ADB1ED-C37B-4658-AEFF-A436B87EA136}" type="pres">
      <dgm:prSet presAssocID="{76CC3289-2662-43F0-A3C6-BA04A135F08C}" presName="txShp" presStyleLbl="node1" presStyleIdx="2" presStyleCnt="5">
        <dgm:presLayoutVars>
          <dgm:bulletEnabled val="1"/>
        </dgm:presLayoutVars>
      </dgm:prSet>
      <dgm:spPr/>
    </dgm:pt>
    <dgm:pt modelId="{B178FEA5-E507-4995-B99E-E1BDA7D1673D}" type="pres">
      <dgm:prSet presAssocID="{FA28C9D6-476E-43CD-BA23-D6D990FD78D0}" presName="spacing" presStyleCnt="0"/>
      <dgm:spPr/>
    </dgm:pt>
    <dgm:pt modelId="{5CD5183B-F3D2-4FEB-AF58-59033DF73395}" type="pres">
      <dgm:prSet presAssocID="{10A6C572-D48F-4C9F-93C1-CED6777B0C59}" presName="composite" presStyleCnt="0"/>
      <dgm:spPr/>
    </dgm:pt>
    <dgm:pt modelId="{B1D1D362-10C2-4DC2-BEF8-EC221D280EDC}" type="pres">
      <dgm:prSet presAssocID="{10A6C572-D48F-4C9F-93C1-CED6777B0C59}" presName="imgShp" presStyleLbl="fgImgPlace1" presStyleIdx="3" presStyleCnt="5" custLinFactNeighborX="-53883" custLinFactNeighborY="489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37751F-5EBE-4083-B5DF-AB23AB3932DA}" type="pres">
      <dgm:prSet presAssocID="{10A6C572-D48F-4C9F-93C1-CED6777B0C59}" presName="txShp" presStyleLbl="node1" presStyleIdx="3" presStyleCnt="5">
        <dgm:presLayoutVars>
          <dgm:bulletEnabled val="1"/>
        </dgm:presLayoutVars>
      </dgm:prSet>
      <dgm:spPr/>
    </dgm:pt>
    <dgm:pt modelId="{813917C7-ECF3-4F95-8B7D-42A5E013C1A2}" type="pres">
      <dgm:prSet presAssocID="{619FCBB3-40AA-4BC4-91E8-E3D0FD1B529F}" presName="spacing" presStyleCnt="0"/>
      <dgm:spPr/>
    </dgm:pt>
    <dgm:pt modelId="{69EB0C03-6D47-4E68-AF2B-DBE5252CC45B}" type="pres">
      <dgm:prSet presAssocID="{BDBF4D89-36AC-4A81-8E17-95BDF41AD524}" presName="composite" presStyleCnt="0"/>
      <dgm:spPr/>
    </dgm:pt>
    <dgm:pt modelId="{162F9FA1-569D-4A22-ABC3-677CAA2AD7F7}" type="pres">
      <dgm:prSet presAssocID="{BDBF4D89-36AC-4A81-8E17-95BDF41AD524}" presName="imgShp" presStyleLbl="fgImgPlace1" presStyleIdx="4" presStyleCnt="5" custLinFactNeighborX="-57825" custLinFactNeighborY="37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44DB7D-B0E3-4242-B51C-E89D3EDAD8FE}" type="pres">
      <dgm:prSet presAssocID="{BDBF4D89-36AC-4A81-8E17-95BDF41AD524}" presName="txShp" presStyleLbl="node1" presStyleIdx="4" presStyleCnt="5">
        <dgm:presLayoutVars>
          <dgm:bulletEnabled val="1"/>
        </dgm:presLayoutVars>
      </dgm:prSet>
      <dgm:spPr/>
    </dgm:pt>
  </dgm:ptLst>
  <dgm:cxnLst>
    <dgm:cxn modelId="{5BC4950A-768B-403F-B0A2-C0A19A47DCB4}" type="presOf" srcId="{701D68F5-42F8-47BC-8FED-84C50F595DF0}" destId="{711DBB79-D0DF-4F68-AAD2-4CB3BD54AD45}" srcOrd="0" destOrd="0" presId="urn:microsoft.com/office/officeart/2005/8/layout/vList3"/>
    <dgm:cxn modelId="{E1DC5B21-F5C4-44D5-AEC7-3F47FA9BBBC1}" type="presOf" srcId="{7D9C16A6-8C48-4165-8DAF-8C957C12A8FA}" destId="{9B294EA9-E616-4047-8D72-598EDF9A182E}" srcOrd="0" destOrd="0" presId="urn:microsoft.com/office/officeart/2005/8/layout/vList3"/>
    <dgm:cxn modelId="{DE8E5831-1590-4361-8361-FD2AAC4A8DCF}" type="presOf" srcId="{91A66877-AC1C-46D9-BF2C-6024B638DEA9}" destId="{89817488-A543-4DBD-B37B-2631C0C83A43}" srcOrd="0" destOrd="0" presId="urn:microsoft.com/office/officeart/2005/8/layout/vList3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D8BD9744-7D18-408E-B481-E2F70F1B5B0B}" srcId="{7D9C16A6-8C48-4165-8DAF-8C957C12A8FA}" destId="{BDBF4D89-36AC-4A81-8E17-95BDF41AD524}" srcOrd="4" destOrd="0" parTransId="{9EDCE427-668D-4B3E-82B3-75CF824B3B9B}" sibTransId="{C54ACFC4-E666-4BE7-88EA-BC8A30BEF024}"/>
    <dgm:cxn modelId="{740B0268-834B-4504-97BA-D1208B30CC96}" type="presOf" srcId="{10A6C572-D48F-4C9F-93C1-CED6777B0C59}" destId="{2437751F-5EBE-4083-B5DF-AB23AB3932DA}" srcOrd="0" destOrd="0" presId="urn:microsoft.com/office/officeart/2005/8/layout/vList3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93B04E71-7DB5-4FF8-B5B1-D6C41BCFE423}" type="presOf" srcId="{BDBF4D89-36AC-4A81-8E17-95BDF41AD524}" destId="{D044DB7D-B0E3-4242-B51C-E89D3EDAD8FE}" srcOrd="0" destOrd="0" presId="urn:microsoft.com/office/officeart/2005/8/layout/vList3"/>
    <dgm:cxn modelId="{2D0043AE-285D-439F-8926-3C8BE63442D7}" type="presOf" srcId="{76CC3289-2662-43F0-A3C6-BA04A135F08C}" destId="{E3ADB1ED-C37B-4658-AEFF-A436B87EA136}" srcOrd="0" destOrd="0" presId="urn:microsoft.com/office/officeart/2005/8/layout/vList3"/>
    <dgm:cxn modelId="{E56938B0-7DD1-49EF-BED2-CAFD65F4DD35}" srcId="{7D9C16A6-8C48-4165-8DAF-8C957C12A8FA}" destId="{10A6C572-D48F-4C9F-93C1-CED6777B0C59}" srcOrd="3" destOrd="0" parTransId="{45903EA4-A2C3-4903-935B-836A3A55DFB9}" sibTransId="{619FCBB3-40AA-4BC4-91E8-E3D0FD1B529F}"/>
    <dgm:cxn modelId="{83293070-8CE4-4B04-88DE-20F52980AFB2}" type="presParOf" srcId="{9B294EA9-E616-4047-8D72-598EDF9A182E}" destId="{66379CA2-0625-4A41-AC33-6443D1409AD0}" srcOrd="0" destOrd="0" presId="urn:microsoft.com/office/officeart/2005/8/layout/vList3"/>
    <dgm:cxn modelId="{02ACE759-F053-4CDC-9191-4818093F4355}" type="presParOf" srcId="{66379CA2-0625-4A41-AC33-6443D1409AD0}" destId="{4BA77B6F-B04D-4E8D-B015-6614579B658A}" srcOrd="0" destOrd="0" presId="urn:microsoft.com/office/officeart/2005/8/layout/vList3"/>
    <dgm:cxn modelId="{64CDACA2-45AA-4BE7-80AC-A4615A131343}" type="presParOf" srcId="{66379CA2-0625-4A41-AC33-6443D1409AD0}" destId="{711DBB79-D0DF-4F68-AAD2-4CB3BD54AD45}" srcOrd="1" destOrd="0" presId="urn:microsoft.com/office/officeart/2005/8/layout/vList3"/>
    <dgm:cxn modelId="{23F0FE8E-B978-460A-AAE3-FCABFD944E8B}" type="presParOf" srcId="{9B294EA9-E616-4047-8D72-598EDF9A182E}" destId="{2F0E9E17-BC2E-4E8A-A6FE-D26727C69AB9}" srcOrd="1" destOrd="0" presId="urn:microsoft.com/office/officeart/2005/8/layout/vList3"/>
    <dgm:cxn modelId="{FE56590C-103F-4474-A222-FD5DFCD97CC3}" type="presParOf" srcId="{9B294EA9-E616-4047-8D72-598EDF9A182E}" destId="{3CC4FD21-D216-4C9F-BBEF-88842FE6F629}" srcOrd="2" destOrd="0" presId="urn:microsoft.com/office/officeart/2005/8/layout/vList3"/>
    <dgm:cxn modelId="{BC227BA8-6BD7-45B9-85DD-0144F805A5F0}" type="presParOf" srcId="{3CC4FD21-D216-4C9F-BBEF-88842FE6F629}" destId="{9FCD3E2D-B0F5-47E7-A4E7-96677A7AF5AB}" srcOrd="0" destOrd="0" presId="urn:microsoft.com/office/officeart/2005/8/layout/vList3"/>
    <dgm:cxn modelId="{66B3E7AF-8D41-4CF7-8184-99CAEE6659F7}" type="presParOf" srcId="{3CC4FD21-D216-4C9F-BBEF-88842FE6F629}" destId="{89817488-A543-4DBD-B37B-2631C0C83A43}" srcOrd="1" destOrd="0" presId="urn:microsoft.com/office/officeart/2005/8/layout/vList3"/>
    <dgm:cxn modelId="{578C8DCC-4580-498B-9D7C-58F8F1E07446}" type="presParOf" srcId="{9B294EA9-E616-4047-8D72-598EDF9A182E}" destId="{641EB549-BB09-4385-ABD4-351D52BF840A}" srcOrd="3" destOrd="0" presId="urn:microsoft.com/office/officeart/2005/8/layout/vList3"/>
    <dgm:cxn modelId="{1E928DA9-6AD9-4DF1-82E4-B7D64BFE1E7D}" type="presParOf" srcId="{9B294EA9-E616-4047-8D72-598EDF9A182E}" destId="{811F182F-DC54-4947-8FB6-256B3C734EA3}" srcOrd="4" destOrd="0" presId="urn:microsoft.com/office/officeart/2005/8/layout/vList3"/>
    <dgm:cxn modelId="{CFE8369D-4889-4F28-B3B5-110FA39BDE4D}" type="presParOf" srcId="{811F182F-DC54-4947-8FB6-256B3C734EA3}" destId="{D2C780CB-1A9F-4AA5-A5F1-90EC15A71A67}" srcOrd="0" destOrd="0" presId="urn:microsoft.com/office/officeart/2005/8/layout/vList3"/>
    <dgm:cxn modelId="{8469678E-9C9C-498D-8317-0ECD9DEC1AE9}" type="presParOf" srcId="{811F182F-DC54-4947-8FB6-256B3C734EA3}" destId="{E3ADB1ED-C37B-4658-AEFF-A436B87EA136}" srcOrd="1" destOrd="0" presId="urn:microsoft.com/office/officeart/2005/8/layout/vList3"/>
    <dgm:cxn modelId="{57E552A3-8F01-4AAC-B54D-2782634E7583}" type="presParOf" srcId="{9B294EA9-E616-4047-8D72-598EDF9A182E}" destId="{B178FEA5-E507-4995-B99E-E1BDA7D1673D}" srcOrd="5" destOrd="0" presId="urn:microsoft.com/office/officeart/2005/8/layout/vList3"/>
    <dgm:cxn modelId="{5F55BBEC-0B5D-4D75-84EC-34451ADC8953}" type="presParOf" srcId="{9B294EA9-E616-4047-8D72-598EDF9A182E}" destId="{5CD5183B-F3D2-4FEB-AF58-59033DF73395}" srcOrd="6" destOrd="0" presId="urn:microsoft.com/office/officeart/2005/8/layout/vList3"/>
    <dgm:cxn modelId="{E1F4B794-2DB4-4BE5-81E1-170734C629BF}" type="presParOf" srcId="{5CD5183B-F3D2-4FEB-AF58-59033DF73395}" destId="{B1D1D362-10C2-4DC2-BEF8-EC221D280EDC}" srcOrd="0" destOrd="0" presId="urn:microsoft.com/office/officeart/2005/8/layout/vList3"/>
    <dgm:cxn modelId="{4FEAB954-2538-4C66-896F-8E397CA5A172}" type="presParOf" srcId="{5CD5183B-F3D2-4FEB-AF58-59033DF73395}" destId="{2437751F-5EBE-4083-B5DF-AB23AB3932DA}" srcOrd="1" destOrd="0" presId="urn:microsoft.com/office/officeart/2005/8/layout/vList3"/>
    <dgm:cxn modelId="{ABEBCC8B-1298-447B-93F5-947ED49198DA}" type="presParOf" srcId="{9B294EA9-E616-4047-8D72-598EDF9A182E}" destId="{813917C7-ECF3-4F95-8B7D-42A5E013C1A2}" srcOrd="7" destOrd="0" presId="urn:microsoft.com/office/officeart/2005/8/layout/vList3"/>
    <dgm:cxn modelId="{E3F599BF-16EB-4E87-A6F5-A2DAB44B639C}" type="presParOf" srcId="{9B294EA9-E616-4047-8D72-598EDF9A182E}" destId="{69EB0C03-6D47-4E68-AF2B-DBE5252CC45B}" srcOrd="8" destOrd="0" presId="urn:microsoft.com/office/officeart/2005/8/layout/vList3"/>
    <dgm:cxn modelId="{198B7F5E-89FA-4C6A-B030-98EE078F7C02}" type="presParOf" srcId="{69EB0C03-6D47-4E68-AF2B-DBE5252CC45B}" destId="{162F9FA1-569D-4A22-ABC3-677CAA2AD7F7}" srcOrd="0" destOrd="0" presId="urn:microsoft.com/office/officeart/2005/8/layout/vList3"/>
    <dgm:cxn modelId="{EB6BB567-3DAC-46A8-9A4A-AEB5C18D395C}" type="presParOf" srcId="{69EB0C03-6D47-4E68-AF2B-DBE5252CC45B}" destId="{D044DB7D-B0E3-4242-B51C-E89D3EDAD8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DBB79-D0DF-4F68-AAD2-4CB3BD54AD45}">
      <dsp:nvSpPr>
        <dsp:cNvPr id="0" name=""/>
        <dsp:cNvSpPr/>
      </dsp:nvSpPr>
      <dsp:spPr>
        <a:xfrm rot="10800000">
          <a:off x="1989339" y="2463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/>
            <a:t>Introduction</a:t>
          </a:r>
          <a:endParaRPr lang="en-US" sz="3100" kern="1200"/>
        </a:p>
      </dsp:txBody>
      <dsp:txXfrm rot="10800000">
        <a:off x="2151902" y="2463"/>
        <a:ext cx="7090010" cy="650253"/>
      </dsp:txXfrm>
    </dsp:sp>
    <dsp:sp modelId="{4BA77B6F-B04D-4E8D-B015-6614579B658A}">
      <dsp:nvSpPr>
        <dsp:cNvPr id="0" name=""/>
        <dsp:cNvSpPr/>
      </dsp:nvSpPr>
      <dsp:spPr>
        <a:xfrm>
          <a:off x="1271108" y="16196"/>
          <a:ext cx="650253" cy="6502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17488-A543-4DBD-B37B-2631C0C83A43}">
      <dsp:nvSpPr>
        <dsp:cNvPr id="0" name=""/>
        <dsp:cNvSpPr/>
      </dsp:nvSpPr>
      <dsp:spPr>
        <a:xfrm rot="10800000">
          <a:off x="1989339" y="828969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Dataset </a:t>
          </a:r>
        </a:p>
      </dsp:txBody>
      <dsp:txXfrm rot="10800000">
        <a:off x="2151902" y="828969"/>
        <a:ext cx="7090010" cy="650253"/>
      </dsp:txXfrm>
    </dsp:sp>
    <dsp:sp modelId="{9FCD3E2D-B0F5-47E7-A4E7-96677A7AF5AB}">
      <dsp:nvSpPr>
        <dsp:cNvPr id="0" name=""/>
        <dsp:cNvSpPr/>
      </dsp:nvSpPr>
      <dsp:spPr>
        <a:xfrm>
          <a:off x="1254019" y="857580"/>
          <a:ext cx="650253" cy="65025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DB1ED-C37B-4658-AEFF-A436B87EA136}">
      <dsp:nvSpPr>
        <dsp:cNvPr id="0" name=""/>
        <dsp:cNvSpPr/>
      </dsp:nvSpPr>
      <dsp:spPr>
        <a:xfrm rot="10800000">
          <a:off x="1989339" y="1655475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Exploratory Data Analysis</a:t>
          </a:r>
        </a:p>
      </dsp:txBody>
      <dsp:txXfrm rot="10800000">
        <a:off x="2151902" y="1655475"/>
        <a:ext cx="7090010" cy="650253"/>
      </dsp:txXfrm>
    </dsp:sp>
    <dsp:sp modelId="{D2C780CB-1A9F-4AA5-A5F1-90EC15A71A67}">
      <dsp:nvSpPr>
        <dsp:cNvPr id="0" name=""/>
        <dsp:cNvSpPr/>
      </dsp:nvSpPr>
      <dsp:spPr>
        <a:xfrm>
          <a:off x="1271108" y="1655774"/>
          <a:ext cx="650253" cy="6502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7751F-5EBE-4083-B5DF-AB23AB3932DA}">
      <dsp:nvSpPr>
        <dsp:cNvPr id="0" name=""/>
        <dsp:cNvSpPr/>
      </dsp:nvSpPr>
      <dsp:spPr>
        <a:xfrm rot="10800000">
          <a:off x="1989339" y="2481981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 Training</a:t>
          </a:r>
        </a:p>
      </dsp:txBody>
      <dsp:txXfrm rot="10800000">
        <a:off x="2151902" y="2481981"/>
        <a:ext cx="7090010" cy="650253"/>
      </dsp:txXfrm>
    </dsp:sp>
    <dsp:sp modelId="{B1D1D362-10C2-4DC2-BEF8-EC221D280EDC}">
      <dsp:nvSpPr>
        <dsp:cNvPr id="0" name=""/>
        <dsp:cNvSpPr/>
      </dsp:nvSpPr>
      <dsp:spPr>
        <a:xfrm>
          <a:off x="1313836" y="2513785"/>
          <a:ext cx="650253" cy="65025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4DB7D-B0E3-4242-B51C-E89D3EDAD8FE}">
      <dsp:nvSpPr>
        <dsp:cNvPr id="0" name=""/>
        <dsp:cNvSpPr/>
      </dsp:nvSpPr>
      <dsp:spPr>
        <a:xfrm rot="10800000">
          <a:off x="1989339" y="3308487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Results</a:t>
          </a:r>
        </a:p>
      </dsp:txBody>
      <dsp:txXfrm rot="10800000">
        <a:off x="2151902" y="3308487"/>
        <a:ext cx="7090010" cy="650253"/>
      </dsp:txXfrm>
    </dsp:sp>
    <dsp:sp modelId="{162F9FA1-569D-4A22-ABC3-677CAA2AD7F7}">
      <dsp:nvSpPr>
        <dsp:cNvPr id="0" name=""/>
        <dsp:cNvSpPr/>
      </dsp:nvSpPr>
      <dsp:spPr>
        <a:xfrm>
          <a:off x="1288203" y="3310951"/>
          <a:ext cx="650253" cy="650253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Melbourne Housing Price Prediction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28EB5F4-A7B5-4C51-A1C3-F67C866AF888}"/>
              </a:ext>
            </a:extLst>
          </p:cNvPr>
          <p:cNvSpPr txBox="1">
            <a:spLocks/>
          </p:cNvSpPr>
          <p:nvPr/>
        </p:nvSpPr>
        <p:spPr>
          <a:xfrm>
            <a:off x="581194" y="5882579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7CEBFF"/>
                </a:solidFill>
              </a:rPr>
              <a:t>by – Pasan Dharmasiri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contents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17497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782B-1F59-4721-AF34-050AD3C6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155D-16D2-47CA-B561-B87D568F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present, real state business is very competitive because the prices of the properties are varying significantly due to several criteria of the property.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Estimating price of a certain property is bit challenging and need to be precise. If the estimated price is higher and it leads to reduce the sales of the company.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model was developed in this project to determine the estimated value of a certain property using few criteria of the property.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61B673-FAED-42F5-B19E-A50890474A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7237126"/>
              </p:ext>
            </p:extLst>
          </p:nvPr>
        </p:nvGraphicFramePr>
        <p:xfrm>
          <a:off x="4714875" y="2132752"/>
          <a:ext cx="6896100" cy="39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9540">
                  <a:extLst>
                    <a:ext uri="{9D8B030D-6E8A-4147-A177-3AD203B41FA5}">
                      <a16:colId xmlns:a16="http://schemas.microsoft.com/office/drawing/2014/main" val="2392016328"/>
                    </a:ext>
                  </a:extLst>
                </a:gridCol>
                <a:gridCol w="5506560">
                  <a:extLst>
                    <a:ext uri="{9D8B030D-6E8A-4147-A177-3AD203B41FA5}">
                      <a16:colId xmlns:a16="http://schemas.microsoft.com/office/drawing/2014/main" val="2057078737"/>
                    </a:ext>
                  </a:extLst>
                </a:gridCol>
              </a:tblGrid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Criteria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43752775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Suburb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Suburb of the property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617597257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 of the property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417779190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Bedrooms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of rooms in the property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4220280917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Property type (House, unit, Townhouse)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24116553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Sold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24120259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Sold method of property (property sold, property sold prior 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81282658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Real Estate Agent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4020989159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sold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209996331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Distance from CBD in Kilometers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517376634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Postcode of the 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81907648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Bedroom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of rooms in the property (Alternative source)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3896514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Bathroom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of Bathrooms in the property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2957777669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car spots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215704498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 Size in 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10836620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Building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Building Size in 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898032095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 Built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 the house was built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4220047948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Council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Governing council for the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768506330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Latitude of the 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570076707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Longitude of the 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245654696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Region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General Region (West, Northwest, North, Northeast …etc.)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29757075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Property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properties that exist in the suburb.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29953473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F23C7-3722-4456-AB3B-CE913A4C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924132" cy="390033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open dataset which available in Kaggle and the following table explains the columns of the dataset.</a:t>
            </a:r>
          </a:p>
          <a:p>
            <a:r>
              <a:rPr lang="en-US" sz="1050" dirty="0"/>
              <a:t>https://www.kaggle.com/anthonypino/melbourne-housing-market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504-08A6-4670-A36C-4D9724F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A89C39-1CC4-44EC-9B1E-91BCB55CB6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0" y="2092378"/>
            <a:ext cx="5305259" cy="399182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6BF1A-92F2-4786-B445-230D0F6DE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Correlation matrix that used to determine that doesn’t affect to predict price.</a:t>
            </a:r>
          </a:p>
        </p:txBody>
      </p:sp>
    </p:spTree>
    <p:extLst>
      <p:ext uri="{BB962C8B-B14F-4D97-AF65-F5344CB8AC3E}">
        <p14:creationId xmlns:p14="http://schemas.microsoft.com/office/powerpoint/2010/main" val="18236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504-08A6-4670-A36C-4D9724F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ACBE9-8A77-41DA-A2A7-E84590847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695532" cy="3900339"/>
          </a:xfrm>
        </p:spPr>
        <p:txBody>
          <a:bodyPr/>
          <a:lstStyle/>
          <a:p>
            <a:r>
              <a:rPr lang="en-US" dirty="0"/>
              <a:t>Box plots of numerical data in the dataset after removing the outliers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32F238-3880-4E5C-9110-86C658A8A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80" r="545" b="949"/>
          <a:stretch/>
        </p:blipFill>
        <p:spPr bwMode="auto">
          <a:xfrm>
            <a:off x="4349406" y="2228003"/>
            <a:ext cx="7261402" cy="39003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11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504-08A6-4670-A36C-4D9724F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EC041-9701-44D2-83BC-8545763634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20812"/>
          <a:stretch/>
        </p:blipFill>
        <p:spPr>
          <a:xfrm>
            <a:off x="1043804" y="3613243"/>
            <a:ext cx="10289226" cy="239909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C1D99-E9C1-4446-AB2E-9474E212F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7221" y="2296370"/>
            <a:ext cx="5422392" cy="1200997"/>
          </a:xfrm>
        </p:spPr>
        <p:txBody>
          <a:bodyPr/>
          <a:lstStyle/>
          <a:p>
            <a:r>
              <a:rPr lang="en-US" dirty="0"/>
              <a:t>Variation of R2 score of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regression model when changing the hyperparameters.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3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504-08A6-4670-A36C-4D9724F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E58C5-34CC-4A57-80EC-81893D675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58252"/>
              </p:ext>
            </p:extLst>
          </p:nvPr>
        </p:nvGraphicFramePr>
        <p:xfrm>
          <a:off x="457201" y="1998376"/>
          <a:ext cx="5734048" cy="1972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512">
                  <a:extLst>
                    <a:ext uri="{9D8B030D-6E8A-4147-A177-3AD203B41FA5}">
                      <a16:colId xmlns:a16="http://schemas.microsoft.com/office/drawing/2014/main" val="3205129439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1516393693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693493312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703456624"/>
                    </a:ext>
                  </a:extLst>
                </a:gridCol>
              </a:tblGrid>
              <a:tr h="53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Square Error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 Mean Square Error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R2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095250"/>
                  </a:ext>
                </a:extLst>
              </a:tr>
              <a:tr h="259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8.055428e+10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283820.864989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0.594920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5718241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 Regressor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3.639213e+10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190767.210631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0.816997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744304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 Regressor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5.229548e+10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228682.056369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0.737024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8414314"/>
                  </a:ext>
                </a:extLst>
              </a:tr>
            </a:tbl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D6F328E-F162-4E72-BCF5-FC5BDFAE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99" y="4036082"/>
            <a:ext cx="7456209" cy="2119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B3A9C-ED3B-431E-964B-236D2843A1E8}"/>
              </a:ext>
            </a:extLst>
          </p:cNvPr>
          <p:cNvSpPr txBox="1"/>
          <p:nvPr/>
        </p:nvSpPr>
        <p:spPr>
          <a:xfrm>
            <a:off x="6340979" y="2505670"/>
            <a:ext cx="458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comparing the performance of the above three models, Random Forest Regressor has the highest score and the minimum error.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3E98-B867-46CB-B665-4ACA719E4954}"/>
              </a:ext>
            </a:extLst>
          </p:cNvPr>
          <p:cNvSpPr txBox="1"/>
          <p:nvPr/>
        </p:nvSpPr>
        <p:spPr>
          <a:xfrm>
            <a:off x="153825" y="4577534"/>
            <a:ext cx="400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cross-validation figure shows this model performed with low bias and low variance when comparing to the other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8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F701-3281-4B3F-B661-69E6CE8E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513" y="5567286"/>
            <a:ext cx="4909445" cy="689514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</a:rPr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B6330839-226F-4587-B455-F6A57E923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6" b="31212"/>
          <a:stretch/>
        </p:blipFill>
        <p:spPr>
          <a:xfrm>
            <a:off x="447816" y="601200"/>
            <a:ext cx="11292840" cy="42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786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27</TotalTime>
  <Words>416</Words>
  <Application>Microsoft Office PowerPoint</Application>
  <PresentationFormat>Widescreen</PresentationFormat>
  <Paragraphs>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Capstone Project</vt:lpstr>
      <vt:lpstr>contents</vt:lpstr>
      <vt:lpstr>Introduction</vt:lpstr>
      <vt:lpstr>daTASET</vt:lpstr>
      <vt:lpstr>Exploratory Data Analysis</vt:lpstr>
      <vt:lpstr>Exploratory Data Analysis</vt:lpstr>
      <vt:lpstr>Model training</vt:lpstr>
      <vt:lpstr>results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Pasan Dharmasiri</dc:creator>
  <cp:lastModifiedBy>Pasan Dharmasiri</cp:lastModifiedBy>
  <cp:revision>3</cp:revision>
  <dcterms:created xsi:type="dcterms:W3CDTF">2021-11-21T21:09:39Z</dcterms:created>
  <dcterms:modified xsi:type="dcterms:W3CDTF">2021-11-21T21:36:58Z</dcterms:modified>
</cp:coreProperties>
</file>