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3"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F2F2F2"/>
    <a:srgbClr val="FFFF99"/>
    <a:srgbClr val="EEBD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98"/>
  </p:normalViewPr>
  <p:slideViewPr>
    <p:cSldViewPr snapToGrid="0" snapToObjects="1">
      <p:cViewPr>
        <p:scale>
          <a:sx n="50" d="100"/>
          <a:sy n="50" d="100"/>
        </p:scale>
        <p:origin x="29" y="-1411"/>
      </p:cViewPr>
      <p:guideLst/>
    </p:cSldViewPr>
  </p:slideViewPr>
  <p:notesTextViewPr>
    <p:cViewPr>
      <p:scale>
        <a:sx n="1" d="1"/>
        <a:sy n="1" d="1"/>
      </p:scale>
      <p:origin x="0" y="0"/>
    </p:cViewPr>
  </p:notesTextViewPr>
  <p:notesViewPr>
    <p:cSldViewPr snapToGrid="0" snapToObjects="1">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889752248011414E-2"/>
          <c:y val="6.0233642505031819E-2"/>
          <c:w val="0.89684955503910602"/>
          <c:h val="0.74431233752182435"/>
        </c:manualLayout>
      </c:layout>
      <c:barChart>
        <c:barDir val="col"/>
        <c:grouping val="clustered"/>
        <c:varyColors val="0"/>
        <c:ser>
          <c:idx val="0"/>
          <c:order val="0"/>
          <c:tx>
            <c:strRef>
              <c:f>Sheet1!$B$1</c:f>
              <c:strCache>
                <c:ptCount val="1"/>
                <c:pt idx="0">
                  <c:v>계열 1</c:v>
                </c:pt>
              </c:strCache>
            </c:strRef>
          </c:tx>
          <c:spPr>
            <a:solidFill>
              <a:srgbClr val="002060"/>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1-95D1-4902-B566-F95A648982F1}"/>
              </c:ext>
            </c:extLst>
          </c:dPt>
          <c:dPt>
            <c:idx val="1"/>
            <c:invertIfNegative val="0"/>
            <c:bubble3D val="0"/>
            <c:spPr>
              <a:solidFill>
                <a:srgbClr val="002060"/>
              </a:solidFill>
              <a:ln>
                <a:noFill/>
              </a:ln>
              <a:effectLst/>
            </c:spPr>
            <c:extLst>
              <c:ext xmlns:c16="http://schemas.microsoft.com/office/drawing/2014/chart" uri="{C3380CC4-5D6E-409C-BE32-E72D297353CC}">
                <c16:uniqueId val="{00000003-95D1-4902-B566-F95A648982F1}"/>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18</c:v>
                </c:pt>
                <c:pt idx="1">
                  <c:v>20</c:v>
                </c:pt>
                <c:pt idx="2">
                  <c:v>21</c:v>
                </c:pt>
                <c:pt idx="3">
                  <c:v>23</c:v>
                </c:pt>
                <c:pt idx="4">
                  <c:v>24</c:v>
                </c:pt>
              </c:numCache>
            </c:numRef>
          </c:val>
          <c:extLst>
            <c:ext xmlns:c16="http://schemas.microsoft.com/office/drawing/2014/chart" uri="{C3380CC4-5D6E-409C-BE32-E72D297353CC}">
              <c16:uniqueId val="{00000004-95D1-4902-B566-F95A648982F1}"/>
            </c:ext>
          </c:extLst>
        </c:ser>
        <c:dLbls>
          <c:dLblPos val="outEnd"/>
          <c:showLegendKey val="0"/>
          <c:showVal val="1"/>
          <c:showCatName val="0"/>
          <c:showSerName val="0"/>
          <c:showPercent val="0"/>
          <c:showBubbleSize val="0"/>
        </c:dLbls>
        <c:gapWidth val="219"/>
        <c:overlap val="-27"/>
        <c:axId val="1349307743"/>
        <c:axId val="1349320223"/>
      </c:barChart>
      <c:catAx>
        <c:axId val="1349307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1349320223"/>
        <c:crosses val="autoZero"/>
        <c:auto val="1"/>
        <c:lblAlgn val="ctr"/>
        <c:lblOffset val="100"/>
        <c:noMultiLvlLbl val="0"/>
      </c:catAx>
      <c:valAx>
        <c:axId val="1349320223"/>
        <c:scaling>
          <c:orientation val="minMax"/>
          <c:max val="25"/>
          <c:min val="16"/>
        </c:scaling>
        <c:delete val="1"/>
        <c:axPos val="l"/>
        <c:numFmt formatCode="General" sourceLinked="1"/>
        <c:majorTickMark val="out"/>
        <c:minorTickMark val="none"/>
        <c:tickLblPos val="nextTo"/>
        <c:crossAx val="13493077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889752248011414E-2"/>
          <c:y val="0.11463817490512912"/>
          <c:w val="0.89684955503910602"/>
          <c:h val="0.68990791664703255"/>
        </c:manualLayout>
      </c:layout>
      <c:barChart>
        <c:barDir val="col"/>
        <c:grouping val="clustered"/>
        <c:varyColors val="0"/>
        <c:ser>
          <c:idx val="0"/>
          <c:order val="0"/>
          <c:tx>
            <c:strRef>
              <c:f>Sheet1!$B$1</c:f>
              <c:strCache>
                <c:ptCount val="1"/>
                <c:pt idx="0">
                  <c:v>계열 1</c:v>
                </c:pt>
              </c:strCache>
            </c:strRef>
          </c:tx>
          <c:spPr>
            <a:solidFill>
              <a:srgbClr val="FF4343"/>
            </a:solidFill>
            <a:ln>
              <a:noFill/>
            </a:ln>
            <a:effectLst/>
          </c:spPr>
          <c:invertIfNegative val="0"/>
          <c:dPt>
            <c:idx val="0"/>
            <c:invertIfNegative val="0"/>
            <c:bubble3D val="0"/>
            <c:spPr>
              <a:solidFill>
                <a:schemeClr val="tx1">
                  <a:lumMod val="65000"/>
                  <a:lumOff val="35000"/>
                </a:schemeClr>
              </a:solidFill>
              <a:ln w="12700" cap="flat" cmpd="sng" algn="ctr">
                <a:noFill/>
                <a:prstDash val="solid"/>
                <a:miter lim="800000"/>
              </a:ln>
              <a:effectLst/>
            </c:spPr>
            <c:extLst>
              <c:ext xmlns:c16="http://schemas.microsoft.com/office/drawing/2014/chart" uri="{C3380CC4-5D6E-409C-BE32-E72D297353CC}">
                <c16:uniqueId val="{00000001-B5F4-4B5D-A3DD-70D52DABB1D8}"/>
              </c:ext>
            </c:extLst>
          </c:dPt>
          <c:dPt>
            <c:idx val="1"/>
            <c:invertIfNegative val="0"/>
            <c:bubble3D val="0"/>
            <c:spPr>
              <a:solidFill>
                <a:srgbClr val="FF4343"/>
              </a:solidFill>
              <a:ln>
                <a:noFill/>
              </a:ln>
              <a:effectLst/>
            </c:spPr>
            <c:extLst>
              <c:ext xmlns:c16="http://schemas.microsoft.com/office/drawing/2014/chart" uri="{C3380CC4-5D6E-409C-BE32-E72D297353CC}">
                <c16:uniqueId val="{00000003-B5F4-4B5D-A3DD-70D52DABB1D8}"/>
              </c:ext>
            </c:extLst>
          </c:dPt>
          <c:dLbls>
            <c:dLbl>
              <c:idx val="1"/>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ko-KR"/>
                </a:p>
              </c:txPr>
              <c:dLblPos val="outEnd"/>
              <c:showLegendKey val="0"/>
              <c:showVal val="1"/>
              <c:showCatName val="0"/>
              <c:showSerName val="0"/>
              <c:showPercent val="0"/>
              <c:showBubbleSize val="0"/>
              <c:extLst>
                <c:ext xmlns:c16="http://schemas.microsoft.com/office/drawing/2014/chart" uri="{C3380CC4-5D6E-409C-BE32-E72D297353CC}">
                  <c16:uniqueId val="{00000003-B5F4-4B5D-A3DD-70D52DABB1D8}"/>
                </c:ext>
              </c:extLst>
            </c:dLbl>
            <c:dLbl>
              <c:idx val="2"/>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ko-KR"/>
                </a:p>
              </c:txPr>
              <c:dLblPos val="outEnd"/>
              <c:showLegendKey val="0"/>
              <c:showVal val="1"/>
              <c:showCatName val="0"/>
              <c:showSerName val="0"/>
              <c:showPercent val="0"/>
              <c:showBubbleSize val="0"/>
              <c:extLst>
                <c:ext xmlns:c16="http://schemas.microsoft.com/office/drawing/2014/chart" uri="{C3380CC4-5D6E-409C-BE32-E72D297353CC}">
                  <c16:uniqueId val="{00000005-B5F4-4B5D-A3DD-70D52DABB1D8}"/>
                </c:ext>
              </c:extLst>
            </c:dLbl>
            <c:dLbl>
              <c:idx val="3"/>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ko-KR"/>
                </a:p>
              </c:txPr>
              <c:dLblPos val="outEnd"/>
              <c:showLegendKey val="0"/>
              <c:showVal val="1"/>
              <c:showCatName val="0"/>
              <c:showSerName val="0"/>
              <c:showPercent val="0"/>
              <c:showBubbleSize val="0"/>
              <c:extLst>
                <c:ext xmlns:c16="http://schemas.microsoft.com/office/drawing/2014/chart" uri="{C3380CC4-5D6E-409C-BE32-E72D297353CC}">
                  <c16:uniqueId val="{00000006-B5F4-4B5D-A3DD-70D52DABB1D8}"/>
                </c:ext>
              </c:extLst>
            </c:dLbl>
            <c:dLbl>
              <c:idx val="4"/>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ko-KR"/>
                </a:p>
              </c:txPr>
              <c:dLblPos val="outEnd"/>
              <c:showLegendKey val="0"/>
              <c:showVal val="1"/>
              <c:showCatName val="0"/>
              <c:showSerName val="0"/>
              <c:showPercent val="0"/>
              <c:showBubbleSize val="0"/>
              <c:extLst>
                <c:ext xmlns:c16="http://schemas.microsoft.com/office/drawing/2014/chart" uri="{C3380CC4-5D6E-409C-BE32-E72D297353CC}">
                  <c16:uniqueId val="{00000007-B5F4-4B5D-A3DD-70D52DABB1D8}"/>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Seoul</c:v>
                </c:pt>
                <c:pt idx="1">
                  <c:v>GangWon</c:v>
                </c:pt>
                <c:pt idx="2">
                  <c:v>ChungBook</c:v>
                </c:pt>
                <c:pt idx="3">
                  <c:v>ChungNam</c:v>
                </c:pt>
                <c:pt idx="4">
                  <c:v>Jeju</c:v>
                </c:pt>
              </c:strCache>
            </c:strRef>
          </c:cat>
          <c:val>
            <c:numRef>
              <c:f>Sheet1!$B$2:$B$6</c:f>
              <c:numCache>
                <c:formatCode>General</c:formatCode>
                <c:ptCount val="5"/>
                <c:pt idx="0">
                  <c:v>5</c:v>
                </c:pt>
                <c:pt idx="1">
                  <c:v>23.3</c:v>
                </c:pt>
                <c:pt idx="2">
                  <c:v>19.8</c:v>
                </c:pt>
                <c:pt idx="3">
                  <c:v>18.100000000000001</c:v>
                </c:pt>
                <c:pt idx="4">
                  <c:v>17.3</c:v>
                </c:pt>
              </c:numCache>
            </c:numRef>
          </c:val>
          <c:extLst>
            <c:ext xmlns:c16="http://schemas.microsoft.com/office/drawing/2014/chart" uri="{C3380CC4-5D6E-409C-BE32-E72D297353CC}">
              <c16:uniqueId val="{00000004-B5F4-4B5D-A3DD-70D52DABB1D8}"/>
            </c:ext>
          </c:extLst>
        </c:ser>
        <c:dLbls>
          <c:dLblPos val="outEnd"/>
          <c:showLegendKey val="0"/>
          <c:showVal val="1"/>
          <c:showCatName val="0"/>
          <c:showSerName val="0"/>
          <c:showPercent val="0"/>
          <c:showBubbleSize val="0"/>
        </c:dLbls>
        <c:gapWidth val="219"/>
        <c:overlap val="-27"/>
        <c:axId val="1349307743"/>
        <c:axId val="1349320223"/>
      </c:barChart>
      <c:catAx>
        <c:axId val="1349307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1349320223"/>
        <c:crosses val="autoZero"/>
        <c:auto val="1"/>
        <c:lblAlgn val="ctr"/>
        <c:lblOffset val="100"/>
        <c:noMultiLvlLbl val="0"/>
      </c:catAx>
      <c:valAx>
        <c:axId val="1349320223"/>
        <c:scaling>
          <c:orientation val="minMax"/>
        </c:scaling>
        <c:delete val="1"/>
        <c:axPos val="l"/>
        <c:numFmt formatCode="General" sourceLinked="1"/>
        <c:majorTickMark val="out"/>
        <c:minorTickMark val="none"/>
        <c:tickLblPos val="nextTo"/>
        <c:crossAx val="13493077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93DCB-F902-4A73-8DB7-EA3724579999}" type="datetimeFigureOut">
              <a:rPr lang="ko-KR" altLang="en-US" smtClean="0"/>
              <a:t>2019-04-17</a:t>
            </a:fld>
            <a:endParaRPr lang="ko-KR" altLang="en-US"/>
          </a:p>
        </p:txBody>
      </p:sp>
      <p:sp>
        <p:nvSpPr>
          <p:cNvPr id="4" name="슬라이드 이미지 개체 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641DE-7AF7-4CAF-9BF7-9B52904BAA0E}" type="slidenum">
              <a:rPr lang="ko-KR" altLang="en-US" smtClean="0"/>
              <a:t>‹#›</a:t>
            </a:fld>
            <a:endParaRPr lang="ko-KR" altLang="en-US"/>
          </a:p>
        </p:txBody>
      </p:sp>
    </p:spTree>
    <p:extLst>
      <p:ext uri="{BB962C8B-B14F-4D97-AF65-F5344CB8AC3E}">
        <p14:creationId xmlns:p14="http://schemas.microsoft.com/office/powerpoint/2010/main" val="324322539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3D641DE-7AF7-4CAF-9BF7-9B52904BAA0E}" type="slidenum">
              <a:rPr lang="ko-KR" altLang="en-US" smtClean="0"/>
              <a:t>1</a:t>
            </a:fld>
            <a:endParaRPr lang="ko-KR" altLang="en-US"/>
          </a:p>
        </p:txBody>
      </p:sp>
    </p:spTree>
    <p:extLst>
      <p:ext uri="{BB962C8B-B14F-4D97-AF65-F5344CB8AC3E}">
        <p14:creationId xmlns:p14="http://schemas.microsoft.com/office/powerpoint/2010/main" val="893331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7F81-2563-C148-ADA4-C915574AABB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2494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7F81-2563-C148-ADA4-C915574AABB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345789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7F81-2563-C148-ADA4-C915574AABB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383839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7F81-2563-C148-ADA4-C915574AABB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192098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7F81-2563-C148-ADA4-C915574AABB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150002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7F81-2563-C148-ADA4-C915574AABB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94878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7F81-2563-C148-ADA4-C915574AABBD}"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299950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7F81-2563-C148-ADA4-C915574AABBD}"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33182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7F81-2563-C148-ADA4-C915574AABBD}"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418323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85D7F81-2563-C148-ADA4-C915574AABB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95997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85D7F81-2563-C148-ADA4-C915574AABB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3BE19-31F1-F346-BAC7-B780BB7E2840}" type="slidenum">
              <a:rPr lang="en-US" smtClean="0"/>
              <a:t>‹#›</a:t>
            </a:fld>
            <a:endParaRPr lang="en-US"/>
          </a:p>
        </p:txBody>
      </p:sp>
    </p:spTree>
    <p:extLst>
      <p:ext uri="{BB962C8B-B14F-4D97-AF65-F5344CB8AC3E}">
        <p14:creationId xmlns:p14="http://schemas.microsoft.com/office/powerpoint/2010/main" val="408543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85D7F81-2563-C148-ADA4-C915574AABBD}" type="datetimeFigureOut">
              <a:rPr lang="en-US" smtClean="0"/>
              <a:t>4/17/2019</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313BE19-31F1-F346-BAC7-B780BB7E2840}" type="slidenum">
              <a:rPr lang="en-US" smtClean="0"/>
              <a:t>‹#›</a:t>
            </a:fld>
            <a:endParaRPr lang="en-US"/>
          </a:p>
        </p:txBody>
      </p:sp>
      <p:sp>
        <p:nvSpPr>
          <p:cNvPr id="7" name="직사각형 6"/>
          <p:cNvSpPr/>
          <p:nvPr userDrawn="1"/>
        </p:nvSpPr>
        <p:spPr>
          <a:xfrm>
            <a:off x="0" y="0"/>
            <a:ext cx="21383625" cy="30275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26515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아래쪽 화살표 172"/>
          <p:cNvSpPr/>
          <p:nvPr/>
        </p:nvSpPr>
        <p:spPr>
          <a:xfrm>
            <a:off x="4732972" y="9042494"/>
            <a:ext cx="11917680" cy="20492626"/>
          </a:xfrm>
          <a:prstGeom prst="downArrow">
            <a:avLst>
              <a:gd name="adj1" fmla="val 75064"/>
              <a:gd name="adj2" fmla="val 16357"/>
            </a:avLst>
          </a:prstGeom>
          <a:gradFill>
            <a:gsLst>
              <a:gs pos="0">
                <a:srgbClr val="F2F2F2"/>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모서리가 둥근 직사각형 165"/>
          <p:cNvSpPr/>
          <p:nvPr/>
        </p:nvSpPr>
        <p:spPr>
          <a:xfrm>
            <a:off x="687789" y="12648071"/>
            <a:ext cx="19907889" cy="4334768"/>
          </a:xfrm>
          <a:prstGeom prst="roundRect">
            <a:avLst>
              <a:gd name="adj" fmla="val 3170"/>
            </a:avLst>
          </a:prstGeom>
          <a:solidFill>
            <a:schemeClr val="bg1"/>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BCB04E5-B1B6-7D4D-844E-391FFFBC7F65}"/>
              </a:ext>
            </a:extLst>
          </p:cNvPr>
          <p:cNvSpPr txBox="1"/>
          <p:nvPr/>
        </p:nvSpPr>
        <p:spPr>
          <a:xfrm>
            <a:off x="349406" y="604048"/>
            <a:ext cx="20684813" cy="1015663"/>
          </a:xfrm>
          <a:prstGeom prst="rect">
            <a:avLst/>
          </a:prstGeom>
          <a:noFill/>
          <a:ln>
            <a:solidFill>
              <a:schemeClr val="tx1"/>
            </a:solidFill>
          </a:ln>
        </p:spPr>
        <p:txBody>
          <a:bodyPr wrap="square" rtlCol="0">
            <a:spAutoFit/>
          </a:bodyPr>
          <a:lstStyle/>
          <a:p>
            <a:pPr algn="ctr"/>
            <a:r>
              <a:rPr lang="en-US" sz="6000" b="1" dirty="0" err="1" smtClean="0">
                <a:latin typeface="NanumGothic" panose="020D0604000000000000" pitchFamily="34" charset="-127"/>
                <a:ea typeface="NanumGothic" panose="020D0604000000000000" pitchFamily="34" charset="-127"/>
              </a:rPr>
              <a:t>Kinekid</a:t>
            </a:r>
            <a:r>
              <a:rPr lang="en-US" sz="6000" b="1" dirty="0" smtClean="0">
                <a:latin typeface="NanumGothic" panose="020D0604000000000000" pitchFamily="34" charset="-127"/>
                <a:ea typeface="NanumGothic" panose="020D0604000000000000" pitchFamily="34" charset="-127"/>
              </a:rPr>
              <a:t> for disabled children</a:t>
            </a:r>
            <a:endParaRPr lang="en-US" sz="3000" b="1" dirty="0">
              <a:latin typeface="NanumGothic" panose="020D0604000000000000" pitchFamily="34" charset="-127"/>
              <a:ea typeface="NanumGothic" panose="020D0604000000000000" pitchFamily="34" charset="-127"/>
            </a:endParaRPr>
          </a:p>
        </p:txBody>
      </p:sp>
      <p:sp>
        <p:nvSpPr>
          <p:cNvPr id="5" name="TextBox 4">
            <a:extLst>
              <a:ext uri="{FF2B5EF4-FFF2-40B4-BE49-F238E27FC236}">
                <a16:creationId xmlns:a16="http://schemas.microsoft.com/office/drawing/2014/main" id="{AA7BF4CC-44E4-174E-8155-E003987D2AD4}"/>
              </a:ext>
            </a:extLst>
          </p:cNvPr>
          <p:cNvSpPr txBox="1"/>
          <p:nvPr/>
        </p:nvSpPr>
        <p:spPr>
          <a:xfrm>
            <a:off x="1741119" y="1841870"/>
            <a:ext cx="19293100" cy="1015663"/>
          </a:xfrm>
          <a:prstGeom prst="rect">
            <a:avLst/>
          </a:prstGeom>
          <a:noFill/>
        </p:spPr>
        <p:txBody>
          <a:bodyPr wrap="square" rtlCol="0">
            <a:spAutoFit/>
          </a:bodyPr>
          <a:lstStyle/>
          <a:p>
            <a:pPr algn="r">
              <a:lnSpc>
                <a:spcPct val="150000"/>
              </a:lnSpc>
            </a:pPr>
            <a:r>
              <a:rPr lang="en-US" altLang="ko-KR" sz="2000" dirty="0" smtClean="0">
                <a:latin typeface="나눔스퀘어 Bold" panose="020B0600000101010101" pitchFamily="50" charset="-127"/>
                <a:ea typeface="나눔스퀘어 Bold" panose="020B0600000101010101" pitchFamily="50" charset="-127"/>
              </a:rPr>
              <a:t>Team 3</a:t>
            </a:r>
          </a:p>
          <a:p>
            <a:pPr algn="r">
              <a:lnSpc>
                <a:spcPct val="150000"/>
              </a:lnSpc>
            </a:pPr>
            <a:r>
              <a:rPr lang="en-US" altLang="ko-KR" sz="2000" dirty="0" smtClean="0">
                <a:latin typeface="나눔스퀘어 Bold" panose="020B0600000101010101" pitchFamily="50" charset="-127"/>
                <a:ea typeface="나눔스퀘어 Bold" panose="020B0600000101010101" pitchFamily="50" charset="-127"/>
              </a:rPr>
              <a:t>21300040 </a:t>
            </a:r>
            <a:r>
              <a:rPr lang="ko-KR" altLang="en-US" sz="2000" dirty="0" err="1" smtClean="0">
                <a:latin typeface="나눔스퀘어 Bold" panose="020B0600000101010101" pitchFamily="50" charset="-127"/>
                <a:ea typeface="나눔스퀘어 Bold" panose="020B0600000101010101" pitchFamily="50" charset="-127"/>
              </a:rPr>
              <a:t>공용현</a:t>
            </a:r>
            <a:r>
              <a:rPr lang="en-US" altLang="ko-KR" sz="2000" dirty="0" smtClean="0">
                <a:latin typeface="나눔스퀘어 Bold" panose="020B0600000101010101" pitchFamily="50" charset="-127"/>
                <a:ea typeface="나눔스퀘어 Bold" panose="020B0600000101010101" pitchFamily="50" charset="-127"/>
              </a:rPr>
              <a:t> / 21300507 </a:t>
            </a:r>
            <a:r>
              <a:rPr lang="ko-KR" altLang="en-US" sz="2000" dirty="0" smtClean="0">
                <a:latin typeface="나눔스퀘어 Bold" panose="020B0600000101010101" pitchFamily="50" charset="-127"/>
                <a:ea typeface="나눔스퀘어 Bold" panose="020B0600000101010101" pitchFamily="50" charset="-127"/>
              </a:rPr>
              <a:t>이기훈 </a:t>
            </a:r>
            <a:r>
              <a:rPr lang="en-US" altLang="ko-KR" sz="2000" dirty="0">
                <a:latin typeface="나눔스퀘어 Bold" panose="020B0600000101010101" pitchFamily="50" charset="-127"/>
                <a:ea typeface="나눔스퀘어 Bold" panose="020B0600000101010101" pitchFamily="50" charset="-127"/>
              </a:rPr>
              <a:t>/ </a:t>
            </a:r>
            <a:r>
              <a:rPr lang="en-US" altLang="ko-KR" sz="2000" dirty="0" smtClean="0">
                <a:latin typeface="나눔스퀘어 Bold" panose="020B0600000101010101" pitchFamily="50" charset="-127"/>
                <a:ea typeface="나눔스퀘어 Bold" panose="020B0600000101010101" pitchFamily="50" charset="-127"/>
              </a:rPr>
              <a:t>21400359 </a:t>
            </a:r>
            <a:r>
              <a:rPr lang="ko-KR" altLang="en-US" sz="2000" dirty="0" err="1" smtClean="0">
                <a:latin typeface="나눔스퀘어 Bold" panose="020B0600000101010101" pitchFamily="50" charset="-127"/>
                <a:ea typeface="나눔스퀘어 Bold" panose="020B0600000101010101" pitchFamily="50" charset="-127"/>
              </a:rPr>
              <a:t>백윤정</a:t>
            </a:r>
            <a:r>
              <a:rPr lang="en-US" altLang="ko-KR" sz="2000" dirty="0" smtClean="0">
                <a:latin typeface="나눔스퀘어 Bold" panose="020B0600000101010101" pitchFamily="50" charset="-127"/>
                <a:ea typeface="나눔스퀘어 Bold" panose="020B0600000101010101" pitchFamily="50" charset="-127"/>
              </a:rPr>
              <a:t> / 21600026 </a:t>
            </a:r>
            <a:r>
              <a:rPr lang="ko-KR" altLang="en-US" sz="2000" dirty="0" err="1">
                <a:latin typeface="나눔스퀘어 Bold" panose="020B0600000101010101" pitchFamily="50" charset="-127"/>
                <a:ea typeface="나눔스퀘어 Bold" panose="020B0600000101010101" pitchFamily="50" charset="-127"/>
              </a:rPr>
              <a:t>구예본</a:t>
            </a:r>
            <a:endParaRPr lang="en-US" sz="2000" dirty="0">
              <a:latin typeface="나눔스퀘어 Bold" panose="020B0600000101010101" pitchFamily="50" charset="-127"/>
              <a:ea typeface="나눔스퀘어 Bold" panose="020B0600000101010101" pitchFamily="50" charset="-127"/>
            </a:endParaRPr>
          </a:p>
        </p:txBody>
      </p:sp>
      <p:sp>
        <p:nvSpPr>
          <p:cNvPr id="93" name="Rectangle 1">
            <a:extLst>
              <a:ext uri="{FF2B5EF4-FFF2-40B4-BE49-F238E27FC236}">
                <a16:creationId xmlns:a16="http://schemas.microsoft.com/office/drawing/2014/main" id="{2071FF9D-A3B8-874A-873C-0CE2C68DA005}"/>
              </a:ext>
            </a:extLst>
          </p:cNvPr>
          <p:cNvSpPr/>
          <p:nvPr/>
        </p:nvSpPr>
        <p:spPr>
          <a:xfrm>
            <a:off x="349406" y="2931823"/>
            <a:ext cx="20684813" cy="2705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모서리가 둥근 직사각형 250"/>
          <p:cNvSpPr/>
          <p:nvPr/>
        </p:nvSpPr>
        <p:spPr>
          <a:xfrm>
            <a:off x="687789" y="3860290"/>
            <a:ext cx="19907889" cy="5599779"/>
          </a:xfrm>
          <a:prstGeom prst="roundRect">
            <a:avLst>
              <a:gd name="adj" fmla="val 2674"/>
            </a:avLst>
          </a:prstGeom>
          <a:solidFill>
            <a:schemeClr val="bg1"/>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3" name="TextBox 252"/>
          <p:cNvSpPr txBox="1"/>
          <p:nvPr/>
        </p:nvSpPr>
        <p:spPr>
          <a:xfrm>
            <a:off x="1016990" y="4170263"/>
            <a:ext cx="12573300" cy="5122621"/>
          </a:xfrm>
          <a:prstGeom prst="rect">
            <a:avLst/>
          </a:prstGeom>
          <a:noFill/>
        </p:spPr>
        <p:txBody>
          <a:bodyPr wrap="square" lIns="0" tIns="0" rIns="0" bIns="0" rtlCol="0">
            <a:spAutoFit/>
          </a:bodyPr>
          <a:lstStyle/>
          <a:p>
            <a:pPr algn="just">
              <a:lnSpc>
                <a:spcPct val="114000"/>
              </a:lnSpc>
            </a:pPr>
            <a:r>
              <a:rPr lang="en-US" altLang="ko-KR" sz="2000" u="sng" dirty="0">
                <a:latin typeface="나눔스퀘어 Bold" panose="020B0600000101010101" pitchFamily="50" charset="-127"/>
                <a:ea typeface="나눔스퀘어 Bold" panose="020B0600000101010101" pitchFamily="50" charset="-127"/>
              </a:rPr>
              <a:t>Background</a:t>
            </a:r>
          </a:p>
          <a:p>
            <a:pPr algn="just">
              <a:lnSpc>
                <a:spcPct val="114000"/>
              </a:lnSpc>
            </a:pPr>
            <a:r>
              <a:rPr lang="en-US" altLang="ko-KR" sz="2000" dirty="0" smtClean="0">
                <a:solidFill>
                  <a:schemeClr val="tx1">
                    <a:lumMod val="65000"/>
                    <a:lumOff val="35000"/>
                  </a:schemeClr>
                </a:solidFill>
                <a:latin typeface="나눔스퀘어" panose="020B0600000101010101" pitchFamily="50" charset="-127"/>
                <a:ea typeface="나눔스퀘어" panose="020B0600000101010101" pitchFamily="50" charset="-127"/>
              </a:rPr>
              <a:t>Developmental disorders are diseases caused by failure to follow normal development process or by discontinuation of certain functions. The number of children with developmental disabilities continues to rise from 2013 to 2017, according to data from the Health and Welfare Ministry's disabled registration status. However, *</a:t>
            </a:r>
            <a:r>
              <a:rPr lang="en-US" altLang="ko-KR" sz="2000" u="sng" dirty="0" smtClean="0">
                <a:latin typeface="나눔스퀘어 Bold" panose="020B0600000101010101" pitchFamily="50" charset="-127"/>
                <a:ea typeface="나눔스퀘어 Bold" panose="020B0600000101010101" pitchFamily="50" charset="-127"/>
              </a:rPr>
              <a:t>training programs for children with developmental disabilities currently remain in utilizing 1-2 dimensions of data </a:t>
            </a:r>
            <a:r>
              <a:rPr lang="en-US" altLang="ko-KR" sz="2000" dirty="0">
                <a:solidFill>
                  <a:schemeClr val="tx1">
                    <a:lumMod val="65000"/>
                    <a:lumOff val="35000"/>
                  </a:schemeClr>
                </a:solidFill>
                <a:latin typeface="나눔스퀘어" panose="020B0600000101010101" pitchFamily="50" charset="-127"/>
                <a:ea typeface="나눔스퀘어" panose="020B0600000101010101" pitchFamily="50" charset="-127"/>
              </a:rPr>
              <a:t>and have spatial limitations that require children to visit to relevant centers to receive training </a:t>
            </a:r>
            <a:r>
              <a:rPr lang="en-US" altLang="ko-KR" sz="2000" dirty="0" smtClean="0">
                <a:solidFill>
                  <a:schemeClr val="tx1">
                    <a:lumMod val="65000"/>
                    <a:lumOff val="35000"/>
                  </a:schemeClr>
                </a:solidFill>
                <a:latin typeface="나눔스퀘어" panose="020B0600000101010101" pitchFamily="50" charset="-127"/>
                <a:ea typeface="나눔스퀘어" panose="020B0600000101010101" pitchFamily="50" charset="-127"/>
              </a:rPr>
              <a:t>programs</a:t>
            </a:r>
            <a:r>
              <a:rPr lang="en-US" altLang="ko-KR" sz="2000" dirty="0">
                <a:solidFill>
                  <a:schemeClr val="tx1">
                    <a:lumMod val="65000"/>
                    <a:lumOff val="35000"/>
                  </a:schemeClr>
                </a:solidFill>
                <a:latin typeface="나눔스퀘어" panose="020B0600000101010101" pitchFamily="50" charset="-127"/>
                <a:ea typeface="나눔스퀘어" panose="020B0600000101010101" pitchFamily="50" charset="-127"/>
              </a:rPr>
              <a:t>.</a:t>
            </a:r>
            <a:r>
              <a:rPr lang="en-US" altLang="ko-KR" sz="2000" dirty="0" smtClean="0">
                <a:solidFill>
                  <a:schemeClr val="tx1">
                    <a:lumMod val="65000"/>
                    <a:lumOff val="35000"/>
                  </a:schemeClr>
                </a:solidFill>
                <a:latin typeface="나눔스퀘어" panose="020B0600000101010101" pitchFamily="50" charset="-127"/>
                <a:ea typeface="나눔스퀘어" panose="020B0600000101010101" pitchFamily="50" charset="-127"/>
              </a:rPr>
              <a:t> </a:t>
            </a:r>
            <a:r>
              <a:rPr lang="en-US" altLang="ko-KR" sz="2000" u="sng" dirty="0">
                <a:latin typeface="나눔스퀘어 Bold" panose="020B0600000101010101" pitchFamily="50" charset="-127"/>
                <a:ea typeface="나눔스퀘어 Bold" panose="020B0600000101010101" pitchFamily="50" charset="-127"/>
              </a:rPr>
              <a:t>Even with the exception of Seoul, access to such education is very low</a:t>
            </a:r>
            <a:r>
              <a:rPr lang="en-US" altLang="ko-KR" sz="2000" u="sng" dirty="0" smtClean="0">
                <a:latin typeface="나눔스퀘어 Bold" panose="020B0600000101010101" pitchFamily="50" charset="-127"/>
                <a:ea typeface="나눔스퀘어 Bold" panose="020B0600000101010101" pitchFamily="50" charset="-127"/>
              </a:rPr>
              <a:t>.</a:t>
            </a:r>
            <a:r>
              <a:rPr lang="en-US" altLang="ko-KR" sz="2000" dirty="0" smtClean="0">
                <a:solidFill>
                  <a:schemeClr val="tx1">
                    <a:lumMod val="65000"/>
                    <a:lumOff val="35000"/>
                  </a:schemeClr>
                </a:solidFill>
                <a:latin typeface="나눔스퀘어" panose="020B0600000101010101" pitchFamily="50" charset="-127"/>
                <a:ea typeface="나눔스퀘어" panose="020B0600000101010101" pitchFamily="50" charset="-127"/>
              </a:rPr>
              <a:t> And For this reason, children with developmental disabilities do not take sufficient training programs at the right time (5-11 years old) which are needed to maximize the effectiveness of their treatment. </a:t>
            </a:r>
          </a:p>
          <a:p>
            <a:pPr algn="just">
              <a:lnSpc>
                <a:spcPct val="114000"/>
              </a:lnSpc>
            </a:pPr>
            <a:endParaRPr lang="en-US" altLang="ko-KR" sz="1200" dirty="0">
              <a:solidFill>
                <a:schemeClr val="tx1">
                  <a:lumMod val="65000"/>
                  <a:lumOff val="35000"/>
                </a:schemeClr>
              </a:solidFill>
              <a:latin typeface="나눔스퀘어" panose="020B0600000101010101" pitchFamily="50" charset="-127"/>
              <a:ea typeface="나눔스퀘어" panose="020B0600000101010101" pitchFamily="50" charset="-127"/>
            </a:endParaRPr>
          </a:p>
          <a:p>
            <a:pPr algn="just">
              <a:lnSpc>
                <a:spcPct val="114000"/>
              </a:lnSpc>
            </a:pPr>
            <a:r>
              <a:rPr lang="en-US" altLang="ko-KR" sz="2000" u="sng" dirty="0" smtClean="0">
                <a:latin typeface="나눔스퀘어 Bold" panose="020B0600000101010101" pitchFamily="50" charset="-127"/>
                <a:ea typeface="나눔스퀘어 Bold" panose="020B0600000101010101" pitchFamily="50" charset="-127"/>
              </a:rPr>
              <a:t>Objective</a:t>
            </a:r>
            <a:endParaRPr lang="en-US" altLang="ko-KR" sz="2000" u="sng" dirty="0">
              <a:latin typeface="나눔스퀘어 Bold" panose="020B0600000101010101" pitchFamily="50" charset="-127"/>
              <a:ea typeface="나눔스퀘어 Bold" panose="020B0600000101010101" pitchFamily="50" charset="-127"/>
            </a:endParaRPr>
          </a:p>
          <a:p>
            <a:pPr algn="just">
              <a:lnSpc>
                <a:spcPct val="114000"/>
              </a:lnSpc>
            </a:pPr>
            <a:r>
              <a:rPr lang="en-US" altLang="ko-KR" sz="2000" dirty="0">
                <a:solidFill>
                  <a:schemeClr val="tx1">
                    <a:lumMod val="65000"/>
                    <a:lumOff val="35000"/>
                  </a:schemeClr>
                </a:solidFill>
                <a:latin typeface="나눔스퀘어" panose="020B0600000101010101" pitchFamily="50" charset="-127"/>
                <a:ea typeface="나눔스퀘어" panose="020B0600000101010101" pitchFamily="50" charset="-127"/>
              </a:rPr>
              <a:t>We are planning to develop training program for disabled children by using Kinect that can provide motion-recognition-based content. Through providing this program, </a:t>
            </a:r>
            <a:r>
              <a:rPr lang="en-US" altLang="ko-KR" sz="2000" u="sng" dirty="0">
                <a:latin typeface="나눔스퀘어 Bold" panose="020B0600000101010101" pitchFamily="50" charset="-127"/>
                <a:ea typeface="나눔스퀘어 Bold" panose="020B0600000101010101" pitchFamily="50" charset="-127"/>
              </a:rPr>
              <a:t>children can improve their development at home through interesting training programs without </a:t>
            </a:r>
            <a:r>
              <a:rPr lang="en-US" altLang="ko-KR" sz="2000" u="sng" dirty="0" smtClean="0">
                <a:latin typeface="나눔스퀘어 Bold" panose="020B0600000101010101" pitchFamily="50" charset="-127"/>
                <a:ea typeface="나눔스퀘어 Bold" panose="020B0600000101010101" pitchFamily="50" charset="-127"/>
              </a:rPr>
              <a:t>problem of accessibility to center.</a:t>
            </a:r>
            <a:endParaRPr lang="en-US" altLang="ko-KR" sz="2000" u="sng" dirty="0">
              <a:latin typeface="나눔스퀘어 Bold" panose="020B0600000101010101" pitchFamily="50" charset="-127"/>
              <a:ea typeface="나눔스퀘어 Bold" panose="020B0600000101010101" pitchFamily="50" charset="-127"/>
            </a:endParaRPr>
          </a:p>
          <a:p>
            <a:pPr algn="just">
              <a:lnSpc>
                <a:spcPct val="114000"/>
              </a:lnSpc>
            </a:pPr>
            <a:endParaRPr lang="en-US" altLang="ko-KR" sz="2000" dirty="0">
              <a:solidFill>
                <a:schemeClr val="tx1">
                  <a:lumMod val="65000"/>
                  <a:lumOff val="35000"/>
                </a:schemeClr>
              </a:solidFill>
              <a:latin typeface="나눔스퀘어" panose="020B0600000101010101" pitchFamily="50" charset="-127"/>
              <a:ea typeface="나눔스퀘어" panose="020B0600000101010101" pitchFamily="50" charset="-127"/>
            </a:endParaRPr>
          </a:p>
        </p:txBody>
      </p:sp>
      <p:sp>
        <p:nvSpPr>
          <p:cNvPr id="149" name="모서리가 둥근 직사각형 148"/>
          <p:cNvSpPr/>
          <p:nvPr/>
        </p:nvSpPr>
        <p:spPr>
          <a:xfrm>
            <a:off x="687789" y="10376780"/>
            <a:ext cx="19907889" cy="1892207"/>
          </a:xfrm>
          <a:prstGeom prst="roundRect">
            <a:avLst>
              <a:gd name="adj" fmla="val 7007"/>
            </a:avLst>
          </a:prstGeom>
          <a:solidFill>
            <a:schemeClr val="bg1"/>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000" dirty="0">
              <a:solidFill>
                <a:schemeClr val="tx1">
                  <a:lumMod val="65000"/>
                  <a:lumOff val="35000"/>
                </a:schemeClr>
              </a:solidFill>
              <a:latin typeface="나눔스퀘어" panose="020B0600000101010101" pitchFamily="50" charset="-127"/>
              <a:ea typeface="나눔스퀘어" panose="020B0600000101010101" pitchFamily="50" charset="-127"/>
            </a:endParaRPr>
          </a:p>
        </p:txBody>
      </p:sp>
      <p:sp>
        <p:nvSpPr>
          <p:cNvPr id="157" name="모서리가 둥근 직사각형 156"/>
          <p:cNvSpPr/>
          <p:nvPr/>
        </p:nvSpPr>
        <p:spPr>
          <a:xfrm>
            <a:off x="687787" y="17290474"/>
            <a:ext cx="19907889" cy="5333313"/>
          </a:xfrm>
          <a:prstGeom prst="roundRect">
            <a:avLst>
              <a:gd name="adj" fmla="val 4652"/>
            </a:avLst>
          </a:prstGeom>
          <a:solidFill>
            <a:schemeClr val="bg1"/>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6" name="모서리가 둥근 직사각형 155"/>
          <p:cNvSpPr/>
          <p:nvPr/>
        </p:nvSpPr>
        <p:spPr>
          <a:xfrm>
            <a:off x="687789" y="22926760"/>
            <a:ext cx="19907889" cy="1297911"/>
          </a:xfrm>
          <a:prstGeom prst="roundRect">
            <a:avLst>
              <a:gd name="adj" fmla="val 17287"/>
            </a:avLst>
          </a:prstGeom>
          <a:solidFill>
            <a:schemeClr val="bg1"/>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모서리가 둥근 직사각형 154"/>
          <p:cNvSpPr/>
          <p:nvPr/>
        </p:nvSpPr>
        <p:spPr>
          <a:xfrm>
            <a:off x="681067" y="24527644"/>
            <a:ext cx="19907889" cy="3698974"/>
          </a:xfrm>
          <a:prstGeom prst="roundRect">
            <a:avLst>
              <a:gd name="adj" fmla="val 7494"/>
            </a:avLst>
          </a:prstGeom>
          <a:solidFill>
            <a:schemeClr val="bg1"/>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TextBox 167"/>
          <p:cNvSpPr txBox="1"/>
          <p:nvPr/>
        </p:nvSpPr>
        <p:spPr>
          <a:xfrm>
            <a:off x="736477" y="9746582"/>
            <a:ext cx="10498130" cy="492443"/>
          </a:xfrm>
          <a:prstGeom prst="rect">
            <a:avLst/>
          </a:prstGeom>
          <a:noFill/>
        </p:spPr>
        <p:txBody>
          <a:bodyPr wrap="none" lIns="0" tIns="0" rIns="0" bIns="0" rtlCol="0">
            <a:spAutoFit/>
          </a:bodyPr>
          <a:lstStyle/>
          <a:p>
            <a:r>
              <a:rPr lang="en-US" altLang="ko-KR" sz="3200" dirty="0">
                <a:solidFill>
                  <a:schemeClr val="tx1">
                    <a:lumMod val="95000"/>
                    <a:lumOff val="5000"/>
                  </a:schemeClr>
                </a:solidFill>
                <a:latin typeface="나눔스퀘어 ExtraBold" panose="020B0600000101010101" pitchFamily="50" charset="-127"/>
                <a:ea typeface="나눔스퀘어 ExtraBold" panose="020B0600000101010101" pitchFamily="50" charset="-127"/>
              </a:rPr>
              <a:t>General Process </a:t>
            </a:r>
            <a:r>
              <a:rPr lang="en-US" altLang="ko-KR" sz="1800" dirty="0" smtClean="0">
                <a:solidFill>
                  <a:schemeClr val="tx1">
                    <a:lumMod val="95000"/>
                    <a:lumOff val="5000"/>
                  </a:schemeClr>
                </a:solidFill>
                <a:latin typeface="나눔스퀘어 Bold" panose="020B0600000101010101" pitchFamily="50" charset="-127"/>
                <a:ea typeface="나눔스퀘어 Bold" panose="020B0600000101010101" pitchFamily="50" charset="-127"/>
              </a:rPr>
              <a:t>(Based </a:t>
            </a:r>
            <a:r>
              <a:rPr lang="en-US" altLang="ko-KR" sz="1800" dirty="0">
                <a:solidFill>
                  <a:schemeClr val="tx1">
                    <a:lumMod val="95000"/>
                    <a:lumOff val="5000"/>
                  </a:schemeClr>
                </a:solidFill>
                <a:latin typeface="나눔스퀘어 Bold" panose="020B0600000101010101" pitchFamily="50" charset="-127"/>
                <a:ea typeface="나눔스퀘어 Bold" panose="020B0600000101010101" pitchFamily="50" charset="-127"/>
              </a:rPr>
              <a:t>on the process defined at the beginning of the </a:t>
            </a:r>
            <a:r>
              <a:rPr lang="en-US" altLang="ko-KR" sz="1800" dirty="0" smtClean="0">
                <a:solidFill>
                  <a:schemeClr val="tx1">
                    <a:lumMod val="95000"/>
                    <a:lumOff val="5000"/>
                  </a:schemeClr>
                </a:solidFill>
                <a:latin typeface="나눔스퀘어 Bold" panose="020B0600000101010101" pitchFamily="50" charset="-127"/>
                <a:ea typeface="나눔스퀘어 Bold" panose="020B0600000101010101" pitchFamily="50" charset="-127"/>
              </a:rPr>
              <a:t>semester)</a:t>
            </a:r>
            <a:endParaRPr lang="en-US" altLang="ko-KR" sz="3200" dirty="0">
              <a:solidFill>
                <a:schemeClr val="tx1">
                  <a:lumMod val="95000"/>
                  <a:lumOff val="5000"/>
                </a:schemeClr>
              </a:solidFill>
              <a:latin typeface="나눔스퀘어 Bold" panose="020B0600000101010101" pitchFamily="50" charset="-127"/>
              <a:ea typeface="나눔스퀘어 Bold" panose="020B0600000101010101" pitchFamily="50" charset="-127"/>
            </a:endParaRPr>
          </a:p>
        </p:txBody>
      </p:sp>
      <p:sp>
        <p:nvSpPr>
          <p:cNvPr id="174" name="TextBox 173"/>
          <p:cNvSpPr txBox="1"/>
          <p:nvPr/>
        </p:nvSpPr>
        <p:spPr>
          <a:xfrm>
            <a:off x="1016990" y="12958864"/>
            <a:ext cx="13913326" cy="307777"/>
          </a:xfrm>
          <a:prstGeom prst="rect">
            <a:avLst/>
          </a:prstGeom>
          <a:noFill/>
        </p:spPr>
        <p:txBody>
          <a:bodyPr wrap="square" lIns="0" tIns="0" rIns="0" bIns="0" rtlCol="0">
            <a:spAutoFit/>
          </a:bodyPr>
          <a:lstStyle/>
          <a:p>
            <a:pPr algn="just"/>
            <a:r>
              <a:rPr lang="en-US" altLang="ko-KR" sz="2000" dirty="0">
                <a:latin typeface="나눔스퀘어" panose="020B0600000101010101" pitchFamily="50" charset="-127"/>
                <a:ea typeface="나눔스퀘어" panose="020B0600000101010101" pitchFamily="50" charset="-127"/>
              </a:rPr>
              <a:t>The solution </a:t>
            </a:r>
            <a:r>
              <a:rPr lang="en-US" altLang="ko-KR" sz="2000" dirty="0" smtClean="0">
                <a:latin typeface="나눔스퀘어" panose="020B0600000101010101" pitchFamily="50" charset="-127"/>
                <a:ea typeface="나눔스퀘어" panose="020B0600000101010101" pitchFamily="50" charset="-127"/>
              </a:rPr>
              <a:t>was </a:t>
            </a:r>
            <a:r>
              <a:rPr lang="en-US" altLang="ko-KR" sz="2000" dirty="0">
                <a:latin typeface="나눔스퀘어" panose="020B0600000101010101" pitchFamily="50" charset="-127"/>
                <a:ea typeface="나눔스퀘어" panose="020B0600000101010101" pitchFamily="50" charset="-127"/>
              </a:rPr>
              <a:t>chosen through an interview with an </a:t>
            </a:r>
            <a:r>
              <a:rPr lang="en-US" altLang="ko-KR" sz="2000" dirty="0" smtClean="0">
                <a:latin typeface="나눔스퀘어" panose="020B0600000101010101" pitchFamily="50" charset="-127"/>
                <a:ea typeface="나눔스퀘어" panose="020B0600000101010101" pitchFamily="50" charset="-127"/>
              </a:rPr>
              <a:t>expert. The </a:t>
            </a:r>
            <a:r>
              <a:rPr lang="en-US" altLang="ko-KR" sz="2000" dirty="0">
                <a:latin typeface="나눔스퀘어" panose="020B0600000101010101" pitchFamily="50" charset="-127"/>
                <a:ea typeface="나눔스퀘어" panose="020B0600000101010101" pitchFamily="50" charset="-127"/>
              </a:rPr>
              <a:t>data obtained from the interview are as follows:</a:t>
            </a:r>
            <a:endParaRPr lang="en-US" altLang="ko-KR" sz="2000" u="sng" dirty="0">
              <a:latin typeface="나눔스퀘어 Bold" panose="020B0600000101010101" pitchFamily="50" charset="-127"/>
              <a:ea typeface="나눔스퀘어 Bold" panose="020B0600000101010101" pitchFamily="50" charset="-127"/>
            </a:endParaRPr>
          </a:p>
        </p:txBody>
      </p:sp>
      <p:sp>
        <p:nvSpPr>
          <p:cNvPr id="175" name="TextBox 174"/>
          <p:cNvSpPr txBox="1"/>
          <p:nvPr/>
        </p:nvSpPr>
        <p:spPr>
          <a:xfrm>
            <a:off x="1176258" y="13298098"/>
            <a:ext cx="15734355" cy="169277"/>
          </a:xfrm>
          <a:prstGeom prst="rect">
            <a:avLst/>
          </a:prstGeom>
          <a:noFill/>
        </p:spPr>
        <p:txBody>
          <a:bodyPr wrap="square" lIns="0" tIns="0" rIns="0" bIns="0" rtlCol="0">
            <a:spAutoFit/>
          </a:bodyPr>
          <a:lstStyle/>
          <a:p>
            <a:pPr algn="just"/>
            <a:r>
              <a:rPr lang="en-US" altLang="ko-KR" sz="1100" dirty="0">
                <a:latin typeface="나눔스퀘어" panose="020B0600000101010101" pitchFamily="50" charset="-127"/>
                <a:ea typeface="나눔스퀘어" panose="020B0600000101010101" pitchFamily="50" charset="-127"/>
              </a:rPr>
              <a:t>**</a:t>
            </a:r>
            <a:r>
              <a:rPr lang="en-US" altLang="ko-KR" sz="1100" dirty="0" smtClean="0">
                <a:latin typeface="나눔스퀘어" panose="020B0600000101010101" pitchFamily="50" charset="-127"/>
                <a:ea typeface="나눔스퀘어" panose="020B0600000101010101" pitchFamily="50" charset="-127"/>
              </a:rPr>
              <a:t>Interview : </a:t>
            </a:r>
            <a:r>
              <a:rPr lang="en-US" altLang="ko-KR" sz="1100" dirty="0">
                <a:latin typeface="나눔스퀘어" panose="020B0600000101010101" pitchFamily="50" charset="-127"/>
                <a:ea typeface="나눔스퀘어" panose="020B0600000101010101" pitchFamily="50" charset="-127"/>
              </a:rPr>
              <a:t>Two students from the Special Education Department at </a:t>
            </a:r>
            <a:r>
              <a:rPr lang="en-US" altLang="ko-KR" sz="1100" dirty="0" err="1">
                <a:latin typeface="나눔스퀘어" panose="020B0600000101010101" pitchFamily="50" charset="-127"/>
                <a:ea typeface="나눔스퀘어" panose="020B0600000101010101" pitchFamily="50" charset="-127"/>
              </a:rPr>
              <a:t>Wooseok</a:t>
            </a:r>
            <a:r>
              <a:rPr lang="en-US" altLang="ko-KR" sz="1100" dirty="0">
                <a:latin typeface="나눔스퀘어" panose="020B0600000101010101" pitchFamily="50" charset="-127"/>
                <a:ea typeface="나눔스퀘어" panose="020B0600000101010101" pitchFamily="50" charset="-127"/>
              </a:rPr>
              <a:t> University, one student from the Department of Social Welfare at </a:t>
            </a:r>
            <a:r>
              <a:rPr lang="en-US" altLang="ko-KR" sz="1100" dirty="0" err="1">
                <a:latin typeface="나눔스퀘어" panose="020B0600000101010101" pitchFamily="50" charset="-127"/>
                <a:ea typeface="나눔스퀘어" panose="020B0600000101010101" pitchFamily="50" charset="-127"/>
              </a:rPr>
              <a:t>Handong</a:t>
            </a:r>
            <a:r>
              <a:rPr lang="en-US" altLang="ko-KR" sz="1100" dirty="0">
                <a:latin typeface="나눔스퀘어" panose="020B0600000101010101" pitchFamily="50" charset="-127"/>
                <a:ea typeface="나눔스퀘어" panose="020B0600000101010101" pitchFamily="50" charset="-127"/>
              </a:rPr>
              <a:t> University, and one teacher from the </a:t>
            </a:r>
            <a:r>
              <a:rPr lang="en-US" altLang="ko-KR" sz="1100" dirty="0" smtClean="0">
                <a:latin typeface="나눔스퀘어" panose="020B0600000101010101" pitchFamily="50" charset="-127"/>
                <a:ea typeface="나눔스퀘어" panose="020B0600000101010101" pitchFamily="50" charset="-127"/>
              </a:rPr>
              <a:t>‘</a:t>
            </a:r>
            <a:r>
              <a:rPr lang="ko-KR" altLang="en-US" sz="1100" dirty="0" err="1" smtClean="0">
                <a:latin typeface="나눔스퀘어" panose="020B0600000101010101" pitchFamily="50" charset="-127"/>
                <a:ea typeface="나눔스퀘어" panose="020B0600000101010101" pitchFamily="50" charset="-127"/>
              </a:rPr>
              <a:t>질라라비</a:t>
            </a:r>
            <a:r>
              <a:rPr lang="en-US" altLang="ko-KR" sz="1100" dirty="0" smtClean="0">
                <a:latin typeface="나눔스퀘어" panose="020B0600000101010101" pitchFamily="50" charset="-127"/>
                <a:ea typeface="나눔스퀘어" panose="020B0600000101010101" pitchFamily="50" charset="-127"/>
              </a:rPr>
              <a:t>‘ night </a:t>
            </a:r>
            <a:r>
              <a:rPr lang="en-US" altLang="ko-KR" sz="1100" dirty="0">
                <a:latin typeface="나눔스퀘어" panose="020B0600000101010101" pitchFamily="50" charset="-127"/>
                <a:ea typeface="나눔스퀘어" panose="020B0600000101010101" pitchFamily="50" charset="-127"/>
              </a:rPr>
              <a:t>school for the disabled </a:t>
            </a:r>
          </a:p>
        </p:txBody>
      </p:sp>
      <p:sp>
        <p:nvSpPr>
          <p:cNvPr id="41" name="TextBox 40"/>
          <p:cNvSpPr txBox="1"/>
          <p:nvPr/>
        </p:nvSpPr>
        <p:spPr>
          <a:xfrm>
            <a:off x="1016990" y="17800204"/>
            <a:ext cx="18260046" cy="738664"/>
          </a:xfrm>
          <a:prstGeom prst="rect">
            <a:avLst/>
          </a:prstGeom>
          <a:noFill/>
        </p:spPr>
        <p:txBody>
          <a:bodyPr wrap="square" lIns="0" tIns="0" rIns="0" bIns="0" rtlCol="0">
            <a:spAutoFit/>
          </a:bodyPr>
          <a:lstStyle/>
          <a:p>
            <a:pPr algn="just">
              <a:lnSpc>
                <a:spcPct val="120000"/>
              </a:lnSpc>
            </a:pPr>
            <a:r>
              <a:rPr lang="en-US" altLang="ko-KR" sz="2000" dirty="0" smtClean="0">
                <a:latin typeface="나눔스퀘어" panose="020B0600000101010101" pitchFamily="50" charset="-127"/>
                <a:ea typeface="나눔스퀘어" panose="020B0600000101010101" pitchFamily="50" charset="-127"/>
              </a:rPr>
              <a:t>Through </a:t>
            </a:r>
            <a:r>
              <a:rPr lang="en-US" altLang="ko-KR" sz="2000" dirty="0">
                <a:latin typeface="나눔스퀘어" panose="020B0600000101010101" pitchFamily="50" charset="-127"/>
                <a:ea typeface="나눔스퀘어" panose="020B0600000101010101" pitchFamily="50" charset="-127"/>
              </a:rPr>
              <a:t>the interview, we could know existing program is '</a:t>
            </a:r>
            <a:r>
              <a:rPr lang="en-US" altLang="ko-KR" sz="2000" u="sng" dirty="0">
                <a:latin typeface="나눔스퀘어 Bold" panose="020B0600000101010101" pitchFamily="50" charset="-127"/>
                <a:ea typeface="나눔스퀘어 Bold" panose="020B0600000101010101" pitchFamily="50" charset="-127"/>
              </a:rPr>
              <a:t>lack of fun'. it was not user-oriented, but lesson oriented.</a:t>
            </a:r>
            <a:r>
              <a:rPr lang="en-US" altLang="ko-KR" sz="2000" dirty="0" smtClean="0">
                <a:latin typeface="나눔스퀘어" panose="020B0600000101010101" pitchFamily="50" charset="-127"/>
                <a:ea typeface="나눔스퀘어" panose="020B0600000101010101" pitchFamily="50" charset="-127"/>
              </a:rPr>
              <a:t> This direction made low sustainability. </a:t>
            </a:r>
            <a:r>
              <a:rPr lang="en-US" altLang="ko-KR" sz="2000" dirty="0">
                <a:latin typeface="나눔스퀘어" panose="020B0600000101010101" pitchFamily="50" charset="-127"/>
                <a:ea typeface="나눔스퀘어" panose="020B0600000101010101" pitchFamily="50" charset="-127"/>
              </a:rPr>
              <a:t>So </a:t>
            </a:r>
            <a:r>
              <a:rPr lang="en-US" altLang="ko-KR" sz="2000" dirty="0" smtClean="0">
                <a:latin typeface="나눔스퀘어" panose="020B0600000101010101" pitchFamily="50" charset="-127"/>
                <a:ea typeface="나눔스퀘어" panose="020B0600000101010101" pitchFamily="50" charset="-127"/>
              </a:rPr>
              <a:t>we </a:t>
            </a:r>
            <a:r>
              <a:rPr lang="en-US" altLang="ko-KR" sz="2000" dirty="0">
                <a:latin typeface="나눔스퀘어" panose="020B0600000101010101" pitchFamily="50" charset="-127"/>
                <a:ea typeface="나눔스퀘어" panose="020B0600000101010101" pitchFamily="50" charset="-127"/>
              </a:rPr>
              <a:t>came up with the concept of 'learning programs using fairy </a:t>
            </a:r>
            <a:r>
              <a:rPr lang="en-US" altLang="ko-KR" sz="2000" dirty="0" smtClean="0">
                <a:latin typeface="나눔스퀘어" panose="020B0600000101010101" pitchFamily="50" charset="-127"/>
                <a:ea typeface="나눔스퀘어" panose="020B0600000101010101" pitchFamily="50" charset="-127"/>
              </a:rPr>
              <a:t>tales‘. It </a:t>
            </a:r>
            <a:r>
              <a:rPr lang="en-US" altLang="ko-KR" sz="2000" dirty="0">
                <a:latin typeface="나눔스퀘어" panose="020B0600000101010101" pitchFamily="50" charset="-127"/>
                <a:ea typeface="나눔스퀘어" panose="020B0600000101010101" pitchFamily="50" charset="-127"/>
              </a:rPr>
              <a:t>will help interact between users and programs.</a:t>
            </a:r>
          </a:p>
        </p:txBody>
      </p:sp>
      <p:sp>
        <p:nvSpPr>
          <p:cNvPr id="43" name="TextBox 42"/>
          <p:cNvSpPr txBox="1"/>
          <p:nvPr/>
        </p:nvSpPr>
        <p:spPr>
          <a:xfrm>
            <a:off x="3514590" y="23336645"/>
            <a:ext cx="14254287" cy="701731"/>
          </a:xfrm>
          <a:prstGeom prst="rect">
            <a:avLst/>
          </a:prstGeom>
          <a:noFill/>
        </p:spPr>
        <p:txBody>
          <a:bodyPr wrap="none" lIns="0" tIns="0" rIns="0" bIns="0" rtlCol="0">
            <a:spAutoFit/>
          </a:bodyPr>
          <a:lstStyle/>
          <a:p>
            <a:pPr algn="ctr">
              <a:lnSpc>
                <a:spcPct val="120000"/>
              </a:lnSpc>
            </a:pPr>
            <a:r>
              <a:rPr lang="en-US" altLang="ko-KR" sz="1900" dirty="0" smtClean="0">
                <a:latin typeface="나눔스퀘어" panose="020B0600000101010101" pitchFamily="50" charset="-127"/>
                <a:ea typeface="나눔스퀘어" panose="020B0600000101010101" pitchFamily="50" charset="-127"/>
              </a:rPr>
              <a:t>Through </a:t>
            </a:r>
            <a:r>
              <a:rPr lang="en-US" altLang="ko-KR" sz="1900" dirty="0">
                <a:latin typeface="나눔스퀘어" panose="020B0600000101010101" pitchFamily="50" charset="-127"/>
                <a:ea typeface="나눔스퀘어" panose="020B0600000101010101" pitchFamily="50" charset="-127"/>
              </a:rPr>
              <a:t>Build-Measure-Learn process, we choose three fair rale story which is ‘</a:t>
            </a:r>
            <a:r>
              <a:rPr lang="ko-KR" altLang="en-US" sz="1900" dirty="0">
                <a:latin typeface="나눔스퀘어" panose="020B0600000101010101" pitchFamily="50" charset="-127"/>
                <a:ea typeface="나눔스퀘어" panose="020B0600000101010101" pitchFamily="50" charset="-127"/>
              </a:rPr>
              <a:t>콩쥐팥쥐</a:t>
            </a:r>
            <a:r>
              <a:rPr lang="en-US" altLang="ko-KR" sz="1900" dirty="0">
                <a:latin typeface="나눔스퀘어" panose="020B0600000101010101" pitchFamily="50" charset="-127"/>
                <a:ea typeface="나눔스퀘어" panose="020B0600000101010101" pitchFamily="50" charset="-127"/>
              </a:rPr>
              <a:t>’, ‘</a:t>
            </a:r>
            <a:r>
              <a:rPr lang="ko-KR" altLang="en-US" sz="1900" dirty="0" smtClean="0">
                <a:latin typeface="나눔스퀘어" panose="020B0600000101010101" pitchFamily="50" charset="-127"/>
                <a:ea typeface="나눔스퀘어" panose="020B0600000101010101" pitchFamily="50" charset="-127"/>
              </a:rPr>
              <a:t>아기 장수 </a:t>
            </a:r>
            <a:r>
              <a:rPr lang="ko-KR" altLang="en-US" sz="1900" dirty="0" err="1" smtClean="0">
                <a:latin typeface="나눔스퀘어" panose="020B0600000101010101" pitchFamily="50" charset="-127"/>
                <a:ea typeface="나눔스퀘어" panose="020B0600000101010101" pitchFamily="50" charset="-127"/>
              </a:rPr>
              <a:t>우투리</a:t>
            </a:r>
            <a:r>
              <a:rPr lang="en-US" altLang="ko-KR" sz="1900" dirty="0">
                <a:latin typeface="나눔스퀘어" panose="020B0600000101010101" pitchFamily="50" charset="-127"/>
                <a:ea typeface="나눔스퀘어" panose="020B0600000101010101" pitchFamily="50" charset="-127"/>
              </a:rPr>
              <a:t>‘, ‘</a:t>
            </a:r>
            <a:r>
              <a:rPr lang="ko-KR" altLang="en-US" sz="1900" dirty="0" err="1">
                <a:latin typeface="나눔스퀘어" panose="020B0600000101010101" pitchFamily="50" charset="-127"/>
                <a:ea typeface="나눔스퀘어" panose="020B0600000101010101" pitchFamily="50" charset="-127"/>
              </a:rPr>
              <a:t>유기견의</a:t>
            </a:r>
            <a:r>
              <a:rPr lang="ko-KR" altLang="en-US" sz="1900" dirty="0">
                <a:latin typeface="나눔스퀘어" panose="020B0600000101010101" pitchFamily="50" charset="-127"/>
                <a:ea typeface="나눔스퀘어" panose="020B0600000101010101" pitchFamily="50" charset="-127"/>
              </a:rPr>
              <a:t> 모험</a:t>
            </a:r>
            <a:r>
              <a:rPr lang="en-US" altLang="ko-KR" sz="1900" dirty="0" smtClean="0">
                <a:latin typeface="나눔스퀘어" panose="020B0600000101010101" pitchFamily="50" charset="-127"/>
                <a:ea typeface="나눔스퀘어" panose="020B0600000101010101" pitchFamily="50" charset="-127"/>
              </a:rPr>
              <a:t>＇</a:t>
            </a:r>
          </a:p>
          <a:p>
            <a:pPr algn="ctr">
              <a:lnSpc>
                <a:spcPct val="120000"/>
              </a:lnSpc>
            </a:pPr>
            <a:r>
              <a:rPr lang="en-US" altLang="ko-KR" sz="1900" dirty="0" smtClean="0">
                <a:latin typeface="나눔스퀘어" panose="020B0600000101010101" pitchFamily="50" charset="-127"/>
                <a:ea typeface="나눔스퀘어" panose="020B0600000101010101" pitchFamily="50" charset="-127"/>
              </a:rPr>
              <a:t>Based </a:t>
            </a:r>
            <a:r>
              <a:rPr lang="en-US" altLang="ko-KR" sz="1900" dirty="0">
                <a:latin typeface="나눔스퀘어" panose="020B0600000101010101" pitchFamily="50" charset="-127"/>
                <a:ea typeface="나눔스퀘어" panose="020B0600000101010101" pitchFamily="50" charset="-127"/>
              </a:rPr>
              <a:t>on </a:t>
            </a:r>
            <a:r>
              <a:rPr lang="en-US" altLang="ko-KR" sz="1900" dirty="0" smtClean="0">
                <a:latin typeface="나눔스퀘어" panose="020B0600000101010101" pitchFamily="50" charset="-127"/>
                <a:ea typeface="나눔스퀘어" panose="020B0600000101010101" pitchFamily="50" charset="-127"/>
              </a:rPr>
              <a:t>these </a:t>
            </a:r>
            <a:r>
              <a:rPr lang="en-US" altLang="ko-KR" sz="1900" dirty="0">
                <a:latin typeface="나눔스퀘어" panose="020B0600000101010101" pitchFamily="50" charset="-127"/>
                <a:ea typeface="나눔스퀘어" panose="020B0600000101010101" pitchFamily="50" charset="-127"/>
              </a:rPr>
              <a:t>concept of fairy tale, </a:t>
            </a:r>
            <a:r>
              <a:rPr lang="en-US" altLang="ko-KR" sz="1900" dirty="0" smtClean="0">
                <a:latin typeface="나눔스퀘어" panose="020B0600000101010101" pitchFamily="50" charset="-127"/>
                <a:ea typeface="나눔스퀘어" panose="020B0600000101010101" pitchFamily="50" charset="-127"/>
              </a:rPr>
              <a:t>low-fidelity prototype </a:t>
            </a:r>
            <a:r>
              <a:rPr lang="en-US" altLang="ko-KR" sz="1900" dirty="0">
                <a:latin typeface="나눔스퀘어" panose="020B0600000101010101" pitchFamily="50" charset="-127"/>
                <a:ea typeface="나눔스퀘어" panose="020B0600000101010101" pitchFamily="50" charset="-127"/>
              </a:rPr>
              <a:t>with solutions for 'recognition', 'sociality' and </a:t>
            </a:r>
            <a:r>
              <a:rPr lang="en-US" altLang="ko-KR" sz="1900" dirty="0" smtClean="0">
                <a:latin typeface="나눔스퀘어" panose="020B0600000101010101" pitchFamily="50" charset="-127"/>
                <a:ea typeface="나눔스퀘어" panose="020B0600000101010101" pitchFamily="50" charset="-127"/>
              </a:rPr>
              <a:t>'exercise‘ was developed</a:t>
            </a:r>
            <a:endParaRPr lang="en-US" altLang="ko-KR" sz="1900" dirty="0">
              <a:latin typeface="나눔스퀘어" panose="020B0600000101010101" pitchFamily="50" charset="-127"/>
              <a:ea typeface="나눔스퀘어" panose="020B0600000101010101" pitchFamily="50" charset="-127"/>
            </a:endParaRPr>
          </a:p>
        </p:txBody>
      </p:sp>
      <p:sp>
        <p:nvSpPr>
          <p:cNvPr id="37" name="타원 36"/>
          <p:cNvSpPr/>
          <p:nvPr/>
        </p:nvSpPr>
        <p:spPr>
          <a:xfrm>
            <a:off x="5114517" y="14307989"/>
            <a:ext cx="1503602" cy="150360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smtClean="0">
                <a:latin typeface="나눔스퀘어 Bold" panose="020B0600000101010101" pitchFamily="50" charset="-127"/>
                <a:ea typeface="나눔스퀘어 Bold" panose="020B0600000101010101" pitchFamily="50" charset="-127"/>
              </a:rPr>
              <a:t>Cognitive</a:t>
            </a:r>
          </a:p>
          <a:p>
            <a:pPr algn="ctr"/>
            <a:r>
              <a:rPr lang="en-US" altLang="ko-KR" sz="2000" dirty="0" smtClean="0">
                <a:latin typeface="나눔스퀘어 Bold" panose="020B0600000101010101" pitchFamily="50" charset="-127"/>
                <a:ea typeface="나눔스퀘어 Bold" panose="020B0600000101010101" pitchFamily="50" charset="-127"/>
              </a:rPr>
              <a:t>skill</a:t>
            </a:r>
            <a:endParaRPr lang="ko-KR" altLang="en-US" sz="2000" dirty="0">
              <a:latin typeface="나눔스퀘어 Bold" panose="020B0600000101010101" pitchFamily="50" charset="-127"/>
              <a:ea typeface="나눔스퀘어 Bold" panose="020B0600000101010101" pitchFamily="50" charset="-127"/>
            </a:endParaRPr>
          </a:p>
        </p:txBody>
      </p:sp>
      <p:sp>
        <p:nvSpPr>
          <p:cNvPr id="38" name="타원 37"/>
          <p:cNvSpPr/>
          <p:nvPr/>
        </p:nvSpPr>
        <p:spPr>
          <a:xfrm>
            <a:off x="7055050" y="14307989"/>
            <a:ext cx="1503602" cy="150360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smtClean="0">
                <a:latin typeface="나눔스퀘어 Bold" panose="020B0600000101010101" pitchFamily="50" charset="-127"/>
                <a:ea typeface="나눔스퀘어 Bold" panose="020B0600000101010101" pitchFamily="50" charset="-127"/>
              </a:rPr>
              <a:t>Sociality</a:t>
            </a:r>
            <a:endParaRPr lang="ko-KR" altLang="en-US" sz="2000" dirty="0">
              <a:latin typeface="나눔스퀘어 Bold" panose="020B0600000101010101" pitchFamily="50" charset="-127"/>
              <a:ea typeface="나눔스퀘어 Bold" panose="020B0600000101010101" pitchFamily="50" charset="-127"/>
            </a:endParaRPr>
          </a:p>
        </p:txBody>
      </p:sp>
      <p:sp>
        <p:nvSpPr>
          <p:cNvPr id="39" name="TextBox 38"/>
          <p:cNvSpPr txBox="1"/>
          <p:nvPr/>
        </p:nvSpPr>
        <p:spPr>
          <a:xfrm>
            <a:off x="3279084" y="13806272"/>
            <a:ext cx="5149090" cy="307777"/>
          </a:xfrm>
          <a:prstGeom prst="rect">
            <a:avLst/>
          </a:prstGeom>
          <a:noFill/>
        </p:spPr>
        <p:txBody>
          <a:bodyPr wrap="square" lIns="0" tIns="0" rIns="0" bIns="0" rtlCol="0">
            <a:spAutoFit/>
          </a:bodyPr>
          <a:lstStyle/>
          <a:p>
            <a:pPr algn="ctr"/>
            <a:r>
              <a:rPr lang="en-US" altLang="ko-KR" sz="2000" u="sng" dirty="0">
                <a:latin typeface="나눔스퀘어 Bold" panose="020B0600000101010101" pitchFamily="50" charset="-127"/>
                <a:ea typeface="나눔스퀘어 Bold" panose="020B0600000101010101" pitchFamily="50" charset="-127"/>
              </a:rPr>
              <a:t>Three Lessons for Disabled Children</a:t>
            </a:r>
          </a:p>
        </p:txBody>
      </p:sp>
      <p:sp>
        <p:nvSpPr>
          <p:cNvPr id="45" name="TextBox 44"/>
          <p:cNvSpPr txBox="1"/>
          <p:nvPr/>
        </p:nvSpPr>
        <p:spPr>
          <a:xfrm>
            <a:off x="8030100" y="10893986"/>
            <a:ext cx="5209824" cy="1071062"/>
          </a:xfrm>
          <a:prstGeom prst="rect">
            <a:avLst/>
          </a:prstGeom>
          <a:noFill/>
        </p:spPr>
        <p:txBody>
          <a:bodyPr wrap="none" lIns="0" tIns="0" rIns="0" bIns="0" rtlCol="0">
            <a:spAutoFit/>
          </a:bodyPr>
          <a:lstStyle/>
          <a:p>
            <a:pPr algn="ctr">
              <a:lnSpc>
                <a:spcPct val="120000"/>
              </a:lnSpc>
            </a:pPr>
            <a:r>
              <a:rPr lang="en-US" altLang="ko-KR" sz="2000" u="sng" dirty="0">
                <a:latin typeface="나눔스퀘어 Bold" panose="020B0600000101010101" pitchFamily="50" charset="-127"/>
                <a:ea typeface="나눔스퀘어 Bold" panose="020B0600000101010101" pitchFamily="50" charset="-127"/>
              </a:rPr>
              <a:t>Customer </a:t>
            </a:r>
            <a:r>
              <a:rPr lang="en-US" altLang="ko-KR" sz="2000" u="sng" dirty="0" smtClean="0">
                <a:latin typeface="나눔스퀘어 Bold" panose="020B0600000101010101" pitchFamily="50" charset="-127"/>
                <a:ea typeface="나눔스퀘어 Bold" panose="020B0600000101010101" pitchFamily="50" charset="-127"/>
              </a:rPr>
              <a:t>Issue</a:t>
            </a:r>
            <a:endParaRPr lang="en-US" altLang="ko-KR" sz="2000" u="sng" dirty="0">
              <a:latin typeface="나눔스퀘어 Bold" panose="020B0600000101010101" pitchFamily="50" charset="-127"/>
              <a:ea typeface="나눔스퀘어 Bold" panose="020B0600000101010101" pitchFamily="50" charset="-127"/>
            </a:endParaRPr>
          </a:p>
          <a:p>
            <a:pPr>
              <a:lnSpc>
                <a:spcPct val="120000"/>
              </a:lnSpc>
            </a:pPr>
            <a:r>
              <a:rPr lang="en-US" altLang="ko-KR" sz="1900" dirty="0" smtClean="0">
                <a:latin typeface="나눔스퀘어" panose="020B0600000101010101" pitchFamily="50" charset="-127"/>
                <a:ea typeface="나눔스퀘어" panose="020B0600000101010101" pitchFamily="50" charset="-127"/>
              </a:rPr>
              <a:t>1. One-dimensional </a:t>
            </a:r>
            <a:r>
              <a:rPr lang="en-US" altLang="ko-KR" sz="1900" dirty="0">
                <a:latin typeface="나눔스퀘어" panose="020B0600000101010101" pitchFamily="50" charset="-127"/>
                <a:ea typeface="나눔스퀘어" panose="020B0600000101010101" pitchFamily="50" charset="-127"/>
              </a:rPr>
              <a:t>existing learning programs,</a:t>
            </a:r>
          </a:p>
          <a:p>
            <a:pPr>
              <a:lnSpc>
                <a:spcPct val="120000"/>
              </a:lnSpc>
            </a:pPr>
            <a:r>
              <a:rPr lang="en-US" altLang="ko-KR" sz="1900" dirty="0" smtClean="0">
                <a:latin typeface="나눔스퀘어" panose="020B0600000101010101" pitchFamily="50" charset="-127"/>
                <a:ea typeface="나눔스퀘어" panose="020B0600000101010101" pitchFamily="50" charset="-127"/>
              </a:rPr>
              <a:t>2. Low </a:t>
            </a:r>
            <a:r>
              <a:rPr lang="en-US" altLang="ko-KR" sz="1900" dirty="0">
                <a:latin typeface="나눔스퀘어" panose="020B0600000101010101" pitchFamily="50" charset="-127"/>
                <a:ea typeface="나눔스퀘어" panose="020B0600000101010101" pitchFamily="50" charset="-127"/>
              </a:rPr>
              <a:t>accessibility to learning programs</a:t>
            </a:r>
          </a:p>
        </p:txBody>
      </p:sp>
      <p:grpSp>
        <p:nvGrpSpPr>
          <p:cNvPr id="12" name="그룹 11"/>
          <p:cNvGrpSpPr/>
          <p:nvPr/>
        </p:nvGrpSpPr>
        <p:grpSpPr>
          <a:xfrm>
            <a:off x="10988430" y="13800658"/>
            <a:ext cx="8620020" cy="2196301"/>
            <a:chOff x="11480734" y="12626866"/>
            <a:chExt cx="8620020" cy="2196301"/>
          </a:xfrm>
        </p:grpSpPr>
        <p:sp>
          <p:nvSpPr>
            <p:cNvPr id="11" name="모서리가 둥근 사각형 설명선 10"/>
            <p:cNvSpPr/>
            <p:nvPr/>
          </p:nvSpPr>
          <p:spPr>
            <a:xfrm>
              <a:off x="12410481" y="13091703"/>
              <a:ext cx="7616162" cy="1120688"/>
            </a:xfrm>
            <a:prstGeom prst="wedgeRoundRectCallout">
              <a:avLst>
                <a:gd name="adj1" fmla="val -51532"/>
                <a:gd name="adj2" fmla="val 29449"/>
                <a:gd name="adj3" fmla="val 16667"/>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12203961" y="12626866"/>
              <a:ext cx="7611251" cy="307777"/>
            </a:xfrm>
            <a:prstGeom prst="rect">
              <a:avLst/>
            </a:prstGeom>
            <a:noFill/>
          </p:spPr>
          <p:txBody>
            <a:bodyPr wrap="none" lIns="0" tIns="0" rIns="0" bIns="0" rtlCol="0">
              <a:spAutoFit/>
            </a:bodyPr>
            <a:lstStyle/>
            <a:p>
              <a:pPr algn="ctr"/>
              <a:r>
                <a:rPr lang="en-US" altLang="ko-KR" sz="2000" u="sng" dirty="0">
                  <a:latin typeface="나눔스퀘어 Bold" panose="020B0600000101010101" pitchFamily="50" charset="-127"/>
                  <a:ea typeface="나눔스퀘어 Bold" panose="020B0600000101010101" pitchFamily="50" charset="-127"/>
                </a:rPr>
                <a:t>Limitations of Learning Programs for Existing Disabled Children</a:t>
              </a:r>
            </a:p>
          </p:txBody>
        </p:sp>
        <p:sp>
          <p:nvSpPr>
            <p:cNvPr id="46" name="TextBox 45"/>
            <p:cNvSpPr txBox="1"/>
            <p:nvPr/>
          </p:nvSpPr>
          <p:spPr>
            <a:xfrm>
              <a:off x="12336371" y="13293359"/>
              <a:ext cx="7764383" cy="717376"/>
            </a:xfrm>
            <a:prstGeom prst="rect">
              <a:avLst/>
            </a:prstGeom>
            <a:noFill/>
          </p:spPr>
          <p:txBody>
            <a:bodyPr wrap="square" lIns="0" tIns="0" rIns="0" bIns="0" rtlCol="0">
              <a:spAutoFit/>
            </a:bodyPr>
            <a:lstStyle/>
            <a:p>
              <a:pPr algn="ctr">
                <a:lnSpc>
                  <a:spcPct val="120000"/>
                </a:lnSpc>
              </a:pPr>
              <a:r>
                <a:rPr lang="en-US" altLang="ko-KR" sz="2000" i="1" dirty="0" smtClean="0">
                  <a:solidFill>
                    <a:schemeClr val="tx1">
                      <a:lumMod val="65000"/>
                      <a:lumOff val="35000"/>
                    </a:schemeClr>
                  </a:solidFill>
                  <a:latin typeface="나눔스퀘어" panose="020B0600000101010101" pitchFamily="50" charset="-127"/>
                  <a:ea typeface="나눔스퀘어" panose="020B0600000101010101" pitchFamily="50" charset="-127"/>
                </a:rPr>
                <a:t>“</a:t>
              </a:r>
              <a:r>
                <a:rPr lang="en-US" altLang="ko-KR" sz="2000" i="1" dirty="0">
                  <a:solidFill>
                    <a:schemeClr val="tx1">
                      <a:lumMod val="65000"/>
                      <a:lumOff val="35000"/>
                    </a:schemeClr>
                  </a:solidFill>
                  <a:latin typeface="나눔스퀘어" panose="020B0600000101010101" pitchFamily="50" charset="-127"/>
                  <a:ea typeface="나눔스퀘어" panose="020B0600000101010101" pitchFamily="50" charset="-127"/>
                </a:rPr>
                <a:t>existing </a:t>
              </a:r>
              <a:r>
                <a:rPr lang="en-US" altLang="ko-KR" sz="2000" i="1" dirty="0" smtClean="0">
                  <a:solidFill>
                    <a:schemeClr val="tx1">
                      <a:lumMod val="65000"/>
                      <a:lumOff val="35000"/>
                    </a:schemeClr>
                  </a:solidFill>
                  <a:latin typeface="나눔스퀘어" panose="020B0600000101010101" pitchFamily="50" charset="-127"/>
                  <a:ea typeface="나눔스퀘어" panose="020B0600000101010101" pitchFamily="50" charset="-127"/>
                </a:rPr>
                <a:t>programs has </a:t>
              </a:r>
              <a:r>
                <a:rPr lang="en-US" altLang="ko-KR" sz="2000" i="1" u="sng" dirty="0">
                  <a:solidFill>
                    <a:sysClr val="windowText" lastClr="000000"/>
                  </a:solidFill>
                  <a:latin typeface="나눔스퀘어 Bold" panose="020B0600000101010101" pitchFamily="50" charset="-127"/>
                  <a:ea typeface="나눔스퀘어 Bold" panose="020B0600000101010101" pitchFamily="50" charset="-127"/>
                </a:rPr>
                <a:t>failed </a:t>
              </a:r>
              <a:r>
                <a:rPr lang="en-US" altLang="ko-KR" sz="2000" i="1" u="sng" dirty="0" smtClean="0">
                  <a:solidFill>
                    <a:sysClr val="windowText" lastClr="000000"/>
                  </a:solidFill>
                  <a:latin typeface="나눔스퀘어 Bold" panose="020B0600000101010101" pitchFamily="50" charset="-127"/>
                  <a:ea typeface="나눔스퀘어 Bold" panose="020B0600000101010101" pitchFamily="50" charset="-127"/>
                </a:rPr>
                <a:t>into getting continuous interest</a:t>
              </a:r>
              <a:r>
                <a:rPr lang="en-US" altLang="ko-KR" sz="2000" i="1" u="sng" dirty="0">
                  <a:solidFill>
                    <a:sysClr val="windowText" lastClr="000000"/>
                  </a:solidFill>
                  <a:latin typeface="나눔스퀘어 Bold" panose="020B0600000101010101" pitchFamily="50" charset="-127"/>
                  <a:ea typeface="나눔스퀘어 Bold" panose="020B0600000101010101" pitchFamily="50" charset="-127"/>
                </a:rPr>
                <a:t> </a:t>
              </a:r>
              <a:r>
                <a:rPr lang="en-US" altLang="ko-KR" sz="2000" i="1" dirty="0" smtClean="0">
                  <a:solidFill>
                    <a:schemeClr val="tx1">
                      <a:lumMod val="65000"/>
                      <a:lumOff val="35000"/>
                    </a:schemeClr>
                  </a:solidFill>
                  <a:latin typeface="나눔스퀘어" panose="020B0600000101010101" pitchFamily="50" charset="-127"/>
                  <a:ea typeface="나눔스퀘어" panose="020B0600000101010101" pitchFamily="50" charset="-127"/>
                </a:rPr>
                <a:t>because</a:t>
              </a:r>
              <a:r>
                <a:rPr lang="ko-KR" altLang="en-US" sz="2000" i="1" dirty="0" smtClean="0">
                  <a:solidFill>
                    <a:schemeClr val="tx1">
                      <a:lumMod val="65000"/>
                      <a:lumOff val="35000"/>
                    </a:schemeClr>
                  </a:solidFill>
                  <a:latin typeface="나눔스퀘어" panose="020B0600000101010101" pitchFamily="50" charset="-127"/>
                  <a:ea typeface="나눔스퀘어" panose="020B0600000101010101" pitchFamily="50" charset="-127"/>
                </a:rPr>
                <a:t> </a:t>
              </a:r>
              <a:r>
                <a:rPr lang="en-US" altLang="ko-KR" sz="2000" i="1" dirty="0" smtClean="0">
                  <a:solidFill>
                    <a:schemeClr val="tx1">
                      <a:lumMod val="65000"/>
                      <a:lumOff val="35000"/>
                    </a:schemeClr>
                  </a:solidFill>
                  <a:latin typeface="나눔스퀘어" panose="020B0600000101010101" pitchFamily="50" charset="-127"/>
                  <a:ea typeface="나눔스퀘어" panose="020B0600000101010101" pitchFamily="50" charset="-127"/>
                </a:rPr>
                <a:t>those program </a:t>
              </a:r>
              <a:r>
                <a:rPr lang="en-US" altLang="ko-KR" sz="2000" i="1" u="sng" dirty="0">
                  <a:solidFill>
                    <a:sysClr val="windowText" lastClr="000000"/>
                  </a:solidFill>
                  <a:latin typeface="나눔스퀘어 Bold" panose="020B0600000101010101" pitchFamily="50" charset="-127"/>
                  <a:ea typeface="나눔스퀘어 Bold" panose="020B0600000101010101" pitchFamily="50" charset="-127"/>
                </a:rPr>
                <a:t>do not consider kid’s needs”</a:t>
              </a:r>
            </a:p>
          </p:txBody>
        </p:sp>
        <p:pic>
          <p:nvPicPr>
            <p:cNvPr id="1026" name="Picture 2" descr="ê´ë ¨ ì´ë¯¸ì§"/>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1480734" y="13973669"/>
              <a:ext cx="849498" cy="849498"/>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TextBox 47"/>
          <p:cNvSpPr txBox="1"/>
          <p:nvPr/>
        </p:nvSpPr>
        <p:spPr>
          <a:xfrm>
            <a:off x="2791221" y="18765329"/>
            <a:ext cx="5452968" cy="307777"/>
          </a:xfrm>
          <a:prstGeom prst="rect">
            <a:avLst/>
          </a:prstGeom>
          <a:noFill/>
        </p:spPr>
        <p:txBody>
          <a:bodyPr wrap="none" lIns="0" tIns="0" rIns="0" bIns="0" rtlCol="0">
            <a:spAutoFit/>
          </a:bodyPr>
          <a:lstStyle/>
          <a:p>
            <a:pPr algn="ctr"/>
            <a:r>
              <a:rPr lang="en-US" altLang="ko-KR" sz="2000" u="sng" dirty="0">
                <a:latin typeface="나눔스퀘어 Bold" panose="020B0600000101010101" pitchFamily="50" charset="-127"/>
                <a:ea typeface="나눔스퀘어 Bold" panose="020B0600000101010101" pitchFamily="50" charset="-127"/>
              </a:rPr>
              <a:t>Effect of using fairy tale </a:t>
            </a:r>
            <a:r>
              <a:rPr lang="en-US" altLang="ko-KR" sz="2000" u="sng" dirty="0" smtClean="0">
                <a:latin typeface="나눔스퀘어 Bold" panose="020B0600000101010101" pitchFamily="50" charset="-127"/>
                <a:ea typeface="나눔스퀘어 Bold" panose="020B0600000101010101" pitchFamily="50" charset="-127"/>
              </a:rPr>
              <a:t>in children </a:t>
            </a:r>
            <a:r>
              <a:rPr lang="en-US" altLang="ko-KR" sz="2000" u="sng" dirty="0">
                <a:latin typeface="나눔스퀘어 Bold" panose="020B0600000101010101" pitchFamily="50" charset="-127"/>
                <a:ea typeface="나눔스퀘어 Bold" panose="020B0600000101010101" pitchFamily="50" charset="-127"/>
              </a:rPr>
              <a:t>education</a:t>
            </a:r>
          </a:p>
        </p:txBody>
      </p:sp>
      <p:sp>
        <p:nvSpPr>
          <p:cNvPr id="49" name="TextBox 48"/>
          <p:cNvSpPr txBox="1"/>
          <p:nvPr/>
        </p:nvSpPr>
        <p:spPr>
          <a:xfrm>
            <a:off x="13754743" y="18765329"/>
            <a:ext cx="2906526" cy="307777"/>
          </a:xfrm>
          <a:prstGeom prst="rect">
            <a:avLst/>
          </a:prstGeom>
          <a:noFill/>
        </p:spPr>
        <p:txBody>
          <a:bodyPr wrap="square" lIns="0" tIns="0" rIns="0" bIns="0" rtlCol="0">
            <a:spAutoFit/>
          </a:bodyPr>
          <a:lstStyle/>
          <a:p>
            <a:pPr algn="ctr"/>
            <a:r>
              <a:rPr lang="en-US" altLang="ko-KR" sz="2000" u="sng" dirty="0" smtClean="0">
                <a:latin typeface="나눔스퀘어 Bold" panose="020B0600000101010101" pitchFamily="50" charset="-127"/>
                <a:ea typeface="나눔스퀘어 Bold" panose="020B0600000101010101" pitchFamily="50" charset="-127"/>
              </a:rPr>
              <a:t>Our </a:t>
            </a:r>
            <a:r>
              <a:rPr lang="en-US" altLang="ko-KR" sz="2000" u="sng" dirty="0">
                <a:latin typeface="나눔스퀘어 Bold" panose="020B0600000101010101" pitchFamily="50" charset="-127"/>
                <a:ea typeface="나눔스퀘어 Bold" panose="020B0600000101010101" pitchFamily="50" charset="-127"/>
              </a:rPr>
              <a:t>concept direction</a:t>
            </a:r>
          </a:p>
        </p:txBody>
      </p:sp>
      <p:grpSp>
        <p:nvGrpSpPr>
          <p:cNvPr id="14" name="그룹 13"/>
          <p:cNvGrpSpPr/>
          <p:nvPr/>
        </p:nvGrpSpPr>
        <p:grpSpPr>
          <a:xfrm>
            <a:off x="11200807" y="19348949"/>
            <a:ext cx="8014399" cy="2431847"/>
            <a:chOff x="11782971" y="18995593"/>
            <a:chExt cx="8014399" cy="2431847"/>
          </a:xfrm>
        </p:grpSpPr>
        <p:sp>
          <p:nvSpPr>
            <p:cNvPr id="52" name="모서리가 둥근 직사각형 51"/>
            <p:cNvSpPr/>
            <p:nvPr/>
          </p:nvSpPr>
          <p:spPr>
            <a:xfrm>
              <a:off x="16265192" y="18995593"/>
              <a:ext cx="3532178" cy="2431847"/>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모서리가 둥근 직사각형 50"/>
            <p:cNvSpPr/>
            <p:nvPr/>
          </p:nvSpPr>
          <p:spPr>
            <a:xfrm>
              <a:off x="11782971" y="18995593"/>
              <a:ext cx="3532178" cy="2431847"/>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12002704" y="19307173"/>
              <a:ext cx="1242687" cy="124268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smtClean="0">
                  <a:latin typeface="나눔스퀘어 Bold" panose="020B0600000101010101" pitchFamily="50" charset="-127"/>
                  <a:ea typeface="나눔스퀘어 Bold" panose="020B0600000101010101" pitchFamily="50" charset="-127"/>
                </a:rPr>
                <a:t>Learning</a:t>
              </a:r>
            </a:p>
            <a:p>
              <a:pPr algn="ctr"/>
              <a:r>
                <a:rPr lang="en-US" altLang="ko-KR" sz="1600" dirty="0" smtClean="0">
                  <a:latin typeface="나눔스퀘어 Bold" panose="020B0600000101010101" pitchFamily="50" charset="-127"/>
                  <a:ea typeface="나눔스퀘어 Bold" panose="020B0600000101010101" pitchFamily="50" charset="-127"/>
                </a:rPr>
                <a:t>element</a:t>
              </a:r>
              <a:endParaRPr lang="en-US" altLang="ko-KR" sz="1600" dirty="0">
                <a:latin typeface="나눔스퀘어 Bold" panose="020B0600000101010101" pitchFamily="50" charset="-127"/>
                <a:ea typeface="나눔스퀘어 Bold" panose="020B0600000101010101" pitchFamily="50" charset="-127"/>
              </a:endParaRPr>
            </a:p>
          </p:txBody>
        </p:sp>
        <p:sp>
          <p:nvSpPr>
            <p:cNvPr id="54" name="타원 53"/>
            <p:cNvSpPr/>
            <p:nvPr/>
          </p:nvSpPr>
          <p:spPr>
            <a:xfrm>
              <a:off x="13852729" y="19307173"/>
              <a:ext cx="1242687" cy="124268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400" dirty="0" smtClean="0">
                  <a:latin typeface="나눔스퀘어 Bold" panose="020B0600000101010101" pitchFamily="50" charset="-127"/>
                  <a:ea typeface="나눔스퀘어 Bold" panose="020B0600000101010101" pitchFamily="50" charset="-127"/>
                </a:rPr>
                <a:t>Boring</a:t>
              </a:r>
            </a:p>
            <a:p>
              <a:pPr algn="ctr"/>
              <a:r>
                <a:rPr lang="en-US" altLang="ko-KR" sz="1400" dirty="0" smtClean="0">
                  <a:latin typeface="나눔스퀘어 Bold" panose="020B0600000101010101" pitchFamily="50" charset="-127"/>
                  <a:ea typeface="나눔스퀘어 Bold" panose="020B0600000101010101" pitchFamily="50" charset="-127"/>
                </a:rPr>
                <a:t>Existing</a:t>
              </a:r>
            </a:p>
            <a:p>
              <a:pPr algn="ctr"/>
              <a:r>
                <a:rPr lang="en-US" altLang="ko-KR" sz="1400" dirty="0" smtClean="0">
                  <a:latin typeface="나눔스퀘어 Bold" panose="020B0600000101010101" pitchFamily="50" charset="-127"/>
                  <a:ea typeface="나눔스퀘어 Bold" panose="020B0600000101010101" pitchFamily="50" charset="-127"/>
                </a:rPr>
                <a:t>solution</a:t>
              </a:r>
              <a:endParaRPr lang="en-US" altLang="ko-KR" sz="1400" dirty="0">
                <a:latin typeface="나눔스퀘어 Bold" panose="020B0600000101010101" pitchFamily="50" charset="-127"/>
                <a:ea typeface="나눔스퀘어 Bold" panose="020B0600000101010101" pitchFamily="50" charset="-127"/>
              </a:endParaRPr>
            </a:p>
            <a:p>
              <a:pPr algn="ctr"/>
              <a:r>
                <a:rPr lang="en-US" altLang="ko-KR" sz="1400" dirty="0" smtClean="0">
                  <a:latin typeface="나눔스퀘어 Bold" panose="020B0600000101010101" pitchFamily="50" charset="-127"/>
                  <a:ea typeface="나눔스퀘어 Bold" panose="020B0600000101010101" pitchFamily="50" charset="-127"/>
                </a:rPr>
                <a:t>(lesson</a:t>
              </a:r>
            </a:p>
            <a:p>
              <a:pPr algn="ctr"/>
              <a:r>
                <a:rPr lang="en-US" altLang="ko-KR" sz="1400" dirty="0" smtClean="0">
                  <a:latin typeface="나눔스퀘어 Bold" panose="020B0600000101010101" pitchFamily="50" charset="-127"/>
                  <a:ea typeface="나눔스퀘어 Bold" panose="020B0600000101010101" pitchFamily="50" charset="-127"/>
                </a:rPr>
                <a:t>oriented)</a:t>
              </a:r>
              <a:endParaRPr lang="ko-KR" altLang="en-US" sz="800" dirty="0">
                <a:latin typeface="나눔스퀘어" panose="020B0600000101010101" pitchFamily="50" charset="-127"/>
                <a:ea typeface="나눔스퀘어" panose="020B0600000101010101" pitchFamily="50" charset="-127"/>
              </a:endParaRPr>
            </a:p>
          </p:txBody>
        </p:sp>
        <p:sp>
          <p:nvSpPr>
            <p:cNvPr id="55" name="TextBox 54"/>
            <p:cNvSpPr txBox="1"/>
            <p:nvPr/>
          </p:nvSpPr>
          <p:spPr>
            <a:xfrm>
              <a:off x="13456887" y="19743850"/>
              <a:ext cx="184346" cy="369332"/>
            </a:xfrm>
            <a:prstGeom prst="rect">
              <a:avLst/>
            </a:prstGeom>
            <a:noFill/>
          </p:spPr>
          <p:txBody>
            <a:bodyPr wrap="none" lIns="0" tIns="0" rIns="0" bIns="0" rtlCol="0">
              <a:spAutoFit/>
            </a:bodyPr>
            <a:lstStyle/>
            <a:p>
              <a:r>
                <a:rPr lang="en-US" altLang="ko-KR" sz="2400" b="1" dirty="0" smtClean="0">
                  <a:solidFill>
                    <a:schemeClr val="tx1">
                      <a:lumMod val="50000"/>
                      <a:lumOff val="50000"/>
                    </a:schemeClr>
                  </a:solidFill>
                  <a:latin typeface="나눔스퀘어" panose="020B0600000101010101" pitchFamily="50" charset="-127"/>
                  <a:ea typeface="나눔스퀘어" panose="020B0600000101010101" pitchFamily="50" charset="-127"/>
                </a:rPr>
                <a:t>+</a:t>
              </a:r>
              <a:endParaRPr lang="en-US" altLang="ko-KR" sz="2400" b="1" dirty="0">
                <a:solidFill>
                  <a:schemeClr val="tx1">
                    <a:lumMod val="50000"/>
                    <a:lumOff val="50000"/>
                  </a:schemeClr>
                </a:solidFill>
                <a:latin typeface="나눔스퀘어" panose="020B0600000101010101" pitchFamily="50" charset="-127"/>
                <a:ea typeface="나눔스퀘어" panose="020B0600000101010101" pitchFamily="50" charset="-127"/>
              </a:endParaRPr>
            </a:p>
          </p:txBody>
        </p:sp>
        <p:sp>
          <p:nvSpPr>
            <p:cNvPr id="56" name="TextBox 55"/>
            <p:cNvSpPr txBox="1"/>
            <p:nvPr/>
          </p:nvSpPr>
          <p:spPr>
            <a:xfrm>
              <a:off x="11962921" y="20827760"/>
              <a:ext cx="3320333" cy="215444"/>
            </a:xfrm>
            <a:prstGeom prst="rect">
              <a:avLst/>
            </a:prstGeom>
            <a:noFill/>
          </p:spPr>
          <p:txBody>
            <a:bodyPr wrap="none" lIns="0" tIns="0" rIns="0" bIns="0" rtlCol="0">
              <a:spAutoFit/>
            </a:bodyPr>
            <a:lstStyle/>
            <a:p>
              <a:pPr algn="ctr"/>
              <a:r>
                <a:rPr lang="en-US" altLang="ko-KR" sz="1400" dirty="0">
                  <a:solidFill>
                    <a:schemeClr val="tx1">
                      <a:lumMod val="65000"/>
                      <a:lumOff val="35000"/>
                    </a:schemeClr>
                  </a:solidFill>
                  <a:latin typeface="나눔스퀘어" panose="020B0600000101010101" pitchFamily="50" charset="-127"/>
                  <a:ea typeface="나눔스퀘어" panose="020B0600000101010101" pitchFamily="50" charset="-127"/>
                </a:rPr>
                <a:t>Existing programs that aren't interesting</a:t>
              </a:r>
            </a:p>
          </p:txBody>
        </p:sp>
        <p:sp>
          <p:nvSpPr>
            <p:cNvPr id="57" name="이등변 삼각형 56"/>
            <p:cNvSpPr/>
            <p:nvPr/>
          </p:nvSpPr>
          <p:spPr>
            <a:xfrm rot="5400000">
              <a:off x="15217592" y="20115107"/>
              <a:ext cx="1145158" cy="192818"/>
            </a:xfrm>
            <a:prstGeom prs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16484925" y="19307173"/>
              <a:ext cx="1242687" cy="124268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latin typeface="나눔스퀘어 Bold" panose="020B0600000101010101" pitchFamily="50" charset="-127"/>
                  <a:ea typeface="나눔스퀘어 Bold" panose="020B0600000101010101" pitchFamily="50" charset="-127"/>
                </a:rPr>
                <a:t>Learning</a:t>
              </a:r>
            </a:p>
            <a:p>
              <a:pPr algn="ctr"/>
              <a:r>
                <a:rPr lang="en-US" altLang="ko-KR" sz="1600" dirty="0">
                  <a:latin typeface="나눔스퀘어 Bold" panose="020B0600000101010101" pitchFamily="50" charset="-127"/>
                  <a:ea typeface="나눔스퀘어 Bold" panose="020B0600000101010101" pitchFamily="50" charset="-127"/>
                </a:rPr>
                <a:t>element</a:t>
              </a:r>
            </a:p>
          </p:txBody>
        </p:sp>
        <p:sp>
          <p:nvSpPr>
            <p:cNvPr id="59" name="타원 58"/>
            <p:cNvSpPr/>
            <p:nvPr/>
          </p:nvSpPr>
          <p:spPr>
            <a:xfrm>
              <a:off x="18334950" y="19307173"/>
              <a:ext cx="1242687" cy="124268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400" dirty="0" smtClean="0">
                  <a:latin typeface="나눔스퀘어 Bold" panose="020B0600000101010101" pitchFamily="50" charset="-127"/>
                  <a:ea typeface="나눔스퀘어 Bold" panose="020B0600000101010101" pitchFamily="50" charset="-127"/>
                </a:rPr>
                <a:t>Fairy tale</a:t>
              </a:r>
            </a:p>
            <a:p>
              <a:pPr algn="ctr"/>
              <a:r>
                <a:rPr lang="ko-KR" altLang="en-US" sz="1400" dirty="0" smtClean="0">
                  <a:latin typeface="나눔스퀘어 Bold" panose="020B0600000101010101" pitchFamily="50" charset="-127"/>
                  <a:ea typeface="나눔스퀘어 Bold" panose="020B0600000101010101" pitchFamily="50" charset="-127"/>
                </a:rPr>
                <a:t> </a:t>
              </a:r>
              <a:r>
                <a:rPr lang="en-US" altLang="ko-KR" sz="1400" dirty="0" smtClean="0">
                  <a:latin typeface="나눔스퀘어 Bold" panose="020B0600000101010101" pitchFamily="50" charset="-127"/>
                  <a:ea typeface="나눔스퀘어 Bold" panose="020B0600000101010101" pitchFamily="50" charset="-127"/>
                </a:rPr>
                <a:t>+ Kinect</a:t>
              </a:r>
            </a:p>
            <a:p>
              <a:pPr algn="ctr"/>
              <a:r>
                <a:rPr lang="en-US" altLang="ko-KR" sz="1400" dirty="0" smtClean="0">
                  <a:latin typeface="나눔스퀘어 Bold" panose="020B0600000101010101" pitchFamily="50" charset="-127"/>
                  <a:ea typeface="나눔스퀘어 Bold" panose="020B0600000101010101" pitchFamily="50" charset="-127"/>
                </a:rPr>
                <a:t>(User</a:t>
              </a:r>
            </a:p>
            <a:p>
              <a:pPr algn="ctr"/>
              <a:r>
                <a:rPr lang="en-US" altLang="ko-KR" sz="1400" dirty="0" smtClean="0">
                  <a:latin typeface="나눔스퀘어 Bold" panose="020B0600000101010101" pitchFamily="50" charset="-127"/>
                  <a:ea typeface="나눔스퀘어 Bold" panose="020B0600000101010101" pitchFamily="50" charset="-127"/>
                </a:rPr>
                <a:t>Oriented)</a:t>
              </a:r>
              <a:endParaRPr lang="ko-KR" altLang="en-US" sz="1400" dirty="0">
                <a:latin typeface="나눔스퀘어 Bold" panose="020B0600000101010101" pitchFamily="50" charset="-127"/>
                <a:ea typeface="나눔스퀘어 Bold" panose="020B0600000101010101" pitchFamily="50" charset="-127"/>
              </a:endParaRPr>
            </a:p>
          </p:txBody>
        </p:sp>
        <p:sp>
          <p:nvSpPr>
            <p:cNvPr id="60" name="TextBox 59"/>
            <p:cNvSpPr txBox="1"/>
            <p:nvPr/>
          </p:nvSpPr>
          <p:spPr>
            <a:xfrm>
              <a:off x="17939108" y="19743850"/>
              <a:ext cx="184346" cy="369332"/>
            </a:xfrm>
            <a:prstGeom prst="rect">
              <a:avLst/>
            </a:prstGeom>
            <a:noFill/>
          </p:spPr>
          <p:txBody>
            <a:bodyPr wrap="none" lIns="0" tIns="0" rIns="0" bIns="0" rtlCol="0">
              <a:spAutoFit/>
            </a:bodyPr>
            <a:lstStyle/>
            <a:p>
              <a:r>
                <a:rPr lang="en-US" altLang="ko-KR" sz="2400" b="1" dirty="0" smtClean="0">
                  <a:solidFill>
                    <a:schemeClr val="tx1">
                      <a:lumMod val="50000"/>
                      <a:lumOff val="50000"/>
                    </a:schemeClr>
                  </a:solidFill>
                  <a:latin typeface="나눔스퀘어" panose="020B0600000101010101" pitchFamily="50" charset="-127"/>
                  <a:ea typeface="나눔스퀘어" panose="020B0600000101010101" pitchFamily="50" charset="-127"/>
                </a:rPr>
                <a:t>+</a:t>
              </a:r>
              <a:endParaRPr lang="en-US" altLang="ko-KR" sz="2400" b="1" dirty="0">
                <a:solidFill>
                  <a:schemeClr val="tx1">
                    <a:lumMod val="50000"/>
                    <a:lumOff val="50000"/>
                  </a:schemeClr>
                </a:solidFill>
                <a:latin typeface="나눔스퀘어" panose="020B0600000101010101" pitchFamily="50" charset="-127"/>
                <a:ea typeface="나눔스퀘어" panose="020B0600000101010101" pitchFamily="50" charset="-127"/>
              </a:endParaRPr>
            </a:p>
          </p:txBody>
        </p:sp>
        <p:sp>
          <p:nvSpPr>
            <p:cNvPr id="61" name="TextBox 60"/>
            <p:cNvSpPr txBox="1"/>
            <p:nvPr/>
          </p:nvSpPr>
          <p:spPr>
            <a:xfrm>
              <a:off x="16812489" y="20766368"/>
              <a:ext cx="2548454" cy="492443"/>
            </a:xfrm>
            <a:prstGeom prst="rect">
              <a:avLst/>
            </a:prstGeom>
            <a:noFill/>
          </p:spPr>
          <p:txBody>
            <a:bodyPr wrap="none" lIns="0" tIns="0" rIns="0" bIns="0" rtlCol="0">
              <a:spAutoFit/>
            </a:bodyPr>
            <a:lstStyle/>
            <a:p>
              <a:pPr algn="ctr"/>
              <a:r>
                <a:rPr lang="en-US" altLang="ko-KR" sz="1600" dirty="0">
                  <a:solidFill>
                    <a:srgbClr val="C00000"/>
                  </a:solidFill>
                  <a:latin typeface="나눔스퀘어 Bold" panose="020B0600000101010101" pitchFamily="50" charset="-127"/>
                  <a:ea typeface="나눔스퀘어 Bold" panose="020B0600000101010101" pitchFamily="50" charset="-127"/>
                </a:rPr>
                <a:t>Continuous </a:t>
              </a:r>
              <a:r>
                <a:rPr lang="en-US" altLang="ko-KR" sz="1600" dirty="0" smtClean="0">
                  <a:solidFill>
                    <a:srgbClr val="C00000"/>
                  </a:solidFill>
                  <a:latin typeface="나눔스퀘어 Bold" panose="020B0600000101010101" pitchFamily="50" charset="-127"/>
                  <a:ea typeface="나눔스퀘어 Bold" panose="020B0600000101010101" pitchFamily="50" charset="-127"/>
                </a:rPr>
                <a:t>use by adding</a:t>
              </a:r>
            </a:p>
            <a:p>
              <a:pPr algn="ctr"/>
              <a:r>
                <a:rPr lang="en-US" altLang="ko-KR" sz="1600" dirty="0" smtClean="0">
                  <a:solidFill>
                    <a:srgbClr val="C00000"/>
                  </a:solidFill>
                  <a:latin typeface="나눔스퀘어 Bold" panose="020B0600000101010101" pitchFamily="50" charset="-127"/>
                  <a:ea typeface="나눔스퀘어 Bold" panose="020B0600000101010101" pitchFamily="50" charset="-127"/>
                </a:rPr>
                <a:t>elements </a:t>
              </a:r>
              <a:r>
                <a:rPr lang="en-US" altLang="ko-KR" sz="1600" dirty="0">
                  <a:solidFill>
                    <a:srgbClr val="C00000"/>
                  </a:solidFill>
                  <a:latin typeface="나눔스퀘어 Bold" panose="020B0600000101010101" pitchFamily="50" charset="-127"/>
                  <a:ea typeface="나눔스퀘어 Bold" panose="020B0600000101010101" pitchFamily="50" charset="-127"/>
                </a:rPr>
                <a:t>that children like</a:t>
              </a:r>
            </a:p>
          </p:txBody>
        </p:sp>
      </p:grpSp>
      <p:sp>
        <p:nvSpPr>
          <p:cNvPr id="62" name="타원 61"/>
          <p:cNvSpPr/>
          <p:nvPr/>
        </p:nvSpPr>
        <p:spPr>
          <a:xfrm>
            <a:off x="3173983" y="14307989"/>
            <a:ext cx="1503602" cy="150360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smtClean="0">
                <a:latin typeface="나눔스퀘어 Bold" panose="020B0600000101010101" pitchFamily="50" charset="-127"/>
                <a:ea typeface="나눔스퀘어 Bold" panose="020B0600000101010101" pitchFamily="50" charset="-127"/>
              </a:rPr>
              <a:t>Exercise</a:t>
            </a:r>
            <a:endParaRPr lang="ko-KR" altLang="en-US" sz="2000" dirty="0">
              <a:latin typeface="나눔스퀘어 Bold" panose="020B0600000101010101" pitchFamily="50" charset="-127"/>
              <a:ea typeface="나눔스퀘어 Bold" panose="020B0600000101010101" pitchFamily="50" charset="-127"/>
            </a:endParaRPr>
          </a:p>
        </p:txBody>
      </p:sp>
      <p:sp>
        <p:nvSpPr>
          <p:cNvPr id="65" name="TextBox 64"/>
          <p:cNvSpPr txBox="1"/>
          <p:nvPr/>
        </p:nvSpPr>
        <p:spPr>
          <a:xfrm>
            <a:off x="736477" y="3234867"/>
            <a:ext cx="5919726" cy="492443"/>
          </a:xfrm>
          <a:prstGeom prst="rect">
            <a:avLst/>
          </a:prstGeom>
          <a:noFill/>
        </p:spPr>
        <p:txBody>
          <a:bodyPr wrap="square" lIns="0" tIns="0" rIns="0" bIns="0" rtlCol="0">
            <a:spAutoFit/>
          </a:bodyPr>
          <a:lstStyle/>
          <a:p>
            <a:r>
              <a:rPr lang="en-US" altLang="ko-KR" sz="3200" dirty="0">
                <a:solidFill>
                  <a:schemeClr val="tx1">
                    <a:lumMod val="95000"/>
                    <a:lumOff val="5000"/>
                  </a:schemeClr>
                </a:solidFill>
                <a:latin typeface="나눔스퀘어 ExtraBold" panose="020B0600000101010101" pitchFamily="50" charset="-127"/>
                <a:ea typeface="나눔스퀘어 ExtraBold" panose="020B0600000101010101" pitchFamily="50" charset="-127"/>
              </a:rPr>
              <a:t>Background </a:t>
            </a:r>
            <a:r>
              <a:rPr lang="en-US" altLang="ko-KR" sz="3200" dirty="0" smtClean="0">
                <a:solidFill>
                  <a:schemeClr val="tx1">
                    <a:lumMod val="95000"/>
                    <a:lumOff val="5000"/>
                  </a:schemeClr>
                </a:solidFill>
                <a:latin typeface="나눔스퀘어 ExtraBold" panose="020B0600000101010101" pitchFamily="50" charset="-127"/>
                <a:ea typeface="나눔스퀘어 ExtraBold" panose="020B0600000101010101" pitchFamily="50" charset="-127"/>
              </a:rPr>
              <a:t>/ Objective</a:t>
            </a:r>
            <a:endParaRPr lang="en-US" altLang="ko-KR" sz="3200" dirty="0">
              <a:solidFill>
                <a:schemeClr val="tx1">
                  <a:lumMod val="95000"/>
                  <a:lumOff val="5000"/>
                </a:schemeClr>
              </a:solidFill>
              <a:latin typeface="나눔스퀘어 ExtraBold" panose="020B0600000101010101" pitchFamily="50" charset="-127"/>
              <a:ea typeface="나눔스퀘어 ExtraBold" panose="020B0600000101010101" pitchFamily="50" charset="-127"/>
            </a:endParaRPr>
          </a:p>
        </p:txBody>
      </p:sp>
      <p:sp>
        <p:nvSpPr>
          <p:cNvPr id="66" name="TextBox 65"/>
          <p:cNvSpPr txBox="1"/>
          <p:nvPr/>
        </p:nvSpPr>
        <p:spPr>
          <a:xfrm>
            <a:off x="1016990" y="24975187"/>
            <a:ext cx="18796787" cy="738664"/>
          </a:xfrm>
          <a:prstGeom prst="rect">
            <a:avLst/>
          </a:prstGeom>
          <a:noFill/>
        </p:spPr>
        <p:txBody>
          <a:bodyPr wrap="square" lIns="0" tIns="0" rIns="0" bIns="0" rtlCol="0">
            <a:spAutoFit/>
          </a:bodyPr>
          <a:lstStyle/>
          <a:p>
            <a:pPr>
              <a:lnSpc>
                <a:spcPct val="120000"/>
              </a:lnSpc>
            </a:pPr>
            <a:r>
              <a:rPr lang="en-US" altLang="ko-KR" sz="2000" dirty="0">
                <a:latin typeface="나눔스퀘어" panose="020B0600000101010101" pitchFamily="50" charset="-127"/>
                <a:ea typeface="나눔스퀘어" panose="020B0600000101010101" pitchFamily="50" charset="-127"/>
              </a:rPr>
              <a:t>Since children with developmental disabilities cannot provide adequate feedback, we have received feedback from three undergraduate students, including one teacher in the field of developmental disabilities.</a:t>
            </a:r>
          </a:p>
        </p:txBody>
      </p:sp>
      <p:sp>
        <p:nvSpPr>
          <p:cNvPr id="67" name="TextBox 66"/>
          <p:cNvSpPr txBox="1"/>
          <p:nvPr/>
        </p:nvSpPr>
        <p:spPr>
          <a:xfrm>
            <a:off x="1016990" y="16139463"/>
            <a:ext cx="18739236" cy="738664"/>
          </a:xfrm>
          <a:prstGeom prst="rect">
            <a:avLst/>
          </a:prstGeom>
          <a:noFill/>
        </p:spPr>
        <p:txBody>
          <a:bodyPr wrap="square" lIns="0" tIns="0" rIns="0" bIns="0" rtlCol="0">
            <a:spAutoFit/>
          </a:bodyPr>
          <a:lstStyle/>
          <a:p>
            <a:pPr algn="just">
              <a:lnSpc>
                <a:spcPct val="120000"/>
              </a:lnSpc>
            </a:pPr>
            <a:r>
              <a:rPr lang="en-US" altLang="ko-KR" sz="2000" dirty="0">
                <a:latin typeface="나눔스퀘어" panose="020B0600000101010101" pitchFamily="50" charset="-127"/>
                <a:ea typeface="나눔스퀘어" panose="020B0600000101010101" pitchFamily="50" charset="-127"/>
              </a:rPr>
              <a:t>The learning required for disabled children is largely exercise, cognitive skills and social skills. However, </a:t>
            </a:r>
            <a:r>
              <a:rPr lang="en-US" altLang="ko-KR" sz="2000" dirty="0" smtClean="0">
                <a:latin typeface="나눔스퀘어" panose="020B0600000101010101" pitchFamily="50" charset="-127"/>
                <a:ea typeface="나눔스퀘어" panose="020B0600000101010101" pitchFamily="50" charset="-127"/>
              </a:rPr>
              <a:t>because </a:t>
            </a:r>
            <a:r>
              <a:rPr lang="en-US" altLang="ko-KR" sz="2000" u="sng" dirty="0" smtClean="0">
                <a:latin typeface="나눔스퀘어 Bold" panose="020B0600000101010101" pitchFamily="50" charset="-127"/>
                <a:ea typeface="나눔스퀘어 Bold" panose="020B0600000101010101" pitchFamily="50" charset="-127"/>
              </a:rPr>
              <a:t>existing </a:t>
            </a:r>
            <a:r>
              <a:rPr lang="en-US" altLang="ko-KR" sz="2000" u="sng" dirty="0">
                <a:latin typeface="나눔스퀘어 Bold" panose="020B0600000101010101" pitchFamily="50" charset="-127"/>
                <a:ea typeface="나눔스퀘어 Bold" panose="020B0600000101010101" pitchFamily="50" charset="-127"/>
              </a:rPr>
              <a:t>programs focus only on education, </a:t>
            </a:r>
            <a:r>
              <a:rPr lang="en-US" altLang="ko-KR" sz="2000" u="sng" dirty="0" smtClean="0">
                <a:latin typeface="나눔스퀘어 Bold" panose="020B0600000101010101" pitchFamily="50" charset="-127"/>
                <a:ea typeface="나눔스퀘어 Bold" panose="020B0600000101010101" pitchFamily="50" charset="-127"/>
              </a:rPr>
              <a:t/>
            </a:r>
            <a:br>
              <a:rPr lang="en-US" altLang="ko-KR" sz="2000" u="sng" dirty="0" smtClean="0">
                <a:latin typeface="나눔스퀘어 Bold" panose="020B0600000101010101" pitchFamily="50" charset="-127"/>
                <a:ea typeface="나눔스퀘어 Bold" panose="020B0600000101010101" pitchFamily="50" charset="-127"/>
              </a:rPr>
            </a:br>
            <a:r>
              <a:rPr lang="en-US" altLang="ko-KR" sz="2000" u="sng" dirty="0" smtClean="0">
                <a:latin typeface="나눔스퀘어 Bold" panose="020B0600000101010101" pitchFamily="50" charset="-127"/>
                <a:ea typeface="나눔스퀘어 Bold" panose="020B0600000101010101" pitchFamily="50" charset="-127"/>
              </a:rPr>
              <a:t>failed </a:t>
            </a:r>
            <a:r>
              <a:rPr lang="en-US" altLang="ko-KR" sz="2000" u="sng" dirty="0">
                <a:latin typeface="나눔스퀘어 Bold" panose="020B0600000101010101" pitchFamily="50" charset="-127"/>
                <a:ea typeface="나눔스퀘어 Bold" panose="020B0600000101010101" pitchFamily="50" charset="-127"/>
              </a:rPr>
              <a:t>to provide interest to </a:t>
            </a:r>
            <a:r>
              <a:rPr lang="en-US" altLang="ko-KR" sz="2000" u="sng" dirty="0" smtClean="0">
                <a:latin typeface="나눔스퀘어 Bold" panose="020B0600000101010101" pitchFamily="50" charset="-127"/>
                <a:ea typeface="나눔스퀘어 Bold" panose="020B0600000101010101" pitchFamily="50" charset="-127"/>
              </a:rPr>
              <a:t>children</a:t>
            </a:r>
            <a:r>
              <a:rPr lang="en-US" altLang="ko-KR" sz="2000" dirty="0" smtClean="0">
                <a:latin typeface="나눔스퀘어" panose="020B0600000101010101" pitchFamily="50" charset="-127"/>
                <a:ea typeface="나눔스퀘어" panose="020B0600000101010101" pitchFamily="50" charset="-127"/>
              </a:rPr>
              <a:t>. They did not consider real user.</a:t>
            </a:r>
            <a:endParaRPr lang="en-US" altLang="ko-KR" sz="2000" u="sng" dirty="0">
              <a:latin typeface="나눔스퀘어 Bold" panose="020B0600000101010101" pitchFamily="50" charset="-127"/>
              <a:ea typeface="나눔스퀘어 Bold" panose="020B0600000101010101" pitchFamily="50" charset="-127"/>
            </a:endParaRPr>
          </a:p>
        </p:txBody>
      </p:sp>
      <p:graphicFrame>
        <p:nvGraphicFramePr>
          <p:cNvPr id="68" name="차트 67"/>
          <p:cNvGraphicFramePr/>
          <p:nvPr>
            <p:extLst>
              <p:ext uri="{D42A27DB-BD31-4B8C-83A1-F6EECF244321}">
                <p14:modId xmlns:p14="http://schemas.microsoft.com/office/powerpoint/2010/main" val="1487448408"/>
              </p:ext>
            </p:extLst>
          </p:nvPr>
        </p:nvGraphicFramePr>
        <p:xfrm>
          <a:off x="14241537" y="5016800"/>
          <a:ext cx="5974725" cy="1686765"/>
        </p:xfrm>
        <a:graphic>
          <a:graphicData uri="http://schemas.openxmlformats.org/drawingml/2006/chart">
            <c:chart xmlns:c="http://schemas.openxmlformats.org/drawingml/2006/chart" xmlns:r="http://schemas.openxmlformats.org/officeDocument/2006/relationships" r:id="rId4"/>
          </a:graphicData>
        </a:graphic>
      </p:graphicFrame>
      <p:cxnSp>
        <p:nvCxnSpPr>
          <p:cNvPr id="16" name="직선 화살표 연결선 15"/>
          <p:cNvCxnSpPr/>
          <p:nvPr/>
        </p:nvCxnSpPr>
        <p:spPr>
          <a:xfrm flipV="1">
            <a:off x="15115502" y="4838368"/>
            <a:ext cx="4187685" cy="8058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016990" y="10893986"/>
            <a:ext cx="6541984" cy="1071062"/>
          </a:xfrm>
          <a:prstGeom prst="rect">
            <a:avLst/>
          </a:prstGeom>
          <a:noFill/>
        </p:spPr>
        <p:txBody>
          <a:bodyPr wrap="none" lIns="0" tIns="0" rIns="0" bIns="0" rtlCol="0">
            <a:spAutoFit/>
          </a:bodyPr>
          <a:lstStyle/>
          <a:p>
            <a:pPr algn="ctr">
              <a:lnSpc>
                <a:spcPct val="120000"/>
              </a:lnSpc>
            </a:pPr>
            <a:r>
              <a:rPr lang="en-US" altLang="ko-KR" sz="2000" u="sng" dirty="0">
                <a:latin typeface="나눔스퀘어 Bold" panose="020B0600000101010101" pitchFamily="50" charset="-127"/>
                <a:ea typeface="나눔스퀘어 Bold" panose="020B0600000101010101" pitchFamily="50" charset="-127"/>
              </a:rPr>
              <a:t>Customer Definition</a:t>
            </a:r>
          </a:p>
          <a:p>
            <a:pPr algn="ctr">
              <a:lnSpc>
                <a:spcPct val="120000"/>
              </a:lnSpc>
            </a:pPr>
            <a:r>
              <a:rPr lang="en-US" altLang="ko-KR" sz="1900" dirty="0" smtClean="0">
                <a:latin typeface="나눔스퀘어" panose="020B0600000101010101" pitchFamily="50" charset="-127"/>
                <a:ea typeface="나눔스퀘어" panose="020B0600000101010101" pitchFamily="50" charset="-127"/>
              </a:rPr>
              <a:t>The 5-6 </a:t>
            </a:r>
            <a:r>
              <a:rPr lang="en-US" altLang="ko-KR" sz="1900" dirty="0">
                <a:latin typeface="나눔스퀘어" panose="020B0600000101010101" pitchFamily="50" charset="-127"/>
                <a:ea typeface="나눔스퀘어" panose="020B0600000101010101" pitchFamily="50" charset="-127"/>
              </a:rPr>
              <a:t>year-old </a:t>
            </a:r>
            <a:r>
              <a:rPr lang="en-US" altLang="ko-KR" sz="1900" dirty="0" smtClean="0">
                <a:latin typeface="나눔스퀘어" panose="020B0600000101010101" pitchFamily="50" charset="-127"/>
                <a:ea typeface="나눔스퀘어" panose="020B0600000101010101" pitchFamily="50" charset="-127"/>
              </a:rPr>
              <a:t>children </a:t>
            </a:r>
            <a:r>
              <a:rPr lang="en-US" altLang="ko-KR" sz="1900" dirty="0">
                <a:latin typeface="나눔스퀘어" panose="020B0600000101010101" pitchFamily="50" charset="-127"/>
                <a:ea typeface="나눔스퀘어" panose="020B0600000101010101" pitchFamily="50" charset="-127"/>
              </a:rPr>
              <a:t>with no proper </a:t>
            </a:r>
            <a:r>
              <a:rPr lang="en-US" altLang="ko-KR" sz="1900" dirty="0" smtClean="0">
                <a:latin typeface="나눔스퀘어" panose="020B0600000101010101" pitchFamily="50" charset="-127"/>
                <a:ea typeface="나눔스퀘어" panose="020B0600000101010101" pitchFamily="50" charset="-127"/>
              </a:rPr>
              <a:t>education</a:t>
            </a:r>
            <a:r>
              <a:rPr lang="en-US" altLang="ko-KR" sz="1900" dirty="0">
                <a:latin typeface="나눔스퀘어" panose="020B0600000101010101" pitchFamily="50" charset="-127"/>
                <a:ea typeface="나눔스퀘어" panose="020B0600000101010101" pitchFamily="50" charset="-127"/>
              </a:rPr>
              <a:t/>
            </a:r>
            <a:br>
              <a:rPr lang="en-US" altLang="ko-KR" sz="1900" dirty="0">
                <a:latin typeface="나눔스퀘어" panose="020B0600000101010101" pitchFamily="50" charset="-127"/>
                <a:ea typeface="나눔스퀘어" panose="020B0600000101010101" pitchFamily="50" charset="-127"/>
              </a:rPr>
            </a:br>
            <a:r>
              <a:rPr lang="en-US" altLang="ko-KR" sz="1900" dirty="0" smtClean="0">
                <a:latin typeface="나눔스퀘어" panose="020B0600000101010101" pitchFamily="50" charset="-127"/>
                <a:ea typeface="나눔스퀘어" panose="020B0600000101010101" pitchFamily="50" charset="-127"/>
              </a:rPr>
              <a:t>because of accessibility and low quality of existing program</a:t>
            </a:r>
            <a:endParaRPr lang="en-US" altLang="ko-KR" sz="1900" dirty="0">
              <a:latin typeface="나눔스퀘어" panose="020B0600000101010101" pitchFamily="50" charset="-127"/>
              <a:ea typeface="나눔스퀘어" panose="020B0600000101010101" pitchFamily="50" charset="-127"/>
            </a:endParaRPr>
          </a:p>
        </p:txBody>
      </p:sp>
      <p:sp>
        <p:nvSpPr>
          <p:cNvPr id="73" name="모서리가 둥근 직사각형 72"/>
          <p:cNvSpPr/>
          <p:nvPr/>
        </p:nvSpPr>
        <p:spPr>
          <a:xfrm>
            <a:off x="687788" y="28798622"/>
            <a:ext cx="19907889" cy="867143"/>
          </a:xfrm>
          <a:prstGeom prst="roundRect">
            <a:avLst>
              <a:gd name="adj" fmla="val 7494"/>
            </a:avLst>
          </a:prstGeom>
          <a:solidFill>
            <a:schemeClr val="bg1"/>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모서리가 둥근 직사각형 136"/>
          <p:cNvSpPr/>
          <p:nvPr/>
        </p:nvSpPr>
        <p:spPr>
          <a:xfrm>
            <a:off x="7253096" y="10179759"/>
            <a:ext cx="6877432" cy="4320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400" dirty="0" smtClean="0">
                <a:latin typeface="나눔스퀘어 Bold" panose="020B0600000101010101" pitchFamily="50" charset="-127"/>
                <a:ea typeface="나눔스퀘어 Bold" panose="020B0600000101010101" pitchFamily="50" charset="-127"/>
              </a:rPr>
              <a:t>Customer Definition &amp; </a:t>
            </a:r>
            <a:r>
              <a:rPr lang="en-US" altLang="ko-KR" sz="2400" dirty="0" smtClean="0">
                <a:latin typeface="나눔스퀘어 Bold" panose="020B0600000101010101" pitchFamily="50" charset="-127"/>
                <a:ea typeface="나눔스퀘어 Bold" panose="020B0600000101010101" pitchFamily="50" charset="-127"/>
              </a:rPr>
              <a:t>Issue</a:t>
            </a:r>
            <a:endParaRPr lang="ko-KR" altLang="en-US" sz="2400" dirty="0">
              <a:latin typeface="나눔스퀘어 Bold" panose="020B0600000101010101" pitchFamily="50" charset="-127"/>
              <a:ea typeface="나눔스퀘어 Bold" panose="020B0600000101010101" pitchFamily="50" charset="-127"/>
            </a:endParaRPr>
          </a:p>
        </p:txBody>
      </p:sp>
      <p:sp>
        <p:nvSpPr>
          <p:cNvPr id="138" name="모서리가 둥근 직사각형 137"/>
          <p:cNvSpPr/>
          <p:nvPr/>
        </p:nvSpPr>
        <p:spPr>
          <a:xfrm>
            <a:off x="7253096" y="12443541"/>
            <a:ext cx="6877432" cy="4320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400" dirty="0" smtClean="0">
                <a:latin typeface="나눔스퀘어 Bold" panose="020B0600000101010101" pitchFamily="50" charset="-127"/>
                <a:ea typeface="나눔스퀘어 Bold" panose="020B0600000101010101" pitchFamily="50" charset="-127"/>
              </a:rPr>
              <a:t>Specialist Interview &amp; </a:t>
            </a:r>
            <a:r>
              <a:rPr lang="en-US" altLang="ko-KR" sz="2400" dirty="0" smtClean="0">
                <a:latin typeface="나눔스퀘어 Bold" panose="020B0600000101010101" pitchFamily="50" charset="-127"/>
                <a:ea typeface="나눔스퀘어 Bold" panose="020B0600000101010101" pitchFamily="50" charset="-127"/>
              </a:rPr>
              <a:t>Problem definition</a:t>
            </a:r>
            <a:endParaRPr lang="en-US" altLang="ko-KR" sz="2400" dirty="0">
              <a:latin typeface="나눔스퀘어 Bold" panose="020B0600000101010101" pitchFamily="50" charset="-127"/>
              <a:ea typeface="나눔스퀘어 Bold" panose="020B0600000101010101" pitchFamily="50" charset="-127"/>
            </a:endParaRPr>
          </a:p>
        </p:txBody>
      </p:sp>
      <p:sp>
        <p:nvSpPr>
          <p:cNvPr id="139" name="모서리가 둥근 직사각형 138"/>
          <p:cNvSpPr/>
          <p:nvPr/>
        </p:nvSpPr>
        <p:spPr>
          <a:xfrm>
            <a:off x="7253096" y="17257088"/>
            <a:ext cx="6877432" cy="4320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400" dirty="0" smtClean="0">
                <a:latin typeface="나눔스퀘어 Bold" panose="020B0600000101010101" pitchFamily="50" charset="-127"/>
                <a:ea typeface="나눔스퀘어 Bold" panose="020B0600000101010101" pitchFamily="50" charset="-127"/>
              </a:rPr>
              <a:t>Concept </a:t>
            </a:r>
            <a:r>
              <a:rPr lang="en-US" altLang="ko-KR" sz="2400" dirty="0" smtClean="0">
                <a:latin typeface="나눔스퀘어 Bold" panose="020B0600000101010101" pitchFamily="50" charset="-127"/>
                <a:ea typeface="나눔스퀘어 Bold" panose="020B0600000101010101" pitchFamily="50" charset="-127"/>
              </a:rPr>
              <a:t>Ideation</a:t>
            </a:r>
          </a:p>
        </p:txBody>
      </p:sp>
      <p:sp>
        <p:nvSpPr>
          <p:cNvPr id="140" name="모서리가 둥근 직사각형 139"/>
          <p:cNvSpPr/>
          <p:nvPr/>
        </p:nvSpPr>
        <p:spPr>
          <a:xfrm>
            <a:off x="7253096" y="22737106"/>
            <a:ext cx="6877432" cy="4320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400" dirty="0">
                <a:latin typeface="나눔스퀘어 Bold" panose="020B0600000101010101" pitchFamily="50" charset="-127"/>
                <a:ea typeface="나눔스퀘어 Bold" panose="020B0600000101010101" pitchFamily="50" charset="-127"/>
              </a:rPr>
              <a:t>Make </a:t>
            </a:r>
            <a:r>
              <a:rPr lang="en-US" altLang="ko-KR" sz="2400" dirty="0" smtClean="0">
                <a:latin typeface="나눔스퀘어 Bold" panose="020B0600000101010101" pitchFamily="50" charset="-127"/>
                <a:ea typeface="나눔스퀘어 Bold" panose="020B0600000101010101" pitchFamily="50" charset="-127"/>
              </a:rPr>
              <a:t>a Prototype</a:t>
            </a:r>
            <a:endParaRPr lang="en-US" altLang="ko-KR" sz="2400" dirty="0">
              <a:latin typeface="나눔스퀘어 Bold" panose="020B0600000101010101" pitchFamily="50" charset="-127"/>
              <a:ea typeface="나눔스퀘어 Bold" panose="020B0600000101010101" pitchFamily="50" charset="-127"/>
            </a:endParaRPr>
          </a:p>
        </p:txBody>
      </p:sp>
      <p:sp>
        <p:nvSpPr>
          <p:cNvPr id="141" name="모서리가 둥근 직사각형 140"/>
          <p:cNvSpPr/>
          <p:nvPr/>
        </p:nvSpPr>
        <p:spPr>
          <a:xfrm>
            <a:off x="7253096" y="24414353"/>
            <a:ext cx="6877432" cy="4320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400" dirty="0" smtClean="0">
                <a:latin typeface="나눔스퀘어 Bold" panose="020B0600000101010101" pitchFamily="50" charset="-127"/>
                <a:ea typeface="나눔스퀘어 Bold" panose="020B0600000101010101" pitchFamily="50" charset="-127"/>
              </a:rPr>
              <a:t>Prototype feedback</a:t>
            </a:r>
            <a:endParaRPr lang="en-US" altLang="ko-KR" sz="2400" dirty="0">
              <a:latin typeface="나눔스퀘어 Bold" panose="020B0600000101010101" pitchFamily="50" charset="-127"/>
              <a:ea typeface="나눔스퀘어 Bold" panose="020B0600000101010101" pitchFamily="50" charset="-127"/>
            </a:endParaRPr>
          </a:p>
        </p:txBody>
      </p:sp>
      <p:sp>
        <p:nvSpPr>
          <p:cNvPr id="74" name="모서리가 둥근 직사각형 73"/>
          <p:cNvSpPr/>
          <p:nvPr/>
        </p:nvSpPr>
        <p:spPr>
          <a:xfrm>
            <a:off x="7253096" y="28564120"/>
            <a:ext cx="6877432" cy="4320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400" dirty="0" smtClean="0">
                <a:latin typeface="나눔스퀘어 Bold" panose="020B0600000101010101" pitchFamily="50" charset="-127"/>
                <a:ea typeface="나눔스퀘어 Bold" panose="020B0600000101010101" pitchFamily="50" charset="-127"/>
              </a:rPr>
              <a:t>Future </a:t>
            </a:r>
            <a:r>
              <a:rPr lang="en-US" altLang="ko-KR" sz="2400" dirty="0">
                <a:latin typeface="나눔스퀘어 Bold" panose="020B0600000101010101" pitchFamily="50" charset="-127"/>
                <a:ea typeface="나눔스퀘어 Bold" panose="020B0600000101010101" pitchFamily="50" charset="-127"/>
              </a:rPr>
              <a:t>schedule</a:t>
            </a:r>
          </a:p>
        </p:txBody>
      </p:sp>
      <p:sp>
        <p:nvSpPr>
          <p:cNvPr id="63" name="TextBox 62"/>
          <p:cNvSpPr txBox="1"/>
          <p:nvPr/>
        </p:nvSpPr>
        <p:spPr>
          <a:xfrm>
            <a:off x="1193035" y="9152929"/>
            <a:ext cx="12237905" cy="169277"/>
          </a:xfrm>
          <a:prstGeom prst="rect">
            <a:avLst/>
          </a:prstGeom>
          <a:noFill/>
        </p:spPr>
        <p:txBody>
          <a:bodyPr wrap="square" lIns="0" tIns="0" rIns="0" bIns="0" rtlCol="0">
            <a:spAutoFit/>
          </a:bodyPr>
          <a:lstStyle/>
          <a:p>
            <a:pPr algn="just"/>
            <a:r>
              <a:rPr lang="en-US" altLang="ko-KR" sz="1100" dirty="0" smtClean="0">
                <a:solidFill>
                  <a:schemeClr val="tx1">
                    <a:lumMod val="65000"/>
                    <a:lumOff val="35000"/>
                  </a:schemeClr>
                </a:solidFill>
                <a:latin typeface="나눔스퀘어" panose="020B0600000101010101" pitchFamily="50" charset="-127"/>
                <a:ea typeface="나눔스퀘어" panose="020B0600000101010101" pitchFamily="50" charset="-127"/>
              </a:rPr>
              <a:t>***Sung-In </a:t>
            </a:r>
            <a:r>
              <a:rPr lang="en-US" altLang="ko-KR" sz="1100" dirty="0">
                <a:solidFill>
                  <a:schemeClr val="tx1">
                    <a:lumMod val="65000"/>
                    <a:lumOff val="35000"/>
                  </a:schemeClr>
                </a:solidFill>
                <a:latin typeface="나눔스퀘어" panose="020B0600000101010101" pitchFamily="50" charset="-127"/>
                <a:ea typeface="나눔스퀘어" panose="020B0600000101010101" pitchFamily="50" charset="-127"/>
              </a:rPr>
              <a:t>Kim et. al. (2014). 'Development of a </a:t>
            </a:r>
            <a:r>
              <a:rPr lang="en-US" altLang="ko-KR" sz="1100" dirty="0" err="1">
                <a:solidFill>
                  <a:schemeClr val="tx1">
                    <a:lumMod val="65000"/>
                    <a:lumOff val="35000"/>
                  </a:schemeClr>
                </a:solidFill>
                <a:latin typeface="나눔스퀘어" panose="020B0600000101010101" pitchFamily="50" charset="-127"/>
                <a:ea typeface="나눔스퀘어" panose="020B0600000101010101" pitchFamily="50" charset="-127"/>
              </a:rPr>
              <a:t>kinect</a:t>
            </a:r>
            <a:r>
              <a:rPr lang="en-US" altLang="ko-KR" sz="1100" dirty="0">
                <a:solidFill>
                  <a:schemeClr val="tx1">
                    <a:lumMod val="65000"/>
                    <a:lumOff val="35000"/>
                  </a:schemeClr>
                </a:solidFill>
                <a:latin typeface="나눔스퀘어" panose="020B0600000101010101" pitchFamily="50" charset="-127"/>
                <a:ea typeface="나눔스퀘어" panose="020B0600000101010101" pitchFamily="50" charset="-127"/>
              </a:rPr>
              <a:t> based serious game for improving cognitive development in children with Autism Spectrum Disorder' The HCI Society of Korea, 21-24.</a:t>
            </a:r>
            <a:endParaRPr lang="en-US" altLang="ko-KR" sz="1100" u="sng" dirty="0">
              <a:solidFill>
                <a:schemeClr val="tx1">
                  <a:lumMod val="95000"/>
                  <a:lumOff val="5000"/>
                </a:schemeClr>
              </a:solidFill>
              <a:latin typeface="나눔스퀘어 Bold" panose="020B0600000101010101" pitchFamily="50" charset="-127"/>
              <a:ea typeface="나눔스퀘어 Bold" panose="020B0600000101010101" pitchFamily="50" charset="-127"/>
            </a:endParaRPr>
          </a:p>
        </p:txBody>
      </p:sp>
      <p:sp>
        <p:nvSpPr>
          <p:cNvPr id="64" name="TextBox 63"/>
          <p:cNvSpPr txBox="1"/>
          <p:nvPr/>
        </p:nvSpPr>
        <p:spPr>
          <a:xfrm>
            <a:off x="14476433" y="6707536"/>
            <a:ext cx="6221153" cy="169277"/>
          </a:xfrm>
          <a:prstGeom prst="rect">
            <a:avLst/>
          </a:prstGeom>
          <a:noFill/>
        </p:spPr>
        <p:txBody>
          <a:bodyPr wrap="square" lIns="0" tIns="0" rIns="0" bIns="0" rtlCol="0">
            <a:spAutoFit/>
          </a:bodyPr>
          <a:lstStyle/>
          <a:p>
            <a:r>
              <a:rPr lang="en-US" altLang="ko-KR" sz="1100" dirty="0" smtClean="0">
                <a:solidFill>
                  <a:schemeClr val="tx1">
                    <a:lumMod val="65000"/>
                    <a:lumOff val="35000"/>
                  </a:schemeClr>
                </a:solidFill>
                <a:latin typeface="나눔스퀘어" panose="020B0600000101010101" pitchFamily="50" charset="-127"/>
                <a:ea typeface="나눔스퀘어" panose="020B0600000101010101" pitchFamily="50" charset="-127"/>
              </a:rPr>
              <a:t>*Source </a:t>
            </a:r>
            <a:r>
              <a:rPr lang="en-US" altLang="ko-KR" sz="1100" dirty="0">
                <a:solidFill>
                  <a:schemeClr val="tx1">
                    <a:lumMod val="65000"/>
                    <a:lumOff val="35000"/>
                  </a:schemeClr>
                </a:solidFill>
                <a:latin typeface="나눔스퀘어" panose="020B0600000101010101" pitchFamily="50" charset="-127"/>
                <a:ea typeface="나눔스퀘어" panose="020B0600000101010101" pitchFamily="50" charset="-127"/>
              </a:rPr>
              <a:t>: Health and Welfare </a:t>
            </a:r>
            <a:r>
              <a:rPr lang="en-US" altLang="ko-KR" sz="1100" dirty="0" smtClean="0">
                <a:solidFill>
                  <a:schemeClr val="tx1">
                    <a:lumMod val="65000"/>
                    <a:lumOff val="35000"/>
                  </a:schemeClr>
                </a:solidFill>
                <a:latin typeface="나눔스퀘어" panose="020B0600000101010101" pitchFamily="50" charset="-127"/>
                <a:ea typeface="나눔스퀘어" panose="020B0600000101010101" pitchFamily="50" charset="-127"/>
              </a:rPr>
              <a:t>Ministry's</a:t>
            </a:r>
            <a:endParaRPr lang="en-US" altLang="ko-KR" sz="1100" u="sng" dirty="0">
              <a:solidFill>
                <a:schemeClr val="tx1">
                  <a:lumMod val="95000"/>
                  <a:lumOff val="5000"/>
                </a:schemeClr>
              </a:solidFill>
              <a:latin typeface="나눔스퀘어 Bold" panose="020B0600000101010101" pitchFamily="50" charset="-127"/>
              <a:ea typeface="나눔스퀘어 Bold" panose="020B0600000101010101" pitchFamily="50" charset="-127"/>
            </a:endParaRPr>
          </a:p>
        </p:txBody>
      </p:sp>
      <p:sp>
        <p:nvSpPr>
          <p:cNvPr id="69" name="TextBox 68"/>
          <p:cNvSpPr txBox="1"/>
          <p:nvPr/>
        </p:nvSpPr>
        <p:spPr>
          <a:xfrm>
            <a:off x="14742630" y="4418717"/>
            <a:ext cx="4674045" cy="400110"/>
          </a:xfrm>
          <a:prstGeom prst="rect">
            <a:avLst/>
          </a:prstGeom>
          <a:noFill/>
        </p:spPr>
        <p:txBody>
          <a:bodyPr wrap="square" lIns="0" tIns="0" rIns="0" bIns="0" rtlCol="0">
            <a:spAutoFit/>
          </a:bodyPr>
          <a:lstStyle/>
          <a:p>
            <a:pPr algn="ctr"/>
            <a:r>
              <a:rPr lang="en-US" altLang="ko-KR" sz="1300" u="sng" dirty="0">
                <a:solidFill>
                  <a:schemeClr val="tx1">
                    <a:lumMod val="95000"/>
                    <a:lumOff val="5000"/>
                  </a:schemeClr>
                </a:solidFill>
                <a:latin typeface="나눔스퀘어 Bold" panose="020B0600000101010101" pitchFamily="50" charset="-127"/>
                <a:ea typeface="나눔스퀘어 Bold" panose="020B0600000101010101" pitchFamily="50" charset="-127"/>
              </a:rPr>
              <a:t>Number of Developmental Disability </a:t>
            </a:r>
            <a:r>
              <a:rPr lang="en-US" altLang="ko-KR" sz="1300" u="sng" dirty="0" smtClean="0">
                <a:solidFill>
                  <a:schemeClr val="tx1">
                    <a:lumMod val="95000"/>
                    <a:lumOff val="5000"/>
                  </a:schemeClr>
                </a:solidFill>
                <a:latin typeface="나눔스퀘어 Bold" panose="020B0600000101010101" pitchFamily="50" charset="-127"/>
                <a:ea typeface="나눔스퀘어 Bold" panose="020B0600000101010101" pitchFamily="50" charset="-127"/>
              </a:rPr>
              <a:t>Registration</a:t>
            </a:r>
          </a:p>
          <a:p>
            <a:pPr algn="ctr"/>
            <a:r>
              <a:rPr lang="en-US" altLang="ko-KR" sz="1300" u="sng" dirty="0" smtClean="0">
                <a:solidFill>
                  <a:schemeClr val="tx1">
                    <a:lumMod val="95000"/>
                    <a:lumOff val="5000"/>
                  </a:schemeClr>
                </a:solidFill>
                <a:latin typeface="나눔스퀘어 Bold" panose="020B0600000101010101" pitchFamily="50" charset="-127"/>
                <a:ea typeface="나눔스퀘어 Bold" panose="020B0600000101010101" pitchFamily="50" charset="-127"/>
              </a:rPr>
              <a:t>(Unit : Thousand)</a:t>
            </a:r>
            <a:endParaRPr lang="en-US" altLang="ko-KR" sz="1300" u="sng" dirty="0">
              <a:solidFill>
                <a:schemeClr val="tx1">
                  <a:lumMod val="95000"/>
                  <a:lumOff val="5000"/>
                </a:schemeClr>
              </a:solidFill>
              <a:latin typeface="나눔스퀘어 Bold" panose="020B0600000101010101" pitchFamily="50" charset="-127"/>
              <a:ea typeface="나눔스퀘어 Bold" panose="020B0600000101010101" pitchFamily="50" charset="-127"/>
            </a:endParaRPr>
          </a:p>
        </p:txBody>
      </p:sp>
      <p:sp>
        <p:nvSpPr>
          <p:cNvPr id="75" name="TextBox 74"/>
          <p:cNvSpPr txBox="1"/>
          <p:nvPr/>
        </p:nvSpPr>
        <p:spPr>
          <a:xfrm>
            <a:off x="13683460" y="10893986"/>
            <a:ext cx="6838410" cy="1071062"/>
          </a:xfrm>
          <a:prstGeom prst="rect">
            <a:avLst/>
          </a:prstGeom>
          <a:noFill/>
        </p:spPr>
        <p:txBody>
          <a:bodyPr wrap="none" lIns="0" tIns="0" rIns="0" bIns="0" rtlCol="0">
            <a:spAutoFit/>
          </a:bodyPr>
          <a:lstStyle/>
          <a:p>
            <a:pPr algn="ctr">
              <a:lnSpc>
                <a:spcPct val="120000"/>
              </a:lnSpc>
            </a:pPr>
            <a:r>
              <a:rPr lang="en-US" altLang="ko-KR" sz="2000" u="sng" dirty="0">
                <a:latin typeface="나눔스퀘어 Bold" panose="020B0600000101010101" pitchFamily="50" charset="-127"/>
                <a:ea typeface="나눔스퀘어 Bold" panose="020B0600000101010101" pitchFamily="50" charset="-127"/>
              </a:rPr>
              <a:t>Goal</a:t>
            </a:r>
          </a:p>
          <a:p>
            <a:pPr algn="just">
              <a:lnSpc>
                <a:spcPct val="120000"/>
              </a:lnSpc>
            </a:pPr>
            <a:r>
              <a:rPr lang="en-US" altLang="ko-KR" sz="1900" dirty="0" smtClean="0">
                <a:latin typeface="나눔스퀘어" panose="020B0600000101010101" pitchFamily="50" charset="-127"/>
                <a:ea typeface="나눔스퀘어" panose="020B0600000101010101" pitchFamily="50" charset="-127"/>
              </a:rPr>
              <a:t>1. Providing </a:t>
            </a:r>
            <a:r>
              <a:rPr lang="en-US" altLang="ko-KR" sz="1900" dirty="0" smtClean="0">
                <a:latin typeface="나눔스퀘어" panose="020B0600000101010101" pitchFamily="50" charset="-127"/>
                <a:ea typeface="나눔스퀘어" panose="020B0600000101010101" pitchFamily="50" charset="-127"/>
              </a:rPr>
              <a:t>training </a:t>
            </a:r>
            <a:r>
              <a:rPr lang="en-US" altLang="ko-KR" sz="1900" dirty="0">
                <a:latin typeface="나눔스퀘어" panose="020B0600000101010101" pitchFamily="50" charset="-127"/>
                <a:ea typeface="나눔스퀘어" panose="020B0600000101010101" pitchFamily="50" charset="-127"/>
              </a:rPr>
              <a:t>programs that are also available at home </a:t>
            </a:r>
          </a:p>
          <a:p>
            <a:pPr algn="just">
              <a:lnSpc>
                <a:spcPct val="120000"/>
              </a:lnSpc>
            </a:pPr>
            <a:r>
              <a:rPr lang="en-US" altLang="ko-KR" sz="1900" dirty="0" smtClean="0">
                <a:latin typeface="나눔스퀘어" panose="020B0600000101010101" pitchFamily="50" charset="-127"/>
                <a:ea typeface="나눔스퀘어" panose="020B0600000101010101" pitchFamily="50" charset="-127"/>
              </a:rPr>
              <a:t>2. Develop </a:t>
            </a:r>
            <a:r>
              <a:rPr lang="en-US" altLang="ko-KR" sz="1900" dirty="0">
                <a:latin typeface="나눔스퀘어" panose="020B0600000101010101" pitchFamily="50" charset="-127"/>
                <a:ea typeface="나눔스퀘어" panose="020B0600000101010101" pitchFamily="50" charset="-127"/>
              </a:rPr>
              <a:t>programs that are more user-friendly</a:t>
            </a:r>
          </a:p>
        </p:txBody>
      </p:sp>
      <p:sp>
        <p:nvSpPr>
          <p:cNvPr id="76" name="TextBox 75"/>
          <p:cNvSpPr txBox="1"/>
          <p:nvPr/>
        </p:nvSpPr>
        <p:spPr>
          <a:xfrm>
            <a:off x="1016990" y="22177073"/>
            <a:ext cx="18260046" cy="307777"/>
          </a:xfrm>
          <a:prstGeom prst="rect">
            <a:avLst/>
          </a:prstGeom>
          <a:noFill/>
        </p:spPr>
        <p:txBody>
          <a:bodyPr wrap="square" lIns="0" tIns="0" rIns="0" bIns="0" rtlCol="0">
            <a:spAutoFit/>
          </a:bodyPr>
          <a:lstStyle/>
          <a:p>
            <a:pPr algn="just"/>
            <a:r>
              <a:rPr lang="en-US" altLang="ko-KR" sz="2000" dirty="0" smtClean="0">
                <a:latin typeface="나눔스퀘어" panose="020B0600000101010101" pitchFamily="50" charset="-127"/>
                <a:ea typeface="나눔스퀘어" panose="020B0600000101010101" pitchFamily="50" charset="-127"/>
              </a:rPr>
              <a:t>Kinect, </a:t>
            </a:r>
            <a:r>
              <a:rPr lang="en-US" altLang="ko-KR" sz="2000" dirty="0">
                <a:latin typeface="나눔스퀘어" panose="020B0600000101010101" pitchFamily="50" charset="-127"/>
                <a:ea typeface="나눔스퀘어" panose="020B0600000101010101" pitchFamily="50" charset="-127"/>
              </a:rPr>
              <a:t>which interacts with </a:t>
            </a:r>
            <a:r>
              <a:rPr lang="en-US" altLang="ko-KR" sz="2000" dirty="0" smtClean="0">
                <a:latin typeface="나눔스퀘어" panose="020B0600000101010101" pitchFamily="50" charset="-127"/>
                <a:ea typeface="나눔스퀘어" panose="020B0600000101010101" pitchFamily="50" charset="-127"/>
              </a:rPr>
              <a:t>body movements, </a:t>
            </a:r>
            <a:r>
              <a:rPr lang="en-US" altLang="ko-KR" sz="2000" dirty="0">
                <a:latin typeface="나눔스퀘어" panose="020B0600000101010101" pitchFamily="50" charset="-127"/>
                <a:ea typeface="나눔스퀘어" panose="020B0600000101010101" pitchFamily="50" charset="-127"/>
              </a:rPr>
              <a:t>and </a:t>
            </a:r>
            <a:r>
              <a:rPr lang="en-US" altLang="ko-KR" sz="2000" dirty="0" smtClean="0">
                <a:latin typeface="나눔스퀘어" panose="020B0600000101010101" pitchFamily="50" charset="-127"/>
                <a:ea typeface="나눔스퀘어" panose="020B0600000101010101" pitchFamily="50" charset="-127"/>
              </a:rPr>
              <a:t>fairy </a:t>
            </a:r>
            <a:r>
              <a:rPr lang="en-US" altLang="ko-KR" sz="2000" dirty="0">
                <a:latin typeface="나눔스퀘어" panose="020B0600000101010101" pitchFamily="50" charset="-127"/>
                <a:ea typeface="나눔스퀘어" panose="020B0600000101010101" pitchFamily="50" charset="-127"/>
              </a:rPr>
              <a:t>tales will bring children freshness and fun that are different from traditional learning programs.</a:t>
            </a:r>
          </a:p>
        </p:txBody>
      </p:sp>
      <p:sp>
        <p:nvSpPr>
          <p:cNvPr id="6" name="직사각형 5"/>
          <p:cNvSpPr/>
          <p:nvPr/>
        </p:nvSpPr>
        <p:spPr>
          <a:xfrm>
            <a:off x="11753771" y="15720539"/>
            <a:ext cx="2733441" cy="261610"/>
          </a:xfrm>
          <a:prstGeom prst="rect">
            <a:avLst/>
          </a:prstGeom>
        </p:spPr>
        <p:txBody>
          <a:bodyPr wrap="none">
            <a:spAutoFit/>
          </a:bodyPr>
          <a:lstStyle/>
          <a:p>
            <a:pPr algn="just"/>
            <a:r>
              <a:rPr lang="en-US" altLang="ko-KR" sz="1100" dirty="0" smtClean="0">
                <a:latin typeface="나눔스퀘어" panose="020B0600000101010101" pitchFamily="50" charset="-127"/>
                <a:ea typeface="나눔스퀘어" panose="020B0600000101010101" pitchFamily="50" charset="-127"/>
              </a:rPr>
              <a:t>‘</a:t>
            </a:r>
            <a:r>
              <a:rPr lang="ko-KR" altLang="en-US" sz="1100" dirty="0" err="1" smtClean="0">
                <a:latin typeface="나눔스퀘어" panose="020B0600000101010101" pitchFamily="50" charset="-127"/>
                <a:ea typeface="나눔스퀘어" panose="020B0600000101010101" pitchFamily="50" charset="-127"/>
              </a:rPr>
              <a:t>질라라비</a:t>
            </a:r>
            <a:r>
              <a:rPr lang="en-US" altLang="ko-KR" sz="1100" dirty="0" smtClean="0">
                <a:latin typeface="나눔스퀘어" panose="020B0600000101010101" pitchFamily="50" charset="-127"/>
                <a:ea typeface="나눔스퀘어" panose="020B0600000101010101" pitchFamily="50" charset="-127"/>
              </a:rPr>
              <a:t>’ </a:t>
            </a:r>
            <a:r>
              <a:rPr lang="en-US" altLang="ko-KR" sz="1100" dirty="0">
                <a:latin typeface="나눔스퀘어" panose="020B0600000101010101" pitchFamily="50" charset="-127"/>
                <a:ea typeface="나눔스퀘어" panose="020B0600000101010101" pitchFamily="50" charset="-127"/>
              </a:rPr>
              <a:t>Disabled Night School Teacher</a:t>
            </a:r>
          </a:p>
        </p:txBody>
      </p:sp>
      <p:graphicFrame>
        <p:nvGraphicFramePr>
          <p:cNvPr id="70" name="차트 69"/>
          <p:cNvGraphicFramePr/>
          <p:nvPr>
            <p:extLst>
              <p:ext uri="{D42A27DB-BD31-4B8C-83A1-F6EECF244321}">
                <p14:modId xmlns:p14="http://schemas.microsoft.com/office/powerpoint/2010/main" val="3231723135"/>
              </p:ext>
            </p:extLst>
          </p:nvPr>
        </p:nvGraphicFramePr>
        <p:xfrm>
          <a:off x="14142545" y="7628840"/>
          <a:ext cx="5974725" cy="1634063"/>
        </p:xfrm>
        <a:graphic>
          <a:graphicData uri="http://schemas.openxmlformats.org/drawingml/2006/chart">
            <c:chart xmlns:c="http://schemas.openxmlformats.org/drawingml/2006/chart" xmlns:r="http://schemas.openxmlformats.org/officeDocument/2006/relationships" r:id="rId5"/>
          </a:graphicData>
        </a:graphic>
      </p:graphicFrame>
      <p:sp>
        <p:nvSpPr>
          <p:cNvPr id="77" name="TextBox 76"/>
          <p:cNvSpPr txBox="1"/>
          <p:nvPr/>
        </p:nvSpPr>
        <p:spPr>
          <a:xfrm>
            <a:off x="14019329" y="7190495"/>
            <a:ext cx="6221155" cy="400110"/>
          </a:xfrm>
          <a:prstGeom prst="rect">
            <a:avLst/>
          </a:prstGeom>
          <a:noFill/>
        </p:spPr>
        <p:txBody>
          <a:bodyPr wrap="square" lIns="0" tIns="0" rIns="0" bIns="0" rtlCol="0">
            <a:spAutoFit/>
          </a:bodyPr>
          <a:lstStyle/>
          <a:p>
            <a:pPr algn="ctr"/>
            <a:r>
              <a:rPr lang="en-US" altLang="ko-KR" sz="1300" u="sng" dirty="0" smtClean="0">
                <a:solidFill>
                  <a:schemeClr val="tx1">
                    <a:lumMod val="95000"/>
                    <a:lumOff val="5000"/>
                  </a:schemeClr>
                </a:solidFill>
                <a:latin typeface="나눔스퀘어 Bold" panose="020B0600000101010101" pitchFamily="50" charset="-127"/>
                <a:ea typeface="나눔스퀘어 Bold" panose="020B0600000101010101" pitchFamily="50" charset="-127"/>
              </a:rPr>
              <a:t>Special </a:t>
            </a:r>
            <a:r>
              <a:rPr lang="en-US" altLang="ko-KR" sz="1300" u="sng" dirty="0">
                <a:solidFill>
                  <a:schemeClr val="tx1">
                    <a:lumMod val="95000"/>
                    <a:lumOff val="5000"/>
                  </a:schemeClr>
                </a:solidFill>
                <a:latin typeface="나눔스퀘어 Bold" panose="020B0600000101010101" pitchFamily="50" charset="-127"/>
                <a:ea typeface="나눔스퀘어 Bold" panose="020B0600000101010101" pitchFamily="50" charset="-127"/>
              </a:rPr>
              <a:t>school students who commute to </a:t>
            </a:r>
            <a:r>
              <a:rPr lang="en-US" altLang="ko-KR" sz="1300" u="sng" dirty="0" smtClean="0">
                <a:solidFill>
                  <a:schemeClr val="tx1">
                    <a:lumMod val="95000"/>
                    <a:lumOff val="5000"/>
                  </a:schemeClr>
                </a:solidFill>
                <a:latin typeface="나눔스퀘어 Bold" panose="020B0600000101010101" pitchFamily="50" charset="-127"/>
                <a:ea typeface="나눔스퀘어 Bold" panose="020B0600000101010101" pitchFamily="50" charset="-127"/>
              </a:rPr>
              <a:t>school</a:t>
            </a:r>
            <a:br>
              <a:rPr lang="en-US" altLang="ko-KR" sz="1300" u="sng" dirty="0" smtClean="0">
                <a:solidFill>
                  <a:schemeClr val="tx1">
                    <a:lumMod val="95000"/>
                    <a:lumOff val="5000"/>
                  </a:schemeClr>
                </a:solidFill>
                <a:latin typeface="나눔스퀘어 Bold" panose="020B0600000101010101" pitchFamily="50" charset="-127"/>
                <a:ea typeface="나눔스퀘어 Bold" panose="020B0600000101010101" pitchFamily="50" charset="-127"/>
              </a:rPr>
            </a:br>
            <a:r>
              <a:rPr lang="en-US" altLang="ko-KR" sz="1300" u="sng" dirty="0" smtClean="0">
                <a:solidFill>
                  <a:schemeClr val="tx1">
                    <a:lumMod val="95000"/>
                    <a:lumOff val="5000"/>
                  </a:schemeClr>
                </a:solidFill>
                <a:latin typeface="나눔스퀘어 Bold" panose="020B0600000101010101" pitchFamily="50" charset="-127"/>
                <a:ea typeface="나눔스퀘어 Bold" panose="020B0600000101010101" pitchFamily="50" charset="-127"/>
              </a:rPr>
              <a:t>for </a:t>
            </a:r>
            <a:r>
              <a:rPr lang="en-US" altLang="ko-KR" sz="1300" u="sng" dirty="0">
                <a:solidFill>
                  <a:schemeClr val="tx1">
                    <a:lumMod val="95000"/>
                    <a:lumOff val="5000"/>
                  </a:schemeClr>
                </a:solidFill>
                <a:latin typeface="나눔스퀘어 Bold" panose="020B0600000101010101" pitchFamily="50" charset="-127"/>
                <a:ea typeface="나눔스퀘어 Bold" panose="020B0600000101010101" pitchFamily="50" charset="-127"/>
              </a:rPr>
              <a:t>more than an </a:t>
            </a:r>
            <a:r>
              <a:rPr lang="en-US" altLang="ko-KR" sz="1300" u="sng" dirty="0" smtClean="0">
                <a:solidFill>
                  <a:schemeClr val="tx1">
                    <a:lumMod val="95000"/>
                    <a:lumOff val="5000"/>
                  </a:schemeClr>
                </a:solidFill>
                <a:latin typeface="나눔스퀘어 Bold" panose="020B0600000101010101" pitchFamily="50" charset="-127"/>
                <a:ea typeface="나눔스퀘어 Bold" panose="020B0600000101010101" pitchFamily="50" charset="-127"/>
              </a:rPr>
              <a:t>hour (Unit : %)</a:t>
            </a:r>
            <a:endParaRPr lang="en-US" altLang="ko-KR" sz="1300" u="sng" dirty="0">
              <a:solidFill>
                <a:schemeClr val="tx1">
                  <a:lumMod val="95000"/>
                  <a:lumOff val="5000"/>
                </a:schemeClr>
              </a:solidFill>
              <a:latin typeface="나눔스퀘어 Bold" panose="020B0600000101010101" pitchFamily="50" charset="-127"/>
              <a:ea typeface="나눔스퀘어 Bold" panose="020B0600000101010101" pitchFamily="50" charset="-127"/>
            </a:endParaRPr>
          </a:p>
        </p:txBody>
      </p:sp>
      <p:sp>
        <p:nvSpPr>
          <p:cNvPr id="79" name="TextBox 78"/>
          <p:cNvSpPr txBox="1"/>
          <p:nvPr/>
        </p:nvSpPr>
        <p:spPr>
          <a:xfrm>
            <a:off x="14476433" y="9227372"/>
            <a:ext cx="6221153" cy="169277"/>
          </a:xfrm>
          <a:prstGeom prst="rect">
            <a:avLst/>
          </a:prstGeom>
          <a:noFill/>
        </p:spPr>
        <p:txBody>
          <a:bodyPr wrap="square" lIns="0" tIns="0" rIns="0" bIns="0" rtlCol="0">
            <a:spAutoFit/>
          </a:bodyPr>
          <a:lstStyle/>
          <a:p>
            <a:r>
              <a:rPr lang="en-US" altLang="ko-KR" sz="1100" dirty="0" smtClean="0">
                <a:solidFill>
                  <a:schemeClr val="tx1">
                    <a:lumMod val="65000"/>
                    <a:lumOff val="35000"/>
                  </a:schemeClr>
                </a:solidFill>
                <a:latin typeface="나눔스퀘어" panose="020B0600000101010101" pitchFamily="50" charset="-127"/>
                <a:ea typeface="나눔스퀘어" panose="020B0600000101010101" pitchFamily="50" charset="-127"/>
              </a:rPr>
              <a:t>*Source </a:t>
            </a:r>
            <a:r>
              <a:rPr lang="en-US" altLang="ko-KR" sz="1100" dirty="0">
                <a:solidFill>
                  <a:schemeClr val="tx1">
                    <a:lumMod val="65000"/>
                    <a:lumOff val="35000"/>
                  </a:schemeClr>
                </a:solidFill>
                <a:latin typeface="나눔스퀘어" panose="020B0600000101010101" pitchFamily="50" charset="-127"/>
                <a:ea typeface="나눔스퀘어" panose="020B0600000101010101" pitchFamily="50" charset="-127"/>
              </a:rPr>
              <a:t>: </a:t>
            </a:r>
            <a:r>
              <a:rPr lang="en-US" altLang="ko-KR" sz="1100" dirty="0" smtClean="0">
                <a:solidFill>
                  <a:schemeClr val="tx1">
                    <a:lumMod val="65000"/>
                    <a:lumOff val="35000"/>
                  </a:schemeClr>
                </a:solidFill>
                <a:latin typeface="나눔스퀘어" panose="020B0600000101010101" pitchFamily="50" charset="-127"/>
                <a:ea typeface="나눔스퀘어" panose="020B0600000101010101" pitchFamily="50" charset="-127"/>
              </a:rPr>
              <a:t>Education Ministry's, 2017.11.01</a:t>
            </a:r>
            <a:endParaRPr lang="en-US" altLang="ko-KR" sz="1100" u="sng" dirty="0">
              <a:solidFill>
                <a:schemeClr val="tx1">
                  <a:lumMod val="95000"/>
                  <a:lumOff val="5000"/>
                </a:schemeClr>
              </a:solidFill>
              <a:latin typeface="나눔스퀘어 Bold" panose="020B0600000101010101" pitchFamily="50" charset="-127"/>
              <a:ea typeface="나눔스퀘어 Bold" panose="020B0600000101010101" pitchFamily="50" charset="-127"/>
            </a:endParaRPr>
          </a:p>
        </p:txBody>
      </p:sp>
      <p:cxnSp>
        <p:nvCxnSpPr>
          <p:cNvPr id="8" name="직선 연결선 7"/>
          <p:cNvCxnSpPr/>
          <p:nvPr/>
        </p:nvCxnSpPr>
        <p:spPr>
          <a:xfrm>
            <a:off x="14442813" y="7013477"/>
            <a:ext cx="5246761"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직선 연결선 79"/>
          <p:cNvCxnSpPr/>
          <p:nvPr/>
        </p:nvCxnSpPr>
        <p:spPr>
          <a:xfrm rot="5400000" flipV="1">
            <a:off x="7211890" y="11458845"/>
            <a:ext cx="1141847"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rot="5400000" flipV="1">
            <a:off x="12869394" y="11458846"/>
            <a:ext cx="1141847"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모서리가 접힌 도형 12"/>
          <p:cNvSpPr/>
          <p:nvPr/>
        </p:nvSpPr>
        <p:spPr>
          <a:xfrm>
            <a:off x="1409006" y="19278245"/>
            <a:ext cx="8217397" cy="1074031"/>
          </a:xfrm>
          <a:prstGeom prst="foldedCorner">
            <a:avLst/>
          </a:prstGeom>
          <a:solidFill>
            <a:schemeClr val="bg1">
              <a:lumMod val="9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p>
        </p:txBody>
      </p:sp>
      <p:sp>
        <p:nvSpPr>
          <p:cNvPr id="82" name="TextBox 81"/>
          <p:cNvSpPr txBox="1"/>
          <p:nvPr/>
        </p:nvSpPr>
        <p:spPr>
          <a:xfrm>
            <a:off x="2746526" y="19429073"/>
            <a:ext cx="5542357" cy="590931"/>
          </a:xfrm>
          <a:prstGeom prst="rect">
            <a:avLst/>
          </a:prstGeom>
          <a:noFill/>
        </p:spPr>
        <p:txBody>
          <a:bodyPr wrap="square" lIns="0" tIns="0" rIns="0" bIns="0" rtlCol="0">
            <a:spAutoFit/>
          </a:bodyPr>
          <a:lstStyle/>
          <a:p>
            <a:pPr algn="ctr">
              <a:lnSpc>
                <a:spcPct val="120000"/>
              </a:lnSpc>
            </a:pPr>
            <a:r>
              <a:rPr lang="en-US" altLang="ko-KR" sz="1600" i="1" dirty="0" smtClean="0">
                <a:solidFill>
                  <a:schemeClr val="tx1">
                    <a:lumMod val="65000"/>
                    <a:lumOff val="35000"/>
                  </a:schemeClr>
                </a:solidFill>
                <a:latin typeface="나눔스퀘어" panose="020B0600000101010101" pitchFamily="50" charset="-127"/>
                <a:ea typeface="나눔스퀘어" panose="020B0600000101010101" pitchFamily="50" charset="-127"/>
              </a:rPr>
              <a:t>“fairy tale </a:t>
            </a:r>
            <a:r>
              <a:rPr lang="en-US" altLang="ko-KR" sz="1600" i="1" dirty="0">
                <a:solidFill>
                  <a:schemeClr val="tx1">
                    <a:lumMod val="65000"/>
                    <a:lumOff val="35000"/>
                  </a:schemeClr>
                </a:solidFill>
                <a:latin typeface="나눔스퀘어" panose="020B0600000101010101" pitchFamily="50" charset="-127"/>
                <a:ea typeface="나눔스퀘어" panose="020B0600000101010101" pitchFamily="50" charset="-127"/>
              </a:rPr>
              <a:t>may be the appropriate medium for </a:t>
            </a:r>
            <a:r>
              <a:rPr lang="en-US" altLang="ko-KR" sz="1600" i="1" u="sng" dirty="0">
                <a:latin typeface="나눔스퀘어 Bold" panose="020B0600000101010101" pitchFamily="50" charset="-127"/>
                <a:ea typeface="나눔스퀘어 Bold" panose="020B0600000101010101" pitchFamily="50" charset="-127"/>
              </a:rPr>
              <a:t>proper arbitration and reinforcement of self-expression </a:t>
            </a:r>
            <a:r>
              <a:rPr lang="en-US" altLang="ko-KR" sz="1600" i="1" u="sng" dirty="0" smtClean="0">
                <a:latin typeface="나눔스퀘어 Bold" panose="020B0600000101010101" pitchFamily="50" charset="-127"/>
                <a:ea typeface="나눔스퀘어 Bold" panose="020B0600000101010101" pitchFamily="50" charset="-127"/>
              </a:rPr>
              <a:t>abilities”</a:t>
            </a:r>
            <a:endParaRPr lang="en-US" altLang="ko-KR" sz="1600" i="1" u="sng" dirty="0">
              <a:latin typeface="나눔스퀘어 Bold" panose="020B0600000101010101" pitchFamily="50" charset="-127"/>
              <a:ea typeface="나눔스퀘어 Bold" panose="020B0600000101010101" pitchFamily="50" charset="-127"/>
            </a:endParaRPr>
          </a:p>
        </p:txBody>
      </p:sp>
      <p:sp>
        <p:nvSpPr>
          <p:cNvPr id="84" name="모서리가 접힌 도형 83"/>
          <p:cNvSpPr/>
          <p:nvPr/>
        </p:nvSpPr>
        <p:spPr>
          <a:xfrm>
            <a:off x="1409006" y="20491213"/>
            <a:ext cx="8217397" cy="1411677"/>
          </a:xfrm>
          <a:prstGeom prst="foldedCorner">
            <a:avLst/>
          </a:prstGeom>
          <a:solidFill>
            <a:schemeClr val="bg1">
              <a:lumMod val="9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TextBox 84"/>
          <p:cNvSpPr txBox="1"/>
          <p:nvPr/>
        </p:nvSpPr>
        <p:spPr>
          <a:xfrm>
            <a:off x="1496271" y="20611846"/>
            <a:ext cx="8009535" cy="886397"/>
          </a:xfrm>
          <a:prstGeom prst="rect">
            <a:avLst/>
          </a:prstGeom>
          <a:noFill/>
        </p:spPr>
        <p:txBody>
          <a:bodyPr wrap="square" lIns="0" tIns="0" rIns="0" bIns="0" rtlCol="0">
            <a:spAutoFit/>
          </a:bodyPr>
          <a:lstStyle/>
          <a:p>
            <a:pPr algn="ctr">
              <a:lnSpc>
                <a:spcPct val="120000"/>
              </a:lnSpc>
            </a:pPr>
            <a:r>
              <a:rPr lang="en-US" altLang="ko-KR" sz="1600" i="1" dirty="0" smtClean="0">
                <a:solidFill>
                  <a:schemeClr val="tx1">
                    <a:lumMod val="65000"/>
                    <a:lumOff val="35000"/>
                  </a:schemeClr>
                </a:solidFill>
                <a:latin typeface="나눔스퀘어" panose="020B0600000101010101" pitchFamily="50" charset="-127"/>
                <a:ea typeface="나눔스퀘어" panose="020B0600000101010101" pitchFamily="50" charset="-127"/>
              </a:rPr>
              <a:t>“When </a:t>
            </a:r>
            <a:r>
              <a:rPr lang="en-US" altLang="ko-KR" sz="1600" i="1" dirty="0">
                <a:solidFill>
                  <a:schemeClr val="tx1">
                    <a:lumMod val="65000"/>
                    <a:lumOff val="35000"/>
                  </a:schemeClr>
                </a:solidFill>
                <a:latin typeface="나눔스퀘어" panose="020B0600000101010101" pitchFamily="50" charset="-127"/>
                <a:ea typeface="나눔스퀘어" panose="020B0600000101010101" pitchFamily="50" charset="-127"/>
              </a:rPr>
              <a:t>storytelling is applied to cognitive and behavioral self-expression programs, the </a:t>
            </a:r>
            <a:r>
              <a:rPr lang="en-US" altLang="ko-KR" sz="1600" i="1" u="sng" dirty="0">
                <a:latin typeface="나눔스퀘어 Bold" panose="020B0600000101010101" pitchFamily="50" charset="-127"/>
                <a:ea typeface="나눔스퀘어 Bold" panose="020B0600000101010101" pitchFamily="50" charset="-127"/>
              </a:rPr>
              <a:t>technology of self-expression can naturally be created by infants through the role experience of the main characters in fairy tales</a:t>
            </a:r>
            <a:r>
              <a:rPr lang="en-US" altLang="ko-KR" sz="1600" i="1" u="sng" dirty="0" smtClean="0">
                <a:latin typeface="나눔스퀘어 Bold" panose="020B0600000101010101" pitchFamily="50" charset="-127"/>
                <a:ea typeface="나눔스퀘어 Bold" panose="020B0600000101010101" pitchFamily="50" charset="-127"/>
              </a:rPr>
              <a:t>.“</a:t>
            </a:r>
            <a:endParaRPr lang="en-US" altLang="ko-KR" sz="1600" i="1" u="sng" dirty="0">
              <a:latin typeface="나눔스퀘어 Bold" panose="020B0600000101010101" pitchFamily="50" charset="-127"/>
              <a:ea typeface="나눔스퀘어 Bold" panose="020B0600000101010101" pitchFamily="50" charset="-127"/>
            </a:endParaRPr>
          </a:p>
        </p:txBody>
      </p:sp>
      <p:sp>
        <p:nvSpPr>
          <p:cNvPr id="88" name="TextBox 87"/>
          <p:cNvSpPr txBox="1"/>
          <p:nvPr/>
        </p:nvSpPr>
        <p:spPr>
          <a:xfrm>
            <a:off x="1585779" y="21566903"/>
            <a:ext cx="4962546" cy="208840"/>
          </a:xfrm>
          <a:prstGeom prst="rect">
            <a:avLst/>
          </a:prstGeom>
          <a:noFill/>
        </p:spPr>
        <p:txBody>
          <a:bodyPr wrap="square" lIns="0" tIns="0" rIns="0" bIns="0" rtlCol="0">
            <a:spAutoFit/>
          </a:bodyPr>
          <a:lstStyle/>
          <a:p>
            <a:pPr>
              <a:lnSpc>
                <a:spcPct val="120000"/>
              </a:lnSpc>
            </a:pPr>
            <a:r>
              <a:rPr lang="en-US" altLang="ko-KR" sz="1200" i="1" dirty="0">
                <a:solidFill>
                  <a:schemeClr val="tx1">
                    <a:lumMod val="65000"/>
                    <a:lumOff val="35000"/>
                  </a:schemeClr>
                </a:solidFill>
                <a:latin typeface="나눔스퀘어" panose="020B0600000101010101" pitchFamily="50" charset="-127"/>
                <a:ea typeface="나눔스퀘어" panose="020B0600000101010101" pitchFamily="50" charset="-127"/>
              </a:rPr>
              <a:t>(Park </a:t>
            </a:r>
            <a:r>
              <a:rPr lang="en-US" altLang="ko-KR" sz="1200" i="1" dirty="0" err="1">
                <a:solidFill>
                  <a:schemeClr val="tx1">
                    <a:lumMod val="65000"/>
                    <a:lumOff val="35000"/>
                  </a:schemeClr>
                </a:solidFill>
                <a:latin typeface="나눔스퀘어" panose="020B0600000101010101" pitchFamily="50" charset="-127"/>
                <a:ea typeface="나눔스퀘어" panose="020B0600000101010101" pitchFamily="50" charset="-127"/>
              </a:rPr>
              <a:t>Geum-hee</a:t>
            </a:r>
            <a:r>
              <a:rPr lang="en-US" altLang="ko-KR" sz="1200" i="1" dirty="0">
                <a:solidFill>
                  <a:schemeClr val="tx1">
                    <a:lumMod val="65000"/>
                    <a:lumOff val="35000"/>
                  </a:schemeClr>
                </a:solidFill>
                <a:latin typeface="나눔스퀘어" panose="020B0600000101010101" pitchFamily="50" charset="-127"/>
                <a:ea typeface="나눔스퀘어" panose="020B0600000101010101" pitchFamily="50" charset="-127"/>
              </a:rPr>
              <a:t>, 2014; Park </a:t>
            </a:r>
            <a:r>
              <a:rPr lang="en-US" altLang="ko-KR" sz="1200" i="1" dirty="0" err="1">
                <a:solidFill>
                  <a:schemeClr val="tx1">
                    <a:lumMod val="65000"/>
                    <a:lumOff val="35000"/>
                  </a:schemeClr>
                </a:solidFill>
                <a:latin typeface="나눔스퀘어" panose="020B0600000101010101" pitchFamily="50" charset="-127"/>
                <a:ea typeface="나눔스퀘어" panose="020B0600000101010101" pitchFamily="50" charset="-127"/>
              </a:rPr>
              <a:t>Jin</a:t>
            </a:r>
            <a:r>
              <a:rPr lang="en-US" altLang="ko-KR" sz="1200" i="1" dirty="0">
                <a:solidFill>
                  <a:schemeClr val="tx1">
                    <a:lumMod val="65000"/>
                    <a:lumOff val="35000"/>
                  </a:schemeClr>
                </a:solidFill>
                <a:latin typeface="나눔스퀘어" panose="020B0600000101010101" pitchFamily="50" charset="-127"/>
                <a:ea typeface="나눔스퀘어" panose="020B0600000101010101" pitchFamily="50" charset="-127"/>
              </a:rPr>
              <a:t>-ah, 2014)</a:t>
            </a:r>
            <a:endParaRPr lang="en-US" altLang="ko-KR" sz="1200" i="1" u="sng" dirty="0">
              <a:latin typeface="나눔스퀘어 Bold" panose="020B0600000101010101" pitchFamily="50" charset="-127"/>
              <a:ea typeface="나눔스퀘어 Bold" panose="020B0600000101010101" pitchFamily="50" charset="-127"/>
            </a:endParaRPr>
          </a:p>
        </p:txBody>
      </p:sp>
      <p:sp>
        <p:nvSpPr>
          <p:cNvPr id="89" name="TextBox 88"/>
          <p:cNvSpPr txBox="1"/>
          <p:nvPr/>
        </p:nvSpPr>
        <p:spPr>
          <a:xfrm>
            <a:off x="1539397" y="20118485"/>
            <a:ext cx="7956614" cy="147733"/>
          </a:xfrm>
          <a:prstGeom prst="rect">
            <a:avLst/>
          </a:prstGeom>
          <a:noFill/>
        </p:spPr>
        <p:txBody>
          <a:bodyPr wrap="square" lIns="0" tIns="0" rIns="0" bIns="0" rtlCol="0">
            <a:spAutoFit/>
          </a:bodyPr>
          <a:lstStyle/>
          <a:p>
            <a:pPr>
              <a:lnSpc>
                <a:spcPct val="120000"/>
              </a:lnSpc>
            </a:pPr>
            <a:r>
              <a:rPr lang="en-US" altLang="ko-KR" sz="800" i="1" dirty="0" smtClean="0">
                <a:solidFill>
                  <a:schemeClr val="tx1">
                    <a:lumMod val="65000"/>
                    <a:lumOff val="35000"/>
                  </a:schemeClr>
                </a:solidFill>
                <a:latin typeface="나눔스퀘어" panose="020B0600000101010101" pitchFamily="50" charset="-127"/>
                <a:ea typeface="나눔스퀘어" panose="020B0600000101010101" pitchFamily="50" charset="-127"/>
              </a:rPr>
              <a:t>*&lt;</a:t>
            </a:r>
            <a:r>
              <a:rPr lang="en-US" altLang="ko-KR" sz="800" i="1" dirty="0">
                <a:solidFill>
                  <a:schemeClr val="tx1">
                    <a:lumMod val="65000"/>
                    <a:lumOff val="35000"/>
                  </a:schemeClr>
                </a:solidFill>
                <a:latin typeface="나눔스퀘어" panose="020B0600000101010101" pitchFamily="50" charset="-127"/>
                <a:ea typeface="나눔스퀘어" panose="020B0600000101010101" pitchFamily="50" charset="-127"/>
              </a:rPr>
              <a:t>Activism art therapy case study on self-expression of intellectually disabled children, using pictorial fairy tales&gt; 2015, </a:t>
            </a:r>
            <a:r>
              <a:rPr lang="en-US" altLang="ko-KR" sz="800" i="1" dirty="0" err="1">
                <a:solidFill>
                  <a:schemeClr val="tx1">
                    <a:lumMod val="65000"/>
                    <a:lumOff val="35000"/>
                  </a:schemeClr>
                </a:solidFill>
                <a:latin typeface="나눔스퀘어" panose="020B0600000101010101" pitchFamily="50" charset="-127"/>
                <a:ea typeface="나눔스퀘어" panose="020B0600000101010101" pitchFamily="50" charset="-127"/>
              </a:rPr>
              <a:t>Im</a:t>
            </a:r>
            <a:r>
              <a:rPr lang="en-US" altLang="ko-KR" sz="800" i="1" dirty="0">
                <a:solidFill>
                  <a:schemeClr val="tx1">
                    <a:lumMod val="65000"/>
                    <a:lumOff val="35000"/>
                  </a:schemeClr>
                </a:solidFill>
                <a:latin typeface="나눔스퀘어" panose="020B0600000101010101" pitchFamily="50" charset="-127"/>
                <a:ea typeface="나눔스퀘어" panose="020B0600000101010101" pitchFamily="50" charset="-127"/>
              </a:rPr>
              <a:t>-Oriented </a:t>
            </a:r>
            <a:r>
              <a:rPr lang="en-US" altLang="ko-KR" sz="800" i="1" dirty="0" err="1">
                <a:solidFill>
                  <a:schemeClr val="tx1">
                    <a:lumMod val="65000"/>
                    <a:lumOff val="35000"/>
                  </a:schemeClr>
                </a:solidFill>
                <a:latin typeface="나눔스퀘어" panose="020B0600000101010101" pitchFamily="50" charset="-127"/>
                <a:ea typeface="나눔스퀘어" panose="020B0600000101010101" pitchFamily="50" charset="-127"/>
              </a:rPr>
              <a:t>Jeong</a:t>
            </a:r>
            <a:r>
              <a:rPr lang="en-US" altLang="ko-KR" sz="800" i="1" dirty="0">
                <a:solidFill>
                  <a:schemeClr val="tx1">
                    <a:lumMod val="65000"/>
                    <a:lumOff val="35000"/>
                  </a:schemeClr>
                </a:solidFill>
                <a:latin typeface="나눔스퀘어" panose="020B0600000101010101" pitchFamily="50" charset="-127"/>
                <a:ea typeface="나눔스퀘어" panose="020B0600000101010101" pitchFamily="50" charset="-127"/>
              </a:rPr>
              <a:t> Jae-won Zhang </a:t>
            </a:r>
            <a:r>
              <a:rPr lang="en-US" altLang="ko-KR" sz="800" i="1" dirty="0" err="1">
                <a:solidFill>
                  <a:schemeClr val="tx1">
                    <a:lumMod val="65000"/>
                    <a:lumOff val="35000"/>
                  </a:schemeClr>
                </a:solidFill>
                <a:latin typeface="나눔스퀘어" panose="020B0600000101010101" pitchFamily="50" charset="-127"/>
                <a:ea typeface="나눔스퀘어" panose="020B0600000101010101" pitchFamily="50" charset="-127"/>
              </a:rPr>
              <a:t>Jin</a:t>
            </a:r>
            <a:r>
              <a:rPr lang="en-US" altLang="ko-KR" sz="800" i="1" dirty="0">
                <a:solidFill>
                  <a:schemeClr val="tx1">
                    <a:lumMod val="65000"/>
                    <a:lumOff val="35000"/>
                  </a:schemeClr>
                </a:solidFill>
                <a:latin typeface="나눔스퀘어" panose="020B0600000101010101" pitchFamily="50" charset="-127"/>
                <a:ea typeface="나눔스퀘어" panose="020B0600000101010101" pitchFamily="50" charset="-127"/>
              </a:rPr>
              <a:t>-ah</a:t>
            </a:r>
            <a:endParaRPr lang="en-US" altLang="ko-KR" sz="800" i="1" u="sng" dirty="0">
              <a:latin typeface="나눔스퀘어 Bold" panose="020B0600000101010101" pitchFamily="50" charset="-127"/>
              <a:ea typeface="나눔스퀘어 Bold" panose="020B0600000101010101" pitchFamily="50" charset="-127"/>
            </a:endParaRPr>
          </a:p>
        </p:txBody>
      </p:sp>
      <p:sp>
        <p:nvSpPr>
          <p:cNvPr id="90" name="TextBox 89"/>
          <p:cNvSpPr txBox="1"/>
          <p:nvPr/>
        </p:nvSpPr>
        <p:spPr>
          <a:xfrm>
            <a:off x="1087459" y="26285855"/>
            <a:ext cx="6469463" cy="1477328"/>
          </a:xfrm>
          <a:prstGeom prst="rect">
            <a:avLst/>
          </a:prstGeom>
          <a:noFill/>
        </p:spPr>
        <p:txBody>
          <a:bodyPr wrap="none" lIns="0" tIns="0" rIns="0" bIns="0" rtlCol="0">
            <a:spAutoFit/>
          </a:bodyPr>
          <a:lstStyle/>
          <a:p>
            <a:pPr>
              <a:lnSpc>
                <a:spcPct val="120000"/>
              </a:lnSpc>
            </a:pPr>
            <a:r>
              <a:rPr lang="en-US" altLang="ko-KR" sz="2000" dirty="0" smtClean="0">
                <a:latin typeface="나눔스퀘어" panose="020B0600000101010101" pitchFamily="50" charset="-127"/>
                <a:ea typeface="나눔스퀘어" panose="020B0600000101010101" pitchFamily="50" charset="-127"/>
              </a:rPr>
              <a:t>- </a:t>
            </a:r>
            <a:r>
              <a:rPr lang="en-US" altLang="ko-KR" sz="2000" dirty="0">
                <a:latin typeface="나눔스퀘어" panose="020B0600000101010101" pitchFamily="50" charset="-127"/>
                <a:ea typeface="나눔스퀘어" panose="020B0600000101010101" pitchFamily="50" charset="-127"/>
              </a:rPr>
              <a:t>It enable children to get benefits of training </a:t>
            </a:r>
            <a:r>
              <a:rPr lang="en-US" altLang="ko-KR" sz="2000" dirty="0" smtClean="0">
                <a:latin typeface="나눔스퀘어" panose="020B0600000101010101" pitchFamily="50" charset="-127"/>
                <a:ea typeface="나눔스퀘어" panose="020B0600000101010101" pitchFamily="50" charset="-127"/>
              </a:rPr>
              <a:t>program</a:t>
            </a:r>
            <a:br>
              <a:rPr lang="en-US" altLang="ko-KR" sz="2000" dirty="0" smtClean="0">
                <a:latin typeface="나눔스퀘어" panose="020B0600000101010101" pitchFamily="50" charset="-127"/>
                <a:ea typeface="나눔스퀘어" panose="020B0600000101010101" pitchFamily="50" charset="-127"/>
              </a:rPr>
            </a:br>
            <a:r>
              <a:rPr lang="en-US" altLang="ko-KR" sz="2000" dirty="0" smtClean="0">
                <a:latin typeface="나눔스퀘어" panose="020B0600000101010101" pitchFamily="50" charset="-127"/>
                <a:ea typeface="나눔스퀘어" panose="020B0600000101010101" pitchFamily="50" charset="-127"/>
              </a:rPr>
              <a:t>   at </a:t>
            </a:r>
            <a:r>
              <a:rPr lang="en-US" altLang="ko-KR" sz="2000" dirty="0">
                <a:latin typeface="나눔스퀘어" panose="020B0600000101010101" pitchFamily="50" charset="-127"/>
                <a:ea typeface="나눔스퀘어" panose="020B0600000101010101" pitchFamily="50" charset="-127"/>
              </a:rPr>
              <a:t>any time by providing a training program at home.</a:t>
            </a:r>
          </a:p>
          <a:p>
            <a:pPr>
              <a:lnSpc>
                <a:spcPct val="120000"/>
              </a:lnSpc>
            </a:pPr>
            <a:r>
              <a:rPr lang="en-US" altLang="ko-KR" sz="2000" dirty="0">
                <a:latin typeface="나눔스퀘어" panose="020B0600000101010101" pitchFamily="50" charset="-127"/>
                <a:ea typeface="나눔스퀘어" panose="020B0600000101010101" pitchFamily="50" charset="-127"/>
              </a:rPr>
              <a:t>- </a:t>
            </a:r>
            <a:r>
              <a:rPr lang="en-US" altLang="ko-KR" sz="2000" dirty="0">
                <a:latin typeface="나눔스퀘어" panose="020B0600000101010101" pitchFamily="50" charset="-127"/>
                <a:ea typeface="나눔스퀘어" panose="020B0600000101010101" pitchFamily="50" charset="-127"/>
              </a:rPr>
              <a:t>As this program use </a:t>
            </a:r>
            <a:r>
              <a:rPr lang="en-US" altLang="ko-KR" sz="2000" u="sng" dirty="0">
                <a:latin typeface="나눔스퀘어 Bold" panose="020B0600000101010101" pitchFamily="50" charset="-127"/>
                <a:ea typeface="나눔스퀘어 Bold" panose="020B0600000101010101" pitchFamily="50" charset="-127"/>
              </a:rPr>
              <a:t>both word and visual image</a:t>
            </a:r>
            <a:r>
              <a:rPr lang="en-US" altLang="ko-KR" sz="2000" dirty="0">
                <a:latin typeface="나눔스퀘어" panose="020B0600000101010101" pitchFamily="50" charset="-127"/>
                <a:ea typeface="나눔스퀘어" panose="020B0600000101010101" pitchFamily="50" charset="-127"/>
              </a:rPr>
              <a:t>,</a:t>
            </a:r>
            <a:br>
              <a:rPr lang="en-US" altLang="ko-KR" sz="2000" dirty="0">
                <a:latin typeface="나눔스퀘어" panose="020B0600000101010101" pitchFamily="50" charset="-127"/>
                <a:ea typeface="나눔스퀘어" panose="020B0600000101010101" pitchFamily="50" charset="-127"/>
              </a:rPr>
            </a:br>
            <a:r>
              <a:rPr lang="en-US" altLang="ko-KR" sz="2000" dirty="0">
                <a:latin typeface="나눔스퀘어" panose="020B0600000101010101" pitchFamily="50" charset="-127"/>
                <a:ea typeface="나눔스퀘어" panose="020B0600000101010101" pitchFamily="50" charset="-127"/>
              </a:rPr>
              <a:t>   it would help children to have better understanding</a:t>
            </a:r>
            <a:endParaRPr lang="en-US" altLang="ko-KR" sz="2000" dirty="0">
              <a:latin typeface="나눔스퀘어" panose="020B0600000101010101" pitchFamily="50" charset="-127"/>
              <a:ea typeface="나눔스퀘어" panose="020B0600000101010101" pitchFamily="50" charset="-127"/>
            </a:endParaRPr>
          </a:p>
        </p:txBody>
      </p:sp>
      <p:sp>
        <p:nvSpPr>
          <p:cNvPr id="91" name="TextBox 90"/>
          <p:cNvSpPr txBox="1"/>
          <p:nvPr/>
        </p:nvSpPr>
        <p:spPr>
          <a:xfrm>
            <a:off x="15007137" y="26352140"/>
            <a:ext cx="5011628" cy="1477328"/>
          </a:xfrm>
          <a:prstGeom prst="rect">
            <a:avLst/>
          </a:prstGeom>
          <a:noFill/>
        </p:spPr>
        <p:txBody>
          <a:bodyPr wrap="none" lIns="0" tIns="0" rIns="0" bIns="0" rtlCol="0">
            <a:spAutoFit/>
          </a:bodyPr>
          <a:lstStyle/>
          <a:p>
            <a:pPr>
              <a:lnSpc>
                <a:spcPct val="120000"/>
              </a:lnSpc>
            </a:pPr>
            <a:r>
              <a:rPr lang="en-US" altLang="ko-KR" sz="2000" dirty="0" smtClean="0">
                <a:latin typeface="나눔스퀘어" panose="020B0600000101010101" pitchFamily="50" charset="-127"/>
                <a:ea typeface="나눔스퀘어" panose="020B0600000101010101" pitchFamily="50" charset="-127"/>
              </a:rPr>
              <a:t>- </a:t>
            </a:r>
            <a:r>
              <a:rPr lang="en-US" altLang="ko-KR" sz="2000" dirty="0">
                <a:latin typeface="나눔스퀘어" panose="020B0600000101010101" pitchFamily="50" charset="-127"/>
                <a:ea typeface="나눔스퀘어" panose="020B0600000101010101" pitchFamily="50" charset="-127"/>
              </a:rPr>
              <a:t>Add voice and image in text descriptions</a:t>
            </a:r>
            <a:br>
              <a:rPr lang="en-US" altLang="ko-KR" sz="2000" dirty="0">
                <a:latin typeface="나눔스퀘어" panose="020B0600000101010101" pitchFamily="50" charset="-127"/>
                <a:ea typeface="나눔스퀘어" panose="020B0600000101010101" pitchFamily="50" charset="-127"/>
              </a:rPr>
            </a:br>
            <a:r>
              <a:rPr lang="en-US" altLang="ko-KR" sz="2000" dirty="0">
                <a:latin typeface="나눔스퀘어" panose="020B0600000101010101" pitchFamily="50" charset="-127"/>
                <a:ea typeface="나눔스퀘어" panose="020B0600000101010101" pitchFamily="50" charset="-127"/>
              </a:rPr>
              <a:t>- Align the level of the description by </a:t>
            </a:r>
            <a:r>
              <a:rPr lang="en-US" altLang="ko-KR" sz="2000" dirty="0" smtClean="0">
                <a:latin typeface="나눔스퀘어" panose="020B0600000101010101" pitchFamily="50" charset="-127"/>
                <a:ea typeface="나눔스퀘어" panose="020B0600000101010101" pitchFamily="50" charset="-127"/>
              </a:rPr>
              <a:t>trying</a:t>
            </a:r>
            <a:br>
              <a:rPr lang="en-US" altLang="ko-KR" sz="2000" dirty="0" smtClean="0">
                <a:latin typeface="나눔스퀘어" panose="020B0600000101010101" pitchFamily="50" charset="-127"/>
                <a:ea typeface="나눔스퀘어" panose="020B0600000101010101" pitchFamily="50" charset="-127"/>
              </a:rPr>
            </a:br>
            <a:r>
              <a:rPr lang="en-US" altLang="ko-KR" sz="2000" dirty="0" smtClean="0">
                <a:latin typeface="나눔스퀘어" panose="020B0600000101010101" pitchFamily="50" charset="-127"/>
                <a:ea typeface="나눔스퀘어" panose="020B0600000101010101" pitchFamily="50" charset="-127"/>
              </a:rPr>
              <a:t>   to </a:t>
            </a:r>
            <a:r>
              <a:rPr lang="en-US" altLang="ko-KR" sz="2000" dirty="0">
                <a:latin typeface="나눔스퀘어" panose="020B0600000101010101" pitchFamily="50" charset="-127"/>
                <a:ea typeface="나눔스퀘어" panose="020B0600000101010101" pitchFamily="50" charset="-127"/>
              </a:rPr>
              <a:t>actual disabled children.</a:t>
            </a:r>
          </a:p>
          <a:p>
            <a:pPr>
              <a:lnSpc>
                <a:spcPct val="120000"/>
              </a:lnSpc>
            </a:pPr>
            <a:endParaRPr lang="en-US" altLang="ko-KR" sz="2000" u="sng" dirty="0">
              <a:latin typeface="나눔스퀘어 Bold" panose="020B0600000101010101" pitchFamily="50" charset="-127"/>
              <a:ea typeface="나눔스퀘어 Bold" panose="020B0600000101010101" pitchFamily="50" charset="-127"/>
            </a:endParaRPr>
          </a:p>
        </p:txBody>
      </p:sp>
      <p:sp>
        <p:nvSpPr>
          <p:cNvPr id="92" name="TextBox 91"/>
          <p:cNvSpPr txBox="1"/>
          <p:nvPr/>
        </p:nvSpPr>
        <p:spPr>
          <a:xfrm>
            <a:off x="1011953" y="29126176"/>
            <a:ext cx="16718823" cy="348044"/>
          </a:xfrm>
          <a:prstGeom prst="rect">
            <a:avLst/>
          </a:prstGeom>
          <a:noFill/>
        </p:spPr>
        <p:txBody>
          <a:bodyPr wrap="square" lIns="0" tIns="0" rIns="0" bIns="0" rtlCol="0">
            <a:spAutoFit/>
          </a:bodyPr>
          <a:lstStyle/>
          <a:p>
            <a:pPr>
              <a:lnSpc>
                <a:spcPct val="120000"/>
              </a:lnSpc>
            </a:pPr>
            <a:r>
              <a:rPr lang="en-US" altLang="ko-KR" sz="2000" dirty="0">
                <a:latin typeface="나눔스퀘어" panose="020B0600000101010101" pitchFamily="50" charset="-127"/>
                <a:ea typeface="나눔스퀘어" panose="020B0600000101010101" pitchFamily="50" charset="-127"/>
              </a:rPr>
              <a:t>Feedback will be arranged in the direction of </a:t>
            </a:r>
            <a:r>
              <a:rPr lang="en-US" altLang="ko-KR" sz="2000" dirty="0" smtClean="0">
                <a:latin typeface="나눔스퀘어" panose="020B0600000101010101" pitchFamily="50" charset="-127"/>
                <a:ea typeface="나눔스퀘어" panose="020B0600000101010101" pitchFamily="50" charset="-127"/>
              </a:rPr>
              <a:t>week 9. The </a:t>
            </a:r>
            <a:r>
              <a:rPr lang="en-US" altLang="ko-KR" sz="2000" dirty="0">
                <a:latin typeface="나눔스퀘어" panose="020B0600000101010101" pitchFamily="50" charset="-127"/>
                <a:ea typeface="나눔스퀘어" panose="020B0600000101010101" pitchFamily="50" charset="-127"/>
              </a:rPr>
              <a:t>goal is to implement the program through scratch language by the next 11 weeks.</a:t>
            </a:r>
          </a:p>
        </p:txBody>
      </p:sp>
      <p:sp>
        <p:nvSpPr>
          <p:cNvPr id="94" name="TextBox 93"/>
          <p:cNvSpPr txBox="1"/>
          <p:nvPr/>
        </p:nvSpPr>
        <p:spPr>
          <a:xfrm>
            <a:off x="3568362" y="25850503"/>
            <a:ext cx="1507657" cy="369332"/>
          </a:xfrm>
          <a:prstGeom prst="rect">
            <a:avLst/>
          </a:prstGeom>
          <a:noFill/>
        </p:spPr>
        <p:txBody>
          <a:bodyPr wrap="none" lIns="0" tIns="0" rIns="0" bIns="0" rtlCol="0">
            <a:spAutoFit/>
          </a:bodyPr>
          <a:lstStyle/>
          <a:p>
            <a:pPr>
              <a:lnSpc>
                <a:spcPct val="120000"/>
              </a:lnSpc>
            </a:pPr>
            <a:r>
              <a:rPr lang="en-US" altLang="ko-KR" sz="2000" u="sng" dirty="0" smtClean="0">
                <a:latin typeface="나눔스퀘어 Bold" panose="020B0600000101010101" pitchFamily="50" charset="-127"/>
                <a:ea typeface="나눔스퀘어 Bold" panose="020B0600000101010101" pitchFamily="50" charset="-127"/>
              </a:rPr>
              <a:t>Strong point</a:t>
            </a:r>
            <a:endParaRPr lang="en-US" altLang="ko-KR" sz="2000" u="sng" dirty="0">
              <a:latin typeface="나눔스퀘어 Bold" panose="020B0600000101010101" pitchFamily="50" charset="-127"/>
              <a:ea typeface="나눔스퀘어 Bold" panose="020B0600000101010101" pitchFamily="50" charset="-127"/>
            </a:endParaRPr>
          </a:p>
        </p:txBody>
      </p:sp>
      <p:sp>
        <p:nvSpPr>
          <p:cNvPr id="95" name="TextBox 94"/>
          <p:cNvSpPr txBox="1"/>
          <p:nvPr/>
        </p:nvSpPr>
        <p:spPr>
          <a:xfrm>
            <a:off x="10532465" y="25802817"/>
            <a:ext cx="1499128" cy="348044"/>
          </a:xfrm>
          <a:prstGeom prst="rect">
            <a:avLst/>
          </a:prstGeom>
          <a:noFill/>
        </p:spPr>
        <p:txBody>
          <a:bodyPr wrap="none" lIns="0" tIns="0" rIns="0" bIns="0" rtlCol="0">
            <a:spAutoFit/>
          </a:bodyPr>
          <a:lstStyle/>
          <a:p>
            <a:pPr>
              <a:lnSpc>
                <a:spcPct val="120000"/>
              </a:lnSpc>
            </a:pPr>
            <a:r>
              <a:rPr lang="en-US" altLang="ko-KR" sz="2000" u="sng" dirty="0" smtClean="0">
                <a:latin typeface="나눔스퀘어 Bold" panose="020B0600000101010101" pitchFamily="50" charset="-127"/>
                <a:ea typeface="나눔스퀘어 Bold" panose="020B0600000101010101" pitchFamily="50" charset="-127"/>
              </a:rPr>
              <a:t>Weaknesses</a:t>
            </a:r>
            <a:endParaRPr lang="en-US" altLang="ko-KR" sz="2000" u="sng" dirty="0">
              <a:latin typeface="나눔스퀘어 Bold" panose="020B0600000101010101" pitchFamily="50" charset="-127"/>
              <a:ea typeface="나눔스퀘어 Bold" panose="020B0600000101010101" pitchFamily="50" charset="-127"/>
            </a:endParaRPr>
          </a:p>
        </p:txBody>
      </p:sp>
      <p:sp>
        <p:nvSpPr>
          <p:cNvPr id="96" name="TextBox 95"/>
          <p:cNvSpPr txBox="1"/>
          <p:nvPr/>
        </p:nvSpPr>
        <p:spPr>
          <a:xfrm>
            <a:off x="15683028" y="25802817"/>
            <a:ext cx="3988336" cy="369332"/>
          </a:xfrm>
          <a:prstGeom prst="rect">
            <a:avLst/>
          </a:prstGeom>
          <a:noFill/>
        </p:spPr>
        <p:txBody>
          <a:bodyPr wrap="none" lIns="0" tIns="0" rIns="0" bIns="0" rtlCol="0">
            <a:spAutoFit/>
          </a:bodyPr>
          <a:lstStyle/>
          <a:p>
            <a:pPr>
              <a:lnSpc>
                <a:spcPct val="120000"/>
              </a:lnSpc>
            </a:pPr>
            <a:r>
              <a:rPr lang="en-US" altLang="ko-KR" sz="2000" u="sng" dirty="0" smtClean="0">
                <a:latin typeface="나눔스퀘어 Bold" panose="020B0600000101010101" pitchFamily="50" charset="-127"/>
                <a:ea typeface="나눔스퀘어 Bold" panose="020B0600000101010101" pitchFamily="50" charset="-127"/>
              </a:rPr>
              <a:t>Derivation </a:t>
            </a:r>
            <a:r>
              <a:rPr lang="en-US" altLang="ko-KR" sz="2000" u="sng" dirty="0">
                <a:latin typeface="나눔스퀘어 Bold" panose="020B0600000101010101" pitchFamily="50" charset="-127"/>
                <a:ea typeface="나눔스퀘어 Bold" panose="020B0600000101010101" pitchFamily="50" charset="-127"/>
              </a:rPr>
              <a:t>of correction direction</a:t>
            </a:r>
          </a:p>
        </p:txBody>
      </p:sp>
      <p:sp>
        <p:nvSpPr>
          <p:cNvPr id="97" name="TextBox 96"/>
          <p:cNvSpPr txBox="1"/>
          <p:nvPr/>
        </p:nvSpPr>
        <p:spPr>
          <a:xfrm>
            <a:off x="8177590" y="26285855"/>
            <a:ext cx="5682389" cy="1107996"/>
          </a:xfrm>
          <a:prstGeom prst="rect">
            <a:avLst/>
          </a:prstGeom>
          <a:noFill/>
        </p:spPr>
        <p:txBody>
          <a:bodyPr wrap="none" lIns="0" tIns="0" rIns="0" bIns="0" rtlCol="0">
            <a:spAutoFit/>
          </a:bodyPr>
          <a:lstStyle/>
          <a:p>
            <a:pPr>
              <a:lnSpc>
                <a:spcPct val="120000"/>
              </a:lnSpc>
            </a:pPr>
            <a:r>
              <a:rPr lang="en-US" altLang="ko-KR" sz="2000" dirty="0" smtClean="0">
                <a:latin typeface="나눔스퀘어" panose="020B0600000101010101" pitchFamily="50" charset="-127"/>
                <a:ea typeface="나눔스퀘어" panose="020B0600000101010101" pitchFamily="50" charset="-127"/>
              </a:rPr>
              <a:t>-</a:t>
            </a:r>
            <a:r>
              <a:rPr lang="en-US" altLang="ko-KR" sz="2000" dirty="0" smtClean="0">
                <a:latin typeface="나눔스퀘어 Bold" panose="020B0600000101010101" pitchFamily="50" charset="-127"/>
                <a:ea typeface="나눔스퀘어 Bold" panose="020B0600000101010101" pitchFamily="50" charset="-127"/>
              </a:rPr>
              <a:t> </a:t>
            </a:r>
            <a:r>
              <a:rPr lang="en-US" altLang="ko-KR" sz="2000" dirty="0" smtClean="0">
                <a:latin typeface="나눔스퀘어" panose="020B0600000101010101" pitchFamily="50" charset="-127"/>
                <a:ea typeface="나눔스퀘어" panose="020B0600000101010101" pitchFamily="50" charset="-127"/>
              </a:rPr>
              <a:t>Some games </a:t>
            </a:r>
            <a:r>
              <a:rPr lang="en-US" altLang="ko-KR" sz="2000" u="sng" dirty="0" smtClean="0">
                <a:latin typeface="나눔스퀘어 Bold" panose="020B0600000101010101" pitchFamily="50" charset="-127"/>
                <a:ea typeface="나눔스퀘어 Bold" panose="020B0600000101010101" pitchFamily="50" charset="-127"/>
              </a:rPr>
              <a:t>need to be explained in detail,</a:t>
            </a:r>
            <a:br>
              <a:rPr lang="en-US" altLang="ko-KR" sz="2000" u="sng" dirty="0" smtClean="0">
                <a:latin typeface="나눔스퀘어 Bold" panose="020B0600000101010101" pitchFamily="50" charset="-127"/>
                <a:ea typeface="나눔스퀘어 Bold" panose="020B0600000101010101" pitchFamily="50" charset="-127"/>
              </a:rPr>
            </a:br>
            <a:r>
              <a:rPr lang="en-US" altLang="ko-KR" sz="2000" dirty="0" smtClean="0">
                <a:latin typeface="나눔스퀘어 Bold" panose="020B0600000101010101" pitchFamily="50" charset="-127"/>
                <a:ea typeface="나눔스퀘어 Bold" panose="020B0600000101010101" pitchFamily="50" charset="-127"/>
              </a:rPr>
              <a:t>  </a:t>
            </a:r>
            <a:r>
              <a:rPr lang="en-US" altLang="ko-KR" sz="2000" u="sng" dirty="0" smtClean="0">
                <a:latin typeface="나눔스퀘어 Bold" panose="020B0600000101010101" pitchFamily="50" charset="-127"/>
                <a:ea typeface="나눔스퀘어 Bold" panose="020B0600000101010101" pitchFamily="50" charset="-127"/>
              </a:rPr>
              <a:t>because disabled children have more difficulty</a:t>
            </a:r>
            <a:br>
              <a:rPr lang="en-US" altLang="ko-KR" sz="2000" u="sng" dirty="0" smtClean="0">
                <a:latin typeface="나눔스퀘어 Bold" panose="020B0600000101010101" pitchFamily="50" charset="-127"/>
                <a:ea typeface="나눔스퀘어 Bold" panose="020B0600000101010101" pitchFamily="50" charset="-127"/>
              </a:rPr>
            </a:br>
            <a:r>
              <a:rPr lang="en-US" altLang="ko-KR" sz="2000" dirty="0" smtClean="0">
                <a:latin typeface="나눔스퀘어 Bold" panose="020B0600000101010101" pitchFamily="50" charset="-127"/>
                <a:ea typeface="나눔스퀘어 Bold" panose="020B0600000101010101" pitchFamily="50" charset="-127"/>
              </a:rPr>
              <a:t>  </a:t>
            </a:r>
            <a:r>
              <a:rPr lang="en-US" altLang="ko-KR" sz="2000" u="sng" dirty="0" smtClean="0">
                <a:latin typeface="나눔스퀘어 Bold" panose="020B0600000101010101" pitchFamily="50" charset="-127"/>
                <a:ea typeface="나눔스퀘어 Bold" panose="020B0600000101010101" pitchFamily="50" charset="-127"/>
              </a:rPr>
              <a:t>understanding than we think.</a:t>
            </a:r>
            <a:endParaRPr lang="en-US" altLang="ko-KR" sz="2000" u="sng" dirty="0">
              <a:latin typeface="나눔스퀘어 Bold" panose="020B0600000101010101" pitchFamily="50" charset="-127"/>
              <a:ea typeface="나눔스퀘어 Bold" panose="020B0600000101010101" pitchFamily="50" charset="-127"/>
            </a:endParaRPr>
          </a:p>
        </p:txBody>
      </p:sp>
      <p:cxnSp>
        <p:nvCxnSpPr>
          <p:cNvPr id="83" name="직선 연결선 82"/>
          <p:cNvCxnSpPr/>
          <p:nvPr/>
        </p:nvCxnSpPr>
        <p:spPr>
          <a:xfrm rot="5400000" flipV="1">
            <a:off x="6947777" y="26945942"/>
            <a:ext cx="1838957"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직선 연결선 85"/>
          <p:cNvCxnSpPr/>
          <p:nvPr/>
        </p:nvCxnSpPr>
        <p:spPr>
          <a:xfrm rot="5400000" flipV="1">
            <a:off x="13777324" y="26945944"/>
            <a:ext cx="1838957"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340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534</TotalTime>
  <Words>822</Words>
  <Application>Microsoft Office PowerPoint</Application>
  <PresentationFormat>사용자 지정</PresentationFormat>
  <Paragraphs>83</Paragraphs>
  <Slides>1</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vt:i4>
      </vt:variant>
    </vt:vector>
  </HeadingPairs>
  <TitlesOfParts>
    <vt:vector size="10" baseType="lpstr">
      <vt:lpstr>NanumGothic</vt:lpstr>
      <vt:lpstr>나눔스퀘어</vt:lpstr>
      <vt:lpstr>나눔스퀘어 Bold</vt:lpstr>
      <vt:lpstr>나눔스퀘어 ExtraBold</vt:lpstr>
      <vt:lpstr>맑은 고딕</vt:lpstr>
      <vt:lpstr>Arial</vt:lpstr>
      <vt:lpstr>Calibri</vt:lpstr>
      <vt:lpstr>Calibri Light</vt:lpstr>
      <vt:lpstr>Office Theme</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HaYeong Kim</dc:creator>
  <cp:lastModifiedBy>user</cp:lastModifiedBy>
  <cp:revision>560</cp:revision>
  <dcterms:created xsi:type="dcterms:W3CDTF">2018-10-11T02:20:24Z</dcterms:created>
  <dcterms:modified xsi:type="dcterms:W3CDTF">2019-04-17T08:45:52Z</dcterms:modified>
</cp:coreProperties>
</file>