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262" r:id="rId7"/>
    <p:sldId id="263" r:id="rId8"/>
    <p:sldId id="4221" r:id="rId9"/>
    <p:sldId id="4220" r:id="rId10"/>
    <p:sldId id="4219" r:id="rId11"/>
    <p:sldId id="4209" r:id="rId12"/>
    <p:sldId id="4211" r:id="rId13"/>
    <p:sldId id="4212" r:id="rId14"/>
    <p:sldId id="4213" r:id="rId15"/>
    <p:sldId id="4214" r:id="rId16"/>
    <p:sldId id="4215" r:id="rId17"/>
    <p:sldId id="4216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65" d="100"/>
          <a:sy n="65" d="100"/>
        </p:scale>
        <p:origin x="96" y="3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3F884A4-F9AA-8448-BEBE-3769052BF38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7340" y="2399748"/>
            <a:ext cx="5914660" cy="3924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533400"/>
            <a:ext cx="5914660" cy="3924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4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ear/GVSU_EconClubPrez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Communicating with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Phillip.lear@kellogg.com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1376CD8-44AE-DB43-A608-4A7D08BBE44F}"/>
              </a:ext>
            </a:extLst>
          </p:cNvPr>
          <p:cNvGrpSpPr/>
          <p:nvPr/>
        </p:nvGrpSpPr>
        <p:grpSpPr>
          <a:xfrm>
            <a:off x="677884" y="507733"/>
            <a:ext cx="4562454" cy="969640"/>
            <a:chOff x="1940419" y="9486900"/>
            <a:chExt cx="9124907" cy="9959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9E1CE9-804C-6A4E-BCA8-6672659F38C1}"/>
                </a:ext>
              </a:extLst>
            </p:cNvPr>
            <p:cNvSpPr/>
            <p:nvPr/>
          </p:nvSpPr>
          <p:spPr>
            <a:xfrm>
              <a:off x="10787030" y="9670917"/>
              <a:ext cx="278296" cy="278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3B4A6AB-4A49-BA48-91A8-4D4DE5A3FDE5}"/>
                </a:ext>
              </a:extLst>
            </p:cNvPr>
            <p:cNvGrpSpPr/>
            <p:nvPr/>
          </p:nvGrpSpPr>
          <p:grpSpPr>
            <a:xfrm>
              <a:off x="1940419" y="9486900"/>
              <a:ext cx="8486823" cy="995907"/>
              <a:chOff x="3070161" y="5660647"/>
              <a:chExt cx="8486823" cy="995907"/>
            </a:xfrm>
          </p:grpSpPr>
          <p:sp>
            <p:nvSpPr>
              <p:cNvPr id="34" name="Subtitle 2">
                <a:extLst>
                  <a:ext uri="{FF2B5EF4-FFF2-40B4-BE49-F238E27FC236}">
                    <a16:creationId xmlns:a16="http://schemas.microsoft.com/office/drawing/2014/main" id="{9BFE7478-4C24-754A-9834-00A8FFF8D2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1121" y="6306978"/>
                <a:ext cx="8425863" cy="349576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2040"/>
                  </a:lnSpc>
                </a:pPr>
                <a:r>
                  <a:rPr lang="en-US" sz="1400" spc="15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Are these comparable?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90579E-3E85-A14B-97D8-1DBF7EF8F4B1}"/>
                  </a:ext>
                </a:extLst>
              </p:cNvPr>
              <p:cNvSpPr/>
              <p:nvPr/>
            </p:nvSpPr>
            <p:spPr>
              <a:xfrm>
                <a:off x="3070161" y="5660647"/>
                <a:ext cx="8425863" cy="237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900" b="1" spc="3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Small data sets with multiple factors </a:t>
                </a:r>
                <a:endParaRPr lang="en-US" sz="2700" b="1" spc="3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77439F9-FA4A-47F8-8CD7-8E60C089B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50" y="1808637"/>
            <a:ext cx="3743325" cy="2005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E151B-681A-41F7-A20D-7AE2A44F7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71" y="4694712"/>
            <a:ext cx="3748088" cy="1490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A7DC02-40C8-417A-ADF2-9664B89EE0A7}"/>
              </a:ext>
            </a:extLst>
          </p:cNvPr>
          <p:cNvSpPr txBox="1"/>
          <p:nvPr/>
        </p:nvSpPr>
        <p:spPr>
          <a:xfrm>
            <a:off x="2665925" y="4116068"/>
            <a:ext cx="3977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{…}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F00B5D-2F6D-40A4-9ECD-DEFE5A775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824" y="1808637"/>
            <a:ext cx="5835650" cy="437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2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EC99D2-F1F4-4C55-A34B-EE095B1BC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085" y="1808637"/>
            <a:ext cx="5835650" cy="437673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1376CD8-44AE-DB43-A608-4A7D08BBE44F}"/>
              </a:ext>
            </a:extLst>
          </p:cNvPr>
          <p:cNvGrpSpPr/>
          <p:nvPr/>
        </p:nvGrpSpPr>
        <p:grpSpPr>
          <a:xfrm>
            <a:off x="677884" y="507733"/>
            <a:ext cx="4562454" cy="969640"/>
            <a:chOff x="1940419" y="9486900"/>
            <a:chExt cx="9124907" cy="9959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9E1CE9-804C-6A4E-BCA8-6672659F38C1}"/>
                </a:ext>
              </a:extLst>
            </p:cNvPr>
            <p:cNvSpPr/>
            <p:nvPr/>
          </p:nvSpPr>
          <p:spPr>
            <a:xfrm>
              <a:off x="10787030" y="9670917"/>
              <a:ext cx="278296" cy="278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3B4A6AB-4A49-BA48-91A8-4D4DE5A3FDE5}"/>
                </a:ext>
              </a:extLst>
            </p:cNvPr>
            <p:cNvGrpSpPr/>
            <p:nvPr/>
          </p:nvGrpSpPr>
          <p:grpSpPr>
            <a:xfrm>
              <a:off x="1940419" y="9486900"/>
              <a:ext cx="8486823" cy="995907"/>
              <a:chOff x="3070161" y="5660647"/>
              <a:chExt cx="8486823" cy="995907"/>
            </a:xfrm>
          </p:grpSpPr>
          <p:sp>
            <p:nvSpPr>
              <p:cNvPr id="34" name="Subtitle 2">
                <a:extLst>
                  <a:ext uri="{FF2B5EF4-FFF2-40B4-BE49-F238E27FC236}">
                    <a16:creationId xmlns:a16="http://schemas.microsoft.com/office/drawing/2014/main" id="{9BFE7478-4C24-754A-9834-00A8FFF8D2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1121" y="6306978"/>
                <a:ext cx="8425863" cy="349576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2040"/>
                  </a:lnSpc>
                </a:pPr>
                <a:r>
                  <a:rPr lang="en-US" sz="1400" spc="15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Are these comparable?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90579E-3E85-A14B-97D8-1DBF7EF8F4B1}"/>
                  </a:ext>
                </a:extLst>
              </p:cNvPr>
              <p:cNvSpPr/>
              <p:nvPr/>
            </p:nvSpPr>
            <p:spPr>
              <a:xfrm>
                <a:off x="3070161" y="5660647"/>
                <a:ext cx="8425863" cy="237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900" b="1" spc="3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Small data sets with multiple factors </a:t>
                </a:r>
                <a:endParaRPr lang="en-US" sz="2700" b="1" spc="3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77439F9-FA4A-47F8-8CD7-8E60C089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50" y="1808637"/>
            <a:ext cx="3743325" cy="2005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E151B-681A-41F7-A20D-7AE2A44F7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71" y="4694712"/>
            <a:ext cx="3748088" cy="1490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A7DC02-40C8-417A-ADF2-9664B89EE0A7}"/>
              </a:ext>
            </a:extLst>
          </p:cNvPr>
          <p:cNvSpPr txBox="1"/>
          <p:nvPr/>
        </p:nvSpPr>
        <p:spPr>
          <a:xfrm>
            <a:off x="2665925" y="4116068"/>
            <a:ext cx="3977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1137913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1376CD8-44AE-DB43-A608-4A7D08BBE44F}"/>
              </a:ext>
            </a:extLst>
          </p:cNvPr>
          <p:cNvGrpSpPr/>
          <p:nvPr/>
        </p:nvGrpSpPr>
        <p:grpSpPr>
          <a:xfrm>
            <a:off x="677884" y="507735"/>
            <a:ext cx="4562454" cy="739689"/>
            <a:chOff x="1940419" y="9486900"/>
            <a:chExt cx="9124907" cy="75972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9E1CE9-804C-6A4E-BCA8-6672659F38C1}"/>
                </a:ext>
              </a:extLst>
            </p:cNvPr>
            <p:cNvSpPr/>
            <p:nvPr/>
          </p:nvSpPr>
          <p:spPr>
            <a:xfrm>
              <a:off x="10787030" y="9670917"/>
              <a:ext cx="278296" cy="278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3B4A6AB-4A49-BA48-91A8-4D4DE5A3FDE5}"/>
                </a:ext>
              </a:extLst>
            </p:cNvPr>
            <p:cNvGrpSpPr/>
            <p:nvPr/>
          </p:nvGrpSpPr>
          <p:grpSpPr>
            <a:xfrm>
              <a:off x="1940419" y="9486900"/>
              <a:ext cx="8486823" cy="759726"/>
              <a:chOff x="3070161" y="5660647"/>
              <a:chExt cx="8486823" cy="759726"/>
            </a:xfrm>
          </p:grpSpPr>
          <p:sp>
            <p:nvSpPr>
              <p:cNvPr id="34" name="Subtitle 2">
                <a:extLst>
                  <a:ext uri="{FF2B5EF4-FFF2-40B4-BE49-F238E27FC236}">
                    <a16:creationId xmlns:a16="http://schemas.microsoft.com/office/drawing/2014/main" id="{9BFE7478-4C24-754A-9834-00A8FFF8D2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1121" y="6070797"/>
                <a:ext cx="8425863" cy="349576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2040"/>
                  </a:lnSpc>
                </a:pPr>
                <a:r>
                  <a:rPr lang="en-US" sz="1400" spc="15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Which tells a better story?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90579E-3E85-A14B-97D8-1DBF7EF8F4B1}"/>
                  </a:ext>
                </a:extLst>
              </p:cNvPr>
              <p:cNvSpPr/>
              <p:nvPr/>
            </p:nvSpPr>
            <p:spPr>
              <a:xfrm>
                <a:off x="3070161" y="5660647"/>
                <a:ext cx="8425863" cy="237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900" b="1" spc="3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Analysis of summary statistics</a:t>
                </a:r>
                <a:endParaRPr lang="en-US" sz="2700" b="1" spc="3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8ED38BF-C20F-471E-9793-CEB2833E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05" y="2690812"/>
            <a:ext cx="3715211" cy="2205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12DC6C-E36C-455A-86AE-A36A521B8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421" y="1963271"/>
            <a:ext cx="5597313" cy="37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59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1376CD8-44AE-DB43-A608-4A7D08BBE44F}"/>
              </a:ext>
            </a:extLst>
          </p:cNvPr>
          <p:cNvGrpSpPr/>
          <p:nvPr/>
        </p:nvGrpSpPr>
        <p:grpSpPr>
          <a:xfrm>
            <a:off x="677884" y="507735"/>
            <a:ext cx="4562454" cy="739689"/>
            <a:chOff x="1940419" y="9486900"/>
            <a:chExt cx="9124907" cy="75972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9E1CE9-804C-6A4E-BCA8-6672659F38C1}"/>
                </a:ext>
              </a:extLst>
            </p:cNvPr>
            <p:cNvSpPr/>
            <p:nvPr/>
          </p:nvSpPr>
          <p:spPr>
            <a:xfrm>
              <a:off x="10787030" y="9670917"/>
              <a:ext cx="278296" cy="278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3B4A6AB-4A49-BA48-91A8-4D4DE5A3FDE5}"/>
                </a:ext>
              </a:extLst>
            </p:cNvPr>
            <p:cNvGrpSpPr/>
            <p:nvPr/>
          </p:nvGrpSpPr>
          <p:grpSpPr>
            <a:xfrm>
              <a:off x="1940419" y="9486900"/>
              <a:ext cx="8486823" cy="759726"/>
              <a:chOff x="3070161" y="5660647"/>
              <a:chExt cx="8486823" cy="759726"/>
            </a:xfrm>
          </p:grpSpPr>
          <p:sp>
            <p:nvSpPr>
              <p:cNvPr id="34" name="Subtitle 2">
                <a:extLst>
                  <a:ext uri="{FF2B5EF4-FFF2-40B4-BE49-F238E27FC236}">
                    <a16:creationId xmlns:a16="http://schemas.microsoft.com/office/drawing/2014/main" id="{9BFE7478-4C24-754A-9834-00A8FFF8D2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1121" y="6070797"/>
                <a:ext cx="8425863" cy="349576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2040"/>
                  </a:lnSpc>
                </a:pPr>
                <a:r>
                  <a:rPr lang="en-US" sz="1400" spc="15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Which tells a better story?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90579E-3E85-A14B-97D8-1DBF7EF8F4B1}"/>
                  </a:ext>
                </a:extLst>
              </p:cNvPr>
              <p:cNvSpPr/>
              <p:nvPr/>
            </p:nvSpPr>
            <p:spPr>
              <a:xfrm>
                <a:off x="3070161" y="5660647"/>
                <a:ext cx="8425863" cy="237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900" b="1" spc="3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Analysis of modeled data</a:t>
                </a:r>
                <a:endParaRPr lang="en-US" sz="2700" b="1" spc="3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34A7186-9BC8-4110-B4A2-C21253098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752" y="1999130"/>
            <a:ext cx="5755360" cy="3808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3BEABA-A897-4C55-A9C2-D92162985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24" y="2890837"/>
            <a:ext cx="3864454" cy="134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3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1376CD8-44AE-DB43-A608-4A7D08BBE44F}"/>
              </a:ext>
            </a:extLst>
          </p:cNvPr>
          <p:cNvGrpSpPr/>
          <p:nvPr/>
        </p:nvGrpSpPr>
        <p:grpSpPr>
          <a:xfrm>
            <a:off x="677884" y="507735"/>
            <a:ext cx="4562454" cy="739689"/>
            <a:chOff x="1940419" y="9486900"/>
            <a:chExt cx="9124907" cy="75972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9E1CE9-804C-6A4E-BCA8-6672659F38C1}"/>
                </a:ext>
              </a:extLst>
            </p:cNvPr>
            <p:cNvSpPr/>
            <p:nvPr/>
          </p:nvSpPr>
          <p:spPr>
            <a:xfrm>
              <a:off x="10787030" y="9670917"/>
              <a:ext cx="278296" cy="278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3B4A6AB-4A49-BA48-91A8-4D4DE5A3FDE5}"/>
                </a:ext>
              </a:extLst>
            </p:cNvPr>
            <p:cNvGrpSpPr/>
            <p:nvPr/>
          </p:nvGrpSpPr>
          <p:grpSpPr>
            <a:xfrm>
              <a:off x="1940419" y="9486900"/>
              <a:ext cx="8486823" cy="759726"/>
              <a:chOff x="3070161" y="5660647"/>
              <a:chExt cx="8486823" cy="759726"/>
            </a:xfrm>
          </p:grpSpPr>
          <p:sp>
            <p:nvSpPr>
              <p:cNvPr id="34" name="Subtitle 2">
                <a:extLst>
                  <a:ext uri="{FF2B5EF4-FFF2-40B4-BE49-F238E27FC236}">
                    <a16:creationId xmlns:a16="http://schemas.microsoft.com/office/drawing/2014/main" id="{9BFE7478-4C24-754A-9834-00A8FFF8D2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1121" y="6070797"/>
                <a:ext cx="8425863" cy="349576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2040"/>
                  </a:lnSpc>
                </a:pPr>
                <a:r>
                  <a:rPr lang="en-US" sz="1400" spc="15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Which tells a better story?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90579E-3E85-A14B-97D8-1DBF7EF8F4B1}"/>
                  </a:ext>
                </a:extLst>
              </p:cNvPr>
              <p:cNvSpPr/>
              <p:nvPr/>
            </p:nvSpPr>
            <p:spPr>
              <a:xfrm>
                <a:off x="3070161" y="5660647"/>
                <a:ext cx="8425863" cy="237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900" b="1" spc="3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Analysis of modeled data</a:t>
                </a:r>
                <a:endParaRPr lang="en-US" sz="2700" b="1" spc="3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C22A703-0168-4BD3-AC13-5F106344E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21" y="1754870"/>
            <a:ext cx="5714286" cy="42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BEB615-A343-4A10-B022-64AF33E44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935" y="1959632"/>
            <a:ext cx="7408636" cy="116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39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grammar of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Coding example In R using ggplot2 library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FE220A0-A6B3-4EE0-9FA9-49672CE78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5700" y="4500488"/>
            <a:ext cx="1077306" cy="1247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54D2F-2CCB-4BD0-8D0C-F21766FA7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394" y="4500488"/>
            <a:ext cx="1077306" cy="124339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EC92378-440B-474C-B0B7-4D712F509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65"/>
          <a:stretch/>
        </p:blipFill>
        <p:spPr bwMode="auto">
          <a:xfrm>
            <a:off x="446532" y="720341"/>
            <a:ext cx="7595615" cy="566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About 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F3BE45-1F7B-43CA-977E-B4B9831D2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18" y="695278"/>
            <a:ext cx="6173116" cy="43351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3FE215-766E-45E5-A275-5EBECA749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639" y="695278"/>
            <a:ext cx="3767655" cy="4334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BDA3D3-EBA5-448E-9918-166E9D3D60A6}"/>
              </a:ext>
            </a:extLst>
          </p:cNvPr>
          <p:cNvSpPr txBox="1"/>
          <p:nvPr/>
        </p:nvSpPr>
        <p:spPr>
          <a:xfrm>
            <a:off x="9322097" y="5964650"/>
            <a:ext cx="2345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linkedin.com/in/</a:t>
            </a:r>
            <a:r>
              <a:rPr lang="en-US" sz="1600" dirty="0" err="1">
                <a:solidFill>
                  <a:schemeClr val="bg1"/>
                </a:solidFill>
              </a:rPr>
              <a:t>philliplear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24115-B6DC-4050-832F-2AB9AC58A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323" y="5954298"/>
            <a:ext cx="303143" cy="30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964E-3247-4551-9471-FD255B29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E00F4-7B34-4284-A2D7-D8BA894AC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60" y="4972767"/>
            <a:ext cx="5028912" cy="6491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3A33D-6C56-408A-A27A-3B4138812B98}"/>
              </a:ext>
            </a:extLst>
          </p:cNvPr>
          <p:cNvSpPr txBox="1"/>
          <p:nvPr/>
        </p:nvSpPr>
        <p:spPr>
          <a:xfrm>
            <a:off x="7321216" y="6155844"/>
            <a:ext cx="4289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828434"/>
            <a:r>
              <a:rPr lang="en-US" sz="1600" b="1" dirty="0">
                <a:solidFill>
                  <a:srgbClr val="363737"/>
                </a:solidFill>
                <a:latin typeface="Calibri" panose="020F0502020204030204"/>
                <a:hlinkClick r:id="rId3"/>
              </a:rPr>
              <a:t>https://github.com/plear/GVSU_EconClubPrez</a:t>
            </a:r>
            <a:endParaRPr lang="en-US" sz="1600" b="1" dirty="0">
              <a:solidFill>
                <a:srgbClr val="363737"/>
              </a:solidFill>
              <a:latin typeface="Calibri" panose="020F0502020204030204"/>
            </a:endParaRPr>
          </a:p>
          <a:p>
            <a:pPr algn="r" defTabSz="1828434"/>
            <a:endParaRPr lang="en-US" sz="1600" b="1" dirty="0">
              <a:solidFill>
                <a:srgbClr val="363737"/>
              </a:solidFill>
              <a:latin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CD213A-F866-4E4A-995F-5A172DFA4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604" y="6033934"/>
            <a:ext cx="584776" cy="5847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F1F2B8-199C-45A1-98B9-5289F0787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668" y="4950201"/>
            <a:ext cx="5203140" cy="6491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DDDC2C-EB4C-4F01-BB13-1401CD234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4445" y="2370666"/>
            <a:ext cx="2275986" cy="21166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E33744-3D90-4E6B-9ED3-06449601B4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0604" y="2760039"/>
            <a:ext cx="3810000" cy="133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8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34E6-6D67-4E32-9945-F597AEAA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E50EC-060F-40D4-8B48-8176EA00D0BF}"/>
              </a:ext>
            </a:extLst>
          </p:cNvPr>
          <p:cNvSpPr txBox="1"/>
          <p:nvPr/>
        </p:nvSpPr>
        <p:spPr>
          <a:xfrm>
            <a:off x="0" y="3051499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434"/>
            <a:r>
              <a:rPr lang="en-US" sz="4800" b="1" spc="600" dirty="0">
                <a:solidFill>
                  <a:srgbClr val="363E48"/>
                </a:solidFill>
                <a:latin typeface="Montserrat" pitchFamily="2" charset="77"/>
                <a:ea typeface="Montserrat" charset="0"/>
                <a:cs typeface="Montserrat" charset="0"/>
              </a:rPr>
              <a:t>“In God we trust. </a:t>
            </a:r>
          </a:p>
          <a:p>
            <a:pPr algn="ctr" defTabSz="1828434"/>
            <a:r>
              <a:rPr lang="en-US" sz="4800" b="1" spc="600" dirty="0">
                <a:solidFill>
                  <a:srgbClr val="363E48"/>
                </a:solidFill>
                <a:latin typeface="Montserrat" pitchFamily="2" charset="77"/>
                <a:ea typeface="Montserrat" charset="0"/>
                <a:cs typeface="Montserrat" charset="0"/>
              </a:rPr>
              <a:t>All others must bring data.” W. Edwards Deming</a:t>
            </a:r>
          </a:p>
        </p:txBody>
      </p:sp>
    </p:spTree>
    <p:extLst>
      <p:ext uri="{BB962C8B-B14F-4D97-AF65-F5344CB8AC3E}">
        <p14:creationId xmlns:p14="http://schemas.microsoft.com/office/powerpoint/2010/main" val="11368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34E6-6D67-4E32-9945-F597AEAA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MUCH DATA?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B9CD9-E3A4-45DC-A267-B2D794859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278" y="2348222"/>
            <a:ext cx="2291238" cy="3267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EA73CC-EC74-40F4-83A9-418013011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45" y="2348223"/>
            <a:ext cx="1770696" cy="3267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1C89B7-E004-44DC-A3E0-B2D264EA0395}"/>
              </a:ext>
            </a:extLst>
          </p:cNvPr>
          <p:cNvSpPr txBox="1"/>
          <p:nvPr/>
        </p:nvSpPr>
        <p:spPr>
          <a:xfrm>
            <a:off x="2682814" y="5791722"/>
            <a:ext cx="222670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2,942.9 bytes / $</a:t>
            </a:r>
          </a:p>
          <a:p>
            <a:pPr algn="ctr"/>
            <a:r>
              <a:rPr lang="en-US" sz="1000" dirty="0"/>
              <a:t>~ 3 images from phone</a:t>
            </a:r>
          </a:p>
          <a:p>
            <a:pPr algn="ctr"/>
            <a:r>
              <a:rPr lang="en-US" sz="1000" dirty="0"/>
              <a:t>~ $1132.67 per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4D259-07CC-46BA-A110-F50A99BDC145}"/>
              </a:ext>
            </a:extLst>
          </p:cNvPr>
          <p:cNvSpPr txBox="1"/>
          <p:nvPr/>
        </p:nvSpPr>
        <p:spPr>
          <a:xfrm>
            <a:off x="6657942" y="5786512"/>
            <a:ext cx="222670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588,581,519 bytes / $</a:t>
            </a:r>
          </a:p>
          <a:p>
            <a:pPr algn="ctr"/>
            <a:r>
              <a:rPr lang="en-US" sz="1000" dirty="0"/>
              <a:t>~ 500,000 images from phone</a:t>
            </a:r>
          </a:p>
          <a:p>
            <a:pPr algn="ctr"/>
            <a:r>
              <a:rPr lang="en-US" sz="1000" dirty="0"/>
              <a:t>~ $0.000308 per image</a:t>
            </a:r>
          </a:p>
        </p:txBody>
      </p:sp>
    </p:spTree>
    <p:extLst>
      <p:ext uri="{BB962C8B-B14F-4D97-AF65-F5344CB8AC3E}">
        <p14:creationId xmlns:p14="http://schemas.microsoft.com/office/powerpoint/2010/main" val="149186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390579E-3E85-A14B-97D8-1DBF7EF8F4B1}"/>
              </a:ext>
            </a:extLst>
          </p:cNvPr>
          <p:cNvSpPr/>
          <p:nvPr/>
        </p:nvSpPr>
        <p:spPr>
          <a:xfrm>
            <a:off x="0" y="3105834"/>
            <a:ext cx="121242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pc="3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Data vs Information vs Insight</a:t>
            </a:r>
          </a:p>
          <a:p>
            <a:pPr algn="ctr"/>
            <a:endParaRPr lang="en-US" sz="3600" b="1" spc="3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  <a:p>
            <a:pPr algn="ctr"/>
            <a:endParaRPr lang="en-US" sz="3600" spc="3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1376CD8-44AE-DB43-A608-4A7D08BBE44F}"/>
              </a:ext>
            </a:extLst>
          </p:cNvPr>
          <p:cNvGrpSpPr/>
          <p:nvPr/>
        </p:nvGrpSpPr>
        <p:grpSpPr>
          <a:xfrm>
            <a:off x="500331" y="1088265"/>
            <a:ext cx="4100653" cy="920002"/>
            <a:chOff x="2001378" y="9486900"/>
            <a:chExt cx="9063948" cy="184000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9E1CE9-804C-6A4E-BCA8-6672659F38C1}"/>
                </a:ext>
              </a:extLst>
            </p:cNvPr>
            <p:cNvSpPr/>
            <p:nvPr/>
          </p:nvSpPr>
          <p:spPr>
            <a:xfrm>
              <a:off x="10787030" y="9670917"/>
              <a:ext cx="278296" cy="278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3B4A6AB-4A49-BA48-91A8-4D4DE5A3FDE5}"/>
                </a:ext>
              </a:extLst>
            </p:cNvPr>
            <p:cNvGrpSpPr/>
            <p:nvPr/>
          </p:nvGrpSpPr>
          <p:grpSpPr>
            <a:xfrm>
              <a:off x="2001378" y="9486900"/>
              <a:ext cx="8425864" cy="1840004"/>
              <a:chOff x="3131120" y="5660647"/>
              <a:chExt cx="8425864" cy="1840004"/>
            </a:xfrm>
          </p:grpSpPr>
          <p:sp>
            <p:nvSpPr>
              <p:cNvPr id="34" name="Subtitle 2">
                <a:extLst>
                  <a:ext uri="{FF2B5EF4-FFF2-40B4-BE49-F238E27FC236}">
                    <a16:creationId xmlns:a16="http://schemas.microsoft.com/office/drawing/2014/main" id="{9BFE7478-4C24-754A-9834-00A8FFF8D2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1120" y="6306979"/>
                <a:ext cx="8425864" cy="1193672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2040"/>
                  </a:lnSpc>
                </a:pPr>
                <a:r>
                  <a:rPr lang="en-US" sz="1400" spc="15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Which does a better job of conveying information?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90579E-3E85-A14B-97D8-1DBF7EF8F4B1}"/>
                  </a:ext>
                </a:extLst>
              </p:cNvPr>
              <p:cNvSpPr/>
              <p:nvPr/>
            </p:nvSpPr>
            <p:spPr>
              <a:xfrm>
                <a:off x="6610942" y="5660647"/>
                <a:ext cx="4885084" cy="461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900" b="1" spc="3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Simple Data</a:t>
                </a:r>
                <a:endParaRPr lang="en-US" sz="2700" b="1" spc="3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CFEF9A-D57B-4D11-B0B8-0AC24971792C}"/>
              </a:ext>
            </a:extLst>
          </p:cNvPr>
          <p:cNvSpPr txBox="1"/>
          <p:nvPr/>
        </p:nvSpPr>
        <p:spPr>
          <a:xfrm>
            <a:off x="1103263" y="3285067"/>
            <a:ext cx="43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“Our share of category is up year over year.”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CF9318-9D70-48ED-9B35-8EEBF2344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725" y="3098162"/>
            <a:ext cx="5079992" cy="1012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2C05BA-95B5-45A1-AF7F-1E09D050D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63" y="4388279"/>
            <a:ext cx="1158340" cy="21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3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1376CD8-44AE-DB43-A608-4A7D08BBE44F}"/>
              </a:ext>
            </a:extLst>
          </p:cNvPr>
          <p:cNvGrpSpPr/>
          <p:nvPr/>
        </p:nvGrpSpPr>
        <p:grpSpPr>
          <a:xfrm>
            <a:off x="677884" y="700077"/>
            <a:ext cx="4531974" cy="920002"/>
            <a:chOff x="2001378" y="9486900"/>
            <a:chExt cx="9063948" cy="184000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9E1CE9-804C-6A4E-BCA8-6672659F38C1}"/>
                </a:ext>
              </a:extLst>
            </p:cNvPr>
            <p:cNvSpPr/>
            <p:nvPr/>
          </p:nvSpPr>
          <p:spPr>
            <a:xfrm>
              <a:off x="10787030" y="9670917"/>
              <a:ext cx="278296" cy="278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3B4A6AB-4A49-BA48-91A8-4D4DE5A3FDE5}"/>
                </a:ext>
              </a:extLst>
            </p:cNvPr>
            <p:cNvGrpSpPr/>
            <p:nvPr/>
          </p:nvGrpSpPr>
          <p:grpSpPr>
            <a:xfrm>
              <a:off x="2001378" y="9486900"/>
              <a:ext cx="8425864" cy="1840004"/>
              <a:chOff x="3131120" y="5660647"/>
              <a:chExt cx="8425864" cy="1840004"/>
            </a:xfrm>
          </p:grpSpPr>
          <p:sp>
            <p:nvSpPr>
              <p:cNvPr id="34" name="Subtitle 2">
                <a:extLst>
                  <a:ext uri="{FF2B5EF4-FFF2-40B4-BE49-F238E27FC236}">
                    <a16:creationId xmlns:a16="http://schemas.microsoft.com/office/drawing/2014/main" id="{9BFE7478-4C24-754A-9834-00A8FFF8D2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1120" y="6306979"/>
                <a:ext cx="8425864" cy="1193672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2040"/>
                  </a:lnSpc>
                </a:pPr>
                <a:r>
                  <a:rPr lang="en-US" sz="1400" spc="15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Which does a better job of conveying information?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90579E-3E85-A14B-97D8-1DBF7EF8F4B1}"/>
                  </a:ext>
                </a:extLst>
              </p:cNvPr>
              <p:cNvSpPr/>
              <p:nvPr/>
            </p:nvSpPr>
            <p:spPr>
              <a:xfrm>
                <a:off x="6610942" y="5660647"/>
                <a:ext cx="4885084" cy="461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900" b="1" spc="3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Simple Data</a:t>
                </a:r>
                <a:endParaRPr lang="en-US" sz="2700" b="1" spc="3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C621EC0-966B-4293-A8AA-8A1C2B6A4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58" y="2881141"/>
            <a:ext cx="4506582" cy="1095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A5164-9615-4237-9F45-27E304950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229" y="2213008"/>
            <a:ext cx="4843814" cy="291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7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1376CD8-44AE-DB43-A608-4A7D08BBE44F}"/>
              </a:ext>
            </a:extLst>
          </p:cNvPr>
          <p:cNvGrpSpPr/>
          <p:nvPr/>
        </p:nvGrpSpPr>
        <p:grpSpPr>
          <a:xfrm>
            <a:off x="677884" y="700077"/>
            <a:ext cx="4531974" cy="920002"/>
            <a:chOff x="2001378" y="9486900"/>
            <a:chExt cx="9063948" cy="184000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9E1CE9-804C-6A4E-BCA8-6672659F38C1}"/>
                </a:ext>
              </a:extLst>
            </p:cNvPr>
            <p:cNvSpPr/>
            <p:nvPr/>
          </p:nvSpPr>
          <p:spPr>
            <a:xfrm>
              <a:off x="10787030" y="9670917"/>
              <a:ext cx="278296" cy="278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3B4A6AB-4A49-BA48-91A8-4D4DE5A3FDE5}"/>
                </a:ext>
              </a:extLst>
            </p:cNvPr>
            <p:cNvGrpSpPr/>
            <p:nvPr/>
          </p:nvGrpSpPr>
          <p:grpSpPr>
            <a:xfrm>
              <a:off x="2001378" y="9486900"/>
              <a:ext cx="8425864" cy="1840004"/>
              <a:chOff x="3131120" y="5660647"/>
              <a:chExt cx="8425864" cy="1840004"/>
            </a:xfrm>
          </p:grpSpPr>
          <p:sp>
            <p:nvSpPr>
              <p:cNvPr id="34" name="Subtitle 2">
                <a:extLst>
                  <a:ext uri="{FF2B5EF4-FFF2-40B4-BE49-F238E27FC236}">
                    <a16:creationId xmlns:a16="http://schemas.microsoft.com/office/drawing/2014/main" id="{9BFE7478-4C24-754A-9834-00A8FFF8D2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1120" y="6306979"/>
                <a:ext cx="8425864" cy="1193672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2040"/>
                  </a:lnSpc>
                </a:pPr>
                <a:r>
                  <a:rPr lang="en-US" sz="1400" spc="15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Which does a better job of conveying information?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90579E-3E85-A14B-97D8-1DBF7EF8F4B1}"/>
                  </a:ext>
                </a:extLst>
              </p:cNvPr>
              <p:cNvSpPr/>
              <p:nvPr/>
            </p:nvSpPr>
            <p:spPr>
              <a:xfrm>
                <a:off x="4350280" y="5660647"/>
                <a:ext cx="7145746" cy="461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900" b="1" spc="3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Simple Times Series Data</a:t>
                </a:r>
                <a:endParaRPr lang="en-US" sz="2700" b="1" spc="3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1C43DD9-A007-487F-8553-C8006EBC3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84" y="3055144"/>
            <a:ext cx="5390766" cy="747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8370BD-EAD7-4764-816D-7287426E3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128" y="2260634"/>
            <a:ext cx="3887662" cy="233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478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69</TotalTime>
  <Words>199</Words>
  <Application>Microsoft Office PowerPoint</Application>
  <PresentationFormat>Widescreen</PresentationFormat>
  <Paragraphs>41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Gill Sans MT</vt:lpstr>
      <vt:lpstr>Lato Light</vt:lpstr>
      <vt:lpstr>Montserrat</vt:lpstr>
      <vt:lpstr>Montserrat SemiBold</vt:lpstr>
      <vt:lpstr>Wingdings 2</vt:lpstr>
      <vt:lpstr>Dividend</vt:lpstr>
      <vt:lpstr>Communicating with Data</vt:lpstr>
      <vt:lpstr>About me</vt:lpstr>
      <vt:lpstr>Agenda</vt:lpstr>
      <vt:lpstr>Expressing information</vt:lpstr>
      <vt:lpstr>WHY SO MUCH DATA?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grammar of 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with Data</dc:title>
  <dc:creator>Phillip Lear</dc:creator>
  <cp:lastModifiedBy>Phillip Lear</cp:lastModifiedBy>
  <cp:revision>4</cp:revision>
  <dcterms:created xsi:type="dcterms:W3CDTF">2022-02-14T19:06:01Z</dcterms:created>
  <dcterms:modified xsi:type="dcterms:W3CDTF">2022-02-16T00:51:39Z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