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</p:sldMasterIdLst>
  <p:notesMasterIdLst>
    <p:notesMasterId r:id="rId14"/>
  </p:notesMasterIdLst>
  <p:sldIdLst>
    <p:sldId id="287" r:id="rId5"/>
    <p:sldId id="288" r:id="rId6"/>
    <p:sldId id="346" r:id="rId7"/>
    <p:sldId id="363" r:id="rId8"/>
    <p:sldId id="373" r:id="rId9"/>
    <p:sldId id="381" r:id="rId10"/>
    <p:sldId id="275" r:id="rId11"/>
    <p:sldId id="347" r:id="rId12"/>
    <p:sldId id="360" r:id="rId13"/>
    <p:sldId id="278" r:id="rId15"/>
    <p:sldId id="319" r:id="rId16"/>
    <p:sldId id="335" r:id="rId17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微软雅黑" panose="020B0503020204020204" pitchFamily="34" charset="-122"/>
      <p:regular r:id="rId25"/>
    </p:embeddedFont>
    <p:embeddedFont>
      <p:font typeface="Impact" panose="020B0806030902050204" pitchFamily="34" charset="0"/>
      <p:regular r:id="rId26"/>
    </p:embeddedFont>
  </p:embeddedFont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C455B"/>
    <a:srgbClr val="273A4F"/>
    <a:srgbClr val="253248"/>
    <a:srgbClr val="00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49"/>
  </p:normalViewPr>
  <p:slideViewPr>
    <p:cSldViewPr showGuides="1">
      <p:cViewPr varScale="1">
        <p:scale>
          <a:sx n="73" d="100"/>
          <a:sy n="73" d="100"/>
        </p:scale>
        <p:origin x="84" y="464"/>
      </p:cViewPr>
      <p:guideLst>
        <p:guide orient="horz" pos="2315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德生客户研发中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德生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0750" y="142875"/>
            <a:ext cx="213360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B9B159-C608-46FA-B9AE-7E2C041222D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造字工房悦黑体验版常规体"/>
              </a:rPr>
            </a:fld>
            <a:endParaRPr lang="zh-CN" altLang="en-US" dirty="0">
              <a:ea typeface="造字工房悦黑体验版常规体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德生客户研发中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德生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0750" y="142875"/>
            <a:ext cx="213360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622942-E3B1-46E4-AE6F-9B2E04A41CD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造字工房悦黑体验版常规体"/>
              </a:rPr>
            </a:fld>
            <a:endParaRPr lang="zh-CN" altLang="en-US" dirty="0">
              <a:ea typeface="造字工房悦黑体验版常规体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德生科技研发中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 descr="微信图片_2018022615410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1937" y="-928687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1F20B-E5E7-46D1-AB3C-1F8A883A3AF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造字工房悦黑体验版常规体"/>
              </a:rPr>
            </a:fld>
            <a:endParaRPr lang="zh-CN" altLang="en-US" dirty="0">
              <a:ea typeface="造字工房悦黑体验版常规体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德生科技研发中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微信图片_2018022615410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1937" y="-928687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6AF31D-71B3-40C5-A3E2-EBEF2E38E3E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造字工房悦黑体验版常规体"/>
              </a:rPr>
            </a:fld>
            <a:endParaRPr lang="zh-CN" altLang="en-US" dirty="0">
              <a:ea typeface="造字工房悦黑体验版常规体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德生客户研发中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 descr="德生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0750" y="142875"/>
            <a:ext cx="213360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B9B159-C608-46FA-B9AE-7E2C041222D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造字工房悦黑体验版常规体"/>
              </a:rPr>
            </a:fld>
            <a:endParaRPr lang="zh-CN" altLang="en-US" dirty="0">
              <a:ea typeface="造字工房悦黑体验版常规体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德生科技研发中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 descr="微信图片_2018022615410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1937" y="-928687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6AF31D-71B3-40C5-A3E2-EBEF2E38E3E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造字工房悦黑体验版常规体"/>
              </a:rPr>
            </a:fld>
            <a:endParaRPr lang="zh-CN" altLang="en-US" dirty="0">
              <a:ea typeface="造字工房悦黑体验版常规体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造字工房悦黑体验版常规体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造字工房悦黑体验版常规体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8433C-F7CF-4409-8DFF-60F6A8808F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造字工房悦黑体验版常规体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造字工房悦黑体验版常规体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造字工房悦黑体验版常规体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造字工房悦黑体验版常规体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cs typeface="造字工房悦黑体验版常规体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造字工房悦黑体验版常规体" pitchFamily="50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造字工房悦黑体验版常规体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9" descr="PPT背景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4140" y="0"/>
            <a:ext cx="123999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10"/>
          <p:cNvSpPr/>
          <p:nvPr/>
        </p:nvSpPr>
        <p:spPr>
          <a:xfrm>
            <a:off x="534988" y="2335213"/>
            <a:ext cx="7100887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60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创新研发部-</a:t>
            </a:r>
            <a:r>
              <a:rPr lang="zh-CN" altLang="en-US" sz="60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周悦欣工作汇报</a:t>
            </a:r>
            <a:endParaRPr lang="zh-CN" altLang="en-US" sz="60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268" name="图片 8" descr="微信图片_20180226154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85875"/>
            <a:ext cx="2214563" cy="78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矩形 10"/>
          <p:cNvSpPr/>
          <p:nvPr/>
        </p:nvSpPr>
        <p:spPr>
          <a:xfrm>
            <a:off x="952500" y="4822825"/>
            <a:ext cx="3416300" cy="428625"/>
          </a:xfrm>
          <a:prstGeom prst="rect">
            <a:avLst/>
          </a:prstGeom>
          <a:solidFill>
            <a:srgbClr val="273A4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汇报人：周悦欣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1270" name="矩形 11"/>
          <p:cNvSpPr/>
          <p:nvPr/>
        </p:nvSpPr>
        <p:spPr>
          <a:xfrm>
            <a:off x="4602163" y="4822825"/>
            <a:ext cx="2643187" cy="428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73A4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en-US" altLang="zh-CN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2021</a:t>
            </a:r>
            <a:r>
              <a:rPr lang="zh-CN" altLang="en-US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年</a:t>
            </a:r>
            <a:r>
              <a:rPr lang="en-US" altLang="zh-CN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r>
              <a:rPr lang="zh-CN" altLang="en-US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月</a:t>
            </a:r>
            <a:r>
              <a:rPr lang="en-US" altLang="zh-CN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04</a:t>
            </a:r>
            <a:r>
              <a:rPr lang="zh-CN" altLang="en-US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日</a:t>
            </a:r>
            <a:endParaRPr lang="zh-CN" altLang="en-US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组合 27"/>
          <p:cNvGrpSpPr/>
          <p:nvPr/>
        </p:nvGrpSpPr>
        <p:grpSpPr>
          <a:xfrm>
            <a:off x="2593975" y="2206625"/>
            <a:ext cx="1785938" cy="2016125"/>
            <a:chOff x="1259632" y="1419621"/>
            <a:chExt cx="1152128" cy="1300920"/>
          </a:xfrm>
        </p:grpSpPr>
        <p:sp>
          <p:nvSpPr>
            <p:cNvPr id="13" name="椭圆 12"/>
            <p:cNvSpPr/>
            <p:nvPr/>
          </p:nvSpPr>
          <p:spPr>
            <a:xfrm>
              <a:off x="1259632" y="1419621"/>
              <a:ext cx="1152128" cy="11523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2"/>
            <p:cNvSpPr/>
            <p:nvPr/>
          </p:nvSpPr>
          <p:spPr>
            <a:xfrm rot="1761192">
              <a:off x="1806509" y="1568152"/>
              <a:ext cx="575552" cy="1152389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483" name="文本框 16"/>
          <p:cNvSpPr/>
          <p:nvPr/>
        </p:nvSpPr>
        <p:spPr>
          <a:xfrm>
            <a:off x="5191125" y="2813050"/>
            <a:ext cx="4702810" cy="798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dist" eaLnBrk="1" hangingPunct="1"/>
            <a:r>
              <a:rPr lang="en-US" altLang="zh-CN" sz="46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2021</a:t>
            </a:r>
            <a:r>
              <a:rPr lang="zh-CN" altLang="en-US" sz="46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zh-CN" altLang="en-US" sz="46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工作计划</a:t>
            </a:r>
            <a:endParaRPr lang="zh-CN" altLang="en-US" sz="46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4" name="直接连接符 18"/>
          <p:cNvSpPr/>
          <p:nvPr/>
        </p:nvSpPr>
        <p:spPr>
          <a:xfrm>
            <a:off x="5167630" y="2500630"/>
            <a:ext cx="4478020" cy="63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485" name="直接连接符 19"/>
          <p:cNvSpPr/>
          <p:nvPr/>
        </p:nvSpPr>
        <p:spPr>
          <a:xfrm>
            <a:off x="5167630" y="3786505"/>
            <a:ext cx="4563745" cy="63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486" name="TextBox 44"/>
          <p:cNvSpPr txBox="1"/>
          <p:nvPr/>
        </p:nvSpPr>
        <p:spPr>
          <a:xfrm>
            <a:off x="2965450" y="2711450"/>
            <a:ext cx="987425" cy="800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176655" eaLnBrk="1" hangingPunct="1"/>
            <a:r>
              <a:rPr lang="en-US" altLang="zh-CN" sz="4600" dirty="0">
                <a:solidFill>
                  <a:srgbClr val="FFFFFF"/>
                </a:solidFill>
                <a:latin typeface="Impact" panose="020B0806030902050204" pitchFamily="34" charset="0"/>
                <a:ea typeface="方正兰亭黑简体"/>
                <a:sym typeface="Calibri" panose="020F0502020204030204" pitchFamily="34" charset="0"/>
              </a:rPr>
              <a:t>03</a:t>
            </a:r>
            <a:endParaRPr lang="zh-CN" altLang="en-US" sz="4600" dirty="0">
              <a:solidFill>
                <a:srgbClr val="FFFFFF"/>
              </a:solidFill>
              <a:latin typeface="Impact" panose="020B0806030902050204" pitchFamily="34" charset="0"/>
              <a:ea typeface="方正兰亭黑简体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3"/>
          <p:cNvSpPr/>
          <p:nvPr/>
        </p:nvSpPr>
        <p:spPr>
          <a:xfrm>
            <a:off x="0" y="425450"/>
            <a:ext cx="1271588" cy="4318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273A4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21507" name="文本框 7"/>
          <p:cNvSpPr/>
          <p:nvPr/>
        </p:nvSpPr>
        <p:spPr>
          <a:xfrm>
            <a:off x="1687513" y="344488"/>
            <a:ext cx="49085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2021</a:t>
            </a:r>
            <a:r>
              <a:rPr lang="zh-CN" altLang="en-US" sz="32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年工作计划</a:t>
            </a:r>
            <a:endParaRPr lang="zh-CN" altLang="en-US" sz="32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21508" name="圆角矩形 21"/>
          <p:cNvSpPr/>
          <p:nvPr/>
        </p:nvSpPr>
        <p:spPr>
          <a:xfrm>
            <a:off x="-190500" y="428625"/>
            <a:ext cx="1500188" cy="431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1509" name="圆角矩形 22"/>
          <p:cNvSpPr/>
          <p:nvPr/>
        </p:nvSpPr>
        <p:spPr>
          <a:xfrm>
            <a:off x="1381125" y="428625"/>
            <a:ext cx="90488" cy="428625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21510" name="圆角矩形 23"/>
          <p:cNvSpPr/>
          <p:nvPr/>
        </p:nvSpPr>
        <p:spPr>
          <a:xfrm>
            <a:off x="1595438" y="571500"/>
            <a:ext cx="53975" cy="287338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cxnSp>
        <p:nvCxnSpPr>
          <p:cNvPr id="34" name="直接连接符 15"/>
          <p:cNvCxnSpPr/>
          <p:nvPr/>
        </p:nvCxnSpPr>
        <p:spPr>
          <a:xfrm>
            <a:off x="5695950" y="2149475"/>
            <a:ext cx="9525" cy="3563938"/>
          </a:xfrm>
          <a:prstGeom prst="line">
            <a:avLst/>
          </a:prstGeom>
          <a:ln w="25400">
            <a:solidFill>
              <a:srgbClr val="273A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4"/>
          <p:cNvGrpSpPr/>
          <p:nvPr/>
        </p:nvGrpSpPr>
        <p:grpSpPr>
          <a:xfrm>
            <a:off x="763588" y="1495425"/>
            <a:ext cx="9875837" cy="596900"/>
            <a:chOff x="-470146" y="1583071"/>
            <a:chExt cx="10012283" cy="667521"/>
          </a:xfrm>
        </p:grpSpPr>
        <p:sp>
          <p:nvSpPr>
            <p:cNvPr id="46" name="矩形 45"/>
            <p:cNvSpPr/>
            <p:nvPr/>
          </p:nvSpPr>
          <p:spPr>
            <a:xfrm>
              <a:off x="-470146" y="1583071"/>
              <a:ext cx="4178088" cy="64621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项目上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364049" y="1583071"/>
              <a:ext cx="4178088" cy="6675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个人发展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3851181" y="1773031"/>
              <a:ext cx="217274" cy="287602"/>
            </a:xfrm>
            <a:prstGeom prst="chevron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Heavy" pitchFamily="34" charset="-122"/>
                <a:ea typeface="思源黑体 CN Heavy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 flipH="1">
              <a:off x="5003536" y="1773031"/>
              <a:ext cx="217274" cy="287602"/>
            </a:xfrm>
            <a:prstGeom prst="chevron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Heavy" pitchFamily="34" charset="-122"/>
                <a:ea typeface="思源黑体 CN Heavy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01980" y="2649220"/>
            <a:ext cx="4638675" cy="2745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p>
            <a:pPr eaLnBrk="1" hangingPunct="1">
              <a:lnSpc>
                <a:spcPct val="3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人力采集项目：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保持先有成绩，稳定发展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3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、工业品下行项目、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公益性岗位项目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积极试错，有较大的增长空间</a:t>
            </a:r>
            <a:endParaRPr lang="en-US" altLang="zh-CN" sz="1600" dirty="0">
              <a:solidFill>
                <a:srgbClr val="0D0D0D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6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2675" y="2649220"/>
            <a:ext cx="5431155" cy="228409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p>
            <a:pPr eaLnBrk="1" hangingPunct="1">
              <a:lnSpc>
                <a:spcPct val="300000"/>
              </a:lnSpc>
            </a:pPr>
            <a:r>
              <a:rPr lang="en-US" altLang="zh-CN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继续深入学习vue源码，提高问题分析能力；</a:t>
            </a:r>
            <a:endParaRPr lang="zh-CN" altLang="en-US" sz="16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300000"/>
              </a:lnSpc>
            </a:pPr>
            <a:r>
              <a:rPr lang="en-US" altLang="zh-CN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深入前端技术领域知识学习以及新技术的学习，提高前端开发能力以及提高页面性能；</a:t>
            </a:r>
            <a:endParaRPr lang="zh-CN" altLang="en-US" sz="16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10"/>
          <p:cNvSpPr/>
          <p:nvPr/>
        </p:nvSpPr>
        <p:spPr>
          <a:xfrm>
            <a:off x="839788" y="1947863"/>
            <a:ext cx="403225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44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感谢您的聆听</a:t>
            </a:r>
            <a:endParaRPr lang="zh-CN" altLang="en-US" sz="44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2531" name="图片 8" descr="微信图片_2018022615410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788" y="1125538"/>
            <a:ext cx="2214562" cy="78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6"/>
          <p:cNvSpPr/>
          <p:nvPr/>
        </p:nvSpPr>
        <p:spPr>
          <a:xfrm>
            <a:off x="4549140" y="4030345"/>
            <a:ext cx="3568700" cy="460375"/>
          </a:xfrm>
          <a:prstGeom prst="rect">
            <a:avLst/>
          </a:prstGeom>
          <a:solidFill>
            <a:srgbClr val="273A4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汇报人：创新研发部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周悦欣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2533" name="矩形 7"/>
          <p:cNvSpPr/>
          <p:nvPr/>
        </p:nvSpPr>
        <p:spPr>
          <a:xfrm>
            <a:off x="4801553" y="4663758"/>
            <a:ext cx="2968625" cy="4286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73A4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en-US" altLang="zh-CN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2021</a:t>
            </a:r>
            <a:r>
              <a:rPr lang="zh-CN" altLang="en-US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年</a:t>
            </a:r>
            <a:r>
              <a:rPr lang="en-US" altLang="zh-CN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r>
              <a:rPr lang="zh-CN" altLang="en-US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月</a:t>
            </a:r>
            <a:r>
              <a:rPr lang="en-US" altLang="zh-CN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04</a:t>
            </a:r>
            <a:r>
              <a:rPr lang="zh-CN" altLang="en-US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日</a:t>
            </a:r>
            <a:endParaRPr lang="zh-CN" altLang="en-US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组合 6"/>
          <p:cNvGrpSpPr/>
          <p:nvPr/>
        </p:nvGrpSpPr>
        <p:grpSpPr>
          <a:xfrm>
            <a:off x="5245100" y="2214563"/>
            <a:ext cx="1489075" cy="1679575"/>
            <a:chOff x="1259632" y="1419622"/>
            <a:chExt cx="1152128" cy="1300919"/>
          </a:xfrm>
        </p:grpSpPr>
        <p:sp>
          <p:nvSpPr>
            <p:cNvPr id="65" name="椭圆 64"/>
            <p:cNvSpPr/>
            <p:nvPr/>
          </p:nvSpPr>
          <p:spPr>
            <a:xfrm>
              <a:off x="1259632" y="1419622"/>
              <a:ext cx="1152128" cy="1152137"/>
            </a:xfrm>
            <a:prstGeom prst="ellipse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椭圆 2"/>
            <p:cNvSpPr/>
            <p:nvPr/>
          </p:nvSpPr>
          <p:spPr>
            <a:xfrm rot="1761192">
              <a:off x="1806218" y="1568403"/>
              <a:ext cx="576064" cy="115213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291" name="组合 4"/>
          <p:cNvGrpSpPr/>
          <p:nvPr/>
        </p:nvGrpSpPr>
        <p:grpSpPr>
          <a:xfrm>
            <a:off x="3048000" y="2214563"/>
            <a:ext cx="1489075" cy="1681162"/>
            <a:chOff x="1259632" y="1419622"/>
            <a:chExt cx="1152128" cy="1300919"/>
          </a:xfrm>
        </p:grpSpPr>
        <p:sp>
          <p:nvSpPr>
            <p:cNvPr id="56" name="椭圆 55"/>
            <p:cNvSpPr/>
            <p:nvPr/>
          </p:nvSpPr>
          <p:spPr>
            <a:xfrm>
              <a:off x="1259632" y="1419622"/>
              <a:ext cx="1152128" cy="11522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椭圆 2"/>
            <p:cNvSpPr/>
            <p:nvPr/>
          </p:nvSpPr>
          <p:spPr>
            <a:xfrm rot="1761192">
              <a:off x="1806218" y="1568263"/>
              <a:ext cx="576064" cy="115227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292" name="TextBox 10"/>
          <p:cNvSpPr/>
          <p:nvPr/>
        </p:nvSpPr>
        <p:spPr>
          <a:xfrm>
            <a:off x="3667125" y="550863"/>
            <a:ext cx="155733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3" name="TextBox 11"/>
          <p:cNvSpPr/>
          <p:nvPr/>
        </p:nvSpPr>
        <p:spPr>
          <a:xfrm>
            <a:off x="5386388" y="571500"/>
            <a:ext cx="3281362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Subtitle 9"/>
          <p:cNvSpPr txBox="1"/>
          <p:nvPr/>
        </p:nvSpPr>
        <p:spPr>
          <a:xfrm>
            <a:off x="2705100" y="3810000"/>
            <a:ext cx="2428875" cy="840105"/>
          </a:xfrm>
          <a:prstGeom prst="rect">
            <a:avLst/>
          </a:prstGeom>
        </p:spPr>
        <p:txBody>
          <a:bodyPr lIns="102742" tIns="51371" rIns="102742" bIns="51371">
            <a:spAutoFit/>
          </a:bodyPr>
          <a:lstStyle>
            <a:defPPr>
              <a:defRPr lang="zh-CN"/>
            </a:defPPr>
            <a:lvl1pPr indent="0" algn="r" defTabSz="108712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2pPr>
            <a:lvl3pPr marL="217487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4pPr>
            <a:lvl5pPr marL="434975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cs typeface="Open Sans" panose="020B0606030504020204"/>
              </a:defRPr>
            </a:lvl5pPr>
            <a:lvl6pPr marL="543750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25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38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00" indent="0" algn="ctr" defTabSz="1087120">
              <a:spcBef>
                <a:spcPct val="20000"/>
              </a:spcBef>
              <a:buFont typeface="Arial" panose="020B060402020202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108712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73A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2020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73A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工作概述及总结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273A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2295" name="Subtitle 9"/>
          <p:cNvSpPr txBox="1"/>
          <p:nvPr/>
        </p:nvSpPr>
        <p:spPr>
          <a:xfrm>
            <a:off x="4854575" y="3810000"/>
            <a:ext cx="2270125" cy="469900"/>
          </a:xfrm>
          <a:prstGeom prst="rect">
            <a:avLst/>
          </a:prstGeom>
          <a:noFill/>
          <a:ln w="9525">
            <a:noFill/>
          </a:ln>
        </p:spPr>
        <p:txBody>
          <a:bodyPr lIns="102742" tIns="51371" rIns="102742" bIns="51371">
            <a:spAutoFit/>
          </a:bodyPr>
          <a:p>
            <a:pPr algn="ctr" defTabSz="1087755"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经验教训</a:t>
            </a:r>
            <a:endParaRPr lang="zh-CN" altLang="en-US" sz="24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296" name="Subtitle 9"/>
          <p:cNvSpPr txBox="1"/>
          <p:nvPr/>
        </p:nvSpPr>
        <p:spPr>
          <a:xfrm>
            <a:off x="7013575" y="3810000"/>
            <a:ext cx="2584450" cy="473075"/>
          </a:xfrm>
          <a:prstGeom prst="rect">
            <a:avLst/>
          </a:prstGeom>
          <a:noFill/>
          <a:ln w="9525">
            <a:noFill/>
          </a:ln>
        </p:spPr>
        <p:txBody>
          <a:bodyPr lIns="102742" tIns="51371" rIns="102742" bIns="51371">
            <a:spAutoFit/>
          </a:bodyPr>
          <a:p>
            <a:pPr algn="ctr" defTabSz="1087755"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2021</a:t>
            </a:r>
            <a:r>
              <a:rPr lang="zh-CN" altLang="en-US" sz="24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工作计划</a:t>
            </a:r>
            <a:endParaRPr lang="zh-CN" altLang="en-US" sz="24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297" name="TextBox 44"/>
          <p:cNvSpPr txBox="1"/>
          <p:nvPr/>
        </p:nvSpPr>
        <p:spPr>
          <a:xfrm>
            <a:off x="1127125" y="2633663"/>
            <a:ext cx="7016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176655" eaLnBrk="1" hangingPunct="1"/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  <a:ea typeface="方正兰亭黑简体"/>
                <a:sym typeface="Calibri" panose="020F0502020204030204" pitchFamily="34" charset="0"/>
              </a:rPr>
              <a:t>01</a:t>
            </a:r>
            <a:endParaRPr lang="zh-CN" altLang="en-US" sz="3600" dirty="0">
              <a:solidFill>
                <a:srgbClr val="FFFFFF"/>
              </a:solidFill>
              <a:latin typeface="Impact" panose="020B0806030902050204" pitchFamily="34" charset="0"/>
              <a:ea typeface="方正兰亭黑简体"/>
              <a:sym typeface="Calibri" panose="020F0502020204030204" pitchFamily="34" charset="0"/>
            </a:endParaRPr>
          </a:p>
        </p:txBody>
      </p:sp>
      <p:sp>
        <p:nvSpPr>
          <p:cNvPr id="12298" name="TextBox 45"/>
          <p:cNvSpPr txBox="1"/>
          <p:nvPr/>
        </p:nvSpPr>
        <p:spPr>
          <a:xfrm>
            <a:off x="3441383" y="2643188"/>
            <a:ext cx="7016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176655" eaLnBrk="1" hangingPunct="1"/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  <a:ea typeface="方正兰亭黑简体"/>
                <a:sym typeface="Calibri" panose="020F0502020204030204" pitchFamily="34" charset="0"/>
              </a:rPr>
              <a:t>01</a:t>
            </a:r>
            <a:endParaRPr lang="zh-CN" altLang="en-US" sz="3600" dirty="0">
              <a:solidFill>
                <a:srgbClr val="FFFFFF"/>
              </a:solidFill>
              <a:latin typeface="Impact" panose="020B0806030902050204" pitchFamily="34" charset="0"/>
              <a:ea typeface="方正兰亭黑简体"/>
              <a:sym typeface="Calibri" panose="020F0502020204030204" pitchFamily="34" charset="0"/>
            </a:endParaRPr>
          </a:p>
        </p:txBody>
      </p:sp>
      <p:cxnSp>
        <p:nvCxnSpPr>
          <p:cNvPr id="12299" name="直接连接符 35"/>
          <p:cNvCxnSpPr/>
          <p:nvPr/>
        </p:nvCxnSpPr>
        <p:spPr>
          <a:xfrm rot="5400000">
            <a:off x="4878388" y="928688"/>
            <a:ext cx="720725" cy="3175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300" name="TextBox 45"/>
          <p:cNvSpPr txBox="1"/>
          <p:nvPr/>
        </p:nvSpPr>
        <p:spPr>
          <a:xfrm>
            <a:off x="5638800" y="2643188"/>
            <a:ext cx="7016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176655" eaLnBrk="1" hangingPunct="1"/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  <a:ea typeface="方正兰亭黑简体"/>
                <a:sym typeface="Calibri" panose="020F0502020204030204" pitchFamily="34" charset="0"/>
              </a:rPr>
              <a:t>02</a:t>
            </a:r>
            <a:endParaRPr lang="zh-CN" altLang="en-US" sz="3600" dirty="0">
              <a:solidFill>
                <a:srgbClr val="FFFFFF"/>
              </a:solidFill>
              <a:latin typeface="Impact" panose="020B0806030902050204" pitchFamily="34" charset="0"/>
              <a:ea typeface="方正兰亭黑简体"/>
              <a:sym typeface="Calibri" panose="020F0502020204030204" pitchFamily="34" charset="0"/>
            </a:endParaRPr>
          </a:p>
        </p:txBody>
      </p:sp>
      <p:grpSp>
        <p:nvGrpSpPr>
          <p:cNvPr id="12301" name="组合 4"/>
          <p:cNvGrpSpPr/>
          <p:nvPr/>
        </p:nvGrpSpPr>
        <p:grpSpPr>
          <a:xfrm>
            <a:off x="7294563" y="2211388"/>
            <a:ext cx="1489075" cy="1681162"/>
            <a:chOff x="1259632" y="1419622"/>
            <a:chExt cx="1152128" cy="1300919"/>
          </a:xfrm>
        </p:grpSpPr>
        <p:sp>
          <p:nvSpPr>
            <p:cNvPr id="69" name="椭圆 68"/>
            <p:cNvSpPr/>
            <p:nvPr/>
          </p:nvSpPr>
          <p:spPr>
            <a:xfrm>
              <a:off x="1259632" y="1419622"/>
              <a:ext cx="1152128" cy="11522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椭圆 2"/>
            <p:cNvSpPr/>
            <p:nvPr/>
          </p:nvSpPr>
          <p:spPr>
            <a:xfrm rot="1761192">
              <a:off x="1806217" y="1568263"/>
              <a:ext cx="576064" cy="115227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302" name="TextBox 45"/>
          <p:cNvSpPr txBox="1"/>
          <p:nvPr/>
        </p:nvSpPr>
        <p:spPr>
          <a:xfrm>
            <a:off x="7705725" y="2635250"/>
            <a:ext cx="7016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176655" eaLnBrk="1" hangingPunct="1"/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  <a:ea typeface="方正兰亭黑简体"/>
                <a:sym typeface="Calibri" panose="020F0502020204030204" pitchFamily="34" charset="0"/>
              </a:rPr>
              <a:t>03</a:t>
            </a:r>
            <a:endParaRPr lang="zh-CN" altLang="en-US" sz="3600" dirty="0">
              <a:solidFill>
                <a:srgbClr val="FFFFFF"/>
              </a:solidFill>
              <a:latin typeface="Impact" panose="020B0806030902050204" pitchFamily="34" charset="0"/>
              <a:ea typeface="方正兰亭黑简体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B97794-25A8-4801-A76B-B66B63A1175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15" name="组合 27"/>
          <p:cNvGrpSpPr/>
          <p:nvPr/>
        </p:nvGrpSpPr>
        <p:grpSpPr>
          <a:xfrm>
            <a:off x="2593975" y="2206625"/>
            <a:ext cx="1785938" cy="2016125"/>
            <a:chOff x="1259632" y="1419621"/>
            <a:chExt cx="1152128" cy="1300920"/>
          </a:xfrm>
        </p:grpSpPr>
        <p:sp>
          <p:nvSpPr>
            <p:cNvPr id="4" name="椭圆 3"/>
            <p:cNvSpPr/>
            <p:nvPr/>
          </p:nvSpPr>
          <p:spPr>
            <a:xfrm>
              <a:off x="1259632" y="1419621"/>
              <a:ext cx="1152128" cy="1152390"/>
            </a:xfrm>
            <a:prstGeom prst="ellipse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2"/>
            <p:cNvSpPr/>
            <p:nvPr/>
          </p:nvSpPr>
          <p:spPr>
            <a:xfrm rot="1761192">
              <a:off x="1806509" y="1568152"/>
              <a:ext cx="575552" cy="1152389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文本框 16"/>
          <p:cNvSpPr/>
          <p:nvPr/>
        </p:nvSpPr>
        <p:spPr>
          <a:xfrm>
            <a:off x="4570730" y="2711450"/>
            <a:ext cx="66274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108712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273A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</a:t>
            </a: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273A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工作概述及总结</a:t>
            </a:r>
            <a:endParaRPr kumimoji="0" lang="zh-CN" altLang="en-US" sz="4600" b="1" i="0" u="none" strike="noStrike" kern="1200" cap="none" spc="0" normalizeH="0" baseline="0" noProof="1">
              <a:ln>
                <a:noFill/>
              </a:ln>
              <a:solidFill>
                <a:srgbClr val="273A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317" name="直接连接符 18"/>
          <p:cNvSpPr/>
          <p:nvPr/>
        </p:nvSpPr>
        <p:spPr>
          <a:xfrm>
            <a:off x="5167630" y="2479040"/>
            <a:ext cx="5567045" cy="2222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3318" name="直接连接符 19"/>
          <p:cNvSpPr/>
          <p:nvPr/>
        </p:nvSpPr>
        <p:spPr>
          <a:xfrm>
            <a:off x="5167630" y="3764915"/>
            <a:ext cx="5567045" cy="2222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3319" name="TextBox 44"/>
          <p:cNvSpPr txBox="1"/>
          <p:nvPr/>
        </p:nvSpPr>
        <p:spPr>
          <a:xfrm>
            <a:off x="2965450" y="2711450"/>
            <a:ext cx="987425" cy="800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176655" eaLnBrk="1" hangingPunct="1"/>
            <a:r>
              <a:rPr lang="en-US" altLang="zh-CN" sz="4600" dirty="0">
                <a:solidFill>
                  <a:srgbClr val="FFFFFF"/>
                </a:solidFill>
                <a:latin typeface="Impact" panose="020B0806030902050204" pitchFamily="34" charset="0"/>
                <a:ea typeface="方正兰亭黑简体"/>
                <a:sym typeface="Calibri" panose="020F0502020204030204" pitchFamily="34" charset="0"/>
              </a:rPr>
              <a:t>01</a:t>
            </a:r>
            <a:endParaRPr lang="zh-CN" altLang="en-US" sz="4600" dirty="0">
              <a:solidFill>
                <a:srgbClr val="FFFFFF"/>
              </a:solidFill>
              <a:latin typeface="Impact" panose="020B0806030902050204" pitchFamily="34" charset="0"/>
              <a:ea typeface="方正兰亭黑简体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605BF1-E8EE-44D0-BA61-7C240F9899D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矩形 3"/>
          <p:cNvSpPr/>
          <p:nvPr/>
        </p:nvSpPr>
        <p:spPr>
          <a:xfrm>
            <a:off x="0" y="425450"/>
            <a:ext cx="1271588" cy="4318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273A4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4340" name="文本框 7"/>
          <p:cNvSpPr/>
          <p:nvPr/>
        </p:nvSpPr>
        <p:spPr>
          <a:xfrm>
            <a:off x="1687513" y="344488"/>
            <a:ext cx="73612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宜州劳动力采集项目</a:t>
            </a:r>
            <a:endParaRPr lang="zh-CN" altLang="en-US" sz="32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4341" name="圆角矩形 48"/>
          <p:cNvSpPr/>
          <p:nvPr/>
        </p:nvSpPr>
        <p:spPr>
          <a:xfrm>
            <a:off x="-190500" y="428625"/>
            <a:ext cx="1500188" cy="431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4342" name="圆角矩形 49"/>
          <p:cNvSpPr/>
          <p:nvPr/>
        </p:nvSpPr>
        <p:spPr>
          <a:xfrm>
            <a:off x="1381125" y="428625"/>
            <a:ext cx="90488" cy="428625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4343" name="圆角矩形 54"/>
          <p:cNvSpPr/>
          <p:nvPr/>
        </p:nvSpPr>
        <p:spPr>
          <a:xfrm>
            <a:off x="1595438" y="571500"/>
            <a:ext cx="53975" cy="287338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3795" y="1592580"/>
            <a:ext cx="2370455" cy="414655"/>
          </a:xfrm>
          <a:prstGeom prst="rect">
            <a:avLst/>
          </a:prstGeom>
          <a:solidFill>
            <a:srgbClr val="273A4F"/>
          </a:solidFill>
          <a:ln w="9525">
            <a:noFill/>
          </a:ln>
        </p:spPr>
        <p:txBody>
          <a:bodyPr anchor="ctr"/>
          <a:p>
            <a:pPr indent="-342900" algn="ctr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造字工房悦黑体验版常规体"/>
              </a:rPr>
              <a:t>小程序、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造字工房悦黑体验版常规体"/>
              </a:rPr>
              <a:t>PC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造字工房悦黑体验版常规体"/>
            </a:endParaRPr>
          </a:p>
        </p:txBody>
      </p:sp>
      <p:graphicFrame>
        <p:nvGraphicFramePr>
          <p:cNvPr id="14348" name="图表 19"/>
          <p:cNvGraphicFramePr/>
          <p:nvPr/>
        </p:nvGraphicFramePr>
        <p:xfrm>
          <a:off x="7188201" y="648970"/>
          <a:ext cx="4552950" cy="556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59300" imgH="5562600" progId="Excel.Chart.8">
                  <p:embed/>
                </p:oleObj>
              </mc:Choice>
              <mc:Fallback>
                <p:oleObj name="" r:id="rId1" imgW="4559300" imgH="5562600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88201" y="648970"/>
                        <a:ext cx="4552950" cy="556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9600" y="2315845"/>
            <a:ext cx="61671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300000"/>
              </a:lnSpc>
            </a:pPr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小程序、</a:t>
            </a:r>
            <a:r>
              <a:rPr lang="en-US" altLang="zh-CN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端：劳动力信息的采集以及修改（</a:t>
            </a:r>
            <a:r>
              <a:rPr lang="en-US" altLang="zh-CN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56</a:t>
            </a:r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个字段）</a:t>
            </a:r>
            <a:endParaRPr lang="zh-CN" altLang="en-US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端：</a:t>
            </a:r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基础数据批量导入（轮询查询）</a:t>
            </a:r>
            <a:endParaRPr lang="zh-CN" altLang="en-US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中台改造：脚手架升级；请求方法、路由拦截封装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605BF1-E8EE-44D0-BA61-7C240F9899D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矩形 3"/>
          <p:cNvSpPr/>
          <p:nvPr/>
        </p:nvSpPr>
        <p:spPr>
          <a:xfrm>
            <a:off x="0" y="425450"/>
            <a:ext cx="1271588" cy="4318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273A4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5364" name="文本框 7"/>
          <p:cNvSpPr/>
          <p:nvPr/>
        </p:nvSpPr>
        <p:spPr>
          <a:xfrm>
            <a:off x="1687513" y="344488"/>
            <a:ext cx="7361237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毕节织金县村级便民服务网点建设项目</a:t>
            </a:r>
            <a:endParaRPr lang="zh-CN" altLang="en-US" sz="32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  <a:p>
            <a:pPr eaLnBrk="1" hangingPunct="1"/>
            <a:endParaRPr lang="zh-CN" altLang="en-US" sz="32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5365" name="圆角矩形 48"/>
          <p:cNvSpPr/>
          <p:nvPr/>
        </p:nvSpPr>
        <p:spPr>
          <a:xfrm>
            <a:off x="-190500" y="428625"/>
            <a:ext cx="1500188" cy="431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5366" name="圆角矩形 49"/>
          <p:cNvSpPr/>
          <p:nvPr/>
        </p:nvSpPr>
        <p:spPr>
          <a:xfrm>
            <a:off x="1381125" y="428625"/>
            <a:ext cx="90488" cy="428625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5367" name="圆角矩形 54"/>
          <p:cNvSpPr/>
          <p:nvPr/>
        </p:nvSpPr>
        <p:spPr>
          <a:xfrm>
            <a:off x="1595438" y="571500"/>
            <a:ext cx="53975" cy="287338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555" y="1421130"/>
            <a:ext cx="2570480" cy="415925"/>
          </a:xfrm>
          <a:prstGeom prst="rect">
            <a:avLst/>
          </a:prstGeom>
          <a:solidFill>
            <a:srgbClr val="273A4F"/>
          </a:solidFill>
          <a:ln w="9525">
            <a:noFill/>
          </a:ln>
        </p:spPr>
        <p:txBody>
          <a:bodyPr anchor="ctr"/>
          <a:p>
            <a:pPr indent="-342900" algn="ctr" eaLnBrk="1" hangingPunct="1">
              <a:spcBef>
                <a:spcPct val="20000"/>
              </a:spcBef>
            </a:pPr>
            <a:r>
              <a:rPr lang="zh-CN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小程序、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PC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4555" y="2017395"/>
            <a:ext cx="683641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劳动力信息采集：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采集表单添加返乡就业信息页面；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小额贷信息采集：字段采集、附件下载、附件上传；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4555" y="3767455"/>
            <a:ext cx="2569845" cy="415925"/>
          </a:xfrm>
          <a:prstGeom prst="rect">
            <a:avLst/>
          </a:prstGeom>
          <a:solidFill>
            <a:srgbClr val="273A4F"/>
          </a:solidFill>
          <a:ln w="9525">
            <a:noFill/>
          </a:ln>
        </p:spPr>
        <p:txBody>
          <a:bodyPr anchor="ctr"/>
          <a:p>
            <a:pPr indent="-342900" algn="ctr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大屏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4555" y="4183380"/>
            <a:ext cx="6548755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造字工房悦黑体验版常规体"/>
              </a:rPr>
              <a:t>新增就业情况数据统计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；列表查询功能开发；实现地图下钻、页面数据刷新；</a:t>
            </a:r>
            <a:endParaRPr lang="zh-CN" altLang="en-US"/>
          </a:p>
        </p:txBody>
      </p:sp>
      <p:graphicFrame>
        <p:nvGraphicFramePr>
          <p:cNvPr id="13" name="图表 19"/>
          <p:cNvGraphicFramePr/>
          <p:nvPr/>
        </p:nvGraphicFramePr>
        <p:xfrm>
          <a:off x="7188201" y="648970"/>
          <a:ext cx="4552950" cy="556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4559300" imgH="5562600" progId="Excel.Chart.8">
                  <p:embed/>
                </p:oleObj>
              </mc:Choice>
              <mc:Fallback>
                <p:oleObj name="" r:id="rId1" imgW="4559300" imgH="5562600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88201" y="648970"/>
                        <a:ext cx="4552950" cy="556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4AC49D-9B10-4DC1-857A-C806E7C70D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1930" y="1325880"/>
            <a:ext cx="9006205" cy="5030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矩形 3"/>
          <p:cNvSpPr/>
          <p:nvPr/>
        </p:nvSpPr>
        <p:spPr>
          <a:xfrm>
            <a:off x="0" y="425450"/>
            <a:ext cx="1271588" cy="4318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273A4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5364" name="文本框 7"/>
          <p:cNvSpPr/>
          <p:nvPr/>
        </p:nvSpPr>
        <p:spPr>
          <a:xfrm>
            <a:off x="1687513" y="344488"/>
            <a:ext cx="7361237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毕节织金县村级便民服务网点建设项目</a:t>
            </a:r>
            <a:endParaRPr lang="zh-CN" altLang="en-US" sz="32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  <a:p>
            <a:pPr eaLnBrk="1" hangingPunct="1"/>
            <a:endParaRPr lang="zh-CN" altLang="en-US" sz="32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5365" name="圆角矩形 48"/>
          <p:cNvSpPr/>
          <p:nvPr/>
        </p:nvSpPr>
        <p:spPr>
          <a:xfrm>
            <a:off x="-190500" y="428625"/>
            <a:ext cx="1500188" cy="431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5366" name="圆角矩形 49"/>
          <p:cNvSpPr/>
          <p:nvPr/>
        </p:nvSpPr>
        <p:spPr>
          <a:xfrm>
            <a:off x="1381125" y="428625"/>
            <a:ext cx="90488" cy="428625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5367" name="圆角矩形 54"/>
          <p:cNvSpPr/>
          <p:nvPr/>
        </p:nvSpPr>
        <p:spPr>
          <a:xfrm>
            <a:off x="1595438" y="571500"/>
            <a:ext cx="53975" cy="287338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53E79F-F656-44AE-A61C-AC57890207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387" name="组合 27"/>
          <p:cNvGrpSpPr/>
          <p:nvPr/>
        </p:nvGrpSpPr>
        <p:grpSpPr>
          <a:xfrm>
            <a:off x="2593975" y="2206625"/>
            <a:ext cx="1785938" cy="2016125"/>
            <a:chOff x="1259632" y="1419621"/>
            <a:chExt cx="1152128" cy="1300920"/>
          </a:xfrm>
        </p:grpSpPr>
        <p:sp>
          <p:nvSpPr>
            <p:cNvPr id="15" name="椭圆 14"/>
            <p:cNvSpPr/>
            <p:nvPr/>
          </p:nvSpPr>
          <p:spPr>
            <a:xfrm>
              <a:off x="1259632" y="1419621"/>
              <a:ext cx="1152128" cy="1152390"/>
            </a:xfrm>
            <a:prstGeom prst="ellipse">
              <a:avLst/>
            </a:prstGeom>
            <a:solidFill>
              <a:srgbClr val="273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2"/>
            <p:cNvSpPr/>
            <p:nvPr/>
          </p:nvSpPr>
          <p:spPr>
            <a:xfrm rot="1761192">
              <a:off x="1806509" y="1568152"/>
              <a:ext cx="575552" cy="1152389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388" name="文本框 16"/>
          <p:cNvSpPr/>
          <p:nvPr/>
        </p:nvSpPr>
        <p:spPr>
          <a:xfrm>
            <a:off x="5235575" y="2795588"/>
            <a:ext cx="379253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dist" eaLnBrk="1" hangingPunct="1"/>
            <a:r>
              <a:rPr lang="zh-CN" altLang="en-US" sz="48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经验教训</a:t>
            </a:r>
            <a:endParaRPr lang="zh-CN" altLang="en-US" sz="48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6389" name="直接连接符 18"/>
          <p:cNvSpPr/>
          <p:nvPr/>
        </p:nvSpPr>
        <p:spPr>
          <a:xfrm>
            <a:off x="5167313" y="2500313"/>
            <a:ext cx="3929062" cy="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6390" name="直接连接符 19"/>
          <p:cNvSpPr/>
          <p:nvPr/>
        </p:nvSpPr>
        <p:spPr>
          <a:xfrm>
            <a:off x="5167313" y="3786188"/>
            <a:ext cx="3929062" cy="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6391" name="TextBox 44"/>
          <p:cNvSpPr txBox="1"/>
          <p:nvPr/>
        </p:nvSpPr>
        <p:spPr>
          <a:xfrm>
            <a:off x="2965450" y="2711450"/>
            <a:ext cx="987425" cy="800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176655" eaLnBrk="1" hangingPunct="1"/>
            <a:r>
              <a:rPr lang="en-US" altLang="zh-CN" sz="4600" dirty="0">
                <a:solidFill>
                  <a:srgbClr val="FFFFFF"/>
                </a:solidFill>
                <a:latin typeface="Impact" panose="020B0806030902050204" pitchFamily="34" charset="0"/>
                <a:ea typeface="方正兰亭黑简体"/>
                <a:sym typeface="Calibri" panose="020F0502020204030204" pitchFamily="34" charset="0"/>
              </a:rPr>
              <a:t>02</a:t>
            </a:r>
            <a:endParaRPr lang="zh-CN" altLang="en-US" sz="4600" dirty="0">
              <a:solidFill>
                <a:srgbClr val="FFFFFF"/>
              </a:solidFill>
              <a:latin typeface="Impact" panose="020B0806030902050204" pitchFamily="34" charset="0"/>
              <a:ea typeface="方正兰亭黑简体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B97794-25A8-4801-A76B-B66B63A1175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矩形 3"/>
          <p:cNvSpPr/>
          <p:nvPr/>
        </p:nvSpPr>
        <p:spPr>
          <a:xfrm>
            <a:off x="0" y="425450"/>
            <a:ext cx="1271588" cy="4318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273A4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12" name="文本框 7"/>
          <p:cNvSpPr/>
          <p:nvPr/>
        </p:nvSpPr>
        <p:spPr>
          <a:xfrm>
            <a:off x="1687513" y="344488"/>
            <a:ext cx="49085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项目实施中的优点</a:t>
            </a:r>
            <a:endParaRPr lang="zh-CN" altLang="en-US" sz="32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7413" name="圆角矩形 60"/>
          <p:cNvSpPr/>
          <p:nvPr/>
        </p:nvSpPr>
        <p:spPr>
          <a:xfrm>
            <a:off x="-190500" y="428625"/>
            <a:ext cx="1500188" cy="431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7414" name="圆角矩形 61"/>
          <p:cNvSpPr/>
          <p:nvPr/>
        </p:nvSpPr>
        <p:spPr>
          <a:xfrm>
            <a:off x="1381125" y="428625"/>
            <a:ext cx="90488" cy="428625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15" name="圆角矩形 62"/>
          <p:cNvSpPr/>
          <p:nvPr/>
        </p:nvSpPr>
        <p:spPr>
          <a:xfrm>
            <a:off x="1595438" y="571500"/>
            <a:ext cx="53975" cy="287338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16" name="日期占位符 1"/>
          <p:cNvSpPr txBox="1"/>
          <p:nvPr/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造字工房悦黑体验版常规体"/>
                <a:sym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17" name="矩形 4"/>
          <p:cNvSpPr/>
          <p:nvPr/>
        </p:nvSpPr>
        <p:spPr>
          <a:xfrm>
            <a:off x="733425" y="1893888"/>
            <a:ext cx="1152525" cy="1152525"/>
          </a:xfrm>
          <a:prstGeom prst="rect">
            <a:avLst/>
          </a:prstGeom>
          <a:solidFill>
            <a:srgbClr val="273A4F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18" name="矩形 6"/>
          <p:cNvSpPr/>
          <p:nvPr/>
        </p:nvSpPr>
        <p:spPr>
          <a:xfrm>
            <a:off x="1454150" y="2681288"/>
            <a:ext cx="727075" cy="72866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19" name="矩形 7"/>
          <p:cNvSpPr/>
          <p:nvPr/>
        </p:nvSpPr>
        <p:spPr>
          <a:xfrm>
            <a:off x="1066800" y="3373438"/>
            <a:ext cx="847725" cy="808037"/>
          </a:xfrm>
          <a:prstGeom prst="rect">
            <a:avLst/>
          </a:prstGeom>
          <a:solidFill>
            <a:srgbClr val="273A4F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20" name="矩形 8"/>
          <p:cNvSpPr/>
          <p:nvPr/>
        </p:nvSpPr>
        <p:spPr>
          <a:xfrm>
            <a:off x="877888" y="3943350"/>
            <a:ext cx="474662" cy="47625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21" name="矩形 9"/>
          <p:cNvSpPr/>
          <p:nvPr/>
        </p:nvSpPr>
        <p:spPr>
          <a:xfrm>
            <a:off x="1490663" y="4197350"/>
            <a:ext cx="1150937" cy="115252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22" name="矩形 10"/>
          <p:cNvSpPr/>
          <p:nvPr/>
        </p:nvSpPr>
        <p:spPr>
          <a:xfrm>
            <a:off x="2462213" y="3546475"/>
            <a:ext cx="919162" cy="879475"/>
          </a:xfrm>
          <a:prstGeom prst="rect">
            <a:avLst/>
          </a:prstGeom>
          <a:solidFill>
            <a:srgbClr val="273A4F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23" name="矩形 11"/>
          <p:cNvSpPr/>
          <p:nvPr/>
        </p:nvSpPr>
        <p:spPr>
          <a:xfrm>
            <a:off x="539750" y="4724400"/>
            <a:ext cx="1150938" cy="1152525"/>
          </a:xfrm>
          <a:prstGeom prst="rect">
            <a:avLst/>
          </a:prstGeom>
          <a:solidFill>
            <a:srgbClr val="273A4F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pic>
        <p:nvPicPr>
          <p:cNvPr id="1742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2787650"/>
            <a:ext cx="503238" cy="503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88" y="4367213"/>
            <a:ext cx="715962" cy="715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16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852464" y="5014908"/>
            <a:ext cx="600075" cy="60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矩形 3"/>
          <p:cNvSpPr/>
          <p:nvPr/>
        </p:nvSpPr>
        <p:spPr>
          <a:xfrm>
            <a:off x="0" y="425450"/>
            <a:ext cx="1271588" cy="4318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273A4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28" name="圆角矩形 48"/>
          <p:cNvSpPr/>
          <p:nvPr/>
        </p:nvSpPr>
        <p:spPr>
          <a:xfrm>
            <a:off x="-190500" y="428625"/>
            <a:ext cx="1500188" cy="431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7429" name="圆角矩形 49"/>
          <p:cNvSpPr/>
          <p:nvPr/>
        </p:nvSpPr>
        <p:spPr>
          <a:xfrm>
            <a:off x="1381125" y="428625"/>
            <a:ext cx="90488" cy="428625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30" name="圆角矩形 54"/>
          <p:cNvSpPr/>
          <p:nvPr/>
        </p:nvSpPr>
        <p:spPr>
          <a:xfrm>
            <a:off x="1595438" y="571500"/>
            <a:ext cx="53975" cy="287338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7431" name="文本框 17"/>
          <p:cNvSpPr/>
          <p:nvPr/>
        </p:nvSpPr>
        <p:spPr>
          <a:xfrm>
            <a:off x="4673600" y="1406525"/>
            <a:ext cx="5256213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、人力采集相关业务的交互较为熟悉，能够快速开发以及保证用户体验；</a:t>
            </a:r>
            <a:endParaRPr lang="zh-CN" altLang="en-US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7432" name="文本框 17"/>
          <p:cNvSpPr/>
          <p:nvPr/>
        </p:nvSpPr>
        <p:spPr>
          <a:xfrm>
            <a:off x="4673600" y="2451735"/>
            <a:ext cx="5256213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、明确需求再开发，在联调过程中遇到问题，及时与后台相关同事沟通；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7433" name="文本框 17"/>
          <p:cNvSpPr/>
          <p:nvPr/>
        </p:nvSpPr>
        <p:spPr>
          <a:xfrm>
            <a:off x="4673600" y="3409633"/>
            <a:ext cx="5256213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、能够独立完成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、小程序、大屏项目的开发并保证项目质量；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7434" name="文本框 17"/>
          <p:cNvSpPr/>
          <p:nvPr/>
        </p:nvSpPr>
        <p:spPr>
          <a:xfrm>
            <a:off x="4673600" y="4419600"/>
            <a:ext cx="5256213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、对开发中遇到的问题进行汇总、页面效果等页面优化经验的积累；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8F9592-58DC-4D91-B703-0520A12E6D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文本框 17"/>
          <p:cNvSpPr/>
          <p:nvPr/>
        </p:nvSpPr>
        <p:spPr>
          <a:xfrm>
            <a:off x="609600" y="2273935"/>
            <a:ext cx="469265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300000"/>
              </a:lnSpc>
            </a:pPr>
            <a:r>
              <a:rPr lang="en-US" altLang="zh-CN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1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、与</a:t>
            </a:r>
            <a:r>
              <a:rPr lang="en-US" altLang="zh-CN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ui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同事沟通不到位，导致有时</a:t>
            </a:r>
            <a:r>
              <a:rPr lang="en-US" altLang="zh-CN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ui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验收时需要做较大改动；</a:t>
            </a:r>
            <a:endParaRPr lang="zh-CN" altLang="en-US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  <a:p>
            <a:pPr eaLnBrk="1" hangingPunct="1">
              <a:lnSpc>
                <a:spcPct val="300000"/>
              </a:lnSpc>
            </a:pPr>
            <a:r>
              <a:rPr lang="en-US" altLang="zh-CN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2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、在页面性能上的开发效率还有待提高；</a:t>
            </a:r>
            <a:endParaRPr lang="zh-CN" altLang="en-US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8436" name="文本框 29"/>
          <p:cNvSpPr/>
          <p:nvPr/>
        </p:nvSpPr>
        <p:spPr>
          <a:xfrm>
            <a:off x="5923915" y="2273935"/>
            <a:ext cx="547624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300000"/>
              </a:lnSpc>
            </a:pPr>
            <a:r>
              <a:rPr lang="en-US" altLang="zh-CN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1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、新需求着手开发前，找</a:t>
            </a:r>
            <a:r>
              <a:rPr lang="en-US" altLang="zh-CN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ui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同事提供效果图；</a:t>
            </a:r>
            <a:endParaRPr lang="zh-CN" altLang="en-US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  <a:p>
            <a:pPr eaLnBrk="1" hangingPunct="1">
              <a:lnSpc>
                <a:spcPct val="300000"/>
              </a:lnSpc>
            </a:pPr>
            <a:r>
              <a:rPr lang="en-US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2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、深入</a:t>
            </a:r>
            <a:r>
              <a:rPr lang="en-US" altLang="zh-CN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vue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源码以及</a:t>
            </a:r>
            <a:r>
              <a:rPr lang="en-US" altLang="zh-CN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js</a:t>
            </a:r>
            <a:r>
              <a:rPr lang="zh-CN" altLang="en-US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的学习，快速分析定位开发中遇到的问题以及提高页面性能；</a:t>
            </a:r>
            <a:endParaRPr lang="zh-CN" altLang="en-US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8437" name="文本框 57"/>
          <p:cNvSpPr/>
          <p:nvPr/>
        </p:nvSpPr>
        <p:spPr>
          <a:xfrm>
            <a:off x="6769100" y="1544638"/>
            <a:ext cx="260508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2C45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应对方案</a:t>
            </a:r>
            <a:endParaRPr lang="zh-CN" altLang="en-US" sz="2800" b="1" dirty="0">
              <a:solidFill>
                <a:srgbClr val="2C455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pic>
        <p:nvPicPr>
          <p:cNvPr id="6" name="图片 59"/>
          <p:cNvPicPr>
            <a:picLocks noChangeAspect="1" noChangeArrowheads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6027147" y="1468453"/>
            <a:ext cx="677862" cy="676275"/>
          </a:xfrm>
          <a:prstGeom prst="rect">
            <a:avLst/>
          </a:prstGeom>
          <a:solidFill>
            <a:srgbClr val="2C455B"/>
          </a:solidFill>
          <a:ln w="9525">
            <a:noFill/>
            <a:miter lim="800000"/>
            <a:headEnd/>
            <a:tailEnd/>
          </a:ln>
        </p:spPr>
      </p:pic>
      <p:sp>
        <p:nvSpPr>
          <p:cNvPr id="18439" name="矩形 3"/>
          <p:cNvSpPr/>
          <p:nvPr/>
        </p:nvSpPr>
        <p:spPr>
          <a:xfrm>
            <a:off x="0" y="425450"/>
            <a:ext cx="1271588" cy="4318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zh-CN" dirty="0">
              <a:solidFill>
                <a:srgbClr val="273A4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8440" name="文本框 7"/>
          <p:cNvSpPr/>
          <p:nvPr/>
        </p:nvSpPr>
        <p:spPr>
          <a:xfrm>
            <a:off x="1687513" y="344488"/>
            <a:ext cx="49085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273A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项目的不足及应对方案</a:t>
            </a:r>
            <a:endParaRPr lang="zh-CN" altLang="en-US" sz="3200" b="1" dirty="0">
              <a:solidFill>
                <a:srgbClr val="273A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  <p:sp>
        <p:nvSpPr>
          <p:cNvPr id="18441" name="圆角矩形 60"/>
          <p:cNvSpPr/>
          <p:nvPr/>
        </p:nvSpPr>
        <p:spPr>
          <a:xfrm>
            <a:off x="-190500" y="428625"/>
            <a:ext cx="1500188" cy="431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8442" name="圆角矩形 61"/>
          <p:cNvSpPr/>
          <p:nvPr/>
        </p:nvSpPr>
        <p:spPr>
          <a:xfrm>
            <a:off x="1381125" y="428625"/>
            <a:ext cx="90488" cy="428625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sp>
        <p:nvSpPr>
          <p:cNvPr id="18443" name="圆角矩形 62"/>
          <p:cNvSpPr/>
          <p:nvPr/>
        </p:nvSpPr>
        <p:spPr>
          <a:xfrm>
            <a:off x="1595438" y="571500"/>
            <a:ext cx="53975" cy="287338"/>
          </a:xfrm>
          <a:prstGeom prst="roundRect">
            <a:avLst>
              <a:gd name="adj" fmla="val 16667"/>
            </a:avLst>
          </a:prstGeom>
          <a:solidFill>
            <a:srgbClr val="273A4F"/>
          </a:solidFill>
          <a:ln w="9525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造字工房悦黑体验版常规体"/>
              <a:sym typeface="Calibri" panose="020F0502020204030204" pitchFamily="34" charset="0"/>
            </a:endParaRPr>
          </a:p>
        </p:txBody>
      </p:sp>
      <p:pic>
        <p:nvPicPr>
          <p:cNvPr id="12" name="图片 60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738466" y="1444625"/>
            <a:ext cx="719140" cy="72072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</p:pic>
      <p:sp>
        <p:nvSpPr>
          <p:cNvPr id="18445" name="文本框 45"/>
          <p:cNvSpPr/>
          <p:nvPr/>
        </p:nvSpPr>
        <p:spPr>
          <a:xfrm>
            <a:off x="1457325" y="1544638"/>
            <a:ext cx="12938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造字工房悦黑体验版常规体"/>
              </a:rPr>
              <a:t>不足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造字工房悦黑体验版常规体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172.5007874015755,&quot;width&quot;:16422.500787401576}"/>
</p:tagLst>
</file>

<file path=ppt/theme/theme1.xml><?xml version="1.0" encoding="utf-8"?>
<a:theme xmlns:a="http://schemas.openxmlformats.org/drawingml/2006/main" name="德生科技研发中心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新浪微博：@注龙">
      <a:majorFont>
        <a:latin typeface="Calibri"/>
        <a:ea typeface="造字工房悦黑体验版常规体"/>
        <a:cs typeface=""/>
      </a:majorFont>
      <a:minorFont>
        <a:latin typeface="Calibri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2C455B"/>
        </a:solidFill>
        <a:ln>
          <a:noFill/>
        </a:ln>
      </a:spPr>
      <a:bodyPr anchor="ctr"/>
      <a:lstStyle>
        <a:defPPr algn="ctr" eaLnBrk="1" hangingPunct="1">
          <a:defRPr smtClean="0">
            <a:solidFill>
              <a:srgbClr val="FFFFFF"/>
            </a:solidFill>
            <a:latin typeface="宋体" panose="02010600030101010101" pitchFamily="2" charset="-122"/>
            <a:sym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德生科技研发中心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新浪微博：@注龙">
      <a:majorFont>
        <a:latin typeface="Calibri"/>
        <a:ea typeface="造字工房悦黑体验版常规体"/>
        <a:cs typeface=""/>
      </a:majorFont>
      <a:minorFont>
        <a:latin typeface="Calibri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2C455B"/>
        </a:solidFill>
        <a:ln>
          <a:noFill/>
        </a:ln>
      </a:spPr>
      <a:bodyPr anchor="ctr"/>
      <a:lstStyle>
        <a:defPPr algn="ctr" eaLnBrk="1" hangingPunct="1">
          <a:defRPr smtClean="0">
            <a:solidFill>
              <a:srgbClr val="FFFFFF"/>
            </a:solidFill>
            <a:latin typeface="宋体" panose="02010600030101010101" pitchFamily="2" charset="-122"/>
            <a:sym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德生科技研发中心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新浪微博：@注龙">
      <a:majorFont>
        <a:latin typeface="Calibri"/>
        <a:ea typeface="造字工房悦黑体验版常规体"/>
        <a:cs typeface=""/>
      </a:majorFont>
      <a:minorFont>
        <a:latin typeface="Calibri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2C455B"/>
        </a:solidFill>
        <a:ln>
          <a:noFill/>
        </a:ln>
      </a:spPr>
      <a:bodyPr anchor="ctr"/>
      <a:lstStyle>
        <a:defPPr algn="ctr" eaLnBrk="1" hangingPunct="1">
          <a:defRPr smtClean="0">
            <a:solidFill>
              <a:srgbClr val="FFFFFF"/>
            </a:solidFill>
            <a:latin typeface="宋体" panose="02010600030101010101" pitchFamily="2" charset="-122"/>
            <a:sym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宽屏</PresentationFormat>
  <Paragraphs>119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造字工房悦黑体验版常规体</vt:lpstr>
      <vt:lpstr>黑体</vt:lpstr>
      <vt:lpstr>Calibri</vt:lpstr>
      <vt:lpstr>造字工房悦黑体验版常规体</vt:lpstr>
      <vt:lpstr>微软雅黑</vt:lpstr>
      <vt:lpstr>Arial</vt:lpstr>
      <vt:lpstr>Open Sans Light</vt:lpstr>
      <vt:lpstr>Open Sans</vt:lpstr>
      <vt:lpstr>Open Sans</vt:lpstr>
      <vt:lpstr>Impact</vt:lpstr>
      <vt:lpstr>方正兰亭黑简体</vt:lpstr>
      <vt:lpstr>思源黑体 CN Heavy</vt:lpstr>
      <vt:lpstr>思源黑体 CN Normal</vt:lpstr>
      <vt:lpstr>Arial Unicode MS</vt:lpstr>
      <vt:lpstr>德生科技研发中心</vt:lpstr>
      <vt:lpstr>1_德生科技研发中心</vt:lpstr>
      <vt:lpstr>2_德生科技研发中心</vt:lpstr>
      <vt:lpstr>Excel.Chart.8</vt:lpstr>
      <vt:lpstr>Excel.Chart.8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Peter-冯</dc:creator>
  <cp:lastModifiedBy>Administrator</cp:lastModifiedBy>
  <cp:revision>690</cp:revision>
  <dcterms:created xsi:type="dcterms:W3CDTF">2013-10-08T09:05:00Z</dcterms:created>
  <dcterms:modified xsi:type="dcterms:W3CDTF">2021-02-04T05:21:18Z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