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9" r:id="rId2"/>
  </p:sldIdLst>
  <p:sldSz cx="21383625" cy="3027521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99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99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99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99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99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99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99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99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99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dezhda Rylkova" initials="NR" lastIdx="3" clrIdx="0">
    <p:extLst>
      <p:ext uri="{19B8F6BF-5375-455C-9EA6-DF929625EA0E}">
        <p15:presenceInfo xmlns:p15="http://schemas.microsoft.com/office/powerpoint/2012/main" userId="S-1-5-21-3323604574-3833187214-1353823002-9322" providerId="AD"/>
      </p:ext>
    </p:extLst>
  </p:cmAuthor>
  <p:cmAuthor id="2" name="Zhanna Turubarova" initials="ZT" lastIdx="1" clrIdx="1">
    <p:extLst>
      <p:ext uri="{19B8F6BF-5375-455C-9EA6-DF929625EA0E}">
        <p15:presenceInfo xmlns:p15="http://schemas.microsoft.com/office/powerpoint/2012/main" userId="S-1-5-21-3323604574-3833187214-1353823002-65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6" autoAdjust="0"/>
    <p:restoredTop sz="92516" autoAdjust="0"/>
  </p:normalViewPr>
  <p:slideViewPr>
    <p:cSldViewPr snapToGrid="0">
      <p:cViewPr>
        <p:scale>
          <a:sx n="50" d="100"/>
          <a:sy n="50" d="100"/>
        </p:scale>
        <p:origin x="768" y="-3038"/>
      </p:cViewPr>
      <p:guideLst/>
    </p:cSldViewPr>
  </p:slideViewPr>
  <p:notesTextViewPr>
    <p:cViewPr>
      <p:scale>
        <a:sx n="3" d="2"/>
        <a:sy n="3" d="2"/>
      </p:scale>
      <p:origin x="0" y="0"/>
    </p:cViewPr>
  </p:notesTextViewPr>
  <p:notesViewPr>
    <p:cSldViewPr snapToGrid="0">
      <p:cViewPr varScale="1">
        <p:scale>
          <a:sx n="63" d="100"/>
          <a:sy n="63" d="100"/>
        </p:scale>
        <p:origin x="354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092325" y="739775"/>
            <a:ext cx="2614613" cy="37036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79752" y="4690258"/>
            <a:ext cx="5438137" cy="4443407"/>
          </a:xfrm>
          <a:prstGeom prst="rect">
            <a:avLst/>
          </a:prstGeom>
          <a:noFill/>
          <a:ln>
            <a:noFill/>
          </a:ln>
        </p:spPr>
        <p:txBody>
          <a:bodyPr wrap="square" lIns="62754" tIns="62754" rIns="62754" bIns="62754"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dirty="0"/>
          </a:p>
        </p:txBody>
      </p:sp>
    </p:spTree>
    <p:extLst>
      <p:ext uri="{BB962C8B-B14F-4D97-AF65-F5344CB8AC3E}">
        <p14:creationId xmlns:p14="http://schemas.microsoft.com/office/powerpoint/2010/main" val="1776080581"/>
      </p:ext>
    </p:extLst>
  </p:cSld>
  <p:clrMap bg1="lt1" tx1="dk1" bg2="dk2" tx2="lt2" accent1="accent1" accent2="accent2" accent3="accent3" accent4="accent4" accent5="accent5" accent6="accent6" hlink="hlink" folHlink="folHlink"/>
  <p:notesStyle>
    <a:lvl1pPr marL="0" algn="l" defTabSz="646298" rtl="0" eaLnBrk="1" latinLnBrk="0" hangingPunct="1">
      <a:defRPr sz="848" kern="1200">
        <a:solidFill>
          <a:schemeClr val="tx1"/>
        </a:solidFill>
        <a:latin typeface="+mn-lt"/>
        <a:ea typeface="+mn-ea"/>
        <a:cs typeface="+mn-cs"/>
      </a:defRPr>
    </a:lvl1pPr>
    <a:lvl2pPr marL="323149" algn="l" defTabSz="646298" rtl="0" eaLnBrk="1" latinLnBrk="0" hangingPunct="1">
      <a:defRPr sz="848" kern="1200">
        <a:solidFill>
          <a:schemeClr val="tx1"/>
        </a:solidFill>
        <a:latin typeface="+mn-lt"/>
        <a:ea typeface="+mn-ea"/>
        <a:cs typeface="+mn-cs"/>
      </a:defRPr>
    </a:lvl2pPr>
    <a:lvl3pPr marL="646298" algn="l" defTabSz="646298" rtl="0" eaLnBrk="1" latinLnBrk="0" hangingPunct="1">
      <a:defRPr sz="848" kern="1200">
        <a:solidFill>
          <a:schemeClr val="tx1"/>
        </a:solidFill>
        <a:latin typeface="+mn-lt"/>
        <a:ea typeface="+mn-ea"/>
        <a:cs typeface="+mn-cs"/>
      </a:defRPr>
    </a:lvl3pPr>
    <a:lvl4pPr marL="969447" algn="l" defTabSz="646298" rtl="0" eaLnBrk="1" latinLnBrk="0" hangingPunct="1">
      <a:defRPr sz="848" kern="1200">
        <a:solidFill>
          <a:schemeClr val="tx1"/>
        </a:solidFill>
        <a:latin typeface="+mn-lt"/>
        <a:ea typeface="+mn-ea"/>
        <a:cs typeface="+mn-cs"/>
      </a:defRPr>
    </a:lvl4pPr>
    <a:lvl5pPr marL="1292596" algn="l" defTabSz="646298" rtl="0" eaLnBrk="1" latinLnBrk="0" hangingPunct="1">
      <a:defRPr sz="848" kern="1200">
        <a:solidFill>
          <a:schemeClr val="tx1"/>
        </a:solidFill>
        <a:latin typeface="+mn-lt"/>
        <a:ea typeface="+mn-ea"/>
        <a:cs typeface="+mn-cs"/>
      </a:defRPr>
    </a:lvl5pPr>
    <a:lvl6pPr marL="1615745" algn="l" defTabSz="646298" rtl="0" eaLnBrk="1" latinLnBrk="0" hangingPunct="1">
      <a:defRPr sz="848" kern="1200">
        <a:solidFill>
          <a:schemeClr val="tx1"/>
        </a:solidFill>
        <a:latin typeface="+mn-lt"/>
        <a:ea typeface="+mn-ea"/>
        <a:cs typeface="+mn-cs"/>
      </a:defRPr>
    </a:lvl6pPr>
    <a:lvl7pPr marL="1938894" algn="l" defTabSz="646298" rtl="0" eaLnBrk="1" latinLnBrk="0" hangingPunct="1">
      <a:defRPr sz="848" kern="1200">
        <a:solidFill>
          <a:schemeClr val="tx1"/>
        </a:solidFill>
        <a:latin typeface="+mn-lt"/>
        <a:ea typeface="+mn-ea"/>
        <a:cs typeface="+mn-cs"/>
      </a:defRPr>
    </a:lvl7pPr>
    <a:lvl8pPr marL="2262043" algn="l" defTabSz="646298" rtl="0" eaLnBrk="1" latinLnBrk="0" hangingPunct="1">
      <a:defRPr sz="848" kern="1200">
        <a:solidFill>
          <a:schemeClr val="tx1"/>
        </a:solidFill>
        <a:latin typeface="+mn-lt"/>
        <a:ea typeface="+mn-ea"/>
        <a:cs typeface="+mn-cs"/>
      </a:defRPr>
    </a:lvl8pPr>
    <a:lvl9pPr marL="2585192" algn="l" defTabSz="646298" rtl="0" eaLnBrk="1" latinLnBrk="0" hangingPunct="1">
      <a:defRPr sz="84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mailto:n.surname@skoltech.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Shape 17"/>
        <p:cNvGrpSpPr/>
        <p:nvPr/>
      </p:nvGrpSpPr>
      <p:grpSpPr>
        <a:xfrm>
          <a:off x="0" y="0"/>
          <a:ext cx="0" cy="0"/>
          <a:chOff x="0" y="0"/>
          <a:chExt cx="0" cy="0"/>
        </a:xfrm>
      </p:grpSpPr>
      <p:sp>
        <p:nvSpPr>
          <p:cNvPr id="41" name="Rectangle 40">
            <a:extLst>
              <a:ext uri="{FF2B5EF4-FFF2-40B4-BE49-F238E27FC236}">
                <a16:creationId xmlns:a16="http://schemas.microsoft.com/office/drawing/2014/main" id="{DFA57DD8-97EA-7F43-B9DB-9BC7705FD7FD}"/>
              </a:ext>
            </a:extLst>
          </p:cNvPr>
          <p:cNvSpPr/>
          <p:nvPr userDrawn="1"/>
        </p:nvSpPr>
        <p:spPr>
          <a:xfrm>
            <a:off x="342536" y="26650122"/>
            <a:ext cx="20670861" cy="25534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Rectangle 37">
            <a:extLst>
              <a:ext uri="{FF2B5EF4-FFF2-40B4-BE49-F238E27FC236}">
                <a16:creationId xmlns:a16="http://schemas.microsoft.com/office/drawing/2014/main" id="{3C5A07CD-582E-834A-8799-572EB9FD3E55}"/>
              </a:ext>
            </a:extLst>
          </p:cNvPr>
          <p:cNvSpPr/>
          <p:nvPr userDrawn="1"/>
        </p:nvSpPr>
        <p:spPr>
          <a:xfrm>
            <a:off x="10773915" y="10253162"/>
            <a:ext cx="10239485" cy="2649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a:extLst>
              <a:ext uri="{FF2B5EF4-FFF2-40B4-BE49-F238E27FC236}">
                <a16:creationId xmlns:a16="http://schemas.microsoft.com/office/drawing/2014/main" id="{ECF470DA-F547-D543-85D9-311E591C7A52}"/>
              </a:ext>
            </a:extLst>
          </p:cNvPr>
          <p:cNvSpPr/>
          <p:nvPr userDrawn="1"/>
        </p:nvSpPr>
        <p:spPr>
          <a:xfrm>
            <a:off x="285388" y="10253163"/>
            <a:ext cx="10239485" cy="2628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a:extLst>
              <a:ext uri="{FF2B5EF4-FFF2-40B4-BE49-F238E27FC236}">
                <a16:creationId xmlns:a16="http://schemas.microsoft.com/office/drawing/2014/main" id="{1A881F46-EAF3-BC40-BB54-09E3F0DBCCEB}"/>
              </a:ext>
            </a:extLst>
          </p:cNvPr>
          <p:cNvSpPr/>
          <p:nvPr userDrawn="1"/>
        </p:nvSpPr>
        <p:spPr>
          <a:xfrm>
            <a:off x="342536" y="20259942"/>
            <a:ext cx="20670861" cy="5435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9" name="Rectangle 38">
            <a:extLst>
              <a:ext uri="{FF2B5EF4-FFF2-40B4-BE49-F238E27FC236}">
                <a16:creationId xmlns:a16="http://schemas.microsoft.com/office/drawing/2014/main" id="{75C83EA7-F64F-B74E-9CC6-217D5018ADCF}"/>
              </a:ext>
            </a:extLst>
          </p:cNvPr>
          <p:cNvSpPr/>
          <p:nvPr userDrawn="1"/>
        </p:nvSpPr>
        <p:spPr>
          <a:xfrm>
            <a:off x="285387" y="13806411"/>
            <a:ext cx="20670861" cy="5486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8" name="Picture 7">
            <a:extLst>
              <a:ext uri="{FF2B5EF4-FFF2-40B4-BE49-F238E27FC236}">
                <a16:creationId xmlns:a16="http://schemas.microsoft.com/office/drawing/2014/main" id="{0DDC93AD-27C2-2242-AD12-FEEB57C4AFB2}"/>
              </a:ext>
            </a:extLst>
          </p:cNvPr>
          <p:cNvPicPr>
            <a:picLocks noChangeAspect="1"/>
          </p:cNvPicPr>
          <p:nvPr userDrawn="1"/>
        </p:nvPicPr>
        <p:blipFill>
          <a:blip r:embed="rId2"/>
          <a:stretch>
            <a:fillRect/>
          </a:stretch>
        </p:blipFill>
        <p:spPr>
          <a:xfrm>
            <a:off x="18188679" y="29283206"/>
            <a:ext cx="2750468" cy="461617"/>
          </a:xfrm>
          <a:prstGeom prst="rect">
            <a:avLst/>
          </a:prstGeom>
        </p:spPr>
      </p:pic>
      <p:sp>
        <p:nvSpPr>
          <p:cNvPr id="9" name="Rectangle 8">
            <a:extLst>
              <a:ext uri="{FF2B5EF4-FFF2-40B4-BE49-F238E27FC236}">
                <a16:creationId xmlns:a16="http://schemas.microsoft.com/office/drawing/2014/main" id="{202EF9E1-AB26-8345-AA87-794DF1C2857E}"/>
              </a:ext>
            </a:extLst>
          </p:cNvPr>
          <p:cNvSpPr/>
          <p:nvPr userDrawn="1"/>
        </p:nvSpPr>
        <p:spPr>
          <a:xfrm>
            <a:off x="303359" y="29283157"/>
            <a:ext cx="3213447"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mj-lt"/>
              </a:rPr>
              <a:t>Industrial Immersion</a:t>
            </a:r>
            <a:endParaRPr lang="ru-RU" sz="2400" b="1" dirty="0">
              <a:solidFill>
                <a:schemeClr val="tx1"/>
              </a:solidFill>
              <a:latin typeface="+mj-lt"/>
            </a:endParaRPr>
          </a:p>
        </p:txBody>
      </p:sp>
      <p:sp>
        <p:nvSpPr>
          <p:cNvPr id="10" name="Rectangle 9">
            <a:extLst>
              <a:ext uri="{FF2B5EF4-FFF2-40B4-BE49-F238E27FC236}">
                <a16:creationId xmlns:a16="http://schemas.microsoft.com/office/drawing/2014/main" id="{CC2C6831-DF7A-CF4E-9886-414C77ADC52F}"/>
              </a:ext>
            </a:extLst>
          </p:cNvPr>
          <p:cNvSpPr/>
          <p:nvPr userDrawn="1"/>
        </p:nvSpPr>
        <p:spPr>
          <a:xfrm>
            <a:off x="10683540" y="29283158"/>
            <a:ext cx="3213447"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a:solidFill>
                  <a:schemeClr val="tx1"/>
                </a:solidFill>
              </a:rPr>
              <a:t>2024</a:t>
            </a:r>
          </a:p>
        </p:txBody>
      </p:sp>
      <p:sp>
        <p:nvSpPr>
          <p:cNvPr id="11" name="Rectangle 10">
            <a:extLst>
              <a:ext uri="{FF2B5EF4-FFF2-40B4-BE49-F238E27FC236}">
                <a16:creationId xmlns:a16="http://schemas.microsoft.com/office/drawing/2014/main" id="{9E03D1AD-727D-A24D-B98A-2E48865E6F7B}"/>
              </a:ext>
            </a:extLst>
          </p:cNvPr>
          <p:cNvSpPr/>
          <p:nvPr userDrawn="1"/>
        </p:nvSpPr>
        <p:spPr>
          <a:xfrm>
            <a:off x="342540" y="459320"/>
            <a:ext cx="7572246" cy="461665"/>
          </a:xfrm>
          <a:prstGeom prst="rect">
            <a:avLst/>
          </a:prstGeom>
        </p:spPr>
        <p:txBody>
          <a:bodyPr wrap="square">
            <a:spAutoFit/>
          </a:bodyPr>
          <a:lstStyle/>
          <a:p>
            <a:r>
              <a:rPr lang="en-US" sz="2400" b="1" dirty="0" err="1">
                <a:solidFill>
                  <a:schemeClr val="accent5">
                    <a:lumMod val="60000"/>
                    <a:lumOff val="40000"/>
                  </a:schemeClr>
                </a:solidFill>
                <a:latin typeface="+mj-lt"/>
              </a:rPr>
              <a:t>Skoltech</a:t>
            </a:r>
            <a:r>
              <a:rPr lang="en-US" sz="2400" b="1" dirty="0">
                <a:solidFill>
                  <a:schemeClr val="accent5">
                    <a:lumMod val="60000"/>
                    <a:lumOff val="40000"/>
                  </a:schemeClr>
                </a:solidFill>
                <a:latin typeface="+mj-lt"/>
              </a:rPr>
              <a:t> Industrial Immersion</a:t>
            </a:r>
            <a:endParaRPr lang="ru-RU" sz="2400" b="1" dirty="0">
              <a:solidFill>
                <a:schemeClr val="accent5">
                  <a:lumMod val="60000"/>
                  <a:lumOff val="40000"/>
                </a:schemeClr>
              </a:solidFill>
              <a:latin typeface="+mj-lt"/>
            </a:endParaRPr>
          </a:p>
        </p:txBody>
      </p:sp>
      <p:sp>
        <p:nvSpPr>
          <p:cNvPr id="2" name="Rectangle 1">
            <a:extLst>
              <a:ext uri="{FF2B5EF4-FFF2-40B4-BE49-F238E27FC236}">
                <a16:creationId xmlns:a16="http://schemas.microsoft.com/office/drawing/2014/main" id="{A2E1E955-87EE-D447-BCDE-56E35840A0E3}"/>
              </a:ext>
            </a:extLst>
          </p:cNvPr>
          <p:cNvSpPr/>
          <p:nvPr userDrawn="1"/>
        </p:nvSpPr>
        <p:spPr>
          <a:xfrm>
            <a:off x="17930663" y="1418022"/>
            <a:ext cx="308273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In collaboration with</a:t>
            </a:r>
            <a:endParaRPr lang="ru-RU" sz="1800" dirty="0">
              <a:solidFill>
                <a:schemeClr val="tx1"/>
              </a:solidFill>
              <a:latin typeface="+mn-lt"/>
            </a:endParaRPr>
          </a:p>
        </p:txBody>
      </p:sp>
      <p:sp>
        <p:nvSpPr>
          <p:cNvPr id="3" name="Title 2">
            <a:extLst>
              <a:ext uri="{FF2B5EF4-FFF2-40B4-BE49-F238E27FC236}">
                <a16:creationId xmlns:a16="http://schemas.microsoft.com/office/drawing/2014/main" id="{755BEDD3-18D0-8A44-918C-BB83705355A0}"/>
              </a:ext>
            </a:extLst>
          </p:cNvPr>
          <p:cNvSpPr>
            <a:spLocks noGrp="1"/>
          </p:cNvSpPr>
          <p:nvPr>
            <p:ph type="title" hasCustomPrompt="1"/>
          </p:nvPr>
        </p:nvSpPr>
        <p:spPr>
          <a:xfrm>
            <a:off x="342539" y="1059609"/>
            <a:ext cx="17380196" cy="6112996"/>
          </a:xfrm>
          <a:prstGeom prst="rect">
            <a:avLst/>
          </a:prstGeom>
        </p:spPr>
        <p:txBody>
          <a:bodyPr>
            <a:noAutofit/>
          </a:bodyPr>
          <a:lstStyle>
            <a:lvl1pPr>
              <a:defRPr sz="9000" b="1">
                <a:latin typeface="+mj-lt"/>
              </a:defRPr>
            </a:lvl1pPr>
          </a:lstStyle>
          <a:p>
            <a:r>
              <a:rPr lang="en-US" dirty="0"/>
              <a:t>Put the name of the project here. If it is long, the font size will adjust automatically</a:t>
            </a:r>
            <a:endParaRPr lang="ru-RU" dirty="0"/>
          </a:p>
        </p:txBody>
      </p:sp>
      <p:sp>
        <p:nvSpPr>
          <p:cNvPr id="4" name="Rectangle 3">
            <a:extLst>
              <a:ext uri="{FF2B5EF4-FFF2-40B4-BE49-F238E27FC236}">
                <a16:creationId xmlns:a16="http://schemas.microsoft.com/office/drawing/2014/main" id="{0AA82B03-109D-E64C-A129-2F4B779E67E4}"/>
              </a:ext>
            </a:extLst>
          </p:cNvPr>
          <p:cNvSpPr/>
          <p:nvPr userDrawn="1"/>
        </p:nvSpPr>
        <p:spPr>
          <a:xfrm>
            <a:off x="342539" y="7518192"/>
            <a:ext cx="1326004" cy="369332"/>
          </a:xfrm>
          <a:prstGeom prst="rect">
            <a:avLst/>
          </a:prstGeom>
        </p:spPr>
        <p:txBody>
          <a:bodyPr wrap="square" anchor="t">
            <a:spAutoFit/>
          </a:bodyPr>
          <a:lstStyle/>
          <a:p>
            <a:r>
              <a:rPr lang="en-US" sz="1800" b="1" dirty="0">
                <a:solidFill>
                  <a:schemeClr val="tx1"/>
                </a:solidFill>
                <a:latin typeface="+mj-lt"/>
              </a:rPr>
              <a:t>Student(s)</a:t>
            </a:r>
            <a:endParaRPr lang="ru-RU" sz="1800" b="1" dirty="0">
              <a:solidFill>
                <a:schemeClr val="tx1"/>
              </a:solidFill>
              <a:latin typeface="+mj-lt"/>
            </a:endParaRPr>
          </a:p>
        </p:txBody>
      </p:sp>
      <p:sp>
        <p:nvSpPr>
          <p:cNvPr id="5" name="Rectangle 4">
            <a:extLst>
              <a:ext uri="{FF2B5EF4-FFF2-40B4-BE49-F238E27FC236}">
                <a16:creationId xmlns:a16="http://schemas.microsoft.com/office/drawing/2014/main" id="{A879A69C-A859-C94C-A951-874D65BF9D70}"/>
              </a:ext>
            </a:extLst>
          </p:cNvPr>
          <p:cNvSpPr/>
          <p:nvPr userDrawn="1"/>
        </p:nvSpPr>
        <p:spPr>
          <a:xfrm>
            <a:off x="10762995" y="7518192"/>
            <a:ext cx="2047690" cy="369332"/>
          </a:xfrm>
          <a:prstGeom prst="rect">
            <a:avLst/>
          </a:prstGeom>
        </p:spPr>
        <p:txBody>
          <a:bodyPr wrap="square" anchor="t">
            <a:spAutoFit/>
          </a:bodyPr>
          <a:lstStyle/>
          <a:p>
            <a:r>
              <a:rPr lang="en-US" sz="1800" b="1" dirty="0">
                <a:solidFill>
                  <a:schemeClr val="tx1"/>
                </a:solidFill>
                <a:latin typeface="+mj-lt"/>
              </a:rPr>
              <a:t>Program</a:t>
            </a:r>
            <a:endParaRPr lang="ru-RU" sz="1800" dirty="0">
              <a:latin typeface="+mj-lt"/>
            </a:endParaRPr>
          </a:p>
        </p:txBody>
      </p:sp>
      <p:sp>
        <p:nvSpPr>
          <p:cNvPr id="6" name="Rectangle 5">
            <a:extLst>
              <a:ext uri="{FF2B5EF4-FFF2-40B4-BE49-F238E27FC236}">
                <a16:creationId xmlns:a16="http://schemas.microsoft.com/office/drawing/2014/main" id="{3C68B0BB-33DA-0B41-9953-36BCFA6C1658}"/>
              </a:ext>
            </a:extLst>
          </p:cNvPr>
          <p:cNvSpPr/>
          <p:nvPr userDrawn="1"/>
        </p:nvSpPr>
        <p:spPr>
          <a:xfrm>
            <a:off x="16706850" y="7517526"/>
            <a:ext cx="3364282" cy="369332"/>
          </a:xfrm>
          <a:prstGeom prst="rect">
            <a:avLst/>
          </a:prstGeom>
        </p:spPr>
        <p:txBody>
          <a:bodyPr wrap="square" anchor="t">
            <a:spAutoFit/>
          </a:bodyPr>
          <a:lstStyle/>
          <a:p>
            <a:r>
              <a:rPr lang="en-US" sz="1800" b="1" dirty="0">
                <a:solidFill>
                  <a:schemeClr val="tx1"/>
                </a:solidFill>
                <a:latin typeface="+mj-lt"/>
              </a:rPr>
              <a:t>Skoltech supervisor</a:t>
            </a:r>
            <a:endParaRPr lang="ru-RU" sz="1800" b="1" dirty="0">
              <a:solidFill>
                <a:schemeClr val="tx1"/>
              </a:solidFill>
              <a:latin typeface="+mj-lt"/>
            </a:endParaRPr>
          </a:p>
        </p:txBody>
      </p:sp>
      <p:sp>
        <p:nvSpPr>
          <p:cNvPr id="12" name="Rectangle 11">
            <a:extLst>
              <a:ext uri="{FF2B5EF4-FFF2-40B4-BE49-F238E27FC236}">
                <a16:creationId xmlns:a16="http://schemas.microsoft.com/office/drawing/2014/main" id="{555CB3C5-4F9E-3246-9FF6-CAF6E3D9E017}"/>
              </a:ext>
            </a:extLst>
          </p:cNvPr>
          <p:cNvSpPr/>
          <p:nvPr userDrawn="1"/>
        </p:nvSpPr>
        <p:spPr>
          <a:xfrm>
            <a:off x="285387" y="9610560"/>
            <a:ext cx="3195232" cy="707886"/>
          </a:xfrm>
          <a:prstGeom prst="rect">
            <a:avLst/>
          </a:prstGeom>
          <a:solidFill>
            <a:schemeClr val="bg1"/>
          </a:solid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i="0" u="none" strike="noStrike" cap="none" baseline="0" dirty="0">
                <a:solidFill>
                  <a:schemeClr val="tx1"/>
                </a:solidFill>
                <a:latin typeface="+mj-lt"/>
                <a:ea typeface="Calibri"/>
                <a:cs typeface="Arial"/>
                <a:sym typeface="Calibri"/>
              </a:rPr>
              <a:t>Introduction</a:t>
            </a:r>
          </a:p>
        </p:txBody>
      </p:sp>
      <p:sp>
        <p:nvSpPr>
          <p:cNvPr id="13" name="Rectangle 12">
            <a:extLst>
              <a:ext uri="{FF2B5EF4-FFF2-40B4-BE49-F238E27FC236}">
                <a16:creationId xmlns:a16="http://schemas.microsoft.com/office/drawing/2014/main" id="{753A4476-FE7F-604F-A911-70FDBCE502C4}"/>
              </a:ext>
            </a:extLst>
          </p:cNvPr>
          <p:cNvSpPr/>
          <p:nvPr userDrawn="1"/>
        </p:nvSpPr>
        <p:spPr>
          <a:xfrm>
            <a:off x="10773915" y="9610560"/>
            <a:ext cx="2861061" cy="707886"/>
          </a:xfrm>
          <a:prstGeom prst="rect">
            <a:avLst/>
          </a:prstGeom>
          <a:solidFill>
            <a:schemeClr val="bg1"/>
          </a:solid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i="0" u="none" strike="noStrike" cap="none" baseline="0" dirty="0">
                <a:solidFill>
                  <a:schemeClr val="tx1"/>
                </a:solidFill>
                <a:latin typeface="+mj-lt"/>
                <a:ea typeface="Calibri"/>
                <a:cs typeface="Arial"/>
                <a:sym typeface="Calibri"/>
              </a:rPr>
              <a:t>Objectives </a:t>
            </a:r>
          </a:p>
        </p:txBody>
      </p:sp>
      <p:sp>
        <p:nvSpPr>
          <p:cNvPr id="14" name="Rectangle 13">
            <a:extLst>
              <a:ext uri="{FF2B5EF4-FFF2-40B4-BE49-F238E27FC236}">
                <a16:creationId xmlns:a16="http://schemas.microsoft.com/office/drawing/2014/main" id="{B413AD67-459B-334E-AA5D-FD97A9DB4698}"/>
              </a:ext>
            </a:extLst>
          </p:cNvPr>
          <p:cNvSpPr/>
          <p:nvPr userDrawn="1"/>
        </p:nvSpPr>
        <p:spPr>
          <a:xfrm>
            <a:off x="342536" y="13104692"/>
            <a:ext cx="5055374" cy="707886"/>
          </a:xfrm>
          <a:prstGeom prst="rect">
            <a:avLst/>
          </a:prstGeom>
          <a:solidFill>
            <a:schemeClr val="bg1"/>
          </a:solidFill>
        </p:spPr>
        <p:txBody>
          <a:bodyPr wrap="square">
            <a:spAutoFit/>
          </a:bodyPr>
          <a:lstStyle/>
          <a:p>
            <a:r>
              <a:rPr lang="en-US" sz="4000" b="1" dirty="0">
                <a:solidFill>
                  <a:schemeClr val="tx1"/>
                </a:solidFill>
                <a:latin typeface="+mj-lt"/>
              </a:rPr>
              <a:t>Process &amp;</a:t>
            </a:r>
            <a:r>
              <a:rPr lang="en-US" sz="4000" b="1" baseline="0" dirty="0">
                <a:solidFill>
                  <a:schemeClr val="tx1"/>
                </a:solidFill>
                <a:latin typeface="+mj-lt"/>
              </a:rPr>
              <a:t> Methods</a:t>
            </a:r>
            <a:endParaRPr lang="ru-RU" sz="4000" dirty="0">
              <a:latin typeface="+mj-lt"/>
            </a:endParaRPr>
          </a:p>
        </p:txBody>
      </p:sp>
      <p:sp>
        <p:nvSpPr>
          <p:cNvPr id="15" name="Rectangle 14">
            <a:extLst>
              <a:ext uri="{FF2B5EF4-FFF2-40B4-BE49-F238E27FC236}">
                <a16:creationId xmlns:a16="http://schemas.microsoft.com/office/drawing/2014/main" id="{75E8CA5A-4BF8-B047-B7AB-F18CB761D05B}"/>
              </a:ext>
            </a:extLst>
          </p:cNvPr>
          <p:cNvSpPr/>
          <p:nvPr userDrawn="1"/>
        </p:nvSpPr>
        <p:spPr>
          <a:xfrm>
            <a:off x="342535" y="19565885"/>
            <a:ext cx="2076199" cy="727896"/>
          </a:xfrm>
          <a:prstGeom prst="rect">
            <a:avLst/>
          </a:prstGeom>
          <a:solidFill>
            <a:schemeClr val="bg1"/>
          </a:solidFill>
        </p:spPr>
        <p:txBody>
          <a:bodyPr wrap="square">
            <a:spAutoFit/>
          </a:bodyPr>
          <a:lstStyle/>
          <a:p>
            <a:r>
              <a:rPr lang="en-US" sz="4000" b="1" dirty="0">
                <a:solidFill>
                  <a:schemeClr val="tx1"/>
                </a:solidFill>
                <a:latin typeface="+mj-lt"/>
              </a:rPr>
              <a:t>Results</a:t>
            </a:r>
            <a:endParaRPr lang="ru-RU" sz="4000" dirty="0">
              <a:latin typeface="+mj-lt"/>
            </a:endParaRPr>
          </a:p>
        </p:txBody>
      </p:sp>
      <p:sp>
        <p:nvSpPr>
          <p:cNvPr id="16" name="Rectangle 15">
            <a:extLst>
              <a:ext uri="{FF2B5EF4-FFF2-40B4-BE49-F238E27FC236}">
                <a16:creationId xmlns:a16="http://schemas.microsoft.com/office/drawing/2014/main" id="{5ADF8488-50F6-964B-B135-61C623E40479}"/>
              </a:ext>
            </a:extLst>
          </p:cNvPr>
          <p:cNvSpPr/>
          <p:nvPr userDrawn="1"/>
        </p:nvSpPr>
        <p:spPr>
          <a:xfrm>
            <a:off x="346037" y="25954536"/>
            <a:ext cx="3315062" cy="707886"/>
          </a:xfrm>
          <a:prstGeom prst="rect">
            <a:avLst/>
          </a:prstGeom>
          <a:solidFill>
            <a:schemeClr val="bg1"/>
          </a:solidFill>
        </p:spPr>
        <p:txBody>
          <a:bodyPr wrap="square">
            <a:spAutoFit/>
          </a:bodyPr>
          <a:lstStyle/>
          <a:p>
            <a:r>
              <a:rPr lang="en-US" sz="4000" b="1" i="0" u="none" strike="noStrike" cap="none" dirty="0">
                <a:solidFill>
                  <a:schemeClr val="tx1"/>
                </a:solidFill>
                <a:latin typeface="+mj-lt"/>
                <a:cs typeface="Arial"/>
                <a:sym typeface="Arial"/>
              </a:rPr>
              <a:t>Conclusions</a:t>
            </a:r>
            <a:endParaRPr lang="ru-RU" sz="4000" b="1" i="0" u="none" strike="noStrike" cap="none" dirty="0">
              <a:solidFill>
                <a:schemeClr val="tx1"/>
              </a:solidFill>
              <a:latin typeface="+mj-lt"/>
              <a:cs typeface="Arial"/>
              <a:sym typeface="Arial"/>
            </a:endParaRPr>
          </a:p>
        </p:txBody>
      </p:sp>
      <p:sp>
        <p:nvSpPr>
          <p:cNvPr id="24" name="Picture Placeholder 23">
            <a:extLst>
              <a:ext uri="{FF2B5EF4-FFF2-40B4-BE49-F238E27FC236}">
                <a16:creationId xmlns:a16="http://schemas.microsoft.com/office/drawing/2014/main" id="{541F386B-9BA1-F944-AC82-B1EC038E93BB}"/>
              </a:ext>
            </a:extLst>
          </p:cNvPr>
          <p:cNvSpPr>
            <a:spLocks noGrp="1"/>
          </p:cNvSpPr>
          <p:nvPr>
            <p:ph type="pic" sz="quarter" idx="10" hasCustomPrompt="1"/>
          </p:nvPr>
        </p:nvSpPr>
        <p:spPr>
          <a:xfrm>
            <a:off x="17939413" y="2116977"/>
            <a:ext cx="3073985" cy="1492250"/>
          </a:xfrm>
          <a:prstGeom prst="rect">
            <a:avLst/>
          </a:prstGeom>
        </p:spPr>
        <p:txBody>
          <a:bodyPr/>
          <a:lstStyle>
            <a:lvl1pPr>
              <a:defRPr>
                <a:latin typeface="+mn-lt"/>
              </a:defRPr>
            </a:lvl1pPr>
          </a:lstStyle>
          <a:p>
            <a:r>
              <a:rPr lang="en-US" dirty="0"/>
              <a:t>Company logo here</a:t>
            </a:r>
            <a:endParaRPr lang="ru-RU" dirty="0"/>
          </a:p>
        </p:txBody>
      </p:sp>
      <p:sp>
        <p:nvSpPr>
          <p:cNvPr id="28" name="Text Placeholder 27">
            <a:extLst>
              <a:ext uri="{FF2B5EF4-FFF2-40B4-BE49-F238E27FC236}">
                <a16:creationId xmlns:a16="http://schemas.microsoft.com/office/drawing/2014/main" id="{F07E7D63-0B5F-4844-B195-DE041B2E740A}"/>
              </a:ext>
            </a:extLst>
          </p:cNvPr>
          <p:cNvSpPr>
            <a:spLocks noGrp="1"/>
          </p:cNvSpPr>
          <p:nvPr>
            <p:ph type="body" sz="quarter" idx="12" hasCustomPrompt="1"/>
          </p:nvPr>
        </p:nvSpPr>
        <p:spPr>
          <a:xfrm>
            <a:off x="342540" y="7919455"/>
            <a:ext cx="10239484" cy="122114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vl2pPr>
              <a:defRPr sz="1800"/>
            </a:lvl2pPr>
            <a:lvl3pPr>
              <a:defRPr sz="1800"/>
            </a:lvl3pPr>
            <a:lvl4pPr>
              <a:defRPr sz="1800"/>
            </a:lvl4pPr>
            <a:lvl5pPr>
              <a:defRPr sz="1800"/>
            </a:lvl5pPr>
          </a:lstStyle>
          <a:p>
            <a:r>
              <a:rPr lang="en-US" sz="1800" dirty="0">
                <a:solidFill>
                  <a:schemeClr val="tx1"/>
                </a:solidFill>
              </a:rPr>
              <a:t>First name Last name, </a:t>
            </a:r>
            <a:r>
              <a:rPr lang="en-US" sz="1800" dirty="0">
                <a:solidFill>
                  <a:schemeClr val="tx1"/>
                </a:solidFill>
                <a:hlinkClick r:id="rId3"/>
              </a:rPr>
              <a:t>n.surname@skoltech.ru</a:t>
            </a:r>
            <a:r>
              <a:rPr lang="en-US" sz="1800" dirty="0">
                <a:solidFill>
                  <a:schemeClr val="tx1"/>
                </a:solidFill>
              </a:rPr>
              <a:t>, +7 (000) 000 00 00</a:t>
            </a:r>
            <a:endParaRPr lang="ru-RU" sz="1800" dirty="0">
              <a:solidFill>
                <a:schemeClr val="tx1"/>
              </a:solidFill>
            </a:endParaRPr>
          </a:p>
          <a:p>
            <a:r>
              <a:rPr lang="en-US" sz="1800" dirty="0">
                <a:solidFill>
                  <a:schemeClr val="tx1"/>
                </a:solidFill>
              </a:rPr>
              <a:t>First name Last name, </a:t>
            </a:r>
            <a:r>
              <a:rPr lang="en-US" sz="1800" dirty="0">
                <a:solidFill>
                  <a:schemeClr val="tx1"/>
                </a:solidFill>
                <a:hlinkClick r:id="rId3"/>
              </a:rPr>
              <a:t>n.surname@skoltech.ru</a:t>
            </a:r>
            <a:r>
              <a:rPr lang="en-US" sz="1800" dirty="0">
                <a:solidFill>
                  <a:schemeClr val="tx1"/>
                </a:solidFill>
              </a:rPr>
              <a:t>, +7 (000) 000 00 00</a:t>
            </a:r>
            <a:endParaRPr lang="ru-RU" sz="1800" dirty="0">
              <a:solidFill>
                <a:schemeClr val="tx1"/>
              </a:solidFill>
            </a:endParaRPr>
          </a:p>
          <a:p>
            <a:r>
              <a:rPr lang="en-US" sz="1800" dirty="0">
                <a:solidFill>
                  <a:schemeClr val="tx1"/>
                </a:solidFill>
              </a:rPr>
              <a:t>First name Last name, </a:t>
            </a:r>
            <a:r>
              <a:rPr lang="en-US" sz="1800" dirty="0">
                <a:solidFill>
                  <a:schemeClr val="tx1"/>
                </a:solidFill>
                <a:hlinkClick r:id="rId3"/>
              </a:rPr>
              <a:t>n.surname@skoltech.ru</a:t>
            </a:r>
            <a:r>
              <a:rPr lang="en-US" sz="1800" dirty="0">
                <a:solidFill>
                  <a:schemeClr val="tx1"/>
                </a:solidFill>
              </a:rPr>
              <a:t>, +7 (000) 000 00 00</a:t>
            </a:r>
            <a:endParaRPr lang="ru-RU" sz="1800" dirty="0">
              <a:solidFill>
                <a:schemeClr val="tx1"/>
              </a:solidFill>
            </a:endParaRPr>
          </a:p>
          <a:p>
            <a:r>
              <a:rPr lang="en-US" sz="1800" dirty="0">
                <a:solidFill>
                  <a:schemeClr val="tx1"/>
                </a:solidFill>
              </a:rPr>
              <a:t>First name Last name, </a:t>
            </a:r>
            <a:r>
              <a:rPr lang="en-US" sz="1800" dirty="0">
                <a:solidFill>
                  <a:schemeClr val="tx1"/>
                </a:solidFill>
                <a:hlinkClick r:id="rId3"/>
              </a:rPr>
              <a:t>n.surname@skoltech.ru</a:t>
            </a:r>
            <a:r>
              <a:rPr lang="en-US" sz="1800" dirty="0">
                <a:solidFill>
                  <a:schemeClr val="tx1"/>
                </a:solidFill>
              </a:rPr>
              <a:t>, +7 (000) 000 00 00</a:t>
            </a:r>
            <a:endParaRPr lang="ru-RU" sz="1800" dirty="0">
              <a:solidFill>
                <a:schemeClr val="tx1"/>
              </a:solidFill>
            </a:endParaRPr>
          </a:p>
        </p:txBody>
      </p:sp>
      <p:sp>
        <p:nvSpPr>
          <p:cNvPr id="29" name="Text Placeholder 27">
            <a:extLst>
              <a:ext uri="{FF2B5EF4-FFF2-40B4-BE49-F238E27FC236}">
                <a16:creationId xmlns:a16="http://schemas.microsoft.com/office/drawing/2014/main" id="{AC610F19-A1F6-7742-8DE2-03A9D30D5540}"/>
              </a:ext>
            </a:extLst>
          </p:cNvPr>
          <p:cNvSpPr>
            <a:spLocks noGrp="1"/>
          </p:cNvSpPr>
          <p:nvPr>
            <p:ph type="body" sz="quarter" idx="13" hasCustomPrompt="1"/>
          </p:nvPr>
        </p:nvSpPr>
        <p:spPr>
          <a:xfrm>
            <a:off x="10762995" y="7886858"/>
            <a:ext cx="4323600" cy="122114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0" u="none">
                <a:latin typeface="+mn-lt"/>
              </a:defRPr>
            </a:lvl1pPr>
            <a:lvl2pPr>
              <a:defRPr sz="1800"/>
            </a:lvl2pPr>
            <a:lvl3pPr>
              <a:defRPr sz="1800"/>
            </a:lvl3pPr>
            <a:lvl4pPr>
              <a:defRPr sz="1800"/>
            </a:lvl4pPr>
            <a:lvl5pPr>
              <a:defRPr sz="1800"/>
            </a:lvl5pPr>
          </a:lstStyle>
          <a:p>
            <a:r>
              <a:rPr lang="en-US" sz="1800" dirty="0">
                <a:solidFill>
                  <a:schemeClr val="tx1"/>
                </a:solidFill>
              </a:rPr>
              <a:t>Please add the full name of your program, e.g. Internet of Things and Wireless Technologies</a:t>
            </a:r>
          </a:p>
        </p:txBody>
      </p:sp>
      <p:sp>
        <p:nvSpPr>
          <p:cNvPr id="30" name="Text Placeholder 27">
            <a:extLst>
              <a:ext uri="{FF2B5EF4-FFF2-40B4-BE49-F238E27FC236}">
                <a16:creationId xmlns:a16="http://schemas.microsoft.com/office/drawing/2014/main" id="{AA8612A9-5521-804D-AEC9-9F23DC8D748E}"/>
              </a:ext>
            </a:extLst>
          </p:cNvPr>
          <p:cNvSpPr>
            <a:spLocks noGrp="1"/>
          </p:cNvSpPr>
          <p:nvPr>
            <p:ph type="body" sz="quarter" idx="14" hasCustomPrompt="1"/>
          </p:nvPr>
        </p:nvSpPr>
        <p:spPr>
          <a:xfrm>
            <a:off x="16706850" y="7886858"/>
            <a:ext cx="4324350" cy="1221143"/>
          </a:xfrm>
          <a:prstGeom prst="rect">
            <a:avLst/>
          </a:prstGeom>
        </p:spPr>
        <p:txBody>
          <a:bodyPr/>
          <a:lstStyle>
            <a:lvl1pPr>
              <a:defRPr lang="en-US" sz="1800" dirty="0">
                <a:solidFill>
                  <a:schemeClr val="tx1"/>
                </a:solidFill>
                <a:latin typeface="+mn-lt"/>
              </a:defRPr>
            </a:lvl1pPr>
          </a:lstStyle>
          <a:p>
            <a:pPr marL="0" lvl="0" indent="0" defTabSz="914400" eaLnBrk="1" fontAlgn="auto" latinLnBrk="0" hangingPunct="1">
              <a:buClrTx/>
              <a:buSzTx/>
              <a:buFontTx/>
              <a:tabLst/>
            </a:pPr>
            <a:r>
              <a:rPr lang="en-US" sz="1800" dirty="0">
                <a:solidFill>
                  <a:schemeClr val="tx1"/>
                </a:solidFill>
              </a:rPr>
              <a:t>Please add First name and Last Name of your Skoltech Supervisor, e.g. </a:t>
            </a:r>
            <a:r>
              <a:rPr lang="en-US" sz="1800" dirty="0" err="1">
                <a:solidFill>
                  <a:schemeClr val="tx1"/>
                </a:solidFill>
              </a:rPr>
              <a:t>Evgeny</a:t>
            </a:r>
            <a:r>
              <a:rPr lang="en-US" sz="1800" dirty="0">
                <a:solidFill>
                  <a:schemeClr val="tx1"/>
                </a:solidFill>
              </a:rPr>
              <a:t> </a:t>
            </a:r>
            <a:r>
              <a:rPr lang="en-US" sz="1800" dirty="0" err="1">
                <a:solidFill>
                  <a:schemeClr val="tx1"/>
                </a:solidFill>
              </a:rPr>
              <a:t>Burnaev</a:t>
            </a:r>
            <a:endParaRPr lang="en-US" sz="1800" dirty="0">
              <a:solidFill>
                <a:schemeClr val="tx1"/>
              </a:solidFill>
            </a:endParaRPr>
          </a:p>
        </p:txBody>
      </p:sp>
      <p:sp>
        <p:nvSpPr>
          <p:cNvPr id="32" name="Text Placeholder 27">
            <a:extLst>
              <a:ext uri="{FF2B5EF4-FFF2-40B4-BE49-F238E27FC236}">
                <a16:creationId xmlns:a16="http://schemas.microsoft.com/office/drawing/2014/main" id="{6D3B8A92-C392-2C4B-9CA9-CE4354131758}"/>
              </a:ext>
            </a:extLst>
          </p:cNvPr>
          <p:cNvSpPr>
            <a:spLocks noGrp="1"/>
          </p:cNvSpPr>
          <p:nvPr>
            <p:ph type="body" sz="quarter" idx="16" hasCustomPrompt="1"/>
          </p:nvPr>
        </p:nvSpPr>
        <p:spPr>
          <a:xfrm>
            <a:off x="342540" y="10369045"/>
            <a:ext cx="10239483" cy="2512958"/>
          </a:xfrm>
          <a:prstGeom prst="rect">
            <a:avLst/>
          </a:prstGeom>
        </p:spPr>
        <p:txBody>
          <a:bodyPr/>
          <a:lstStyle>
            <a:lvl1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lang="en-US" sz="1800" b="0" i="0" u="none" strike="noStrike" kern="1200" cap="none" baseline="0" dirty="0" smtClean="0">
                <a:solidFill>
                  <a:prstClr val="black">
                    <a:lumMod val="85000"/>
                    <a:lumOff val="15000"/>
                  </a:prstClr>
                </a:solidFill>
                <a:latin typeface="+mn-lt"/>
                <a:ea typeface="+mn-ea"/>
                <a:cs typeface="+mn-cs"/>
                <a:sym typeface="Arial"/>
              </a:defRPr>
            </a:lvl1pPr>
            <a:lvl2pPr>
              <a:defRPr sz="1800"/>
            </a:lvl2pPr>
            <a:lvl3pPr>
              <a:defRPr sz="1800"/>
            </a:lvl3pPr>
            <a:lvl4pPr>
              <a:defRPr sz="1800"/>
            </a:lvl4pPr>
            <a:lvl5pPr>
              <a:defRPr sz="1800"/>
            </a:lvl5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dirty="0">
                <a:solidFill>
                  <a:srgbClr val="444444"/>
                </a:solidFill>
                <a:effectLst/>
                <a:latin typeface="Open Sans"/>
              </a:rPr>
              <a:t>Here you briefly summarize any relevant background information. </a:t>
            </a:r>
            <a:r>
              <a:rPr lang="en-US" sz="1800" kern="1200" dirty="0">
                <a:solidFill>
                  <a:prstClr val="black">
                    <a:lumMod val="85000"/>
                    <a:lumOff val="15000"/>
                  </a:prstClr>
                </a:solidFill>
                <a:latin typeface="+mn-lt"/>
                <a:ea typeface="+mn-ea"/>
                <a:cs typeface="+mn-cs"/>
              </a:rPr>
              <a:t>Why was the task set? Why was it important for the company? </a:t>
            </a:r>
          </a:p>
        </p:txBody>
      </p:sp>
      <p:sp>
        <p:nvSpPr>
          <p:cNvPr id="34" name="Text Placeholder 27">
            <a:extLst>
              <a:ext uri="{FF2B5EF4-FFF2-40B4-BE49-F238E27FC236}">
                <a16:creationId xmlns:a16="http://schemas.microsoft.com/office/drawing/2014/main" id="{480F6ABA-9874-0C48-BB3F-18BC3B63D4D5}"/>
              </a:ext>
            </a:extLst>
          </p:cNvPr>
          <p:cNvSpPr>
            <a:spLocks noGrp="1"/>
          </p:cNvSpPr>
          <p:nvPr>
            <p:ph type="body" sz="quarter" idx="18" hasCustomPrompt="1"/>
          </p:nvPr>
        </p:nvSpPr>
        <p:spPr>
          <a:xfrm>
            <a:off x="342536" y="13857462"/>
            <a:ext cx="10239485" cy="543549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2400">
                <a:solidFill>
                  <a:schemeClr val="tx1">
                    <a:lumMod val="85000"/>
                    <a:lumOff val="15000"/>
                  </a:schemeClr>
                </a:solidFill>
                <a:ea typeface="MS PGothic" pitchFamily="34" charset="-128"/>
                <a:cs typeface="Calibri" panose="020F0502020204030204" pitchFamily="34" charset="0"/>
              </a:defRPr>
            </a:lvl1pPr>
            <a:lvl2pPr>
              <a:defRPr sz="1800"/>
            </a:lvl2pPr>
            <a:lvl3pPr>
              <a:defRPr sz="1800"/>
            </a:lvl3pPr>
            <a:lvl4pPr>
              <a:defRPr sz="1800"/>
            </a:lvl4pPr>
            <a:lvl5pPr>
              <a:defRPr sz="1800"/>
            </a:lvl5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lumMod val="85000"/>
                    <a:lumOff val="15000"/>
                  </a:schemeClr>
                </a:solidFill>
                <a:latin typeface="+mn-lt"/>
                <a:ea typeface="MS PGothic" pitchFamily="34" charset="-128"/>
                <a:cs typeface="Calibri" panose="020F0502020204030204" pitchFamily="34" charset="0"/>
              </a:rPr>
              <a:t>What was done and how (materials, approach, process or methods). Please, describe the processes you were involved in (for example, data collection in the field), the routines (for example, calculating, measuring, testing), the format of work (team work or single work, or both), the location of work.</a:t>
            </a:r>
            <a:endParaRPr lang="en-US" sz="1400" dirty="0">
              <a:solidFill>
                <a:schemeClr val="tx1">
                  <a:lumMod val="85000"/>
                  <a:lumOff val="15000"/>
                </a:schemeClr>
              </a:solidFill>
              <a:latin typeface="+mn-lt"/>
              <a:ea typeface="MS PGothic" pitchFamily="34" charset="-128"/>
              <a:cs typeface="Calibri" panose="020F0502020204030204" pitchFamily="34" charset="0"/>
            </a:endParaRPr>
          </a:p>
        </p:txBody>
      </p:sp>
      <p:sp>
        <p:nvSpPr>
          <p:cNvPr id="35" name="Text Placeholder 27">
            <a:extLst>
              <a:ext uri="{FF2B5EF4-FFF2-40B4-BE49-F238E27FC236}">
                <a16:creationId xmlns:a16="http://schemas.microsoft.com/office/drawing/2014/main" id="{D7064042-43BA-E04C-80FB-481A5CB0C2FD}"/>
              </a:ext>
            </a:extLst>
          </p:cNvPr>
          <p:cNvSpPr>
            <a:spLocks noGrp="1"/>
          </p:cNvSpPr>
          <p:nvPr>
            <p:ph type="body" sz="quarter" idx="19" hasCustomPrompt="1"/>
          </p:nvPr>
        </p:nvSpPr>
        <p:spPr>
          <a:xfrm>
            <a:off x="342537" y="20285147"/>
            <a:ext cx="10239484" cy="541029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800" b="0" i="0" u="none" strike="noStrike" cap="none" dirty="0" smtClean="0">
                <a:solidFill>
                  <a:schemeClr val="tx1">
                    <a:lumMod val="85000"/>
                    <a:lumOff val="15000"/>
                  </a:schemeClr>
                </a:solidFill>
                <a:effectLst/>
                <a:latin typeface="+mn-lt"/>
                <a:ea typeface="MS PGothic" pitchFamily="34" charset="-128"/>
                <a:cs typeface="Calibri" panose="020F0502020204030204" pitchFamily="34" charset="0"/>
                <a:sym typeface="Arial"/>
              </a:defRPr>
            </a:lvl1pPr>
            <a:lvl2pPr>
              <a:defRPr sz="1800"/>
            </a:lvl2pPr>
            <a:lvl3pPr>
              <a:defRPr sz="1800"/>
            </a:lvl3pPr>
            <a:lvl4pPr>
              <a:defRPr sz="1800"/>
            </a:lvl4pPr>
            <a:lvl5pPr>
              <a:defRPr sz="1800"/>
            </a:lvl5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rPr>
              <a:t>This is summarized report of your observations, not your interpretation of the results. Present your results in a logical sequence, not the sequence in which they were obtained. Remember that this is primarily a visual, rather than verbal, presentation. Graphical representation of data is almost always more effective than tables or text. </a:t>
            </a:r>
            <a:endParaRPr lang="en-US" sz="1400" dirty="0">
              <a:solidFill>
                <a:schemeClr val="tx1">
                  <a:lumMod val="85000"/>
                  <a:lumOff val="15000"/>
                </a:schemeClr>
              </a:solidFill>
              <a:latin typeface="+mn-lt"/>
              <a:ea typeface="MS PGothic" pitchFamily="34" charset="-128"/>
              <a:cs typeface="Calibri" panose="020F0502020204030204" pitchFamily="34" charset="0"/>
            </a:endParaRPr>
          </a:p>
        </p:txBody>
      </p:sp>
      <p:sp>
        <p:nvSpPr>
          <p:cNvPr id="36" name="Text Placeholder 27">
            <a:extLst>
              <a:ext uri="{FF2B5EF4-FFF2-40B4-BE49-F238E27FC236}">
                <a16:creationId xmlns:a16="http://schemas.microsoft.com/office/drawing/2014/main" id="{031DDB6E-8C8D-244E-87AE-7DF4306F0521}"/>
              </a:ext>
            </a:extLst>
          </p:cNvPr>
          <p:cNvSpPr>
            <a:spLocks noGrp="1"/>
          </p:cNvSpPr>
          <p:nvPr>
            <p:ph type="body" sz="quarter" idx="20" hasCustomPrompt="1"/>
          </p:nvPr>
        </p:nvSpPr>
        <p:spPr>
          <a:xfrm>
            <a:off x="342539" y="26742050"/>
            <a:ext cx="20596608" cy="2461479"/>
          </a:xfrm>
          <a:prstGeom prst="rect">
            <a:avLst/>
          </a:prstGeom>
        </p:spPr>
        <p:txBody>
          <a:bodyPr numCol="1"/>
          <a:lstStyle>
            <a:lvl1pPr marL="0" marR="0" indent="0" algn="l" defTabSz="914400" rtl="0" eaLnBrk="1" fontAlgn="auto" latinLnBrk="0" hangingPunct="1">
              <a:lnSpc>
                <a:spcPct val="100000"/>
              </a:lnSpc>
              <a:spcBef>
                <a:spcPts val="0"/>
              </a:spcBef>
              <a:spcAft>
                <a:spcPts val="0"/>
              </a:spcAft>
              <a:buClrTx/>
              <a:buSzTx/>
              <a:buFontTx/>
              <a:buNone/>
              <a:tabLst/>
              <a:defRPr lang="en-US" sz="1800" b="0" i="0" u="none" strike="noStrike" kern="1200" cap="none" baseline="0">
                <a:solidFill>
                  <a:prstClr val="black">
                    <a:lumMod val="85000"/>
                    <a:lumOff val="15000"/>
                  </a:prstClr>
                </a:solidFill>
                <a:latin typeface="+mn-lt"/>
                <a:ea typeface="+mn-ea"/>
                <a:cs typeface="+mn-cs"/>
                <a:sym typeface="Arial"/>
              </a:defRPr>
            </a:lvl1pPr>
            <a:lvl2pPr>
              <a:defRPr sz="1800"/>
            </a:lvl2pPr>
            <a:lvl3pPr>
              <a:defRPr sz="1800"/>
            </a:lvl3pPr>
            <a:lvl4pPr>
              <a:defRPr sz="1800"/>
            </a:lvl4pPr>
            <a:lvl5pPr>
              <a:defRPr sz="1800"/>
            </a:lvl5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prstClr val="black">
                    <a:lumMod val="85000"/>
                    <a:lumOff val="15000"/>
                  </a:prstClr>
                </a:solidFill>
                <a:latin typeface="+mn-lt"/>
                <a:ea typeface="+mn-ea"/>
                <a:cs typeface="+mn-cs"/>
              </a:rPr>
              <a:t>This includes a brief and concise statement summarizing your work. This is the place to state if objectives worked, discuss the relevance of your findings and discuss future directions. E.g. In this work we made sure that … , In this work we have demonstrated … , Our observations demonstrated that ….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200" dirty="0">
              <a:solidFill>
                <a:prstClr val="black">
                  <a:lumMod val="85000"/>
                  <a:lumOff val="15000"/>
                </a:prstClr>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200" dirty="0">
              <a:solidFill>
                <a:prstClr val="black">
                  <a:lumMod val="85000"/>
                  <a:lumOff val="15000"/>
                </a:prstClr>
              </a:solidFill>
              <a:latin typeface="+mn-lt"/>
              <a:ea typeface="+mn-ea"/>
              <a:cs typeface="+mn-cs"/>
            </a:endParaRPr>
          </a:p>
        </p:txBody>
      </p:sp>
      <p:sp>
        <p:nvSpPr>
          <p:cNvPr id="37" name="Rectangle 36">
            <a:extLst>
              <a:ext uri="{FF2B5EF4-FFF2-40B4-BE49-F238E27FC236}">
                <a16:creationId xmlns:a16="http://schemas.microsoft.com/office/drawing/2014/main" id="{FE1A6682-0477-C748-9858-F9B87C19E61A}"/>
              </a:ext>
            </a:extLst>
          </p:cNvPr>
          <p:cNvSpPr/>
          <p:nvPr userDrawn="1"/>
        </p:nvSpPr>
        <p:spPr>
          <a:xfrm>
            <a:off x="19587449" y="459320"/>
            <a:ext cx="1425949" cy="461665"/>
          </a:xfrm>
          <a:prstGeom prst="rect">
            <a:avLst/>
          </a:prstGeom>
        </p:spPr>
        <p:txBody>
          <a:bodyPr wrap="square">
            <a:spAutoFit/>
          </a:bodyPr>
          <a:lstStyle/>
          <a:p>
            <a:pPr algn="r"/>
            <a:r>
              <a:rPr lang="en-US" sz="2400" b="1" dirty="0">
                <a:solidFill>
                  <a:schemeClr val="accent5">
                    <a:lumMod val="60000"/>
                    <a:lumOff val="40000"/>
                  </a:schemeClr>
                </a:solidFill>
                <a:latin typeface="Futura PT Medium (Headings)"/>
              </a:rPr>
              <a:t>2024</a:t>
            </a:r>
            <a:endParaRPr lang="ru-RU" sz="2400" dirty="0">
              <a:latin typeface="Futura PT Medium (Headings)"/>
            </a:endParaRPr>
          </a:p>
        </p:txBody>
      </p:sp>
      <p:sp>
        <p:nvSpPr>
          <p:cNvPr id="33" name="Text Placeholder 27">
            <a:extLst>
              <a:ext uri="{FF2B5EF4-FFF2-40B4-BE49-F238E27FC236}">
                <a16:creationId xmlns:a16="http://schemas.microsoft.com/office/drawing/2014/main" id="{073525A1-07F2-1B40-9241-BC3273101E48}"/>
              </a:ext>
            </a:extLst>
          </p:cNvPr>
          <p:cNvSpPr>
            <a:spLocks noGrp="1"/>
          </p:cNvSpPr>
          <p:nvPr>
            <p:ph type="body" sz="quarter" idx="17" hasCustomPrompt="1"/>
          </p:nvPr>
        </p:nvSpPr>
        <p:spPr>
          <a:xfrm>
            <a:off x="10773916" y="10369044"/>
            <a:ext cx="10239481" cy="2533733"/>
          </a:xfrm>
          <a:prstGeom prst="rect">
            <a:avLst/>
          </a:prstGeom>
        </p:spPr>
        <p:txBody>
          <a:bodyPr/>
          <a:lstStyle>
            <a:lvl1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lang="en-US" sz="1800" b="0" i="0" u="none" strike="noStrike" kern="1200" cap="none" baseline="0" dirty="0">
                <a:solidFill>
                  <a:prstClr val="black">
                    <a:lumMod val="85000"/>
                    <a:lumOff val="15000"/>
                  </a:prstClr>
                </a:solidFill>
                <a:latin typeface="+mn-lt"/>
                <a:ea typeface="+mn-ea"/>
                <a:cs typeface="+mn-cs"/>
                <a:sym typeface="Arial"/>
              </a:defRPr>
            </a:lvl1pPr>
            <a:lvl2pPr>
              <a:defRPr sz="1800"/>
            </a:lvl2pPr>
            <a:lvl3pPr>
              <a:defRPr sz="1800"/>
            </a:lvl3pPr>
            <a:lvl4pPr>
              <a:defRPr sz="1800"/>
            </a:lvl4pPr>
            <a:lvl5pPr>
              <a:defRPr sz="1800"/>
            </a:lvl5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prstClr val="black">
                    <a:lumMod val="85000"/>
                    <a:lumOff val="15000"/>
                  </a:prstClr>
                </a:solidFill>
                <a:latin typeface="+mn-lt"/>
                <a:ea typeface="+mn-ea"/>
                <a:cs typeface="+mn-cs"/>
              </a:rPr>
              <a:t>Aim of the project</a:t>
            </a:r>
            <a:r>
              <a:rPr lang="en-US" sz="1800" kern="1200">
                <a:solidFill>
                  <a:prstClr val="black">
                    <a:lumMod val="85000"/>
                    <a:lumOff val="15000"/>
                  </a:prstClr>
                </a:solidFill>
                <a:latin typeface="+mn-lt"/>
                <a:ea typeface="+mn-ea"/>
                <a:cs typeface="+mn-cs"/>
              </a:rPr>
              <a:t>/task. </a:t>
            </a:r>
            <a:r>
              <a:rPr lang="en-US" sz="1800" kern="1200" dirty="0">
                <a:solidFill>
                  <a:prstClr val="black">
                    <a:lumMod val="85000"/>
                    <a:lumOff val="15000"/>
                  </a:prstClr>
                </a:solidFill>
                <a:latin typeface="+mn-lt"/>
                <a:ea typeface="+mn-ea"/>
                <a:cs typeface="+mn-cs"/>
              </a:rPr>
              <a:t>Please add 2-4 objectives. </a:t>
            </a:r>
            <a:r>
              <a:rPr lang="en-US" sz="1800" dirty="0"/>
              <a:t>A bulleted list works nicely for this section. </a:t>
            </a:r>
            <a:endParaRPr lang="en-US" sz="1800" kern="1200" dirty="0">
              <a:solidFill>
                <a:prstClr val="black">
                  <a:lumMod val="85000"/>
                  <a:lumOff val="15000"/>
                </a:prstClr>
              </a:solidFill>
              <a:latin typeface="+mn-lt"/>
              <a:ea typeface="+mn-ea"/>
              <a:cs typeface="+mn-cs"/>
            </a:endParaRPr>
          </a:p>
        </p:txBody>
      </p:sp>
      <p:sp>
        <p:nvSpPr>
          <p:cNvPr id="25" name="Content Placeholder 24">
            <a:extLst>
              <a:ext uri="{FF2B5EF4-FFF2-40B4-BE49-F238E27FC236}">
                <a16:creationId xmlns:a16="http://schemas.microsoft.com/office/drawing/2014/main" id="{B619035B-0697-412F-8AE5-1A9E74998EB4}"/>
              </a:ext>
            </a:extLst>
          </p:cNvPr>
          <p:cNvSpPr>
            <a:spLocks noGrp="1"/>
          </p:cNvSpPr>
          <p:nvPr>
            <p:ph sz="quarter" idx="24" hasCustomPrompt="1"/>
          </p:nvPr>
        </p:nvSpPr>
        <p:spPr>
          <a:xfrm>
            <a:off x="10801605" y="13857460"/>
            <a:ext cx="10137542" cy="54778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800" kern="1200">
                <a:solidFill>
                  <a:prstClr val="black"/>
                </a:solidFill>
              </a:defRPr>
            </a:lvl1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prstClr val="black"/>
                </a:solidFill>
                <a:latin typeface="+mn-lt"/>
                <a:ea typeface="+mn-ea"/>
                <a:cs typeface="+mn-cs"/>
              </a:rPr>
              <a:t>Make sure to add figures, pictures, graphs, etc. to make your poster more visual. Name every figure, picture, etc. the following way: Fig. 1. …./ Pic. 2. ….</a:t>
            </a:r>
          </a:p>
        </p:txBody>
      </p:sp>
      <p:sp>
        <p:nvSpPr>
          <p:cNvPr id="27" name="Content Placeholder 26">
            <a:extLst>
              <a:ext uri="{FF2B5EF4-FFF2-40B4-BE49-F238E27FC236}">
                <a16:creationId xmlns:a16="http://schemas.microsoft.com/office/drawing/2014/main" id="{F2D9FB18-33D9-4E81-95DA-E7750D684C52}"/>
              </a:ext>
            </a:extLst>
          </p:cNvPr>
          <p:cNvSpPr>
            <a:spLocks noGrp="1"/>
          </p:cNvSpPr>
          <p:nvPr>
            <p:ph sz="quarter" idx="25" hasCustomPrompt="1"/>
          </p:nvPr>
        </p:nvSpPr>
        <p:spPr>
          <a:xfrm>
            <a:off x="10762995" y="20285075"/>
            <a:ext cx="10193253" cy="5410200"/>
          </a:xfrm>
          <a:prstGeom prst="rect">
            <a:avLst/>
          </a:prstGeom>
        </p:spPr>
        <p:txBody>
          <a:bodyPr/>
          <a:lstStyle>
            <a:lvl1pPr>
              <a:defRPr/>
            </a:lvl1pPr>
          </a:lstStyle>
          <a:p>
            <a:pPr lvl="0"/>
            <a:r>
              <a:rPr lang="en-US" dirty="0"/>
              <a:t>Make sure to add figures, pictures, graphs, etc. to make your poster more visual. Name every figure, picture, etc. the following way: Fig. 1. …./ Pic. 2. ….</a:t>
            </a:r>
          </a:p>
        </p:txBody>
      </p:sp>
    </p:spTree>
    <p:extLst>
      <p:ext uri="{BB962C8B-B14F-4D97-AF65-F5344CB8AC3E}">
        <p14:creationId xmlns:p14="http://schemas.microsoft.com/office/powerpoint/2010/main" val="289747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17"/>
        <p:cNvGrpSpPr/>
        <p:nvPr/>
      </p:nvGrpSpPr>
      <p:grpSpPr>
        <a:xfrm>
          <a:off x="0" y="0"/>
          <a:ext cx="0" cy="0"/>
          <a:chOff x="0" y="0"/>
          <a:chExt cx="0" cy="0"/>
        </a:xfrm>
      </p:grpSpPr>
      <p:pic>
        <p:nvPicPr>
          <p:cNvPr id="40" name="Picture 39">
            <a:extLst>
              <a:ext uri="{FF2B5EF4-FFF2-40B4-BE49-F238E27FC236}">
                <a16:creationId xmlns:a16="http://schemas.microsoft.com/office/drawing/2014/main" id="{520FDBD0-AA59-274A-A990-D6BEB633ECFF}"/>
              </a:ext>
            </a:extLst>
          </p:cNvPr>
          <p:cNvPicPr>
            <a:picLocks noChangeAspect="1"/>
          </p:cNvPicPr>
          <p:nvPr userDrawn="1"/>
        </p:nvPicPr>
        <p:blipFill>
          <a:blip r:embed="rId2"/>
          <a:stretch>
            <a:fillRect/>
          </a:stretch>
        </p:blipFill>
        <p:spPr>
          <a:xfrm>
            <a:off x="18188679" y="29283206"/>
            <a:ext cx="2750468" cy="461617"/>
          </a:xfrm>
          <a:prstGeom prst="rect">
            <a:avLst/>
          </a:prstGeom>
        </p:spPr>
      </p:pic>
      <p:sp>
        <p:nvSpPr>
          <p:cNvPr id="45" name="Rectangle 44">
            <a:extLst>
              <a:ext uri="{FF2B5EF4-FFF2-40B4-BE49-F238E27FC236}">
                <a16:creationId xmlns:a16="http://schemas.microsoft.com/office/drawing/2014/main" id="{B11B1A12-96D0-9E4F-BAF0-F0081A4EEA6E}"/>
              </a:ext>
            </a:extLst>
          </p:cNvPr>
          <p:cNvSpPr/>
          <p:nvPr userDrawn="1"/>
        </p:nvSpPr>
        <p:spPr>
          <a:xfrm>
            <a:off x="303359" y="29283157"/>
            <a:ext cx="3213447"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mj-lt"/>
              </a:rPr>
              <a:t>Industrial Immersion</a:t>
            </a:r>
            <a:endParaRPr lang="ru-RU" sz="2400" b="1" dirty="0">
              <a:solidFill>
                <a:schemeClr val="tx1"/>
              </a:solidFill>
              <a:latin typeface="+mj-lt"/>
            </a:endParaRPr>
          </a:p>
        </p:txBody>
      </p:sp>
    </p:spTree>
    <p:extLst>
      <p:ext uri="{BB962C8B-B14F-4D97-AF65-F5344CB8AC3E}">
        <p14:creationId xmlns:p14="http://schemas.microsoft.com/office/powerpoint/2010/main" val="1694449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98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Valentin.Tikhonenko@skoltech.ru"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9407-320E-44D9-9B44-139CC4AFC460}"/>
              </a:ext>
            </a:extLst>
          </p:cNvPr>
          <p:cNvSpPr>
            <a:spLocks noGrp="1"/>
          </p:cNvSpPr>
          <p:nvPr>
            <p:ph type="title"/>
          </p:nvPr>
        </p:nvSpPr>
        <p:spPr/>
        <p:txBody>
          <a:bodyPr/>
          <a:lstStyle/>
          <a:p>
            <a:r>
              <a:rPr lang="en-US" dirty="0"/>
              <a:t>Designing knowledge base model representing a multi-scenario CONOPS of </a:t>
            </a:r>
            <a:r>
              <a:rPr lang="en-US" dirty="0" err="1"/>
              <a:t>SoS</a:t>
            </a:r>
            <a:endParaRPr lang="en-US" dirty="0"/>
          </a:p>
        </p:txBody>
      </p:sp>
      <p:sp>
        <p:nvSpPr>
          <p:cNvPr id="4" name="Text Placeholder 3">
            <a:extLst>
              <a:ext uri="{FF2B5EF4-FFF2-40B4-BE49-F238E27FC236}">
                <a16:creationId xmlns:a16="http://schemas.microsoft.com/office/drawing/2014/main" id="{D43AC296-58DD-4220-93C7-E5CD12F28749}"/>
              </a:ext>
            </a:extLst>
          </p:cNvPr>
          <p:cNvSpPr>
            <a:spLocks noGrp="1"/>
          </p:cNvSpPr>
          <p:nvPr>
            <p:ph type="body" sz="quarter" idx="12"/>
          </p:nvPr>
        </p:nvSpPr>
        <p:spPr/>
        <p:txBody>
          <a:bodyPr/>
          <a:lstStyle/>
          <a:p>
            <a:r>
              <a:rPr lang="en-US" dirty="0"/>
              <a:t>Valentin </a:t>
            </a:r>
            <a:r>
              <a:rPr lang="en-US" dirty="0" err="1"/>
              <a:t>Tikhonenko</a:t>
            </a:r>
            <a:r>
              <a:rPr lang="en-US" dirty="0"/>
              <a:t>, </a:t>
            </a:r>
            <a:r>
              <a:rPr lang="en-US" dirty="0">
                <a:hlinkClick r:id="rId2"/>
              </a:rPr>
              <a:t>Valentin.Tikhonenko@skoltech.ru</a:t>
            </a:r>
            <a:r>
              <a:rPr lang="en-US" dirty="0"/>
              <a:t>, +7 995 234 7929</a:t>
            </a:r>
          </a:p>
        </p:txBody>
      </p:sp>
      <p:sp>
        <p:nvSpPr>
          <p:cNvPr id="5" name="Text Placeholder 4">
            <a:extLst>
              <a:ext uri="{FF2B5EF4-FFF2-40B4-BE49-F238E27FC236}">
                <a16:creationId xmlns:a16="http://schemas.microsoft.com/office/drawing/2014/main" id="{246C1197-A9C3-400D-AC0C-C873950AA12D}"/>
              </a:ext>
            </a:extLst>
          </p:cNvPr>
          <p:cNvSpPr>
            <a:spLocks noGrp="1"/>
          </p:cNvSpPr>
          <p:nvPr>
            <p:ph type="body" sz="quarter" idx="13"/>
          </p:nvPr>
        </p:nvSpPr>
        <p:spPr/>
        <p:txBody>
          <a:bodyPr/>
          <a:lstStyle/>
          <a:p>
            <a:r>
              <a:rPr lang="en-US" dirty="0"/>
              <a:t>Engineering Systems</a:t>
            </a:r>
          </a:p>
        </p:txBody>
      </p:sp>
      <p:sp>
        <p:nvSpPr>
          <p:cNvPr id="6" name="Text Placeholder 5">
            <a:extLst>
              <a:ext uri="{FF2B5EF4-FFF2-40B4-BE49-F238E27FC236}">
                <a16:creationId xmlns:a16="http://schemas.microsoft.com/office/drawing/2014/main" id="{A6FA3D47-4FDE-458A-8240-D70EB4BE577D}"/>
              </a:ext>
            </a:extLst>
          </p:cNvPr>
          <p:cNvSpPr>
            <a:spLocks noGrp="1"/>
          </p:cNvSpPr>
          <p:nvPr>
            <p:ph type="body" sz="quarter" idx="14"/>
          </p:nvPr>
        </p:nvSpPr>
        <p:spPr/>
        <p:txBody>
          <a:bodyPr/>
          <a:lstStyle/>
          <a:p>
            <a:r>
              <a:rPr lang="en-US" dirty="0"/>
              <a:t>Mikhail </a:t>
            </a:r>
            <a:r>
              <a:rPr lang="en-US" dirty="0" err="1"/>
              <a:t>Belov</a:t>
            </a:r>
            <a:endParaRPr lang="en-US" dirty="0"/>
          </a:p>
        </p:txBody>
      </p:sp>
      <p:sp>
        <p:nvSpPr>
          <p:cNvPr id="7" name="Text Placeholder 6">
            <a:extLst>
              <a:ext uri="{FF2B5EF4-FFF2-40B4-BE49-F238E27FC236}">
                <a16:creationId xmlns:a16="http://schemas.microsoft.com/office/drawing/2014/main" id="{16371891-8221-4D3E-B8CC-E0B2CE439CDF}"/>
              </a:ext>
            </a:extLst>
          </p:cNvPr>
          <p:cNvSpPr>
            <a:spLocks noGrp="1"/>
          </p:cNvSpPr>
          <p:nvPr>
            <p:ph type="body" sz="quarter" idx="16"/>
          </p:nvPr>
        </p:nvSpPr>
        <p:spPr/>
        <p:txBody>
          <a:bodyPr/>
          <a:lstStyle/>
          <a:p>
            <a:pPr marL="0" indent="0">
              <a:buNone/>
            </a:pPr>
            <a:r>
              <a:rPr lang="en-US" sz="2000" dirty="0" err="1"/>
              <a:t>IT_one</a:t>
            </a:r>
            <a:r>
              <a:rPr lang="en-US" sz="2000" dirty="0"/>
              <a:t>, a leading software engineering company, provides digital solutions as well as develops its own products. </a:t>
            </a:r>
          </a:p>
          <a:p>
            <a:pPr marL="0" indent="0">
              <a:buNone/>
            </a:pPr>
            <a:r>
              <a:rPr lang="en-US" sz="2000" dirty="0"/>
              <a:t>The idea was to create a service incorporating system engineering practices to enhance development team performance. This service shall digitize the Concept of Operation (</a:t>
            </a:r>
            <a:r>
              <a:rPr lang="en-US" sz="2000" dirty="0" err="1"/>
              <a:t>ConOps</a:t>
            </a:r>
            <a:r>
              <a:rPr lang="en-US" sz="2000" dirty="0"/>
              <a:t>) document, which offers a high-level vision of the future system operation, eliciting requirements from various stakeholders. It should store all the data, support relations, generate the report.</a:t>
            </a:r>
          </a:p>
          <a:p>
            <a:pPr marL="0" indent="0">
              <a:buNone/>
            </a:pPr>
            <a:endParaRPr lang="en-US" sz="2000" dirty="0"/>
          </a:p>
        </p:txBody>
      </p:sp>
      <p:sp>
        <p:nvSpPr>
          <p:cNvPr id="8" name="Text Placeholder 7">
            <a:extLst>
              <a:ext uri="{FF2B5EF4-FFF2-40B4-BE49-F238E27FC236}">
                <a16:creationId xmlns:a16="http://schemas.microsoft.com/office/drawing/2014/main" id="{90509905-6D29-4BBE-B3B3-A3850D5F82AA}"/>
              </a:ext>
            </a:extLst>
          </p:cNvPr>
          <p:cNvSpPr>
            <a:spLocks noGrp="1"/>
          </p:cNvSpPr>
          <p:nvPr>
            <p:ph type="body" sz="quarter" idx="17"/>
          </p:nvPr>
        </p:nvSpPr>
        <p:spPr/>
        <p:txBody>
          <a:bodyPr/>
          <a:lstStyle/>
          <a:p>
            <a:r>
              <a:rPr lang="en-US" sz="2000" dirty="0"/>
              <a:t>Develop information model of </a:t>
            </a:r>
            <a:r>
              <a:rPr lang="en-US" sz="2000" dirty="0" err="1"/>
              <a:t>ConOps</a:t>
            </a:r>
            <a:endParaRPr lang="en-US" sz="2000" dirty="0"/>
          </a:p>
          <a:p>
            <a:r>
              <a:rPr lang="en-US" sz="2000" dirty="0"/>
              <a:t>To develop feasible prototype for the service with designed information model</a:t>
            </a:r>
          </a:p>
          <a:p>
            <a:r>
              <a:rPr lang="en-US" sz="2000" dirty="0"/>
              <a:t>Iterate continuously improving UI and functionality, since the instrument is quite new to the market and high level of uncertainty is prominent.</a:t>
            </a:r>
          </a:p>
        </p:txBody>
      </p:sp>
      <p:sp>
        <p:nvSpPr>
          <p:cNvPr id="9" name="Text Placeholder 8">
            <a:extLst>
              <a:ext uri="{FF2B5EF4-FFF2-40B4-BE49-F238E27FC236}">
                <a16:creationId xmlns:a16="http://schemas.microsoft.com/office/drawing/2014/main" id="{D38169D1-B212-4FB4-B005-69FAB05F97C4}"/>
              </a:ext>
            </a:extLst>
          </p:cNvPr>
          <p:cNvSpPr>
            <a:spLocks noGrp="1"/>
          </p:cNvSpPr>
          <p:nvPr>
            <p:ph type="body" sz="quarter" idx="18"/>
          </p:nvPr>
        </p:nvSpPr>
        <p:spPr/>
        <p:txBody>
          <a:bodyPr/>
          <a:lstStyle/>
          <a:p>
            <a:r>
              <a:rPr lang="en-US" sz="2000" dirty="0">
                <a:latin typeface="+mn-lt"/>
              </a:rPr>
              <a:t>The work process was organized in iterative manner: each week there was check-up meeting to discuss work done, problems and questions, also week reports were required.</a:t>
            </a:r>
          </a:p>
          <a:p>
            <a:r>
              <a:rPr lang="en-US" sz="2000" dirty="0">
                <a:latin typeface="+mn-lt"/>
              </a:rPr>
              <a:t>I were developing the project by myself, but had extensive support from supervisor and other </a:t>
            </a:r>
            <a:r>
              <a:rPr lang="en-US" sz="2000" dirty="0" err="1">
                <a:latin typeface="+mn-lt"/>
              </a:rPr>
              <a:t>IT_one</a:t>
            </a:r>
            <a:r>
              <a:rPr lang="en-US" sz="2000" dirty="0">
                <a:latin typeface="+mn-lt"/>
              </a:rPr>
              <a:t> employees. </a:t>
            </a:r>
          </a:p>
          <a:p>
            <a:r>
              <a:rPr lang="en-US" sz="2000" dirty="0">
                <a:latin typeface="+mn-lt"/>
              </a:rPr>
              <a:t>During development process stakeholders feedback session were conducted, where new functionality and features required within the product were elicited.</a:t>
            </a:r>
          </a:p>
          <a:p>
            <a:endParaRPr lang="en-US" sz="2000" dirty="0">
              <a:latin typeface="+mn-lt"/>
            </a:endParaRPr>
          </a:p>
          <a:p>
            <a:r>
              <a:rPr lang="en-US" sz="2000" dirty="0">
                <a:latin typeface="+mn-lt"/>
              </a:rPr>
              <a:t>Web service was developed using:</a:t>
            </a:r>
          </a:p>
          <a:p>
            <a:pPr marL="342900" indent="-342900">
              <a:buFont typeface="Arial" panose="020B0604020202020204" pitchFamily="34" charset="0"/>
              <a:buChar char="•"/>
            </a:pPr>
            <a:r>
              <a:rPr lang="en-US" sz="2000" dirty="0" err="1">
                <a:latin typeface="+mn-lt"/>
              </a:rPr>
              <a:t>strapi</a:t>
            </a:r>
            <a:r>
              <a:rPr lang="en-US" sz="2000" dirty="0">
                <a:latin typeface="+mn-lt"/>
              </a:rPr>
              <a:t> –  backend content management system</a:t>
            </a:r>
          </a:p>
          <a:p>
            <a:pPr marL="342900" indent="-342900">
              <a:buFont typeface="Arial" panose="020B0604020202020204" pitchFamily="34" charset="0"/>
              <a:buChar char="•"/>
            </a:pPr>
            <a:r>
              <a:rPr lang="en-US" sz="2000" dirty="0" err="1">
                <a:latin typeface="+mn-lt"/>
              </a:rPr>
              <a:t>gatsby</a:t>
            </a:r>
            <a:r>
              <a:rPr lang="en-US" sz="2000" dirty="0">
                <a:latin typeface="+mn-lt"/>
              </a:rPr>
              <a:t> – </a:t>
            </a:r>
            <a:r>
              <a:rPr lang="en-US" sz="2000" dirty="0" err="1">
                <a:latin typeface="+mn-lt"/>
              </a:rPr>
              <a:t>Javascript</a:t>
            </a:r>
            <a:r>
              <a:rPr lang="en-US" sz="2000" dirty="0">
                <a:latin typeface="+mn-lt"/>
              </a:rPr>
              <a:t> based frontend library</a:t>
            </a:r>
          </a:p>
          <a:p>
            <a:pPr marL="342900" indent="-342900">
              <a:buFont typeface="Arial" panose="020B0604020202020204" pitchFamily="34" charset="0"/>
              <a:buChar char="•"/>
            </a:pPr>
            <a:r>
              <a:rPr lang="en-US" sz="2000" dirty="0" err="1">
                <a:latin typeface="+mn-lt"/>
              </a:rPr>
              <a:t>Bootstap</a:t>
            </a:r>
            <a:r>
              <a:rPr lang="en-US" sz="2000" dirty="0">
                <a:latin typeface="+mn-lt"/>
              </a:rPr>
              <a:t> – </a:t>
            </a:r>
            <a:r>
              <a:rPr lang="en-US" sz="2000" dirty="0" err="1">
                <a:latin typeface="+mn-lt"/>
              </a:rPr>
              <a:t>css</a:t>
            </a:r>
            <a:r>
              <a:rPr lang="en-US" sz="2000" dirty="0">
                <a:latin typeface="+mn-lt"/>
              </a:rPr>
              <a:t> components library</a:t>
            </a:r>
          </a:p>
          <a:p>
            <a:endParaRPr lang="en-US" sz="2000" dirty="0">
              <a:latin typeface="+mn-lt"/>
            </a:endParaRPr>
          </a:p>
        </p:txBody>
      </p:sp>
      <p:sp>
        <p:nvSpPr>
          <p:cNvPr id="10" name="Text Placeholder 9">
            <a:extLst>
              <a:ext uri="{FF2B5EF4-FFF2-40B4-BE49-F238E27FC236}">
                <a16:creationId xmlns:a16="http://schemas.microsoft.com/office/drawing/2014/main" id="{9EAC65B5-04A7-4B08-B73D-FC405B99DBB7}"/>
              </a:ext>
            </a:extLst>
          </p:cNvPr>
          <p:cNvSpPr>
            <a:spLocks noGrp="1"/>
          </p:cNvSpPr>
          <p:nvPr>
            <p:ph type="body" sz="quarter" idx="19"/>
          </p:nvPr>
        </p:nvSpPr>
        <p:spPr>
          <a:xfrm>
            <a:off x="342537" y="20285147"/>
            <a:ext cx="10239484" cy="5410291"/>
          </a:xfrm>
        </p:spPr>
        <p:txBody>
          <a:bodyPr/>
          <a:lstStyle/>
          <a:p>
            <a:r>
              <a:rPr lang="en-US" sz="2000" dirty="0"/>
              <a:t>Ready-to-use prototype was developed.</a:t>
            </a:r>
          </a:p>
          <a:p>
            <a:r>
              <a:rPr lang="en-US" sz="2000" dirty="0"/>
              <a:t>Important notes discovered during feedback sessions: </a:t>
            </a:r>
          </a:p>
          <a:p>
            <a:pPr marL="342900" indent="-342900">
              <a:buFont typeface="Arial" panose="020B0604020202020204" pitchFamily="34" charset="0"/>
              <a:buChar char="•"/>
            </a:pPr>
            <a:r>
              <a:rPr lang="en-US" sz="2000" dirty="0"/>
              <a:t>Stakeholders problems and needs entities are required both, since depending on the case, one or another might be easier to elicit.</a:t>
            </a:r>
          </a:p>
          <a:p>
            <a:pPr marL="342900" indent="-342900">
              <a:buFont typeface="Arial" panose="020B0604020202020204" pitchFamily="34" charset="0"/>
              <a:buChar char="•"/>
            </a:pPr>
            <a:r>
              <a:rPr lang="en-US" sz="2000" dirty="0" err="1"/>
              <a:t>ConOps</a:t>
            </a:r>
            <a:r>
              <a:rPr lang="en-US" sz="2000" dirty="0"/>
              <a:t> might be represented as the set of solution for the initial need (or problem);</a:t>
            </a:r>
          </a:p>
          <a:p>
            <a:pPr marL="342900" indent="-342900">
              <a:buFont typeface="Arial" panose="020B0604020202020204" pitchFamily="34" charset="0"/>
              <a:buChar char="•"/>
            </a:pPr>
            <a:r>
              <a:rPr lang="en-US" sz="2000" dirty="0"/>
              <a:t>Each solution represented as set of activities required to implement it;</a:t>
            </a:r>
          </a:p>
          <a:p>
            <a:pPr marL="342900" indent="-342900">
              <a:buFont typeface="Arial" panose="020B0604020202020204" pitchFamily="34" charset="0"/>
              <a:buChar char="•"/>
            </a:pPr>
            <a:r>
              <a:rPr lang="en-US" sz="2000" dirty="0"/>
              <a:t>Each activity has objective, its own technologies and enterprises (contractors or company’s divisions) involved, as well as time and cost required. Activity might be represented with hierarchy;</a:t>
            </a:r>
          </a:p>
          <a:p>
            <a:pPr marL="342900" indent="-342900">
              <a:buFont typeface="Arial" panose="020B0604020202020204" pitchFamily="34" charset="0"/>
              <a:buChar char="•"/>
            </a:pPr>
            <a:r>
              <a:rPr lang="en-US" sz="2000" dirty="0"/>
              <a:t>To facilitate user’s work flow in the service it is required to implement digital assistant capable of answering questions from local knowledge base.</a:t>
            </a:r>
          </a:p>
          <a:p>
            <a:pPr marL="342900" indent="-342900">
              <a:buFont typeface="Arial" panose="020B0604020202020204" pitchFamily="34" charset="0"/>
              <a:buChar char="•"/>
            </a:pPr>
            <a:endParaRPr lang="en-US" sz="2000" dirty="0"/>
          </a:p>
        </p:txBody>
      </p:sp>
      <p:sp>
        <p:nvSpPr>
          <p:cNvPr id="11" name="Text Placeholder 10">
            <a:extLst>
              <a:ext uri="{FF2B5EF4-FFF2-40B4-BE49-F238E27FC236}">
                <a16:creationId xmlns:a16="http://schemas.microsoft.com/office/drawing/2014/main" id="{6253662A-2C00-4424-B9E0-DD1A76F01B60}"/>
              </a:ext>
            </a:extLst>
          </p:cNvPr>
          <p:cNvSpPr>
            <a:spLocks noGrp="1"/>
          </p:cNvSpPr>
          <p:nvPr>
            <p:ph type="body" sz="quarter" idx="20"/>
          </p:nvPr>
        </p:nvSpPr>
        <p:spPr/>
        <p:txBody>
          <a:bodyPr/>
          <a:lstStyle/>
          <a:p>
            <a:pPr marL="342900" indent="-342900">
              <a:buFont typeface="Arial" panose="020B0604020202020204" pitchFamily="34" charset="0"/>
              <a:buChar char="•"/>
            </a:pPr>
            <a:r>
              <a:rPr lang="en-US" sz="2000" dirty="0"/>
              <a:t>This project delivered the service that helps during concept developments stage. In future, those features and functionalities elicited during the immersion project are planned to be implemented in full-scale product.</a:t>
            </a:r>
          </a:p>
          <a:p>
            <a:pPr marL="342900" indent="-342900">
              <a:buFont typeface="Arial" panose="020B0604020202020204" pitchFamily="34" charset="0"/>
              <a:buChar char="•"/>
            </a:pPr>
            <a:r>
              <a:rPr lang="en-US" sz="2000" dirty="0"/>
              <a:t>Future work might be to develop digital assistant that incorporates system engineering and private company’s knowledge to guide user through the </a:t>
            </a:r>
            <a:r>
              <a:rPr lang="en-US" sz="2000" dirty="0" err="1"/>
              <a:t>ConOps</a:t>
            </a:r>
            <a:r>
              <a:rPr lang="en-US" sz="2000" dirty="0"/>
              <a:t> development process.</a:t>
            </a:r>
          </a:p>
          <a:p>
            <a:pPr marL="342900" indent="-342900">
              <a:buFont typeface="Arial" panose="020B0604020202020204" pitchFamily="34" charset="0"/>
              <a:buChar char="•"/>
            </a:pPr>
            <a:r>
              <a:rPr lang="en-US" sz="2000" dirty="0"/>
              <a:t>Special thanks to Maxim S. for his advises during development process and Anton V. for the help in CI/CD and server deployment.</a:t>
            </a:r>
          </a:p>
        </p:txBody>
      </p:sp>
      <p:pic>
        <p:nvPicPr>
          <p:cNvPr id="18" name="Content Placeholder 17">
            <a:extLst>
              <a:ext uri="{FF2B5EF4-FFF2-40B4-BE49-F238E27FC236}">
                <a16:creationId xmlns:a16="http://schemas.microsoft.com/office/drawing/2014/main" id="{110AC107-9032-4E5E-84D1-42B7A1F733E7}"/>
              </a:ext>
            </a:extLst>
          </p:cNvPr>
          <p:cNvPicPr>
            <a:picLocks noGrp="1" noChangeAspect="1"/>
          </p:cNvPicPr>
          <p:nvPr>
            <p:ph sz="quarter" idx="25"/>
          </p:nvPr>
        </p:nvPicPr>
        <p:blipFill>
          <a:blip r:embed="rId3"/>
          <a:stretch>
            <a:fillRect/>
          </a:stretch>
        </p:blipFill>
        <p:spPr>
          <a:xfrm>
            <a:off x="10961115" y="20351869"/>
            <a:ext cx="9399525" cy="4725332"/>
          </a:xfrm>
          <a:prstGeom prst="rect">
            <a:avLst/>
          </a:prstGeom>
        </p:spPr>
      </p:pic>
      <p:pic>
        <p:nvPicPr>
          <p:cNvPr id="1030" name="Picture 6" descr="Компания IT_One — о компании, фотографии офиса, контакты — Хабр Карьера">
            <a:extLst>
              <a:ext uri="{FF2B5EF4-FFF2-40B4-BE49-F238E27FC236}">
                <a16:creationId xmlns:a16="http://schemas.microsoft.com/office/drawing/2014/main" id="{67DB2E8F-5FD0-4A09-8FF7-C76C9BD59D0D}"/>
              </a:ext>
            </a:extLst>
          </p:cNvPr>
          <p:cNvPicPr>
            <a:picLocks noGrp="1" noChangeAspect="1" noChangeArrowheads="1"/>
          </p:cNvPicPr>
          <p:nvPr>
            <p:ph type="pic" sz="quarter" idx="10"/>
          </p:nvPr>
        </p:nvPicPr>
        <p:blipFill>
          <a:blip r:embed="rId4">
            <a:extLst>
              <a:ext uri="{28A0092B-C50C-407E-A947-70E740481C1C}">
                <a14:useLocalDpi xmlns:a14="http://schemas.microsoft.com/office/drawing/2010/main" val="0"/>
              </a:ext>
            </a:extLst>
          </a:blip>
          <a:srcRect t="15798" b="15798"/>
          <a:stretch>
            <a:fillRect/>
          </a:stretch>
        </p:blipFill>
        <p:spPr bwMode="auto">
          <a:xfrm>
            <a:off x="17938750" y="2117725"/>
            <a:ext cx="3074988" cy="210343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B09DD5C-9266-48C4-A33F-73E49FDE1839}"/>
              </a:ext>
            </a:extLst>
          </p:cNvPr>
          <p:cNvSpPr txBox="1"/>
          <p:nvPr/>
        </p:nvSpPr>
        <p:spPr>
          <a:xfrm>
            <a:off x="13441680" y="18743695"/>
            <a:ext cx="5648960" cy="400110"/>
          </a:xfrm>
          <a:prstGeom prst="rect">
            <a:avLst/>
          </a:prstGeom>
          <a:noFill/>
        </p:spPr>
        <p:txBody>
          <a:bodyPr wrap="square" rtlCol="0">
            <a:spAutoFit/>
          </a:bodyPr>
          <a:lstStyle/>
          <a:p>
            <a:r>
              <a:rPr lang="en-GB" sz="2000" dirty="0">
                <a:latin typeface="+mn-lt"/>
              </a:rPr>
              <a:t>Pic. 1 – Developed service model</a:t>
            </a:r>
          </a:p>
        </p:txBody>
      </p:sp>
      <p:sp>
        <p:nvSpPr>
          <p:cNvPr id="21" name="TextBox 20">
            <a:extLst>
              <a:ext uri="{FF2B5EF4-FFF2-40B4-BE49-F238E27FC236}">
                <a16:creationId xmlns:a16="http://schemas.microsoft.com/office/drawing/2014/main" id="{81E40D63-8665-451E-9C6C-3F314864E0BC}"/>
              </a:ext>
            </a:extLst>
          </p:cNvPr>
          <p:cNvSpPr txBox="1"/>
          <p:nvPr/>
        </p:nvSpPr>
        <p:spPr>
          <a:xfrm>
            <a:off x="13441680" y="25148321"/>
            <a:ext cx="5648960" cy="400110"/>
          </a:xfrm>
          <a:prstGeom prst="rect">
            <a:avLst/>
          </a:prstGeom>
          <a:noFill/>
        </p:spPr>
        <p:txBody>
          <a:bodyPr wrap="square" rtlCol="0">
            <a:spAutoFit/>
          </a:bodyPr>
          <a:lstStyle/>
          <a:p>
            <a:r>
              <a:rPr lang="en-GB" sz="2000" dirty="0">
                <a:latin typeface="+mn-lt"/>
              </a:rPr>
              <a:t>Pic. 2 – Service user interface</a:t>
            </a:r>
          </a:p>
        </p:txBody>
      </p:sp>
      <p:sp>
        <p:nvSpPr>
          <p:cNvPr id="22" name="TextBox 21">
            <a:extLst>
              <a:ext uri="{FF2B5EF4-FFF2-40B4-BE49-F238E27FC236}">
                <a16:creationId xmlns:a16="http://schemas.microsoft.com/office/drawing/2014/main" id="{649A58E9-E3F8-4815-9ED0-D20BF7AE7880}"/>
              </a:ext>
            </a:extLst>
          </p:cNvPr>
          <p:cNvSpPr txBox="1"/>
          <p:nvPr/>
        </p:nvSpPr>
        <p:spPr>
          <a:xfrm>
            <a:off x="10891712" y="16092952"/>
            <a:ext cx="1791397" cy="400110"/>
          </a:xfrm>
          <a:prstGeom prst="rect">
            <a:avLst/>
          </a:prstGeom>
          <a:noFill/>
        </p:spPr>
        <p:txBody>
          <a:bodyPr wrap="square" rtlCol="0">
            <a:spAutoFit/>
          </a:bodyPr>
          <a:lstStyle/>
          <a:p>
            <a:r>
              <a:rPr lang="en-GB" sz="2000" b="1" dirty="0">
                <a:solidFill>
                  <a:schemeClr val="tx1"/>
                </a:solidFill>
              </a:rPr>
              <a:t>Environment</a:t>
            </a:r>
          </a:p>
        </p:txBody>
      </p:sp>
      <p:sp>
        <p:nvSpPr>
          <p:cNvPr id="26" name="Rectangle 25">
            <a:extLst>
              <a:ext uri="{FF2B5EF4-FFF2-40B4-BE49-F238E27FC236}">
                <a16:creationId xmlns:a16="http://schemas.microsoft.com/office/drawing/2014/main" id="{0103512E-941E-4087-A78C-65DC454BC5D7}"/>
              </a:ext>
            </a:extLst>
          </p:cNvPr>
          <p:cNvSpPr/>
          <p:nvPr/>
        </p:nvSpPr>
        <p:spPr>
          <a:xfrm>
            <a:off x="12829860" y="15500123"/>
            <a:ext cx="6514780" cy="3075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Arrow: Right 30">
            <a:extLst>
              <a:ext uri="{FF2B5EF4-FFF2-40B4-BE49-F238E27FC236}">
                <a16:creationId xmlns:a16="http://schemas.microsoft.com/office/drawing/2014/main" id="{D1ABAF58-AFE1-4BDE-9216-91F90FE2CDF7}"/>
              </a:ext>
            </a:extLst>
          </p:cNvPr>
          <p:cNvSpPr/>
          <p:nvPr/>
        </p:nvSpPr>
        <p:spPr>
          <a:xfrm>
            <a:off x="10762773" y="17421593"/>
            <a:ext cx="1718565" cy="1028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Clients need</a:t>
            </a:r>
          </a:p>
        </p:txBody>
      </p:sp>
      <p:sp>
        <p:nvSpPr>
          <p:cNvPr id="32" name="Rectangle 31">
            <a:extLst>
              <a:ext uri="{FF2B5EF4-FFF2-40B4-BE49-F238E27FC236}">
                <a16:creationId xmlns:a16="http://schemas.microsoft.com/office/drawing/2014/main" id="{B60820A1-6FD6-4578-90F3-DDEEBC918FE1}"/>
              </a:ext>
            </a:extLst>
          </p:cNvPr>
          <p:cNvSpPr/>
          <p:nvPr/>
        </p:nvSpPr>
        <p:spPr>
          <a:xfrm>
            <a:off x="12936219" y="17461713"/>
            <a:ext cx="1492068" cy="972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dirty="0">
                <a:solidFill>
                  <a:schemeClr val="tx1"/>
                </a:solidFill>
              </a:rPr>
              <a:t>Stakeholders</a:t>
            </a:r>
          </a:p>
          <a:p>
            <a:pPr algn="ctr"/>
            <a:r>
              <a:rPr lang="en-GB" sz="1600" dirty="0">
                <a:solidFill>
                  <a:schemeClr val="tx1"/>
                </a:solidFill>
              </a:rPr>
              <a:t>definition</a:t>
            </a:r>
          </a:p>
        </p:txBody>
      </p:sp>
      <p:sp>
        <p:nvSpPr>
          <p:cNvPr id="33" name="Rectangle 32">
            <a:extLst>
              <a:ext uri="{FF2B5EF4-FFF2-40B4-BE49-F238E27FC236}">
                <a16:creationId xmlns:a16="http://schemas.microsoft.com/office/drawing/2014/main" id="{C413CE5F-8D2A-48AC-AA00-B97379FEA84E}"/>
              </a:ext>
            </a:extLst>
          </p:cNvPr>
          <p:cNvSpPr/>
          <p:nvPr/>
        </p:nvSpPr>
        <p:spPr>
          <a:xfrm>
            <a:off x="15008567" y="17461713"/>
            <a:ext cx="1401334" cy="972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dirty="0">
                <a:solidFill>
                  <a:schemeClr val="tx1"/>
                </a:solidFill>
              </a:rPr>
              <a:t>Need/problems elicitation</a:t>
            </a:r>
          </a:p>
        </p:txBody>
      </p:sp>
      <p:sp>
        <p:nvSpPr>
          <p:cNvPr id="35" name="Rectangle 34">
            <a:extLst>
              <a:ext uri="{FF2B5EF4-FFF2-40B4-BE49-F238E27FC236}">
                <a16:creationId xmlns:a16="http://schemas.microsoft.com/office/drawing/2014/main" id="{E6C1E041-A61F-472A-BFCC-09A2823357EA}"/>
              </a:ext>
            </a:extLst>
          </p:cNvPr>
          <p:cNvSpPr/>
          <p:nvPr/>
        </p:nvSpPr>
        <p:spPr>
          <a:xfrm>
            <a:off x="16974368" y="17461713"/>
            <a:ext cx="1401334" cy="972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dirty="0">
                <a:solidFill>
                  <a:schemeClr val="tx1"/>
                </a:solidFill>
              </a:rPr>
              <a:t>Requirements elicitation</a:t>
            </a:r>
          </a:p>
        </p:txBody>
      </p:sp>
      <p:sp>
        <p:nvSpPr>
          <p:cNvPr id="34" name="Rectangle 33">
            <a:extLst>
              <a:ext uri="{FF2B5EF4-FFF2-40B4-BE49-F238E27FC236}">
                <a16:creationId xmlns:a16="http://schemas.microsoft.com/office/drawing/2014/main" id="{10EA9114-54F4-42A2-A355-2127798D02C7}"/>
              </a:ext>
            </a:extLst>
          </p:cNvPr>
          <p:cNvSpPr/>
          <p:nvPr/>
        </p:nvSpPr>
        <p:spPr>
          <a:xfrm>
            <a:off x="16269590" y="15721743"/>
            <a:ext cx="1686537" cy="12678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dirty="0">
                <a:solidFill>
                  <a:schemeClr val="tx1"/>
                </a:solidFill>
              </a:rPr>
              <a:t>Potential solutions development</a:t>
            </a:r>
          </a:p>
        </p:txBody>
      </p:sp>
      <p:sp>
        <p:nvSpPr>
          <p:cNvPr id="39" name="Rectangle 38">
            <a:extLst>
              <a:ext uri="{FF2B5EF4-FFF2-40B4-BE49-F238E27FC236}">
                <a16:creationId xmlns:a16="http://schemas.microsoft.com/office/drawing/2014/main" id="{8C9BBA2E-7CBE-4C66-9B50-5B3340AD3759}"/>
              </a:ext>
            </a:extLst>
          </p:cNvPr>
          <p:cNvSpPr/>
          <p:nvPr/>
        </p:nvSpPr>
        <p:spPr>
          <a:xfrm>
            <a:off x="13137878" y="15708237"/>
            <a:ext cx="1907922" cy="12678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dirty="0">
                <a:solidFill>
                  <a:schemeClr val="tx1"/>
                </a:solidFill>
              </a:rPr>
              <a:t>Compare solutions</a:t>
            </a:r>
          </a:p>
        </p:txBody>
      </p:sp>
      <p:sp>
        <p:nvSpPr>
          <p:cNvPr id="38" name="Rectangle: Rounded Corners 37">
            <a:extLst>
              <a:ext uri="{FF2B5EF4-FFF2-40B4-BE49-F238E27FC236}">
                <a16:creationId xmlns:a16="http://schemas.microsoft.com/office/drawing/2014/main" id="{0E7EED24-E353-457C-B89C-72870BF50836}"/>
              </a:ext>
            </a:extLst>
          </p:cNvPr>
          <p:cNvSpPr/>
          <p:nvPr/>
        </p:nvSpPr>
        <p:spPr>
          <a:xfrm>
            <a:off x="13682253" y="13923313"/>
            <a:ext cx="1516691" cy="794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Stakeholders</a:t>
            </a:r>
          </a:p>
        </p:txBody>
      </p:sp>
      <p:sp>
        <p:nvSpPr>
          <p:cNvPr id="41" name="Rectangle: Rounded Corners 40">
            <a:extLst>
              <a:ext uri="{FF2B5EF4-FFF2-40B4-BE49-F238E27FC236}">
                <a16:creationId xmlns:a16="http://schemas.microsoft.com/office/drawing/2014/main" id="{B8173127-A1AB-442B-9C47-750013CD1A09}"/>
              </a:ext>
            </a:extLst>
          </p:cNvPr>
          <p:cNvSpPr/>
          <p:nvPr/>
        </p:nvSpPr>
        <p:spPr>
          <a:xfrm>
            <a:off x="16463594" y="13947380"/>
            <a:ext cx="1708964" cy="745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Development team</a:t>
            </a:r>
          </a:p>
        </p:txBody>
      </p:sp>
      <p:sp>
        <p:nvSpPr>
          <p:cNvPr id="40" name="TextBox 39">
            <a:extLst>
              <a:ext uri="{FF2B5EF4-FFF2-40B4-BE49-F238E27FC236}">
                <a16:creationId xmlns:a16="http://schemas.microsoft.com/office/drawing/2014/main" id="{70B32E24-5982-4B57-BFFB-ADFF24B07528}"/>
              </a:ext>
            </a:extLst>
          </p:cNvPr>
          <p:cNvSpPr txBox="1"/>
          <p:nvPr/>
        </p:nvSpPr>
        <p:spPr>
          <a:xfrm rot="16200000">
            <a:off x="18033343" y="16634305"/>
            <a:ext cx="1766321" cy="400110"/>
          </a:xfrm>
          <a:prstGeom prst="rect">
            <a:avLst/>
          </a:prstGeom>
          <a:noFill/>
        </p:spPr>
        <p:txBody>
          <a:bodyPr wrap="square" rtlCol="0">
            <a:spAutoFit/>
          </a:bodyPr>
          <a:lstStyle/>
          <a:p>
            <a:r>
              <a:rPr lang="en-GB" sz="2000" dirty="0">
                <a:solidFill>
                  <a:schemeClr val="tx1"/>
                </a:solidFill>
              </a:rPr>
              <a:t>The Service</a:t>
            </a:r>
          </a:p>
        </p:txBody>
      </p:sp>
      <p:sp>
        <p:nvSpPr>
          <p:cNvPr id="55" name="Arrow: Right 54">
            <a:extLst>
              <a:ext uri="{FF2B5EF4-FFF2-40B4-BE49-F238E27FC236}">
                <a16:creationId xmlns:a16="http://schemas.microsoft.com/office/drawing/2014/main" id="{154F4B9A-C211-4DFA-A42A-864DEE61068A}"/>
              </a:ext>
            </a:extLst>
          </p:cNvPr>
          <p:cNvSpPr/>
          <p:nvPr/>
        </p:nvSpPr>
        <p:spPr>
          <a:xfrm>
            <a:off x="15423039" y="14096396"/>
            <a:ext cx="846551" cy="67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6" name="Arrow: Right 55">
            <a:extLst>
              <a:ext uri="{FF2B5EF4-FFF2-40B4-BE49-F238E27FC236}">
                <a16:creationId xmlns:a16="http://schemas.microsoft.com/office/drawing/2014/main" id="{6A885194-DBC7-436A-9276-3D8D49AABC06}"/>
              </a:ext>
            </a:extLst>
          </p:cNvPr>
          <p:cNvSpPr/>
          <p:nvPr/>
        </p:nvSpPr>
        <p:spPr>
          <a:xfrm rot="10800000">
            <a:off x="15419609" y="14386087"/>
            <a:ext cx="846551" cy="67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4" name="Arrow: Down 53">
            <a:extLst>
              <a:ext uri="{FF2B5EF4-FFF2-40B4-BE49-F238E27FC236}">
                <a16:creationId xmlns:a16="http://schemas.microsoft.com/office/drawing/2014/main" id="{60A83CB4-8174-4AD8-84EE-271F2C3E5CFC}"/>
              </a:ext>
            </a:extLst>
          </p:cNvPr>
          <p:cNvSpPr/>
          <p:nvPr/>
        </p:nvSpPr>
        <p:spPr>
          <a:xfrm>
            <a:off x="16974368" y="14874240"/>
            <a:ext cx="124912" cy="53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8" name="Arrow: Down 57">
            <a:extLst>
              <a:ext uri="{FF2B5EF4-FFF2-40B4-BE49-F238E27FC236}">
                <a16:creationId xmlns:a16="http://schemas.microsoft.com/office/drawing/2014/main" id="{7CD49ABD-CABA-4014-979C-8B5A6291BD7F}"/>
              </a:ext>
            </a:extLst>
          </p:cNvPr>
          <p:cNvSpPr/>
          <p:nvPr/>
        </p:nvSpPr>
        <p:spPr>
          <a:xfrm rot="10800000">
            <a:off x="17522120" y="14864367"/>
            <a:ext cx="124912" cy="53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026" name="Straight Connector 1025">
            <a:extLst>
              <a:ext uri="{FF2B5EF4-FFF2-40B4-BE49-F238E27FC236}">
                <a16:creationId xmlns:a16="http://schemas.microsoft.com/office/drawing/2014/main" id="{CFF1DED9-BAEC-44D9-98FB-4286A06A6642}"/>
              </a:ext>
            </a:extLst>
          </p:cNvPr>
          <p:cNvCxnSpPr/>
          <p:nvPr/>
        </p:nvCxnSpPr>
        <p:spPr>
          <a:xfrm flipH="1">
            <a:off x="15198944" y="16311880"/>
            <a:ext cx="965616" cy="0"/>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Connector 67">
            <a:extLst>
              <a:ext uri="{FF2B5EF4-FFF2-40B4-BE49-F238E27FC236}">
                <a16:creationId xmlns:a16="http://schemas.microsoft.com/office/drawing/2014/main" id="{BD9921D5-863E-457A-B29A-FA1C6EC23908}"/>
              </a:ext>
            </a:extLst>
          </p:cNvPr>
          <p:cNvCxnSpPr>
            <a:cxnSpLocks/>
          </p:cNvCxnSpPr>
          <p:nvPr/>
        </p:nvCxnSpPr>
        <p:spPr>
          <a:xfrm>
            <a:off x="14498320" y="17952720"/>
            <a:ext cx="494434" cy="8996"/>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F820E918-DAC7-4D7A-A1CB-7FB13BB4E7C5}"/>
              </a:ext>
            </a:extLst>
          </p:cNvPr>
          <p:cNvCxnSpPr>
            <a:cxnSpLocks/>
          </p:cNvCxnSpPr>
          <p:nvPr/>
        </p:nvCxnSpPr>
        <p:spPr>
          <a:xfrm>
            <a:off x="16459633" y="17957218"/>
            <a:ext cx="494434" cy="8996"/>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9" name="Freeform: Shape 1028">
            <a:extLst>
              <a:ext uri="{FF2B5EF4-FFF2-40B4-BE49-F238E27FC236}">
                <a16:creationId xmlns:a16="http://schemas.microsoft.com/office/drawing/2014/main" id="{F13870B7-928A-4E70-9399-646C7539DAFB}"/>
              </a:ext>
            </a:extLst>
          </p:cNvPr>
          <p:cNvSpPr/>
          <p:nvPr/>
        </p:nvSpPr>
        <p:spPr>
          <a:xfrm>
            <a:off x="16149320" y="17048480"/>
            <a:ext cx="688481" cy="355600"/>
          </a:xfrm>
          <a:custGeom>
            <a:avLst/>
            <a:gdLst>
              <a:gd name="connsiteX0" fmla="*/ 0 w 688481"/>
              <a:gd name="connsiteY0" fmla="*/ 355600 h 355600"/>
              <a:gd name="connsiteX1" fmla="*/ 162560 w 688481"/>
              <a:gd name="connsiteY1" fmla="*/ 193040 h 355600"/>
              <a:gd name="connsiteX2" fmla="*/ 609600 w 688481"/>
              <a:gd name="connsiteY2" fmla="*/ 203200 h 355600"/>
              <a:gd name="connsiteX3" fmla="*/ 685800 w 688481"/>
              <a:gd name="connsiteY3" fmla="*/ 0 h 355600"/>
            </a:gdLst>
            <a:ahLst/>
            <a:cxnLst>
              <a:cxn ang="0">
                <a:pos x="connsiteX0" y="connsiteY0"/>
              </a:cxn>
              <a:cxn ang="0">
                <a:pos x="connsiteX1" y="connsiteY1"/>
              </a:cxn>
              <a:cxn ang="0">
                <a:pos x="connsiteX2" y="connsiteY2"/>
              </a:cxn>
              <a:cxn ang="0">
                <a:pos x="connsiteX3" y="connsiteY3"/>
              </a:cxn>
            </a:cxnLst>
            <a:rect l="l" t="t" r="r" b="b"/>
            <a:pathLst>
              <a:path w="688481" h="355600">
                <a:moveTo>
                  <a:pt x="0" y="355600"/>
                </a:moveTo>
                <a:cubicBezTo>
                  <a:pt x="30480" y="287020"/>
                  <a:pt x="60960" y="218440"/>
                  <a:pt x="162560" y="193040"/>
                </a:cubicBezTo>
                <a:cubicBezTo>
                  <a:pt x="264160" y="167640"/>
                  <a:pt x="522393" y="235373"/>
                  <a:pt x="609600" y="203200"/>
                </a:cubicBezTo>
                <a:cubicBezTo>
                  <a:pt x="696807" y="171027"/>
                  <a:pt x="691303" y="85513"/>
                  <a:pt x="685800" y="0"/>
                </a:cubicBezTo>
              </a:path>
            </a:pathLst>
          </a:cu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cxnSp>
        <p:nvCxnSpPr>
          <p:cNvPr id="73" name="Straight Connector 72">
            <a:extLst>
              <a:ext uri="{FF2B5EF4-FFF2-40B4-BE49-F238E27FC236}">
                <a16:creationId xmlns:a16="http://schemas.microsoft.com/office/drawing/2014/main" id="{4E2AEC01-8B81-4447-8BBC-65E4BF0987A8}"/>
              </a:ext>
            </a:extLst>
          </p:cNvPr>
          <p:cNvCxnSpPr>
            <a:cxnSpLocks/>
          </p:cNvCxnSpPr>
          <p:nvPr/>
        </p:nvCxnSpPr>
        <p:spPr>
          <a:xfrm flipV="1">
            <a:off x="17345312" y="17055547"/>
            <a:ext cx="0" cy="366046"/>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41" name="Freeform: Shape 1040">
            <a:extLst>
              <a:ext uri="{FF2B5EF4-FFF2-40B4-BE49-F238E27FC236}">
                <a16:creationId xmlns:a16="http://schemas.microsoft.com/office/drawing/2014/main" id="{2F68EA09-13F4-4F95-A674-6F9CDD1FC62F}"/>
              </a:ext>
            </a:extLst>
          </p:cNvPr>
          <p:cNvSpPr/>
          <p:nvPr/>
        </p:nvSpPr>
        <p:spPr>
          <a:xfrm>
            <a:off x="14508480" y="16352520"/>
            <a:ext cx="1640840" cy="1000760"/>
          </a:xfrm>
          <a:custGeom>
            <a:avLst/>
            <a:gdLst>
              <a:gd name="connsiteX0" fmla="*/ 1640840 w 1640840"/>
              <a:gd name="connsiteY0" fmla="*/ 0 h 1000760"/>
              <a:gd name="connsiteX1" fmla="*/ 1330960 w 1640840"/>
              <a:gd name="connsiteY1" fmla="*/ 502920 h 1000760"/>
              <a:gd name="connsiteX2" fmla="*/ 0 w 1640840"/>
              <a:gd name="connsiteY2" fmla="*/ 1000760 h 1000760"/>
            </a:gdLst>
            <a:ahLst/>
            <a:cxnLst>
              <a:cxn ang="0">
                <a:pos x="connsiteX0" y="connsiteY0"/>
              </a:cxn>
              <a:cxn ang="0">
                <a:pos x="connsiteX1" y="connsiteY1"/>
              </a:cxn>
              <a:cxn ang="0">
                <a:pos x="connsiteX2" y="connsiteY2"/>
              </a:cxn>
            </a:cxnLst>
            <a:rect l="l" t="t" r="r" b="b"/>
            <a:pathLst>
              <a:path w="1640840" h="1000760">
                <a:moveTo>
                  <a:pt x="1640840" y="0"/>
                </a:moveTo>
                <a:cubicBezTo>
                  <a:pt x="1622636" y="168063"/>
                  <a:pt x="1604433" y="336127"/>
                  <a:pt x="1330960" y="502920"/>
                </a:cubicBezTo>
                <a:cubicBezTo>
                  <a:pt x="1057487" y="669713"/>
                  <a:pt x="528743" y="835236"/>
                  <a:pt x="0" y="1000760"/>
                </a:cubicBezTo>
              </a:path>
            </a:pathLst>
          </a:cu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7" name="Arrow: Down 36">
            <a:extLst>
              <a:ext uri="{FF2B5EF4-FFF2-40B4-BE49-F238E27FC236}">
                <a16:creationId xmlns:a16="http://schemas.microsoft.com/office/drawing/2014/main" id="{A4032332-62ED-4FC3-A710-2532CF90A552}"/>
              </a:ext>
            </a:extLst>
          </p:cNvPr>
          <p:cNvSpPr/>
          <p:nvPr/>
        </p:nvSpPr>
        <p:spPr>
          <a:xfrm rot="10800000">
            <a:off x="14365831" y="14836014"/>
            <a:ext cx="124912" cy="53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2887925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Futura PT Medium"/>
        <a:ea typeface=""/>
        <a:cs typeface=""/>
      </a:majorFont>
      <a:minorFont>
        <a:latin typeface="Futu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17996</TotalTime>
  <Words>489</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PGothic</vt:lpstr>
      <vt:lpstr>Arial</vt:lpstr>
      <vt:lpstr>Calibri</vt:lpstr>
      <vt:lpstr>Futura</vt:lpstr>
      <vt:lpstr>Futura PT Medium</vt:lpstr>
      <vt:lpstr>Futura PT Medium (Headings)</vt:lpstr>
      <vt:lpstr>Open Sans</vt:lpstr>
      <vt:lpstr>Office Theme</vt:lpstr>
      <vt:lpstr>Designing knowledge base model representing a multi-scenario CONOPS of 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Zhanna Turubarova</dc:creator>
  <cp:lastModifiedBy>Валентин Тихоненко</cp:lastModifiedBy>
  <cp:revision>202</cp:revision>
  <cp:lastPrinted>2018-07-09T16:15:26Z</cp:lastPrinted>
  <dcterms:modified xsi:type="dcterms:W3CDTF">2024-07-24T10:17:54Z</dcterms:modified>
</cp:coreProperties>
</file>