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 id="2147483689" r:id="rId2"/>
  </p:sldMasterIdLst>
  <p:notesMasterIdLst>
    <p:notesMasterId r:id="rId12"/>
  </p:notesMasterIdLst>
  <p:sldIdLst>
    <p:sldId id="587" r:id="rId3"/>
    <p:sldId id="832" r:id="rId4"/>
    <p:sldId id="858" r:id="rId5"/>
    <p:sldId id="847" r:id="rId6"/>
    <p:sldId id="859" r:id="rId7"/>
    <p:sldId id="860" r:id="rId8"/>
    <p:sldId id="849" r:id="rId9"/>
    <p:sldId id="853" r:id="rId10"/>
    <p:sldId id="649" r:id="rId11"/>
  </p:sldIdLst>
  <p:sldSz cx="12192000" cy="6858000"/>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942AA3C-7872-40F0-9373-C48A1D4C9CC5}">
          <p14:sldIdLst>
            <p14:sldId id="587"/>
            <p14:sldId id="832"/>
            <p14:sldId id="858"/>
            <p14:sldId id="847"/>
            <p14:sldId id="859"/>
            <p14:sldId id="860"/>
            <p14:sldId id="849"/>
            <p14:sldId id="853"/>
            <p14:sldId id="649"/>
          </p14:sldIdLst>
        </p14:section>
      </p14:sectionLst>
    </p:ext>
    <p:ext uri="{EFAFB233-063F-42B5-8137-9DF3F51BA10A}">
      <p15:sldGuideLst xmlns:p15="http://schemas.microsoft.com/office/powerpoint/2012/main">
        <p15:guide id="1" orient="horz" pos="1298" userDrawn="1">
          <p15:clr>
            <a:srgbClr val="A4A3A4"/>
          </p15:clr>
        </p15:guide>
        <p15:guide id="2" pos="37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556074-F546-41CA-9CA0-ADC6F7423460}" name="Mikhail Koveshnikov" initials="MK" userId="64f858d7749ba1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1F0"/>
    <a:srgbClr val="1992D1"/>
    <a:srgbClr val="092271"/>
    <a:srgbClr val="004486"/>
    <a:srgbClr val="EDF8FD"/>
    <a:srgbClr val="D6EEFA"/>
    <a:srgbClr val="CEED13"/>
    <a:srgbClr val="AAC40F"/>
    <a:srgbClr val="CCFF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0662" autoAdjust="0"/>
  </p:normalViewPr>
  <p:slideViewPr>
    <p:cSldViewPr snapToGrid="0">
      <p:cViewPr varScale="1">
        <p:scale>
          <a:sx n="91" d="100"/>
          <a:sy n="91" d="100"/>
        </p:scale>
        <p:origin x="48" y="88"/>
      </p:cViewPr>
      <p:guideLst>
        <p:guide orient="horz" pos="1298"/>
        <p:guide pos="370"/>
      </p:guideLst>
    </p:cSldViewPr>
  </p:slideViewPr>
  <p:notesTextViewPr>
    <p:cViewPr>
      <p:scale>
        <a:sx n="3" d="2"/>
        <a:sy n="3" d="2"/>
      </p:scale>
      <p:origin x="0" y="0"/>
    </p:cViewPr>
  </p:notesTextViewPr>
  <p:sorterViewPr>
    <p:cViewPr varScale="1">
      <p:scale>
        <a:sx n="1" d="1"/>
        <a:sy n="1" d="1"/>
      </p:scale>
      <p:origin x="0" y="-63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A7264B5-649A-4CC9-84C2-93C37488E299}" type="datetimeFigureOut">
              <a:rPr lang="ru-RU" smtClean="0"/>
              <a:t>02.06.2024</a:t>
            </a:fld>
            <a:endParaRPr lang="ru-RU"/>
          </a:p>
        </p:txBody>
      </p:sp>
      <p:sp>
        <p:nvSpPr>
          <p:cNvPr id="4" name="Образ слайда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15C62B2-6A9E-4BA0-9337-C123881E7E56}" type="slidenum">
              <a:rPr lang="ru-RU" smtClean="0"/>
              <a:t>‹#›</a:t>
            </a:fld>
            <a:endParaRPr lang="ru-RU"/>
          </a:p>
        </p:txBody>
      </p:sp>
    </p:spTree>
    <p:extLst>
      <p:ext uri="{BB962C8B-B14F-4D97-AF65-F5344CB8AC3E}">
        <p14:creationId xmlns:p14="http://schemas.microsoft.com/office/powerpoint/2010/main" val="150610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1" name="Google Shape;981;p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2" name="Google Shape;982;p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1" name="Google Shape;981;p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2" name="Google Shape;982;p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344309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A02794EE-810C-4708-AD85-EE850E167BF4}"/>
              </a:ext>
            </a:extLst>
          </p:cNvPr>
          <p:cNvPicPr>
            <a:picLocks noChangeAspect="1"/>
          </p:cNvPicPr>
          <p:nvPr userDrawn="1"/>
        </p:nvPicPr>
        <p:blipFill>
          <a:blip r:embed="rId3"/>
          <a:stretch>
            <a:fillRect/>
          </a:stretch>
        </p:blipFill>
        <p:spPr>
          <a:xfrm>
            <a:off x="0" y="7729"/>
            <a:ext cx="12192000" cy="6842542"/>
          </a:xfrm>
          <a:prstGeom prst="rect">
            <a:avLst/>
          </a:prstGeom>
        </p:spPr>
      </p:pic>
      <p:sp>
        <p:nvSpPr>
          <p:cNvPr id="7" name="Заголовок 3"/>
          <p:cNvSpPr>
            <a:spLocks noGrp="1"/>
          </p:cNvSpPr>
          <p:nvPr>
            <p:ph type="ctrTitle" hasCustomPrompt="1"/>
          </p:nvPr>
        </p:nvSpPr>
        <p:spPr>
          <a:xfrm>
            <a:off x="4029075" y="2314575"/>
            <a:ext cx="7655434" cy="1881188"/>
          </a:xfrm>
          <a:prstGeom prst="rect">
            <a:avLst/>
          </a:prstGeom>
        </p:spPr>
        <p:txBody>
          <a:bodyPr anchor="b">
            <a:normAutofit/>
          </a:bodyPr>
          <a:lstStyle>
            <a:lvl1pPr algn="r">
              <a:defRPr lang="ru-RU" dirty="0">
                <a:solidFill>
                  <a:schemeClr val="bg1"/>
                </a:solidFill>
                <a:latin typeface="DINPro-Bold" panose="02000503030000020004" pitchFamily="50" charset="0"/>
              </a:defRPr>
            </a:lvl1pPr>
          </a:lstStyle>
          <a:p>
            <a:pPr algn="l"/>
            <a:r>
              <a:rPr lang="ru-RU" dirty="0">
                <a:latin typeface="DINPro-Light" panose="02000504040000020003" pitchFamily="50" charset="0"/>
              </a:rPr>
              <a:t>ОБРАЗЕЦ ЗАГОЛОВКА</a:t>
            </a:r>
          </a:p>
        </p:txBody>
      </p:sp>
      <p:sp>
        <p:nvSpPr>
          <p:cNvPr id="8" name="Подзаголовок 4"/>
          <p:cNvSpPr>
            <a:spLocks noGrp="1"/>
          </p:cNvSpPr>
          <p:nvPr>
            <p:ph type="subTitle" idx="1"/>
          </p:nvPr>
        </p:nvSpPr>
        <p:spPr>
          <a:xfrm>
            <a:off x="4029075" y="4525183"/>
            <a:ext cx="7655434" cy="1368398"/>
          </a:xfrm>
          <a:prstGeom prst="rect">
            <a:avLst/>
          </a:prstGeom>
        </p:spPr>
        <p:txBody>
          <a:bodyPr/>
          <a:lstStyle>
            <a:lvl1pPr marL="0" indent="0">
              <a:buNone/>
              <a:defRPr>
                <a:solidFill>
                  <a:schemeClr val="bg1"/>
                </a:solidFill>
              </a:defRPr>
            </a:lvl1pPr>
          </a:lstStyle>
          <a:p>
            <a:pPr algn="l"/>
            <a:r>
              <a:rPr lang="ru-RU" dirty="0">
                <a:latin typeface="DINPro-Regular" panose="02000503030000020004" pitchFamily="50" charset="0"/>
              </a:rPr>
              <a:t>Образец подзаголовка</a:t>
            </a:r>
          </a:p>
        </p:txBody>
      </p:sp>
      <p:sp>
        <p:nvSpPr>
          <p:cNvPr id="16" name="Дата 3"/>
          <p:cNvSpPr>
            <a:spLocks noGrp="1"/>
          </p:cNvSpPr>
          <p:nvPr>
            <p:ph type="dt" sz="half" idx="2"/>
          </p:nvPr>
        </p:nvSpPr>
        <p:spPr>
          <a:xfrm>
            <a:off x="9520699" y="6296937"/>
            <a:ext cx="913141" cy="355362"/>
          </a:xfrm>
          <a:prstGeom prst="rect">
            <a:avLst/>
          </a:prstGeom>
        </p:spPr>
        <p:txBody>
          <a:bodyPr/>
          <a:lstStyle>
            <a:lvl1pPr>
              <a:defRPr sz="1200">
                <a:solidFill>
                  <a:schemeClr val="bg1">
                    <a:lumMod val="65000"/>
                  </a:schemeClr>
                </a:solidFill>
                <a:latin typeface="DINPro-Regular" panose="02000503030000020004" pitchFamily="50" charset="0"/>
              </a:defRPr>
            </a:lvl1pPr>
          </a:lstStyle>
          <a:p>
            <a:fld id="{B0584E65-5E8B-4C36-ABDD-219FA254D2E7}" type="datetime1">
              <a:rPr lang="ru-RU" smtClean="0"/>
              <a:t>02.06.2024</a:t>
            </a:fld>
            <a:endParaRPr lang="ru-RU"/>
          </a:p>
        </p:txBody>
      </p:sp>
      <p:sp>
        <p:nvSpPr>
          <p:cNvPr id="17" name="Нижний колонтитул 4"/>
          <p:cNvSpPr>
            <a:spLocks noGrp="1"/>
          </p:cNvSpPr>
          <p:nvPr>
            <p:ph type="ftr" sz="quarter" idx="3"/>
          </p:nvPr>
        </p:nvSpPr>
        <p:spPr>
          <a:xfrm>
            <a:off x="838201" y="6296937"/>
            <a:ext cx="8229600" cy="355362"/>
          </a:xfrm>
          <a:prstGeom prst="rect">
            <a:avLst/>
          </a:prstGeom>
        </p:spPr>
        <p:txBody>
          <a:bodyPr/>
          <a:lstStyle>
            <a:lvl1pPr algn="l">
              <a:defRPr sz="1200">
                <a:solidFill>
                  <a:schemeClr val="bg1">
                    <a:lumMod val="65000"/>
                  </a:schemeClr>
                </a:solidFill>
                <a:latin typeface="DINPro-Regular" panose="02000503030000020004" pitchFamily="50" charset="0"/>
              </a:defRPr>
            </a:lvl1pPr>
          </a:lstStyle>
          <a:p>
            <a:r>
              <a:rPr lang="ru-RU"/>
              <a:t>Колонтитул. Отключается в меню "вставка". Как и дата с номером слайда.</a:t>
            </a:r>
            <a:endParaRPr lang="ru-RU" dirty="0"/>
          </a:p>
        </p:txBody>
      </p:sp>
      <p:sp>
        <p:nvSpPr>
          <p:cNvPr id="18" name="Номер слайда 5"/>
          <p:cNvSpPr>
            <a:spLocks noGrp="1"/>
          </p:cNvSpPr>
          <p:nvPr>
            <p:ph type="sldNum" sz="quarter" idx="4"/>
          </p:nvPr>
        </p:nvSpPr>
        <p:spPr>
          <a:xfrm>
            <a:off x="10886739" y="6296938"/>
            <a:ext cx="797769" cy="355362"/>
          </a:xfrm>
          <a:prstGeom prst="rect">
            <a:avLst/>
          </a:prstGeom>
        </p:spPr>
        <p:txBody>
          <a:bodyPr/>
          <a:lstStyle>
            <a:lvl1pPr algn="r">
              <a:defRPr sz="1200">
                <a:solidFill>
                  <a:schemeClr val="bg1"/>
                </a:solidFill>
                <a:latin typeface="DINPro-Bold" panose="02000503030000020004" pitchFamily="50" charset="0"/>
              </a:defRPr>
            </a:lvl1pPr>
          </a:lstStyle>
          <a:p>
            <a:fld id="{D529EC27-616F-40BF-8143-3E83F30B7EC5}" type="slidenum">
              <a:rPr lang="ru-RU" smtClean="0"/>
              <a:pPr/>
              <a:t>‹#›</a:t>
            </a:fld>
            <a:endParaRPr lang="ru-RU" dirty="0"/>
          </a:p>
        </p:txBody>
      </p:sp>
    </p:spTree>
    <p:extLst>
      <p:ext uri="{BB962C8B-B14F-4D97-AF65-F5344CB8AC3E}">
        <p14:creationId xmlns:p14="http://schemas.microsoft.com/office/powerpoint/2010/main" val="39291157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838200" y="1825625"/>
            <a:ext cx="10515600" cy="4351338"/>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a:prstGeom prst="rect">
            <a:avLst/>
          </a:prstGeom>
        </p:spPr>
        <p:txBody>
          <a:bodyPr/>
          <a:lstStyle/>
          <a:p>
            <a:fld id="{3EAB29BD-6D67-408B-8DFE-D261B433F644}" type="datetime1">
              <a:rPr lang="ru-RU" smtClean="0"/>
              <a:t>02.06.2024</a:t>
            </a:fld>
            <a:endParaRPr lang="ru-RU"/>
          </a:p>
        </p:txBody>
      </p:sp>
      <p:sp>
        <p:nvSpPr>
          <p:cNvPr id="5" name="Нижний колонтитул 4"/>
          <p:cNvSpPr>
            <a:spLocks noGrp="1"/>
          </p:cNvSpPr>
          <p:nvPr>
            <p:ph type="ftr" sz="quarter" idx="11"/>
          </p:nvPr>
        </p:nvSpPr>
        <p:spPr>
          <a:xfrm>
            <a:off x="4038600" y="6356350"/>
            <a:ext cx="4114800" cy="365125"/>
          </a:xfrm>
          <a:prstGeom prst="rect">
            <a:avLst/>
          </a:prstGeom>
        </p:spPr>
        <p:txBody>
          <a:bodyPr/>
          <a:lstStyle/>
          <a:p>
            <a:r>
              <a:rPr lang="ru-RU"/>
              <a:t>Колонтитул. Отключается в меню "вставка". Как и дата с номером слайда.</a:t>
            </a:r>
          </a:p>
        </p:txBody>
      </p:sp>
      <p:sp>
        <p:nvSpPr>
          <p:cNvPr id="6" name="Номер слайда 5"/>
          <p:cNvSpPr>
            <a:spLocks noGrp="1"/>
          </p:cNvSpPr>
          <p:nvPr>
            <p:ph type="sldNum" sz="quarter" idx="12"/>
          </p:nvPr>
        </p:nvSpPr>
        <p:spPr>
          <a:xfrm>
            <a:off x="10687050" y="6356348"/>
            <a:ext cx="666750" cy="293687"/>
          </a:xfrm>
          <a:prstGeom prst="rect">
            <a:avLst/>
          </a:prstGeom>
        </p:spPr>
        <p:txBody>
          <a:bodyPr/>
          <a:lstStyle/>
          <a:p>
            <a:fld id="{D529EC27-616F-40BF-8143-3E83F30B7EC5}" type="slidenum">
              <a:rPr lang="ru-RU" smtClean="0"/>
              <a:t>‹#›</a:t>
            </a:fld>
            <a:endParaRPr lang="ru-RU"/>
          </a:p>
        </p:txBody>
      </p:sp>
    </p:spTree>
    <p:extLst>
      <p:ext uri="{BB962C8B-B14F-4D97-AF65-F5344CB8AC3E}">
        <p14:creationId xmlns:p14="http://schemas.microsoft.com/office/powerpoint/2010/main" val="329909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a:prstGeom prst="rect">
            <a:avLst/>
          </a:prstGeom>
        </p:spPr>
        <p:txBody>
          <a:bodyPr/>
          <a:lstStyle/>
          <a:p>
            <a:fld id="{E72A7B0B-3A69-404A-9BC2-1E64ABF81B5B}" type="datetime1">
              <a:rPr lang="ru-RU" smtClean="0"/>
              <a:t>02.06.2024</a:t>
            </a:fld>
            <a:endParaRPr lang="ru-RU"/>
          </a:p>
        </p:txBody>
      </p:sp>
      <p:sp>
        <p:nvSpPr>
          <p:cNvPr id="5" name="Нижний колонтитул 4"/>
          <p:cNvSpPr>
            <a:spLocks noGrp="1"/>
          </p:cNvSpPr>
          <p:nvPr>
            <p:ph type="ftr" sz="quarter" idx="11"/>
          </p:nvPr>
        </p:nvSpPr>
        <p:spPr>
          <a:xfrm>
            <a:off x="4038600" y="6356350"/>
            <a:ext cx="4114800" cy="365125"/>
          </a:xfrm>
          <a:prstGeom prst="rect">
            <a:avLst/>
          </a:prstGeom>
        </p:spPr>
        <p:txBody>
          <a:bodyPr/>
          <a:lstStyle/>
          <a:p>
            <a:r>
              <a:rPr lang="ru-RU"/>
              <a:t>Колонтитул. Отключается в меню "вставка". Как и дата с номером слайда.</a:t>
            </a:r>
          </a:p>
        </p:txBody>
      </p:sp>
      <p:sp>
        <p:nvSpPr>
          <p:cNvPr id="6" name="Номер слайда 5"/>
          <p:cNvSpPr>
            <a:spLocks noGrp="1"/>
          </p:cNvSpPr>
          <p:nvPr>
            <p:ph type="sldNum" sz="quarter" idx="12"/>
          </p:nvPr>
        </p:nvSpPr>
        <p:spPr>
          <a:xfrm>
            <a:off x="10687050" y="6356348"/>
            <a:ext cx="666750" cy="293687"/>
          </a:xfrm>
          <a:prstGeom prst="rect">
            <a:avLst/>
          </a:prstGeom>
        </p:spPr>
        <p:txBody>
          <a:bodyPr/>
          <a:lstStyle/>
          <a:p>
            <a:fld id="{D529EC27-616F-40BF-8143-3E83F30B7EC5}" type="slidenum">
              <a:rPr lang="ru-RU" smtClean="0"/>
              <a:t>‹#›</a:t>
            </a:fld>
            <a:endParaRPr lang="ru-RU"/>
          </a:p>
        </p:txBody>
      </p:sp>
    </p:spTree>
    <p:extLst>
      <p:ext uri="{BB962C8B-B14F-4D97-AF65-F5344CB8AC3E}">
        <p14:creationId xmlns:p14="http://schemas.microsoft.com/office/powerpoint/2010/main" val="22737651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2677137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7218544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6407774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894477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320912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2285432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9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288939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576703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48692"/>
            <a:ext cx="10900810" cy="4528272"/>
          </a:xfrm>
          <a:prstGeom prst="rect">
            <a:avLst/>
          </a:prstGeom>
        </p:spPr>
        <p:txBody>
          <a:bodyPr/>
          <a:lstStyle>
            <a:lvl1pPr>
              <a:defRPr>
                <a:latin typeface="DINPro-Regular" panose="02000503030000020004" pitchFamily="50" charset="0"/>
              </a:defRPr>
            </a:lvl1pPr>
            <a:lvl2pPr>
              <a:defRPr>
                <a:latin typeface="DINPro-Regular" panose="02000503030000020004" pitchFamily="50" charset="0"/>
              </a:defRPr>
            </a:lvl2pPr>
            <a:lvl3pPr>
              <a:defRPr>
                <a:latin typeface="DINPro-Regular" panose="02000503030000020004" pitchFamily="50" charset="0"/>
              </a:defRPr>
            </a:lvl3pPr>
            <a:lvl4pPr>
              <a:defRPr>
                <a:latin typeface="DINPro-Regular" panose="02000503030000020004" pitchFamily="50" charset="0"/>
              </a:defRPr>
            </a:lvl4pPr>
            <a:lvl5pPr>
              <a:defRPr>
                <a:latin typeface="DINPro-Regular" panose="02000503030000020004" pitchFamily="50"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Заголовок 8"/>
          <p:cNvSpPr>
            <a:spLocks noGrp="1"/>
          </p:cNvSpPr>
          <p:nvPr>
            <p:ph type="title" hasCustomPrompt="1"/>
          </p:nvPr>
        </p:nvSpPr>
        <p:spPr>
          <a:xfrm>
            <a:off x="838201" y="147086"/>
            <a:ext cx="8229600" cy="985377"/>
          </a:xfrm>
          <a:prstGeom prst="rect">
            <a:avLst/>
          </a:prstGeom>
        </p:spPr>
        <p:txBody>
          <a:bodyPr anchor="ctr" anchorCtr="0">
            <a:normAutofit/>
          </a:bodyPr>
          <a:lstStyle>
            <a:lvl1pPr>
              <a:defRPr sz="3200">
                <a:solidFill>
                  <a:srgbClr val="004486"/>
                </a:solidFill>
                <a:latin typeface="DINPro-Medium" panose="02000503030000020004" pitchFamily="50" charset="0"/>
              </a:defRPr>
            </a:lvl1pPr>
          </a:lstStyle>
          <a:p>
            <a:r>
              <a:rPr lang="ru-RU" sz="3600" dirty="0">
                <a:latin typeface="DINPro-Light" panose="02000504040000020003" pitchFamily="50" charset="0"/>
              </a:rPr>
              <a:t>ОБРАЗЕЦ ЗАГОЛОВКА</a:t>
            </a:r>
          </a:p>
        </p:txBody>
      </p:sp>
      <p:sp>
        <p:nvSpPr>
          <p:cNvPr id="18" name="Дата 3"/>
          <p:cNvSpPr>
            <a:spLocks noGrp="1"/>
          </p:cNvSpPr>
          <p:nvPr>
            <p:ph type="dt" sz="half" idx="2"/>
          </p:nvPr>
        </p:nvSpPr>
        <p:spPr>
          <a:xfrm>
            <a:off x="9520699" y="6296937"/>
            <a:ext cx="913141" cy="355362"/>
          </a:xfrm>
          <a:prstGeom prst="rect">
            <a:avLst/>
          </a:prstGeom>
        </p:spPr>
        <p:txBody>
          <a:bodyPr/>
          <a:lstStyle>
            <a:lvl1pPr>
              <a:defRPr sz="1200">
                <a:solidFill>
                  <a:schemeClr val="bg1">
                    <a:lumMod val="65000"/>
                  </a:schemeClr>
                </a:solidFill>
                <a:latin typeface="DINPro-Regular" panose="02000503030000020004" pitchFamily="50" charset="0"/>
              </a:defRPr>
            </a:lvl1pPr>
          </a:lstStyle>
          <a:p>
            <a:fld id="{2E874DA5-66F2-42CC-8AE7-22A50FBF5F3D}" type="datetime1">
              <a:rPr lang="ru-RU" smtClean="0"/>
              <a:t>02.06.2024</a:t>
            </a:fld>
            <a:endParaRPr lang="ru-RU"/>
          </a:p>
        </p:txBody>
      </p:sp>
      <p:sp>
        <p:nvSpPr>
          <p:cNvPr id="19" name="Нижний колонтитул 4"/>
          <p:cNvSpPr>
            <a:spLocks noGrp="1"/>
          </p:cNvSpPr>
          <p:nvPr>
            <p:ph type="ftr" sz="quarter" idx="3"/>
          </p:nvPr>
        </p:nvSpPr>
        <p:spPr>
          <a:xfrm>
            <a:off x="838201" y="6296937"/>
            <a:ext cx="8229600" cy="355362"/>
          </a:xfrm>
          <a:prstGeom prst="rect">
            <a:avLst/>
          </a:prstGeom>
        </p:spPr>
        <p:txBody>
          <a:bodyPr/>
          <a:lstStyle>
            <a:lvl1pPr algn="l">
              <a:defRPr sz="1200">
                <a:solidFill>
                  <a:schemeClr val="bg1">
                    <a:lumMod val="65000"/>
                  </a:schemeClr>
                </a:solidFill>
                <a:latin typeface="DINPro-Regular" panose="02000503030000020004" pitchFamily="50" charset="0"/>
              </a:defRPr>
            </a:lvl1pPr>
          </a:lstStyle>
          <a:p>
            <a:r>
              <a:rPr lang="ru-RU"/>
              <a:t>Колонтитул. Отключается в меню "вставка". Как и дата с номером слайда.</a:t>
            </a:r>
            <a:endParaRPr lang="ru-RU" dirty="0"/>
          </a:p>
        </p:txBody>
      </p:sp>
      <p:sp>
        <p:nvSpPr>
          <p:cNvPr id="20" name="Номер слайда 5"/>
          <p:cNvSpPr>
            <a:spLocks noGrp="1"/>
          </p:cNvSpPr>
          <p:nvPr>
            <p:ph type="sldNum" sz="quarter" idx="4"/>
          </p:nvPr>
        </p:nvSpPr>
        <p:spPr>
          <a:xfrm>
            <a:off x="10886739" y="6296938"/>
            <a:ext cx="797769" cy="355362"/>
          </a:xfrm>
          <a:prstGeom prst="rect">
            <a:avLst/>
          </a:prstGeom>
        </p:spPr>
        <p:txBody>
          <a:bodyPr/>
          <a:lstStyle>
            <a:lvl1pPr algn="r">
              <a:defRPr sz="1200">
                <a:solidFill>
                  <a:srgbClr val="1992D1"/>
                </a:solidFill>
                <a:latin typeface="DINPro-Bold" panose="02000503030000020004" pitchFamily="50" charset="0"/>
              </a:defRPr>
            </a:lvl1pPr>
          </a:lstStyle>
          <a:p>
            <a:fld id="{D529EC27-616F-40BF-8143-3E83F30B7EC5}" type="slidenum">
              <a:rPr lang="ru-RU" smtClean="0"/>
              <a:pPr/>
              <a:t>‹#›</a:t>
            </a:fld>
            <a:endParaRPr lang="ru-RU" dirty="0"/>
          </a:p>
        </p:txBody>
      </p:sp>
      <p:sp>
        <p:nvSpPr>
          <p:cNvPr id="4" name="Прямоугольник 3"/>
          <p:cNvSpPr/>
          <p:nvPr userDrawn="1"/>
        </p:nvSpPr>
        <p:spPr>
          <a:xfrm>
            <a:off x="9249103" y="121309"/>
            <a:ext cx="2353856" cy="861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39283" y="255929"/>
            <a:ext cx="1824256" cy="731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91754" y="372679"/>
            <a:ext cx="468583" cy="474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userDrawn="1"/>
        </p:nvSpPr>
        <p:spPr>
          <a:xfrm>
            <a:off x="5402313" y="6573848"/>
            <a:ext cx="6421821" cy="276999"/>
          </a:xfrm>
          <a:prstGeom prst="rect">
            <a:avLst/>
          </a:prstGeom>
          <a:noFill/>
        </p:spPr>
        <p:txBody>
          <a:bodyPr wrap="square" rtlCol="0">
            <a:spAutoFit/>
          </a:bodyPr>
          <a:lstStyle/>
          <a:p>
            <a:pPr algn="r"/>
            <a:r>
              <a:rPr lang="en-US" sz="1200" b="1" dirty="0">
                <a:solidFill>
                  <a:schemeClr val="accent1">
                    <a:lumMod val="50000"/>
                  </a:schemeClr>
                </a:solidFill>
              </a:rPr>
              <a:t>  II. </a:t>
            </a:r>
            <a:r>
              <a:rPr lang="ru-RU" sz="1200" b="1" dirty="0">
                <a:solidFill>
                  <a:schemeClr val="accent1">
                    <a:lumMod val="50000"/>
                  </a:schemeClr>
                </a:solidFill>
              </a:rPr>
              <a:t>Процессы формирования ценности</a:t>
            </a:r>
            <a:r>
              <a:rPr lang="en-US" sz="1200" b="1" dirty="0">
                <a:solidFill>
                  <a:schemeClr val="accent1">
                    <a:lumMod val="50000"/>
                  </a:schemeClr>
                </a:solidFill>
              </a:rPr>
              <a:t> </a:t>
            </a:r>
            <a:r>
              <a:rPr lang="ru-RU" sz="1200" b="1" dirty="0">
                <a:solidFill>
                  <a:schemeClr val="accent1">
                    <a:lumMod val="50000"/>
                  </a:schemeClr>
                </a:solidFill>
              </a:rPr>
              <a:t>      </a:t>
            </a:r>
            <a:r>
              <a:rPr lang="en-US" sz="1200" b="1" dirty="0">
                <a:solidFill>
                  <a:schemeClr val="accent1">
                    <a:lumMod val="50000"/>
                  </a:schemeClr>
                </a:solidFill>
              </a:rPr>
              <a:t> </a:t>
            </a:r>
            <a:r>
              <a:rPr lang="ru-RU" sz="1200" b="1" dirty="0">
                <a:solidFill>
                  <a:schemeClr val="accent1">
                    <a:lumMod val="50000"/>
                  </a:schemeClr>
                </a:solidFill>
              </a:rPr>
              <a:t>ЦК </a:t>
            </a:r>
            <a:r>
              <a:rPr lang="ru-RU" sz="1200" b="1" dirty="0" err="1">
                <a:solidFill>
                  <a:schemeClr val="accent1">
                    <a:lumMod val="50000"/>
                  </a:schemeClr>
                </a:solidFill>
              </a:rPr>
              <a:t>Мат.Мод</a:t>
            </a:r>
            <a:r>
              <a:rPr lang="ru-RU" sz="1200" b="1" dirty="0">
                <a:solidFill>
                  <a:schemeClr val="accent1">
                    <a:lumMod val="50000"/>
                  </a:schemeClr>
                </a:solidFill>
              </a:rPr>
              <a:t>. МАИ 20</a:t>
            </a:r>
            <a:r>
              <a:rPr lang="en-US" sz="1200" b="1" dirty="0">
                <a:solidFill>
                  <a:schemeClr val="accent1">
                    <a:lumMod val="50000"/>
                  </a:schemeClr>
                </a:solidFill>
              </a:rPr>
              <a:t>21</a:t>
            </a:r>
            <a:endParaRPr lang="ru-RU" sz="1200" b="1" dirty="0">
              <a:solidFill>
                <a:schemeClr val="accent1">
                  <a:lumMod val="50000"/>
                </a:schemeClr>
              </a:solidFill>
            </a:endParaRPr>
          </a:p>
        </p:txBody>
      </p:sp>
      <p:pic>
        <p:nvPicPr>
          <p:cNvPr id="13"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68083" y="6641883"/>
            <a:ext cx="132349" cy="14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931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15567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2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8462007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3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829956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4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2313188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992740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6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8942281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7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0713353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8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3490012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9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7315237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0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41013001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49" y="1709738"/>
            <a:ext cx="10852659" cy="2852737"/>
          </a:xfrm>
          <a:prstGeom prst="rect">
            <a:avLst/>
          </a:prstGeom>
        </p:spPr>
        <p:txBody>
          <a:bodyPr anchor="b">
            <a:normAutofit/>
          </a:bodyPr>
          <a:lstStyle>
            <a:lvl1pPr algn="r">
              <a:defRPr sz="4400">
                <a:solidFill>
                  <a:srgbClr val="004486"/>
                </a:solidFill>
                <a:latin typeface="DINPro-Light" panose="02000504040000020003" pitchFamily="50" charset="0"/>
              </a:defRPr>
            </a:lvl1pPr>
          </a:lstStyle>
          <a:p>
            <a:r>
              <a:rPr lang="ru-RU" dirty="0"/>
              <a:t>Образец заголовка</a:t>
            </a:r>
          </a:p>
        </p:txBody>
      </p:sp>
      <p:sp>
        <p:nvSpPr>
          <p:cNvPr id="3" name="Текст 2"/>
          <p:cNvSpPr>
            <a:spLocks noGrp="1"/>
          </p:cNvSpPr>
          <p:nvPr>
            <p:ph type="body" idx="1"/>
          </p:nvPr>
        </p:nvSpPr>
        <p:spPr>
          <a:xfrm>
            <a:off x="831850" y="4786313"/>
            <a:ext cx="10852658" cy="1303337"/>
          </a:xfrm>
          <a:prstGeom prst="rect">
            <a:avLst/>
          </a:prstGeom>
        </p:spPr>
        <p:txBody>
          <a:bodyPr/>
          <a:lstStyle>
            <a:lvl1pPr marL="0" indent="0" algn="r">
              <a:buNone/>
              <a:defRPr sz="2400">
                <a:solidFill>
                  <a:schemeClr val="bg1">
                    <a:lumMod val="50000"/>
                  </a:schemeClr>
                </a:solidFill>
                <a:latin typeface="DINPro-Regular" panose="0200050303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15" name="Дата 3"/>
          <p:cNvSpPr>
            <a:spLocks noGrp="1"/>
          </p:cNvSpPr>
          <p:nvPr>
            <p:ph type="dt" sz="half" idx="2"/>
          </p:nvPr>
        </p:nvSpPr>
        <p:spPr>
          <a:xfrm>
            <a:off x="9520699" y="6296937"/>
            <a:ext cx="913141" cy="355362"/>
          </a:xfrm>
          <a:prstGeom prst="rect">
            <a:avLst/>
          </a:prstGeom>
        </p:spPr>
        <p:txBody>
          <a:bodyPr/>
          <a:lstStyle>
            <a:lvl1pPr>
              <a:defRPr sz="1200">
                <a:solidFill>
                  <a:schemeClr val="bg1">
                    <a:lumMod val="65000"/>
                  </a:schemeClr>
                </a:solidFill>
                <a:latin typeface="DINPro-Regular" panose="02000503030000020004" pitchFamily="50" charset="0"/>
              </a:defRPr>
            </a:lvl1pPr>
          </a:lstStyle>
          <a:p>
            <a:fld id="{AB8E0586-E277-41BF-8CDA-6D0852247F59}" type="datetime1">
              <a:rPr lang="ru-RU" smtClean="0"/>
              <a:t>02.06.2024</a:t>
            </a:fld>
            <a:endParaRPr lang="ru-RU"/>
          </a:p>
        </p:txBody>
      </p:sp>
      <p:sp>
        <p:nvSpPr>
          <p:cNvPr id="16" name="Нижний колонтитул 4"/>
          <p:cNvSpPr>
            <a:spLocks noGrp="1"/>
          </p:cNvSpPr>
          <p:nvPr>
            <p:ph type="ftr" sz="quarter" idx="3"/>
          </p:nvPr>
        </p:nvSpPr>
        <p:spPr>
          <a:xfrm>
            <a:off x="838201" y="6296937"/>
            <a:ext cx="8229600" cy="355362"/>
          </a:xfrm>
          <a:prstGeom prst="rect">
            <a:avLst/>
          </a:prstGeom>
        </p:spPr>
        <p:txBody>
          <a:bodyPr/>
          <a:lstStyle>
            <a:lvl1pPr algn="l">
              <a:defRPr sz="1200">
                <a:solidFill>
                  <a:schemeClr val="bg1">
                    <a:lumMod val="65000"/>
                  </a:schemeClr>
                </a:solidFill>
                <a:latin typeface="DINPro-Regular" panose="02000503030000020004" pitchFamily="50" charset="0"/>
              </a:defRPr>
            </a:lvl1pPr>
          </a:lstStyle>
          <a:p>
            <a:r>
              <a:rPr lang="ru-RU"/>
              <a:t>Колонтитул. Отключается в меню "вставка". Как и дата с номером слайда.</a:t>
            </a:r>
            <a:endParaRPr lang="ru-RU" dirty="0"/>
          </a:p>
        </p:txBody>
      </p:sp>
      <p:sp>
        <p:nvSpPr>
          <p:cNvPr id="17" name="Номер слайда 5"/>
          <p:cNvSpPr>
            <a:spLocks noGrp="1"/>
          </p:cNvSpPr>
          <p:nvPr>
            <p:ph type="sldNum" sz="quarter" idx="4"/>
          </p:nvPr>
        </p:nvSpPr>
        <p:spPr>
          <a:xfrm>
            <a:off x="10886739" y="6296938"/>
            <a:ext cx="797769" cy="355362"/>
          </a:xfrm>
          <a:prstGeom prst="rect">
            <a:avLst/>
          </a:prstGeom>
        </p:spPr>
        <p:txBody>
          <a:bodyPr/>
          <a:lstStyle>
            <a:lvl1pPr algn="r">
              <a:defRPr sz="1200">
                <a:solidFill>
                  <a:srgbClr val="1992D1"/>
                </a:solidFill>
                <a:latin typeface="DINPro-Bold" panose="02000503030000020004" pitchFamily="50" charset="0"/>
              </a:defRPr>
            </a:lvl1pPr>
          </a:lstStyle>
          <a:p>
            <a:fld id="{D529EC27-616F-40BF-8143-3E83F30B7EC5}" type="slidenum">
              <a:rPr lang="ru-RU" smtClean="0"/>
              <a:pPr/>
              <a:t>‹#›</a:t>
            </a:fld>
            <a:endParaRPr lang="ru-RU" dirty="0"/>
          </a:p>
        </p:txBody>
      </p:sp>
    </p:spTree>
    <p:extLst>
      <p:ext uri="{BB962C8B-B14F-4D97-AF65-F5344CB8AC3E}">
        <p14:creationId xmlns:p14="http://schemas.microsoft.com/office/powerpoint/2010/main" val="33606094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5074271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2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8084382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3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611963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4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Объект 3"/>
          <p:cNvSpPr>
            <a:spLocks noGrp="1"/>
          </p:cNvSpPr>
          <p:nvPr>
            <p:ph sz="quarter" idx="10"/>
          </p:nvPr>
        </p:nvSpPr>
        <p:spPr>
          <a:xfrm>
            <a:off x="599017" y="1602000"/>
            <a:ext cx="10972800" cy="4525200"/>
          </a:xfrm>
        </p:spPr>
        <p:txBody>
          <a:bodyPr/>
          <a:lstStyle>
            <a:lvl5pP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3415474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2_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4459200" y="2080800"/>
            <a:ext cx="5832000" cy="1184400"/>
          </a:xfrm>
        </p:spPr>
        <p:txBody>
          <a:bodyPr anchor="ctr" anchorCtr="0">
            <a:normAutofit/>
          </a:bodyPr>
          <a:lstStyle>
            <a:lvl1pPr>
              <a:defRPr sz="2200" baseline="0">
                <a:solidFill>
                  <a:schemeClr val="tx1"/>
                </a:solidFill>
              </a:defRPr>
            </a:lvl1pPr>
          </a:lstStyle>
          <a:p>
            <a:r>
              <a:rPr lang="ru-RU" dirty="0"/>
              <a:t>Название презентации</a:t>
            </a:r>
          </a:p>
        </p:txBody>
      </p:sp>
      <p:sp>
        <p:nvSpPr>
          <p:cNvPr id="3" name="Подзаголовок 2"/>
          <p:cNvSpPr>
            <a:spLocks noGrp="1"/>
          </p:cNvSpPr>
          <p:nvPr>
            <p:ph type="subTitle" idx="1" hasCustomPrompt="1"/>
          </p:nvPr>
        </p:nvSpPr>
        <p:spPr>
          <a:xfrm>
            <a:off x="4459200" y="3340800"/>
            <a:ext cx="5832000" cy="702000"/>
          </a:xfrm>
        </p:spPr>
        <p:txBody>
          <a:bodyPr anchor="ctr">
            <a:normAutofit/>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Подзаголовок презентации</a:t>
            </a:r>
          </a:p>
        </p:txBody>
      </p:sp>
      <p:pic>
        <p:nvPicPr>
          <p:cNvPr id="8" name="Picture 2" descr="C:\Users\March\Desktop\IBS\Новая презентация\source\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71777" y="2077557"/>
            <a:ext cx="2630719" cy="1990204"/>
          </a:xfrm>
          <a:prstGeom prst="rect">
            <a:avLst/>
          </a:prstGeom>
          <a:noFill/>
          <a:ln w="9525">
            <a:noFill/>
            <a:miter lim="800000"/>
            <a:headEnd/>
            <a:tailEnd/>
          </a:ln>
        </p:spPr>
      </p:pic>
      <p:sp>
        <p:nvSpPr>
          <p:cNvPr id="10" name="Текст 9"/>
          <p:cNvSpPr>
            <a:spLocks noGrp="1"/>
          </p:cNvSpPr>
          <p:nvPr>
            <p:ph type="body" sz="quarter" idx="11" hasCustomPrompt="1"/>
          </p:nvPr>
        </p:nvSpPr>
        <p:spPr>
          <a:xfrm>
            <a:off x="6316800" y="403200"/>
            <a:ext cx="5539200" cy="385200"/>
          </a:xfrm>
        </p:spPr>
        <p:txBody>
          <a:bodyPr lIns="90000" rIns="0" anchor="ctr" anchorCtr="0">
            <a:noAutofit/>
          </a:bodyPr>
          <a:lstStyle>
            <a:lvl1pPr marL="0" indent="0" algn="r">
              <a:buNone/>
              <a:defRPr sz="1800" b="0">
                <a:solidFill>
                  <a:schemeClr val="tx1"/>
                </a:solidFill>
              </a:defRPr>
            </a:lvl1pPr>
          </a:lstStyle>
          <a:p>
            <a:pPr lvl="0"/>
            <a:r>
              <a:rPr lang="ru-RU" dirty="0"/>
              <a:t>ФИО</a:t>
            </a:r>
          </a:p>
        </p:txBody>
      </p:sp>
      <p:sp>
        <p:nvSpPr>
          <p:cNvPr id="12" name="Текст 11"/>
          <p:cNvSpPr>
            <a:spLocks noGrp="1"/>
          </p:cNvSpPr>
          <p:nvPr>
            <p:ph type="body" sz="quarter" idx="12" hasCustomPrompt="1"/>
          </p:nvPr>
        </p:nvSpPr>
        <p:spPr>
          <a:xfrm>
            <a:off x="6312000" y="864000"/>
            <a:ext cx="5544000" cy="435600"/>
          </a:xfrm>
        </p:spPr>
        <p:txBody>
          <a:bodyPr lIns="90000" rIns="0" anchor="t">
            <a:noAutofit/>
          </a:bodyPr>
          <a:lstStyle>
            <a:lvl1pPr marL="0" indent="0" algn="r">
              <a:buNone/>
              <a:defRPr sz="1400" b="0">
                <a:solidFill>
                  <a:schemeClr val="tx1"/>
                </a:solidFill>
              </a:defRPr>
            </a:lvl1pPr>
          </a:lstStyle>
          <a:p>
            <a:pPr lvl="0"/>
            <a:r>
              <a:rPr lang="ru-RU" dirty="0"/>
              <a:t>Должность</a:t>
            </a:r>
          </a:p>
        </p:txBody>
      </p:sp>
      <p:sp>
        <p:nvSpPr>
          <p:cNvPr id="6" name="Текст 5"/>
          <p:cNvSpPr>
            <a:spLocks noGrp="1"/>
          </p:cNvSpPr>
          <p:nvPr>
            <p:ph type="body" sz="quarter" idx="13" hasCustomPrompt="1"/>
          </p:nvPr>
        </p:nvSpPr>
        <p:spPr>
          <a:xfrm>
            <a:off x="7632000" y="1483200"/>
            <a:ext cx="4224000" cy="370800"/>
          </a:xfrm>
        </p:spPr>
        <p:txBody>
          <a:bodyPr tIns="0" rIns="0" bIns="0">
            <a:normAutofit/>
          </a:bodyPr>
          <a:lstStyle>
            <a:lvl1pPr marL="0" indent="0" algn="r">
              <a:buNone/>
              <a:defRPr sz="1400" b="0"/>
            </a:lvl1pPr>
          </a:lstStyle>
          <a:p>
            <a:pPr lvl="0"/>
            <a:r>
              <a:rPr lang="ru-RU" dirty="0"/>
              <a:t>Дата</a:t>
            </a:r>
          </a:p>
        </p:txBody>
      </p:sp>
    </p:spTree>
    <p:extLst>
      <p:ext uri="{BB962C8B-B14F-4D97-AF65-F5344CB8AC3E}">
        <p14:creationId xmlns:p14="http://schemas.microsoft.com/office/powerpoint/2010/main" val="3018593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ver1">
    <p:bg>
      <p:bgPr>
        <a:solidFill>
          <a:srgbClr val="4871F0"/>
        </a:solidFill>
        <a:effectLst/>
      </p:bgPr>
    </p:bg>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15B18D2F-967E-A94B-BF0E-15BF945F8CB7}"/>
              </a:ext>
            </a:extLst>
          </p:cNvPr>
          <p:cNvSpPr/>
          <p:nvPr userDrawn="1"/>
        </p:nvSpPr>
        <p:spPr>
          <a:xfrm>
            <a:off x="381000" y="-2278"/>
            <a:ext cx="5837153" cy="6574528"/>
          </a:xfrm>
          <a:custGeom>
            <a:avLst/>
            <a:gdLst>
              <a:gd name="connsiteX0" fmla="*/ 3017532 w 7499522"/>
              <a:gd name="connsiteY0" fmla="*/ 5669280 h 8686800"/>
              <a:gd name="connsiteX1" fmla="*/ 12 w 7499522"/>
              <a:gd name="connsiteY1" fmla="*/ 5669280 h 8686800"/>
              <a:gd name="connsiteX2" fmla="*/ 0 w 7499522"/>
              <a:gd name="connsiteY2" fmla="*/ 8686800 h 8686800"/>
              <a:gd name="connsiteX3" fmla="*/ 3017532 w 7499522"/>
              <a:gd name="connsiteY3" fmla="*/ 8686800 h 8686800"/>
              <a:gd name="connsiteX4" fmla="*/ 3017532 w 7499522"/>
              <a:gd name="connsiteY4" fmla="*/ 5669280 h 8686800"/>
              <a:gd name="connsiteX0" fmla="*/ 7499522 w 7499522"/>
              <a:gd name="connsiteY0" fmla="*/ 12357 h 8686800"/>
              <a:gd name="connsiteX1" fmla="*/ 3492500 w 7499522"/>
              <a:gd name="connsiteY1" fmla="*/ 0 h 8686800"/>
              <a:gd name="connsiteX2" fmla="*/ 12 w 7499522"/>
              <a:gd name="connsiteY2" fmla="*/ 5669280 h 8686800"/>
              <a:gd name="connsiteX3" fmla="*/ 7499522 w 7499522"/>
              <a:gd name="connsiteY3" fmla="*/ 12357 h 8686800"/>
              <a:gd name="connsiteX0" fmla="*/ 3017532 w 7499522"/>
              <a:gd name="connsiteY0" fmla="*/ 5656923 h 8674443"/>
              <a:gd name="connsiteX1" fmla="*/ 12 w 7499522"/>
              <a:gd name="connsiteY1" fmla="*/ 5656923 h 8674443"/>
              <a:gd name="connsiteX2" fmla="*/ 0 w 7499522"/>
              <a:gd name="connsiteY2" fmla="*/ 8674443 h 8674443"/>
              <a:gd name="connsiteX3" fmla="*/ 3017532 w 7499522"/>
              <a:gd name="connsiteY3" fmla="*/ 8674443 h 8674443"/>
              <a:gd name="connsiteX4" fmla="*/ 3017532 w 7499522"/>
              <a:gd name="connsiteY4" fmla="*/ 5656923 h 8674443"/>
              <a:gd name="connsiteX0" fmla="*/ 7499522 w 7499522"/>
              <a:gd name="connsiteY0" fmla="*/ 0 h 8674443"/>
              <a:gd name="connsiteX1" fmla="*/ 1997332 w 7499522"/>
              <a:gd name="connsiteY1" fmla="*/ 0 h 8674443"/>
              <a:gd name="connsiteX2" fmla="*/ 12 w 7499522"/>
              <a:gd name="connsiteY2" fmla="*/ 5656923 h 8674443"/>
              <a:gd name="connsiteX3" fmla="*/ 7499522 w 7499522"/>
              <a:gd name="connsiteY3" fmla="*/ 0 h 8674443"/>
              <a:gd name="connsiteX0" fmla="*/ 3017532 w 7499522"/>
              <a:gd name="connsiteY0" fmla="*/ 8290495 h 11308015"/>
              <a:gd name="connsiteX1" fmla="*/ 12 w 7499522"/>
              <a:gd name="connsiteY1" fmla="*/ 8290495 h 11308015"/>
              <a:gd name="connsiteX2" fmla="*/ 0 w 7499522"/>
              <a:gd name="connsiteY2" fmla="*/ 11308015 h 11308015"/>
              <a:gd name="connsiteX3" fmla="*/ 3017532 w 7499522"/>
              <a:gd name="connsiteY3" fmla="*/ 11308015 h 11308015"/>
              <a:gd name="connsiteX4" fmla="*/ 3017532 w 7499522"/>
              <a:gd name="connsiteY4" fmla="*/ 8290495 h 11308015"/>
              <a:gd name="connsiteX0" fmla="*/ 7499522 w 7499522"/>
              <a:gd name="connsiteY0" fmla="*/ 2633572 h 11308015"/>
              <a:gd name="connsiteX1" fmla="*/ 3159758 w 7499522"/>
              <a:gd name="connsiteY1" fmla="*/ 0 h 11308015"/>
              <a:gd name="connsiteX2" fmla="*/ 12 w 7499522"/>
              <a:gd name="connsiteY2" fmla="*/ 8290495 h 11308015"/>
              <a:gd name="connsiteX3" fmla="*/ 7499522 w 7499522"/>
              <a:gd name="connsiteY3" fmla="*/ 2633572 h 11308015"/>
              <a:gd name="connsiteX0" fmla="*/ 3017532 w 10199350"/>
              <a:gd name="connsiteY0" fmla="*/ 8290495 h 11308015"/>
              <a:gd name="connsiteX1" fmla="*/ 12 w 10199350"/>
              <a:gd name="connsiteY1" fmla="*/ 8290495 h 11308015"/>
              <a:gd name="connsiteX2" fmla="*/ 0 w 10199350"/>
              <a:gd name="connsiteY2" fmla="*/ 11308015 h 11308015"/>
              <a:gd name="connsiteX3" fmla="*/ 3017532 w 10199350"/>
              <a:gd name="connsiteY3" fmla="*/ 11308015 h 11308015"/>
              <a:gd name="connsiteX4" fmla="*/ 3017532 w 10199350"/>
              <a:gd name="connsiteY4" fmla="*/ 8290495 h 11308015"/>
              <a:gd name="connsiteX0" fmla="*/ 10199350 w 10199350"/>
              <a:gd name="connsiteY0" fmla="*/ 24613 h 11308015"/>
              <a:gd name="connsiteX1" fmla="*/ 3159758 w 10199350"/>
              <a:gd name="connsiteY1" fmla="*/ 0 h 11308015"/>
              <a:gd name="connsiteX2" fmla="*/ 12 w 10199350"/>
              <a:gd name="connsiteY2" fmla="*/ 8290495 h 11308015"/>
              <a:gd name="connsiteX3" fmla="*/ 10199350 w 10199350"/>
              <a:gd name="connsiteY3" fmla="*/ 24613 h 11308015"/>
              <a:gd name="connsiteX0" fmla="*/ 3017532 w 10288234"/>
              <a:gd name="connsiteY0" fmla="*/ 8353394 h 11370914"/>
              <a:gd name="connsiteX1" fmla="*/ 12 w 10288234"/>
              <a:gd name="connsiteY1" fmla="*/ 8353394 h 11370914"/>
              <a:gd name="connsiteX2" fmla="*/ 0 w 10288234"/>
              <a:gd name="connsiteY2" fmla="*/ 11370914 h 11370914"/>
              <a:gd name="connsiteX3" fmla="*/ 3017532 w 10288234"/>
              <a:gd name="connsiteY3" fmla="*/ 11370914 h 11370914"/>
              <a:gd name="connsiteX4" fmla="*/ 3017532 w 10288234"/>
              <a:gd name="connsiteY4" fmla="*/ 8353394 h 11370914"/>
              <a:gd name="connsiteX0" fmla="*/ 10288234 w 10288234"/>
              <a:gd name="connsiteY0" fmla="*/ 0 h 11370914"/>
              <a:gd name="connsiteX1" fmla="*/ 3159758 w 10288234"/>
              <a:gd name="connsiteY1" fmla="*/ 62899 h 11370914"/>
              <a:gd name="connsiteX2" fmla="*/ 12 w 10288234"/>
              <a:gd name="connsiteY2" fmla="*/ 8353394 h 11370914"/>
              <a:gd name="connsiteX3" fmla="*/ 10288234 w 10288234"/>
              <a:gd name="connsiteY3" fmla="*/ 0 h 11370914"/>
              <a:gd name="connsiteX0" fmla="*/ 3017532 w 10243792"/>
              <a:gd name="connsiteY0" fmla="*/ 8353394 h 11370914"/>
              <a:gd name="connsiteX1" fmla="*/ 12 w 10243792"/>
              <a:gd name="connsiteY1" fmla="*/ 8353394 h 11370914"/>
              <a:gd name="connsiteX2" fmla="*/ 0 w 10243792"/>
              <a:gd name="connsiteY2" fmla="*/ 11370914 h 11370914"/>
              <a:gd name="connsiteX3" fmla="*/ 3017532 w 10243792"/>
              <a:gd name="connsiteY3" fmla="*/ 11370914 h 11370914"/>
              <a:gd name="connsiteX4" fmla="*/ 3017532 w 10243792"/>
              <a:gd name="connsiteY4" fmla="*/ 8353394 h 11370914"/>
              <a:gd name="connsiteX0" fmla="*/ 10243792 w 10243792"/>
              <a:gd name="connsiteY0" fmla="*/ 0 h 11370914"/>
              <a:gd name="connsiteX1" fmla="*/ 3159758 w 10243792"/>
              <a:gd name="connsiteY1" fmla="*/ 62899 h 11370914"/>
              <a:gd name="connsiteX2" fmla="*/ 12 w 10243792"/>
              <a:gd name="connsiteY2" fmla="*/ 8353394 h 11370914"/>
              <a:gd name="connsiteX3" fmla="*/ 10243792 w 10243792"/>
              <a:gd name="connsiteY3" fmla="*/ 0 h 11370914"/>
              <a:gd name="connsiteX0" fmla="*/ 3017532 w 10199351"/>
              <a:gd name="connsiteY0" fmla="*/ 8353394 h 11370914"/>
              <a:gd name="connsiteX1" fmla="*/ 12 w 10199351"/>
              <a:gd name="connsiteY1" fmla="*/ 8353394 h 11370914"/>
              <a:gd name="connsiteX2" fmla="*/ 0 w 10199351"/>
              <a:gd name="connsiteY2" fmla="*/ 11370914 h 11370914"/>
              <a:gd name="connsiteX3" fmla="*/ 3017532 w 10199351"/>
              <a:gd name="connsiteY3" fmla="*/ 11370914 h 11370914"/>
              <a:gd name="connsiteX4" fmla="*/ 3017532 w 10199351"/>
              <a:gd name="connsiteY4" fmla="*/ 8353394 h 11370914"/>
              <a:gd name="connsiteX0" fmla="*/ 10199351 w 10199351"/>
              <a:gd name="connsiteY0" fmla="*/ 0 h 11370914"/>
              <a:gd name="connsiteX1" fmla="*/ 3159758 w 10199351"/>
              <a:gd name="connsiteY1" fmla="*/ 62899 h 11370914"/>
              <a:gd name="connsiteX2" fmla="*/ 12 w 10199351"/>
              <a:gd name="connsiteY2" fmla="*/ 8353394 h 11370914"/>
              <a:gd name="connsiteX3" fmla="*/ 10199351 w 10199351"/>
              <a:gd name="connsiteY3" fmla="*/ 0 h 11370914"/>
              <a:gd name="connsiteX0" fmla="*/ 3017532 w 10199351"/>
              <a:gd name="connsiteY0" fmla="*/ 8353394 h 11370914"/>
              <a:gd name="connsiteX1" fmla="*/ 12 w 10199351"/>
              <a:gd name="connsiteY1" fmla="*/ 8353394 h 11370914"/>
              <a:gd name="connsiteX2" fmla="*/ 0 w 10199351"/>
              <a:gd name="connsiteY2" fmla="*/ 11370914 h 11370914"/>
              <a:gd name="connsiteX3" fmla="*/ 3017532 w 10199351"/>
              <a:gd name="connsiteY3" fmla="*/ 11370914 h 11370914"/>
              <a:gd name="connsiteX4" fmla="*/ 3017532 w 10199351"/>
              <a:gd name="connsiteY4" fmla="*/ 8353394 h 11370914"/>
              <a:gd name="connsiteX0" fmla="*/ 10199351 w 10199351"/>
              <a:gd name="connsiteY0" fmla="*/ 0 h 11370914"/>
              <a:gd name="connsiteX1" fmla="*/ 3168917 w 10199351"/>
              <a:gd name="connsiteY1" fmla="*/ 49372 h 11370914"/>
              <a:gd name="connsiteX2" fmla="*/ 12 w 10199351"/>
              <a:gd name="connsiteY2" fmla="*/ 8353394 h 11370914"/>
              <a:gd name="connsiteX3" fmla="*/ 10199351 w 10199351"/>
              <a:gd name="connsiteY3" fmla="*/ 0 h 11370914"/>
              <a:gd name="connsiteX0" fmla="*/ 3017532 w 10199351"/>
              <a:gd name="connsiteY0" fmla="*/ 8304022 h 11321542"/>
              <a:gd name="connsiteX1" fmla="*/ 12 w 10199351"/>
              <a:gd name="connsiteY1" fmla="*/ 8304022 h 11321542"/>
              <a:gd name="connsiteX2" fmla="*/ 0 w 10199351"/>
              <a:gd name="connsiteY2" fmla="*/ 11321542 h 11321542"/>
              <a:gd name="connsiteX3" fmla="*/ 3017532 w 10199351"/>
              <a:gd name="connsiteY3" fmla="*/ 11321542 h 11321542"/>
              <a:gd name="connsiteX4" fmla="*/ 3017532 w 10199351"/>
              <a:gd name="connsiteY4" fmla="*/ 8304022 h 11321542"/>
              <a:gd name="connsiteX0" fmla="*/ 10199351 w 10199351"/>
              <a:gd name="connsiteY0" fmla="*/ 4739 h 11321542"/>
              <a:gd name="connsiteX1" fmla="*/ 3168917 w 10199351"/>
              <a:gd name="connsiteY1" fmla="*/ 0 h 11321542"/>
              <a:gd name="connsiteX2" fmla="*/ 12 w 10199351"/>
              <a:gd name="connsiteY2" fmla="*/ 8304022 h 11321542"/>
              <a:gd name="connsiteX3" fmla="*/ 10199351 w 10199351"/>
              <a:gd name="connsiteY3" fmla="*/ 4739 h 11321542"/>
              <a:gd name="connsiteX0" fmla="*/ 3017532 w 10213090"/>
              <a:gd name="connsiteY0" fmla="*/ 8308301 h 11325821"/>
              <a:gd name="connsiteX1" fmla="*/ 12 w 10213090"/>
              <a:gd name="connsiteY1" fmla="*/ 8308301 h 11325821"/>
              <a:gd name="connsiteX2" fmla="*/ 0 w 10213090"/>
              <a:gd name="connsiteY2" fmla="*/ 11325821 h 11325821"/>
              <a:gd name="connsiteX3" fmla="*/ 3017532 w 10213090"/>
              <a:gd name="connsiteY3" fmla="*/ 11325821 h 11325821"/>
              <a:gd name="connsiteX4" fmla="*/ 3017532 w 10213090"/>
              <a:gd name="connsiteY4" fmla="*/ 8308301 h 11325821"/>
              <a:gd name="connsiteX0" fmla="*/ 10213090 w 10213090"/>
              <a:gd name="connsiteY0" fmla="*/ 0 h 11325821"/>
              <a:gd name="connsiteX1" fmla="*/ 3168917 w 10213090"/>
              <a:gd name="connsiteY1" fmla="*/ 4279 h 11325821"/>
              <a:gd name="connsiteX2" fmla="*/ 12 w 10213090"/>
              <a:gd name="connsiteY2" fmla="*/ 8308301 h 11325821"/>
              <a:gd name="connsiteX3" fmla="*/ 10213090 w 10213090"/>
              <a:gd name="connsiteY3" fmla="*/ 0 h 11325821"/>
            </a:gdLst>
            <a:ahLst/>
            <a:cxnLst>
              <a:cxn ang="0">
                <a:pos x="connsiteX0" y="connsiteY0"/>
              </a:cxn>
              <a:cxn ang="0">
                <a:pos x="connsiteX1" y="connsiteY1"/>
              </a:cxn>
              <a:cxn ang="0">
                <a:pos x="connsiteX2" y="connsiteY2"/>
              </a:cxn>
              <a:cxn ang="0">
                <a:pos x="connsiteX3" y="connsiteY3"/>
              </a:cxn>
            </a:cxnLst>
            <a:rect l="l" t="t" r="r" b="b"/>
            <a:pathLst>
              <a:path w="10213090" h="11325821">
                <a:moveTo>
                  <a:pt x="3017532" y="8308301"/>
                </a:moveTo>
                <a:lnTo>
                  <a:pt x="12" y="8308301"/>
                </a:lnTo>
                <a:lnTo>
                  <a:pt x="0" y="11325821"/>
                </a:lnTo>
                <a:lnTo>
                  <a:pt x="3017532" y="11325821"/>
                </a:lnTo>
                <a:lnTo>
                  <a:pt x="3017532" y="8308301"/>
                </a:lnTo>
                <a:close/>
              </a:path>
              <a:path w="10213090" h="11325821">
                <a:moveTo>
                  <a:pt x="10213090" y="0"/>
                </a:moveTo>
                <a:lnTo>
                  <a:pt x="3168917" y="4279"/>
                </a:lnTo>
                <a:lnTo>
                  <a:pt x="12" y="8308301"/>
                </a:lnTo>
                <a:lnTo>
                  <a:pt x="10213090" y="0"/>
                </a:lnTo>
                <a:close/>
              </a:path>
            </a:pathLst>
          </a:custGeom>
          <a:solidFill>
            <a:schemeClr val="bg2"/>
          </a:solidFill>
        </p:spPr>
        <p:txBody>
          <a:bodyPr wrap="square" lIns="0" tIns="0" rIns="0" bIns="0" rtlCol="0"/>
          <a:lstStyle/>
          <a:p>
            <a:endParaRPr sz="1350" b="0" i="0" dirty="0">
              <a:latin typeface="Arial Regular"/>
            </a:endParaRPr>
          </a:p>
        </p:txBody>
      </p:sp>
      <p:sp>
        <p:nvSpPr>
          <p:cNvPr id="9" name="Picture Placeholder 13">
            <a:extLst>
              <a:ext uri="{FF2B5EF4-FFF2-40B4-BE49-F238E27FC236}">
                <a16:creationId xmlns:a16="http://schemas.microsoft.com/office/drawing/2014/main" id="{C8D5EA10-B12B-C546-B5C3-C7780145CA2F}"/>
              </a:ext>
            </a:extLst>
          </p:cNvPr>
          <p:cNvSpPr>
            <a:spLocks noGrp="1"/>
          </p:cNvSpPr>
          <p:nvPr>
            <p:ph type="pic" sz="quarter" idx="24" hasCustomPrompt="1"/>
          </p:nvPr>
        </p:nvSpPr>
        <p:spPr>
          <a:xfrm>
            <a:off x="390525" y="4800600"/>
            <a:ext cx="1704975" cy="1771650"/>
          </a:xfrm>
          <a:prstGeom prst="rect">
            <a:avLst/>
          </a:prstGeom>
        </p:spPr>
        <p:txBody>
          <a:bodyPr/>
          <a:lstStyle>
            <a:lvl1pPr marL="0" marR="0" indent="0" algn="l" defTabSz="685784" rtl="0" eaLnBrk="1" fontAlgn="auto" latinLnBrk="0" hangingPunct="1">
              <a:lnSpc>
                <a:spcPct val="10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You can place your photo here, </a:t>
            </a:r>
            <a:br>
              <a:rPr lang="en-US" dirty="0"/>
            </a:br>
            <a:r>
              <a:rPr lang="en-US" dirty="0"/>
              <a:t>or leave this place empty</a:t>
            </a:r>
          </a:p>
        </p:txBody>
      </p:sp>
      <p:pic>
        <p:nvPicPr>
          <p:cNvPr id="3" name="Рисунок 2">
            <a:extLst>
              <a:ext uri="{FF2B5EF4-FFF2-40B4-BE49-F238E27FC236}">
                <a16:creationId xmlns:a16="http://schemas.microsoft.com/office/drawing/2014/main" id="{97CC01F8-20E4-763B-22CF-5B17799EEA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70574" y="6229350"/>
            <a:ext cx="2040426" cy="342900"/>
          </a:xfrm>
          <a:prstGeom prst="rect">
            <a:avLst/>
          </a:prstGeom>
          <a:ln>
            <a:solidFill>
              <a:srgbClr val="4871F0"/>
            </a:solidFill>
          </a:ln>
        </p:spPr>
      </p:pic>
    </p:spTree>
    <p:extLst>
      <p:ext uri="{BB962C8B-B14F-4D97-AF65-F5344CB8AC3E}">
        <p14:creationId xmlns:p14="http://schemas.microsoft.com/office/powerpoint/2010/main" val="33155758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A4C71D-0B24-02A0-E642-186FAA151FC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D5BA9C1-88BD-1A6E-0DFE-0EFD431EE2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EE04402-9B7B-F59F-5A48-85EB3AAA355B}"/>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5" name="Нижний колонтитул 4">
            <a:extLst>
              <a:ext uri="{FF2B5EF4-FFF2-40B4-BE49-F238E27FC236}">
                <a16:creationId xmlns:a16="http://schemas.microsoft.com/office/drawing/2014/main" id="{348B0A80-3496-4475-783F-D2CA4A061A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D4E8420-CBC5-913B-8989-7E6399CF9160}"/>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15362908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6D9E0-DA0C-C40E-2D07-05B2128C01D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9628B81-2B56-6331-FCB1-5074F888740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B3AC6A-F2B3-686B-CFF0-70D64F3B8F9E}"/>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5" name="Нижний колонтитул 4">
            <a:extLst>
              <a:ext uri="{FF2B5EF4-FFF2-40B4-BE49-F238E27FC236}">
                <a16:creationId xmlns:a16="http://schemas.microsoft.com/office/drawing/2014/main" id="{5221688D-00AD-6D59-9ADA-AB7ED571E2B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108E8A-060D-B2DE-C08C-C7EE704F18CF}"/>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18594342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C6735-9BB1-FC12-D3A5-D088C26DE0C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557A732-5E73-08A3-5FE2-614B8C2E9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D7FDC76-5D20-B27B-0017-B3BEB0E89D6F}"/>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5" name="Нижний колонтитул 4">
            <a:extLst>
              <a:ext uri="{FF2B5EF4-FFF2-40B4-BE49-F238E27FC236}">
                <a16:creationId xmlns:a16="http://schemas.microsoft.com/office/drawing/2014/main" id="{5C835CE6-DE54-C97D-CA96-8F4109E8E0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8BABD9-111C-41F0-8EE0-0AEEBCF8682D}"/>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748401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EFB5FB-23FC-9ABF-16EB-50B1768F7AF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F4CD369-C53B-0130-A022-E31DBB4A14A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19E4857-E956-7A3D-D648-A38AB3CF51D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FB99E85-0E68-221A-1A84-956FCFA1A3FF}"/>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6" name="Нижний колонтитул 5">
            <a:extLst>
              <a:ext uri="{FF2B5EF4-FFF2-40B4-BE49-F238E27FC236}">
                <a16:creationId xmlns:a16="http://schemas.microsoft.com/office/drawing/2014/main" id="{03D1FC4C-F80B-3736-6315-A13941315C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7C35136-27D3-1341-3547-540F41EC91BF}"/>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350588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838200" y="6356350"/>
            <a:ext cx="2743200" cy="365125"/>
          </a:xfrm>
          <a:prstGeom prst="rect">
            <a:avLst/>
          </a:prstGeom>
        </p:spPr>
        <p:txBody>
          <a:bodyPr/>
          <a:lstStyle/>
          <a:p>
            <a:fld id="{54065136-6409-45DE-B30E-C5E545797087}" type="datetime1">
              <a:rPr lang="ru-RU" smtClean="0"/>
              <a:t>02.06.2024</a:t>
            </a:fld>
            <a:endParaRPr lang="ru-RU"/>
          </a:p>
        </p:txBody>
      </p:sp>
      <p:sp>
        <p:nvSpPr>
          <p:cNvPr id="6" name="Нижний колонтитул 5"/>
          <p:cNvSpPr>
            <a:spLocks noGrp="1"/>
          </p:cNvSpPr>
          <p:nvPr>
            <p:ph type="ftr" sz="quarter" idx="11"/>
          </p:nvPr>
        </p:nvSpPr>
        <p:spPr>
          <a:xfrm>
            <a:off x="4038600" y="6356350"/>
            <a:ext cx="4114800" cy="365125"/>
          </a:xfrm>
          <a:prstGeom prst="rect">
            <a:avLst/>
          </a:prstGeom>
        </p:spPr>
        <p:txBody>
          <a:bodyPr/>
          <a:lstStyle/>
          <a:p>
            <a:r>
              <a:rPr lang="ru-RU"/>
              <a:t>Колонтитул. Отключается в меню "вставка". Как и дата с номером слайда.</a:t>
            </a:r>
          </a:p>
        </p:txBody>
      </p:sp>
      <p:sp>
        <p:nvSpPr>
          <p:cNvPr id="7" name="Номер слайда 6"/>
          <p:cNvSpPr>
            <a:spLocks noGrp="1"/>
          </p:cNvSpPr>
          <p:nvPr>
            <p:ph type="sldNum" sz="quarter" idx="12"/>
          </p:nvPr>
        </p:nvSpPr>
        <p:spPr>
          <a:xfrm>
            <a:off x="10687050" y="6356348"/>
            <a:ext cx="666750" cy="293687"/>
          </a:xfrm>
          <a:prstGeom prst="rect">
            <a:avLst/>
          </a:prstGeom>
        </p:spPr>
        <p:txBody>
          <a:bodyPr/>
          <a:lstStyle/>
          <a:p>
            <a:fld id="{D529EC27-616F-40BF-8143-3E83F30B7EC5}" type="slidenum">
              <a:rPr lang="ru-RU" smtClean="0"/>
              <a:t>‹#›</a:t>
            </a:fld>
            <a:endParaRPr lang="ru-RU"/>
          </a:p>
        </p:txBody>
      </p:sp>
    </p:spTree>
    <p:extLst>
      <p:ext uri="{BB962C8B-B14F-4D97-AF65-F5344CB8AC3E}">
        <p14:creationId xmlns:p14="http://schemas.microsoft.com/office/powerpoint/2010/main" val="3529117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5E27EC-2C1B-8091-A36E-7AE9C2A7943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3935E3D-9A93-9928-0F04-A32124F4D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B8FF9B6-0421-0800-268E-7924DD767AD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DB00521-9570-DD06-BEB9-F2A499947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C8790C8-B2B9-5B40-4FBB-40D20863A6C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993548A-12F8-93A3-4CB9-A15AB627FA2D}"/>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8" name="Нижний колонтитул 7">
            <a:extLst>
              <a:ext uri="{FF2B5EF4-FFF2-40B4-BE49-F238E27FC236}">
                <a16:creationId xmlns:a16="http://schemas.microsoft.com/office/drawing/2014/main" id="{17C4770F-5651-4F75-3DD0-BF6D70E1910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93A28FF-572B-B3D9-7FDD-3A8C5934CA3B}"/>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2576076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07BABD-BA9C-E44D-AEC7-34A6DE73CF5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3C48486-CCED-A9A4-07DB-6CC34CF08F24}"/>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4" name="Нижний колонтитул 3">
            <a:extLst>
              <a:ext uri="{FF2B5EF4-FFF2-40B4-BE49-F238E27FC236}">
                <a16:creationId xmlns:a16="http://schemas.microsoft.com/office/drawing/2014/main" id="{CBE30A8C-6702-1BF6-7ECE-94D6E08A3BE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347BBBE-D975-C725-F3E3-AF5F031F5075}"/>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573250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BE69668-4BC3-5CE9-9BE2-9FE7A756B7CC}"/>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3" name="Нижний колонтитул 2">
            <a:extLst>
              <a:ext uri="{FF2B5EF4-FFF2-40B4-BE49-F238E27FC236}">
                <a16:creationId xmlns:a16="http://schemas.microsoft.com/office/drawing/2014/main" id="{A9924E04-F727-7562-FA39-95CAA948217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71E1AFE-F3CA-5247-779D-1C049E8F9313}"/>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1140969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198D26-3A82-166B-D570-44411EB1908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AD96D1A-3DD0-80D5-7C5B-0D44E856E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AFFF2DA-D469-C664-1F0A-E651D781A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6F08C2-BD59-D515-7A27-CFB2F2C99624}"/>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6" name="Нижний колонтитул 5">
            <a:extLst>
              <a:ext uri="{FF2B5EF4-FFF2-40B4-BE49-F238E27FC236}">
                <a16:creationId xmlns:a16="http://schemas.microsoft.com/office/drawing/2014/main" id="{20896454-69BC-F86C-71F3-4418437E787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9286284-64A2-2357-1171-D93619A71C58}"/>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40836898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F48015-519E-53F8-8ACB-780A3701A8C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25927F8-B7F9-46A3-874F-E7A94FF82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6790EE4-0A24-5BC8-A858-CE5704A18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7077BF-E439-0A6A-85AB-37925262B32F}"/>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6" name="Нижний колонтитул 5">
            <a:extLst>
              <a:ext uri="{FF2B5EF4-FFF2-40B4-BE49-F238E27FC236}">
                <a16:creationId xmlns:a16="http://schemas.microsoft.com/office/drawing/2014/main" id="{447E5F54-DE1F-BC8B-20A4-3AD8F7C1D2F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77CDAC-F169-8308-A099-3E3AB1A39402}"/>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2560835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DD7C37-2D12-6B65-06FB-CDB97F156B4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92071BC-CC17-B07E-2062-F0E0808F14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1AD69E7-424C-92E8-707C-297E0C6557E0}"/>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5" name="Нижний колонтитул 4">
            <a:extLst>
              <a:ext uri="{FF2B5EF4-FFF2-40B4-BE49-F238E27FC236}">
                <a16:creationId xmlns:a16="http://schemas.microsoft.com/office/drawing/2014/main" id="{2E4138CA-AC57-7BF9-B37F-260FFFDA95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300BFC-EFD1-27D1-3DDF-291BFAF82553}"/>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37849609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A17C143-BB5B-19C0-64B1-3095E9163B0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188D47E-F1B4-5344-61BB-ADB1D21F696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BF07EE0-3FFF-E85F-6A6B-448A5C4BA0CA}"/>
              </a:ext>
            </a:extLst>
          </p:cNvPr>
          <p:cNvSpPr>
            <a:spLocks noGrp="1"/>
          </p:cNvSpPr>
          <p:nvPr>
            <p:ph type="dt" sz="half" idx="10"/>
          </p:nvPr>
        </p:nvSpPr>
        <p:spPr/>
        <p:txBody>
          <a:bodyPr/>
          <a:lstStyle/>
          <a:p>
            <a:fld id="{F95CD7CC-A8BC-4E1F-9F03-B11ADA21793A}" type="datetimeFigureOut">
              <a:rPr lang="ru-RU" smtClean="0"/>
              <a:t>02.06.2024</a:t>
            </a:fld>
            <a:endParaRPr lang="ru-RU"/>
          </a:p>
        </p:txBody>
      </p:sp>
      <p:sp>
        <p:nvSpPr>
          <p:cNvPr id="5" name="Нижний колонтитул 4">
            <a:extLst>
              <a:ext uri="{FF2B5EF4-FFF2-40B4-BE49-F238E27FC236}">
                <a16:creationId xmlns:a16="http://schemas.microsoft.com/office/drawing/2014/main" id="{DFE3A6D6-BDAF-B57F-647F-C04A4DCD09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5D5260A-81C1-DAA8-61F5-E79AC9139C0D}"/>
              </a:ext>
            </a:extLst>
          </p:cNvPr>
          <p:cNvSpPr>
            <a:spLocks noGrp="1"/>
          </p:cNvSpPr>
          <p:nvPr>
            <p:ph type="sldNum" sz="quarter" idx="12"/>
          </p:nvPr>
        </p:nvSpPr>
        <p:spPr/>
        <p:txBody>
          <a:bodyPr/>
          <a:lstStyle/>
          <a:p>
            <a:fld id="{994AF263-9788-4945-96D6-3F41F235B72C}" type="slidenum">
              <a:rPr lang="ru-RU" smtClean="0"/>
              <a:t>‹#›</a:t>
            </a:fld>
            <a:endParaRPr lang="ru-RU"/>
          </a:p>
        </p:txBody>
      </p:sp>
    </p:spTree>
    <p:extLst>
      <p:ext uri="{BB962C8B-B14F-4D97-AF65-F5344CB8AC3E}">
        <p14:creationId xmlns:p14="http://schemas.microsoft.com/office/powerpoint/2010/main" val="264449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a:xfrm>
            <a:off x="838200" y="6356350"/>
            <a:ext cx="2743200" cy="365125"/>
          </a:xfrm>
          <a:prstGeom prst="rect">
            <a:avLst/>
          </a:prstGeom>
        </p:spPr>
        <p:txBody>
          <a:bodyPr/>
          <a:lstStyle/>
          <a:p>
            <a:fld id="{B3FB7ED9-9148-470A-A825-D3C14B143C13}" type="datetime1">
              <a:rPr lang="ru-RU" smtClean="0"/>
              <a:t>02.06.2024</a:t>
            </a:fld>
            <a:endParaRPr lang="ru-RU"/>
          </a:p>
        </p:txBody>
      </p:sp>
      <p:sp>
        <p:nvSpPr>
          <p:cNvPr id="8" name="Нижний колонтитул 7"/>
          <p:cNvSpPr>
            <a:spLocks noGrp="1"/>
          </p:cNvSpPr>
          <p:nvPr>
            <p:ph type="ftr" sz="quarter" idx="11"/>
          </p:nvPr>
        </p:nvSpPr>
        <p:spPr>
          <a:xfrm>
            <a:off x="4038600" y="6356350"/>
            <a:ext cx="4114800" cy="365125"/>
          </a:xfrm>
          <a:prstGeom prst="rect">
            <a:avLst/>
          </a:prstGeom>
        </p:spPr>
        <p:txBody>
          <a:bodyPr/>
          <a:lstStyle/>
          <a:p>
            <a:r>
              <a:rPr lang="ru-RU"/>
              <a:t>Колонтитул. Отключается в меню "вставка". Как и дата с номером слайда.</a:t>
            </a:r>
          </a:p>
        </p:txBody>
      </p:sp>
      <p:sp>
        <p:nvSpPr>
          <p:cNvPr id="9" name="Номер слайда 8"/>
          <p:cNvSpPr>
            <a:spLocks noGrp="1"/>
          </p:cNvSpPr>
          <p:nvPr>
            <p:ph type="sldNum" sz="quarter" idx="12"/>
          </p:nvPr>
        </p:nvSpPr>
        <p:spPr>
          <a:xfrm>
            <a:off x="10687050" y="6356348"/>
            <a:ext cx="666750" cy="293687"/>
          </a:xfrm>
          <a:prstGeom prst="rect">
            <a:avLst/>
          </a:prstGeom>
        </p:spPr>
        <p:txBody>
          <a:bodyPr/>
          <a:lstStyle/>
          <a:p>
            <a:fld id="{D529EC27-616F-40BF-8143-3E83F30B7EC5}" type="slidenum">
              <a:rPr lang="ru-RU" smtClean="0"/>
              <a:t>‹#›</a:t>
            </a:fld>
            <a:endParaRPr lang="ru-RU"/>
          </a:p>
        </p:txBody>
      </p:sp>
    </p:spTree>
    <p:extLst>
      <p:ext uri="{BB962C8B-B14F-4D97-AF65-F5344CB8AC3E}">
        <p14:creationId xmlns:p14="http://schemas.microsoft.com/office/powerpoint/2010/main" val="115237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246B962-C9A7-4013-9642-ABC4D7E2C6E9}"/>
              </a:ext>
            </a:extLst>
          </p:cNvPr>
          <p:cNvSpPr/>
          <p:nvPr userDrawn="1"/>
        </p:nvSpPr>
        <p:spPr>
          <a:xfrm>
            <a:off x="7892716" y="4620126"/>
            <a:ext cx="4299285" cy="2234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Номер слайда 5"/>
          <p:cNvSpPr>
            <a:spLocks noGrp="1"/>
          </p:cNvSpPr>
          <p:nvPr>
            <p:ph type="sldNum" sz="quarter" idx="4"/>
          </p:nvPr>
        </p:nvSpPr>
        <p:spPr>
          <a:xfrm>
            <a:off x="10886739" y="6296938"/>
            <a:ext cx="797769" cy="355362"/>
          </a:xfrm>
          <a:prstGeom prst="rect">
            <a:avLst/>
          </a:prstGeom>
        </p:spPr>
        <p:txBody>
          <a:bodyPr/>
          <a:lstStyle>
            <a:lvl1pPr algn="r">
              <a:defRPr sz="1200">
                <a:solidFill>
                  <a:srgbClr val="1992D1"/>
                </a:solidFill>
                <a:latin typeface="DINPro-Bold" panose="02000503030000020004" pitchFamily="50" charset="0"/>
              </a:defRPr>
            </a:lvl1pPr>
          </a:lstStyle>
          <a:p>
            <a:fld id="{D529EC27-616F-40BF-8143-3E83F30B7EC5}" type="slidenum">
              <a:rPr lang="ru-RU" smtClean="0"/>
              <a:pPr/>
              <a:t>‹#›</a:t>
            </a:fld>
            <a:endParaRPr lang="ru-RU" dirty="0"/>
          </a:p>
        </p:txBody>
      </p:sp>
      <p:sp>
        <p:nvSpPr>
          <p:cNvPr id="7" name="Заголовок 8"/>
          <p:cNvSpPr>
            <a:spLocks noGrp="1"/>
          </p:cNvSpPr>
          <p:nvPr>
            <p:ph type="title" hasCustomPrompt="1"/>
          </p:nvPr>
        </p:nvSpPr>
        <p:spPr>
          <a:xfrm>
            <a:off x="838201" y="147086"/>
            <a:ext cx="8229600" cy="985377"/>
          </a:xfrm>
          <a:prstGeom prst="rect">
            <a:avLst/>
          </a:prstGeom>
        </p:spPr>
        <p:txBody>
          <a:bodyPr anchor="ctr" anchorCtr="0">
            <a:normAutofit/>
          </a:bodyPr>
          <a:lstStyle>
            <a:lvl1pPr>
              <a:defRPr sz="3200">
                <a:solidFill>
                  <a:srgbClr val="004486"/>
                </a:solidFill>
                <a:latin typeface="DINPro-Medium" panose="02000503030000020004" pitchFamily="50" charset="0"/>
              </a:defRPr>
            </a:lvl1pPr>
          </a:lstStyle>
          <a:p>
            <a:r>
              <a:rPr lang="ru-RU" sz="3600" dirty="0">
                <a:latin typeface="DINPro-Light" panose="02000504040000020003" pitchFamily="50" charset="0"/>
              </a:rPr>
              <a:t>ОБРАЗЕЦ ЗАГОЛОВКА</a:t>
            </a:r>
          </a:p>
        </p:txBody>
      </p:sp>
      <p:sp>
        <p:nvSpPr>
          <p:cNvPr id="2" name="Прямоугольник 1">
            <a:extLst>
              <a:ext uri="{FF2B5EF4-FFF2-40B4-BE49-F238E27FC236}">
                <a16:creationId xmlns:a16="http://schemas.microsoft.com/office/drawing/2014/main" id="{7CEC2652-729E-4154-86EE-106CD126851E}"/>
              </a:ext>
            </a:extLst>
          </p:cNvPr>
          <p:cNvSpPr/>
          <p:nvPr userDrawn="1"/>
        </p:nvSpPr>
        <p:spPr>
          <a:xfrm>
            <a:off x="9228221" y="147086"/>
            <a:ext cx="2456287" cy="899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Picture 9" descr="Picture 9">
            <a:extLst>
              <a:ext uri="{FF2B5EF4-FFF2-40B4-BE49-F238E27FC236}">
                <a16:creationId xmlns:a16="http://schemas.microsoft.com/office/drawing/2014/main" id="{61CE01DD-A554-4A00-BD6A-F917B1127B78}"/>
              </a:ext>
            </a:extLst>
          </p:cNvPr>
          <p:cNvPicPr>
            <a:picLocks noChangeAspect="1"/>
          </p:cNvPicPr>
          <p:nvPr userDrawn="1"/>
        </p:nvPicPr>
        <p:blipFill>
          <a:blip r:embed="rId3"/>
          <a:stretch>
            <a:fillRect/>
          </a:stretch>
        </p:blipFill>
        <p:spPr>
          <a:xfrm>
            <a:off x="10440679" y="485475"/>
            <a:ext cx="1201421" cy="308597"/>
          </a:xfrm>
          <a:prstGeom prst="rect">
            <a:avLst/>
          </a:prstGeom>
          <a:ln w="12700">
            <a:miter lim="400000"/>
          </a:ln>
        </p:spPr>
      </p:pic>
      <p:sp>
        <p:nvSpPr>
          <p:cNvPr id="3" name="TextBox 2">
            <a:extLst>
              <a:ext uri="{FF2B5EF4-FFF2-40B4-BE49-F238E27FC236}">
                <a16:creationId xmlns:a16="http://schemas.microsoft.com/office/drawing/2014/main" id="{8F46FB26-8EFF-5657-67CD-8A3D026EC4A8}"/>
              </a:ext>
            </a:extLst>
          </p:cNvPr>
          <p:cNvSpPr txBox="1"/>
          <p:nvPr userDrawn="1"/>
        </p:nvSpPr>
        <p:spPr>
          <a:xfrm>
            <a:off x="1169118" y="6558454"/>
            <a:ext cx="9702586" cy="261610"/>
          </a:xfrm>
          <a:prstGeom prst="rect">
            <a:avLst/>
          </a:prstGeom>
          <a:noFill/>
        </p:spPr>
        <p:txBody>
          <a:bodyPr wrap="square" rtlCol="0">
            <a:spAutoFit/>
          </a:bodyPr>
          <a:lstStyle/>
          <a:p>
            <a:pPr algn="r"/>
            <a:r>
              <a:rPr lang="en-US" sz="1100" b="1" dirty="0">
                <a:solidFill>
                  <a:schemeClr val="accent5">
                    <a:lumMod val="50000"/>
                  </a:schemeClr>
                </a:solidFill>
              </a:rPr>
              <a:t>Systems Engineering Light Toolkit - SELT</a:t>
            </a:r>
          </a:p>
        </p:txBody>
      </p:sp>
      <p:pic>
        <p:nvPicPr>
          <p:cNvPr id="4" name="Picture 2">
            <a:extLst>
              <a:ext uri="{FF2B5EF4-FFF2-40B4-BE49-F238E27FC236}">
                <a16:creationId xmlns:a16="http://schemas.microsoft.com/office/drawing/2014/main" id="{DF87734E-0720-BD20-0445-9E5927632121}"/>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90533" y="6620065"/>
            <a:ext cx="132349" cy="14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F67B9FB1-C8A3-1EAB-9837-012A280CEC91}"/>
              </a:ext>
            </a:extLst>
          </p:cNvPr>
          <p:cNvSpPr txBox="1"/>
          <p:nvPr userDrawn="1"/>
        </p:nvSpPr>
        <p:spPr>
          <a:xfrm>
            <a:off x="10979859" y="6567332"/>
            <a:ext cx="1171420" cy="261610"/>
          </a:xfrm>
          <a:prstGeom prst="rect">
            <a:avLst/>
          </a:prstGeom>
          <a:noFill/>
        </p:spPr>
        <p:txBody>
          <a:bodyPr wrap="square" rtlCol="0">
            <a:spAutoFit/>
          </a:bodyPr>
          <a:lstStyle/>
          <a:p>
            <a:pPr algn="r"/>
            <a:r>
              <a:rPr lang="en-US" sz="1100" b="1" dirty="0">
                <a:solidFill>
                  <a:schemeClr val="accent5">
                    <a:lumMod val="50000"/>
                  </a:schemeClr>
                </a:solidFill>
              </a:rPr>
              <a:t> </a:t>
            </a:r>
            <a:r>
              <a:rPr lang="en-US" sz="1100" b="1" dirty="0">
                <a:solidFill>
                  <a:schemeClr val="accent5">
                    <a:lumMod val="50000"/>
                  </a:schemeClr>
                </a:solidFill>
                <a:latin typeface="Calibri" panose="020F0502020204030204" pitchFamily="34" charset="0"/>
                <a:cs typeface="Calibri" panose="020F0502020204030204" pitchFamily="34" charset="0"/>
              </a:rPr>
              <a:t>©</a:t>
            </a:r>
            <a:r>
              <a:rPr lang="en-US" sz="1100" b="1" dirty="0">
                <a:solidFill>
                  <a:schemeClr val="accent5">
                    <a:lumMod val="50000"/>
                  </a:schemeClr>
                </a:solidFill>
              </a:rPr>
              <a:t> </a:t>
            </a:r>
            <a:r>
              <a:rPr lang="en-US" sz="1100" b="1" dirty="0" err="1">
                <a:solidFill>
                  <a:schemeClr val="accent5">
                    <a:lumMod val="50000"/>
                  </a:schemeClr>
                </a:solidFill>
              </a:rPr>
              <a:t>OptEnt</a:t>
            </a:r>
            <a:r>
              <a:rPr lang="en-US" sz="1100" b="1" dirty="0">
                <a:solidFill>
                  <a:schemeClr val="accent5">
                    <a:lumMod val="50000"/>
                  </a:schemeClr>
                </a:solidFill>
              </a:rPr>
              <a:t> Group</a:t>
            </a:r>
            <a:endParaRPr lang="ru-RU" sz="1100" b="1" dirty="0">
              <a:solidFill>
                <a:schemeClr val="accent5">
                  <a:lumMod val="50000"/>
                </a:schemeClr>
              </a:solidFill>
            </a:endParaRPr>
          </a:p>
        </p:txBody>
      </p:sp>
    </p:spTree>
    <p:extLst>
      <p:ext uri="{BB962C8B-B14F-4D97-AF65-F5344CB8AC3E}">
        <p14:creationId xmlns:p14="http://schemas.microsoft.com/office/powerpoint/2010/main" val="25500170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3" name="Номер слайда 5"/>
          <p:cNvSpPr>
            <a:spLocks noGrp="1"/>
          </p:cNvSpPr>
          <p:nvPr>
            <p:ph type="sldNum" sz="quarter" idx="4"/>
          </p:nvPr>
        </p:nvSpPr>
        <p:spPr>
          <a:xfrm>
            <a:off x="10886739" y="6296938"/>
            <a:ext cx="797769" cy="355362"/>
          </a:xfrm>
          <a:prstGeom prst="rect">
            <a:avLst/>
          </a:prstGeom>
        </p:spPr>
        <p:txBody>
          <a:bodyPr/>
          <a:lstStyle>
            <a:lvl1pPr algn="r">
              <a:defRPr sz="1200">
                <a:solidFill>
                  <a:srgbClr val="1992D1"/>
                </a:solidFill>
                <a:latin typeface="DINPro-Bold" panose="02000503030000020004" pitchFamily="50" charset="0"/>
              </a:defRPr>
            </a:lvl1pPr>
          </a:lstStyle>
          <a:p>
            <a:fld id="{D529EC27-616F-40BF-8143-3E83F30B7EC5}" type="slidenum">
              <a:rPr lang="ru-RU" smtClean="0"/>
              <a:pPr/>
              <a:t>‹#›</a:t>
            </a:fld>
            <a:endParaRPr lang="ru-RU" dirty="0"/>
          </a:p>
        </p:txBody>
      </p:sp>
      <p:pic>
        <p:nvPicPr>
          <p:cNvPr id="2" name="Picture 9" descr="Picture 9">
            <a:extLst>
              <a:ext uri="{FF2B5EF4-FFF2-40B4-BE49-F238E27FC236}">
                <a16:creationId xmlns:a16="http://schemas.microsoft.com/office/drawing/2014/main" id="{966E9163-2C2D-24E4-799B-27DCD693F535}"/>
              </a:ext>
            </a:extLst>
          </p:cNvPr>
          <p:cNvPicPr>
            <a:picLocks noChangeAspect="1"/>
          </p:cNvPicPr>
          <p:nvPr userDrawn="1"/>
        </p:nvPicPr>
        <p:blipFill>
          <a:blip r:embed="rId2"/>
          <a:stretch>
            <a:fillRect/>
          </a:stretch>
        </p:blipFill>
        <p:spPr>
          <a:xfrm>
            <a:off x="10440679" y="485475"/>
            <a:ext cx="1201421" cy="308597"/>
          </a:xfrm>
          <a:prstGeom prst="rect">
            <a:avLst/>
          </a:prstGeom>
          <a:ln w="12700">
            <a:miter lim="400000"/>
          </a:ln>
        </p:spPr>
      </p:pic>
      <p:pic>
        <p:nvPicPr>
          <p:cNvPr id="4" name="Picture 2">
            <a:extLst>
              <a:ext uri="{FF2B5EF4-FFF2-40B4-BE49-F238E27FC236}">
                <a16:creationId xmlns:a16="http://schemas.microsoft.com/office/drawing/2014/main" id="{229B8F13-40A8-94A4-746B-04E9411B0FA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890533" y="6620065"/>
            <a:ext cx="132349" cy="14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8DB11FCC-4CB5-F833-3EBE-29182B9F5C68}"/>
              </a:ext>
            </a:extLst>
          </p:cNvPr>
          <p:cNvSpPr txBox="1"/>
          <p:nvPr userDrawn="1"/>
        </p:nvSpPr>
        <p:spPr>
          <a:xfrm>
            <a:off x="10979859" y="6567332"/>
            <a:ext cx="1171420" cy="261610"/>
          </a:xfrm>
          <a:prstGeom prst="rect">
            <a:avLst/>
          </a:prstGeom>
          <a:noFill/>
        </p:spPr>
        <p:txBody>
          <a:bodyPr wrap="square" rtlCol="0">
            <a:spAutoFit/>
          </a:bodyPr>
          <a:lstStyle/>
          <a:p>
            <a:pPr algn="r"/>
            <a:r>
              <a:rPr lang="en-US" sz="1100" b="1" dirty="0">
                <a:solidFill>
                  <a:schemeClr val="accent5">
                    <a:lumMod val="50000"/>
                  </a:schemeClr>
                </a:solidFill>
              </a:rPr>
              <a:t> </a:t>
            </a:r>
            <a:r>
              <a:rPr lang="en-US" sz="1100" b="1" dirty="0">
                <a:solidFill>
                  <a:schemeClr val="accent5">
                    <a:lumMod val="50000"/>
                  </a:schemeClr>
                </a:solidFill>
                <a:latin typeface="Calibri" panose="020F0502020204030204" pitchFamily="34" charset="0"/>
                <a:cs typeface="Calibri" panose="020F0502020204030204" pitchFamily="34" charset="0"/>
              </a:rPr>
              <a:t>©</a:t>
            </a:r>
            <a:r>
              <a:rPr lang="en-US" sz="1100" b="1" dirty="0">
                <a:solidFill>
                  <a:schemeClr val="accent5">
                    <a:lumMod val="50000"/>
                  </a:schemeClr>
                </a:solidFill>
              </a:rPr>
              <a:t> </a:t>
            </a:r>
            <a:r>
              <a:rPr lang="en-US" sz="1100" b="1" dirty="0" err="1">
                <a:solidFill>
                  <a:schemeClr val="accent5">
                    <a:lumMod val="50000"/>
                  </a:schemeClr>
                </a:solidFill>
              </a:rPr>
              <a:t>OptEnt</a:t>
            </a:r>
            <a:r>
              <a:rPr lang="en-US" sz="1100" b="1" dirty="0">
                <a:solidFill>
                  <a:schemeClr val="accent5">
                    <a:lumMod val="50000"/>
                  </a:schemeClr>
                </a:solidFill>
              </a:rPr>
              <a:t> Group</a:t>
            </a:r>
            <a:endParaRPr lang="ru-RU" sz="1100" b="1" dirty="0">
              <a:solidFill>
                <a:schemeClr val="accent5">
                  <a:lumMod val="50000"/>
                </a:schemeClr>
              </a:solidFill>
            </a:endParaRPr>
          </a:p>
        </p:txBody>
      </p:sp>
      <p:sp>
        <p:nvSpPr>
          <p:cNvPr id="6" name="TextBox 5">
            <a:extLst>
              <a:ext uri="{FF2B5EF4-FFF2-40B4-BE49-F238E27FC236}">
                <a16:creationId xmlns:a16="http://schemas.microsoft.com/office/drawing/2014/main" id="{8E549E0C-9C96-3C48-E454-969ED566CB39}"/>
              </a:ext>
            </a:extLst>
          </p:cNvPr>
          <p:cNvSpPr txBox="1"/>
          <p:nvPr userDrawn="1"/>
        </p:nvSpPr>
        <p:spPr>
          <a:xfrm>
            <a:off x="1169118" y="6558454"/>
            <a:ext cx="9702586" cy="261610"/>
          </a:xfrm>
          <a:prstGeom prst="rect">
            <a:avLst/>
          </a:prstGeom>
          <a:noFill/>
        </p:spPr>
        <p:txBody>
          <a:bodyPr wrap="square" rtlCol="0">
            <a:spAutoFit/>
          </a:bodyPr>
          <a:lstStyle/>
          <a:p>
            <a:pPr algn="r"/>
            <a:r>
              <a:rPr lang="en-US" sz="1100" b="1" dirty="0">
                <a:solidFill>
                  <a:schemeClr val="accent5">
                    <a:lumMod val="50000"/>
                  </a:schemeClr>
                </a:solidFill>
              </a:rPr>
              <a:t>Research &amp; Innovation Roadmap 2023-24</a:t>
            </a:r>
            <a:endParaRPr lang="ru-RU" sz="1100" b="1" dirty="0">
              <a:solidFill>
                <a:schemeClr val="accent5">
                  <a:lumMod val="50000"/>
                </a:schemeClr>
              </a:solidFill>
            </a:endParaRPr>
          </a:p>
        </p:txBody>
      </p:sp>
    </p:spTree>
    <p:extLst>
      <p:ext uri="{BB962C8B-B14F-4D97-AF65-F5344CB8AC3E}">
        <p14:creationId xmlns:p14="http://schemas.microsoft.com/office/powerpoint/2010/main" val="10083428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a:prstGeom prst="rect">
            <a:avLst/>
          </a:prstGeo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6FACBFE-3A70-4A11-9337-59C822EC46FE}" type="datetime1">
              <a:rPr lang="ru-RU" smtClean="0"/>
              <a:t>02.06.2024</a:t>
            </a:fld>
            <a:endParaRPr lang="ru-RU"/>
          </a:p>
        </p:txBody>
      </p:sp>
      <p:sp>
        <p:nvSpPr>
          <p:cNvPr id="6" name="Нижний колонтитул 5"/>
          <p:cNvSpPr>
            <a:spLocks noGrp="1"/>
          </p:cNvSpPr>
          <p:nvPr>
            <p:ph type="ftr" sz="quarter" idx="11"/>
          </p:nvPr>
        </p:nvSpPr>
        <p:spPr>
          <a:xfrm>
            <a:off x="4038600" y="6356350"/>
            <a:ext cx="4114800" cy="365125"/>
          </a:xfrm>
          <a:prstGeom prst="rect">
            <a:avLst/>
          </a:prstGeom>
        </p:spPr>
        <p:txBody>
          <a:bodyPr/>
          <a:lstStyle/>
          <a:p>
            <a:r>
              <a:rPr lang="ru-RU"/>
              <a:t>Колонтитул. Отключается в меню "вставка". Как и дата с номером слайда.</a:t>
            </a:r>
          </a:p>
        </p:txBody>
      </p:sp>
      <p:sp>
        <p:nvSpPr>
          <p:cNvPr id="7" name="Номер слайда 6"/>
          <p:cNvSpPr>
            <a:spLocks noGrp="1"/>
          </p:cNvSpPr>
          <p:nvPr>
            <p:ph type="sldNum" sz="quarter" idx="12"/>
          </p:nvPr>
        </p:nvSpPr>
        <p:spPr>
          <a:xfrm>
            <a:off x="10687050" y="6356348"/>
            <a:ext cx="666750" cy="293687"/>
          </a:xfrm>
          <a:prstGeom prst="rect">
            <a:avLst/>
          </a:prstGeom>
        </p:spPr>
        <p:txBody>
          <a:bodyPr/>
          <a:lstStyle/>
          <a:p>
            <a:fld id="{D529EC27-616F-40BF-8143-3E83F30B7EC5}" type="slidenum">
              <a:rPr lang="ru-RU" smtClean="0"/>
              <a:t>‹#›</a:t>
            </a:fld>
            <a:endParaRPr lang="ru-RU"/>
          </a:p>
        </p:txBody>
      </p:sp>
    </p:spTree>
    <p:extLst>
      <p:ext uri="{BB962C8B-B14F-4D97-AF65-F5344CB8AC3E}">
        <p14:creationId xmlns:p14="http://schemas.microsoft.com/office/powerpoint/2010/main" val="41420577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a:prstGeom prst="rect">
            <a:avLst/>
          </a:prstGeo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40DF759F-F6F8-4E6D-B0B1-2841A6EE97B2}" type="datetime1">
              <a:rPr lang="ru-RU" smtClean="0"/>
              <a:t>02.06.2024</a:t>
            </a:fld>
            <a:endParaRPr lang="ru-RU"/>
          </a:p>
        </p:txBody>
      </p:sp>
      <p:sp>
        <p:nvSpPr>
          <p:cNvPr id="6" name="Нижний колонтитул 5"/>
          <p:cNvSpPr>
            <a:spLocks noGrp="1"/>
          </p:cNvSpPr>
          <p:nvPr>
            <p:ph type="ftr" sz="quarter" idx="11"/>
          </p:nvPr>
        </p:nvSpPr>
        <p:spPr>
          <a:xfrm>
            <a:off x="4038600" y="6356350"/>
            <a:ext cx="4114800" cy="365125"/>
          </a:xfrm>
          <a:prstGeom prst="rect">
            <a:avLst/>
          </a:prstGeom>
        </p:spPr>
        <p:txBody>
          <a:bodyPr/>
          <a:lstStyle/>
          <a:p>
            <a:r>
              <a:rPr lang="ru-RU"/>
              <a:t>Колонтитул. Отключается в меню "вставка". Как и дата с номером слайда.</a:t>
            </a:r>
          </a:p>
        </p:txBody>
      </p:sp>
      <p:sp>
        <p:nvSpPr>
          <p:cNvPr id="7" name="Номер слайда 6"/>
          <p:cNvSpPr>
            <a:spLocks noGrp="1"/>
          </p:cNvSpPr>
          <p:nvPr>
            <p:ph type="sldNum" sz="quarter" idx="12"/>
          </p:nvPr>
        </p:nvSpPr>
        <p:spPr>
          <a:xfrm>
            <a:off x="10687050" y="6356348"/>
            <a:ext cx="666750" cy="293687"/>
          </a:xfrm>
          <a:prstGeom prst="rect">
            <a:avLst/>
          </a:prstGeom>
        </p:spPr>
        <p:txBody>
          <a:bodyPr/>
          <a:lstStyle/>
          <a:p>
            <a:fld id="{D529EC27-616F-40BF-8143-3E83F30B7EC5}" type="slidenum">
              <a:rPr lang="ru-RU" smtClean="0"/>
              <a:t>‹#›</a:t>
            </a:fld>
            <a:endParaRPr lang="ru-RU"/>
          </a:p>
        </p:txBody>
      </p:sp>
    </p:spTree>
    <p:extLst>
      <p:ext uri="{BB962C8B-B14F-4D97-AF65-F5344CB8AC3E}">
        <p14:creationId xmlns:p14="http://schemas.microsoft.com/office/powerpoint/2010/main" val="313811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Дата 3"/>
          <p:cNvSpPr>
            <a:spLocks noGrp="1"/>
          </p:cNvSpPr>
          <p:nvPr>
            <p:ph type="dt" sz="half" idx="2"/>
          </p:nvPr>
        </p:nvSpPr>
        <p:spPr>
          <a:xfrm>
            <a:off x="9520699" y="6296937"/>
            <a:ext cx="913141" cy="355362"/>
          </a:xfrm>
          <a:prstGeom prst="rect">
            <a:avLst/>
          </a:prstGeom>
        </p:spPr>
        <p:txBody>
          <a:bodyPr/>
          <a:lstStyle>
            <a:lvl1pPr>
              <a:defRPr sz="1200">
                <a:solidFill>
                  <a:schemeClr val="bg1">
                    <a:lumMod val="65000"/>
                  </a:schemeClr>
                </a:solidFill>
                <a:latin typeface="DINPro-Regular" panose="02000503030000020004" pitchFamily="50" charset="0"/>
              </a:defRPr>
            </a:lvl1pPr>
          </a:lstStyle>
          <a:p>
            <a:fld id="{F4272D66-15AF-4BE2-89CF-5A65845C8B18}" type="datetime1">
              <a:rPr lang="ru-RU" smtClean="0"/>
              <a:t>02.06.2024</a:t>
            </a:fld>
            <a:endParaRPr lang="ru-RU"/>
          </a:p>
        </p:txBody>
      </p:sp>
      <p:sp>
        <p:nvSpPr>
          <p:cNvPr id="15" name="Нижний колонтитул 4"/>
          <p:cNvSpPr>
            <a:spLocks noGrp="1"/>
          </p:cNvSpPr>
          <p:nvPr>
            <p:ph type="ftr" sz="quarter" idx="3"/>
          </p:nvPr>
        </p:nvSpPr>
        <p:spPr>
          <a:xfrm>
            <a:off x="838201" y="6296937"/>
            <a:ext cx="8229600" cy="355362"/>
          </a:xfrm>
          <a:prstGeom prst="rect">
            <a:avLst/>
          </a:prstGeom>
        </p:spPr>
        <p:txBody>
          <a:bodyPr/>
          <a:lstStyle>
            <a:lvl1pPr algn="l">
              <a:defRPr sz="1200">
                <a:solidFill>
                  <a:schemeClr val="bg1">
                    <a:lumMod val="65000"/>
                  </a:schemeClr>
                </a:solidFill>
                <a:latin typeface="DINPro-Regular" panose="02000503030000020004" pitchFamily="50" charset="0"/>
              </a:defRPr>
            </a:lvl1pPr>
          </a:lstStyle>
          <a:p>
            <a:r>
              <a:rPr lang="ru-RU"/>
              <a:t>Колонтитул. Отключается в меню "вставка". Как и дата с номером слайда.</a:t>
            </a:r>
            <a:endParaRPr lang="ru-RU" dirty="0"/>
          </a:p>
        </p:txBody>
      </p:sp>
      <p:sp>
        <p:nvSpPr>
          <p:cNvPr id="17" name="Номер слайда 5"/>
          <p:cNvSpPr>
            <a:spLocks noGrp="1"/>
          </p:cNvSpPr>
          <p:nvPr>
            <p:ph type="sldNum" sz="quarter" idx="4"/>
          </p:nvPr>
        </p:nvSpPr>
        <p:spPr>
          <a:xfrm>
            <a:off x="10886739" y="6296938"/>
            <a:ext cx="797769" cy="355362"/>
          </a:xfrm>
          <a:prstGeom prst="rect">
            <a:avLst/>
          </a:prstGeom>
        </p:spPr>
        <p:txBody>
          <a:bodyPr/>
          <a:lstStyle>
            <a:lvl1pPr algn="r">
              <a:defRPr sz="1200">
                <a:solidFill>
                  <a:srgbClr val="1992D1"/>
                </a:solidFill>
                <a:latin typeface="DINPro-Bold" panose="02000503030000020004" pitchFamily="50" charset="0"/>
              </a:defRPr>
            </a:lvl1pPr>
          </a:lstStyle>
          <a:p>
            <a:fld id="{D529EC27-616F-40BF-8143-3E83F30B7EC5}" type="slidenum">
              <a:rPr lang="ru-RU" smtClean="0"/>
              <a:pPr/>
              <a:t>‹#›</a:t>
            </a:fld>
            <a:endParaRPr lang="ru-RU" dirty="0"/>
          </a:p>
        </p:txBody>
      </p:sp>
      <p:sp>
        <p:nvSpPr>
          <p:cNvPr id="5" name="Заголовок 1"/>
          <p:cNvSpPr>
            <a:spLocks noGrp="1"/>
          </p:cNvSpPr>
          <p:nvPr>
            <p:ph type="title"/>
          </p:nvPr>
        </p:nvSpPr>
        <p:spPr>
          <a:xfrm>
            <a:off x="838200" y="365125"/>
            <a:ext cx="10846308" cy="1325563"/>
          </a:xfrm>
          <a:prstGeom prst="rect">
            <a:avLst/>
          </a:prstGeom>
        </p:spPr>
        <p:txBody>
          <a:bodyPr vert="horz" lIns="91440" tIns="45720" rIns="91440" bIns="45720" rtlCol="0" anchor="ctr">
            <a:normAutofit/>
          </a:bodyPr>
          <a:lstStyle/>
          <a:p>
            <a:r>
              <a:rPr lang="ru-RU" dirty="0"/>
              <a:t>ОБРАЗЕЦ ЗАГОЛОВКА</a:t>
            </a:r>
          </a:p>
        </p:txBody>
      </p:sp>
      <p:sp>
        <p:nvSpPr>
          <p:cNvPr id="6" name="Текст 2"/>
          <p:cNvSpPr>
            <a:spLocks noGrp="1"/>
          </p:cNvSpPr>
          <p:nvPr>
            <p:ph type="body" idx="1"/>
          </p:nvPr>
        </p:nvSpPr>
        <p:spPr>
          <a:xfrm>
            <a:off x="838200" y="1825625"/>
            <a:ext cx="10846308"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94201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701" r:id="rId35"/>
  </p:sldLayoutIdLst>
  <p:hf hdr="0"/>
  <p:txStyles>
    <p:titleStyle>
      <a:lvl1pPr algn="l" defTabSz="914400" rtl="0" eaLnBrk="1" latinLnBrk="0" hangingPunct="1">
        <a:lnSpc>
          <a:spcPct val="90000"/>
        </a:lnSpc>
        <a:spcBef>
          <a:spcPct val="0"/>
        </a:spcBef>
        <a:buNone/>
        <a:defRPr sz="4400" kern="1200">
          <a:solidFill>
            <a:schemeClr val="tx1"/>
          </a:solidFill>
          <a:latin typeface="DINPro-Light" panose="02000504040000020003"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INPro-Regular" panose="02000503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INPro-Regular" panose="02000503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INPro-Regular" panose="02000503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INPro-Regular" panose="02000503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INPro-Regular" panose="02000503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5A74B-4CEC-B9F3-77A5-6AA524D95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7368069-D5E5-DEAF-9F60-93D27F0F1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F3A403-0DC3-089C-6ACC-212755034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CD7CC-A8BC-4E1F-9F03-B11ADA21793A}" type="datetimeFigureOut">
              <a:rPr lang="ru-RU" smtClean="0"/>
              <a:t>02.06.2024</a:t>
            </a:fld>
            <a:endParaRPr lang="ru-RU"/>
          </a:p>
        </p:txBody>
      </p:sp>
      <p:sp>
        <p:nvSpPr>
          <p:cNvPr id="5" name="Нижний колонтитул 4">
            <a:extLst>
              <a:ext uri="{FF2B5EF4-FFF2-40B4-BE49-F238E27FC236}">
                <a16:creationId xmlns:a16="http://schemas.microsoft.com/office/drawing/2014/main" id="{8E021BC3-89D1-169C-8758-E984769E8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3B7FF4C-1515-6084-552A-C89E5294A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F263-9788-4945-96D6-3F41F235B72C}" type="slidenum">
              <a:rPr lang="ru-RU" smtClean="0"/>
              <a:t>‹#›</a:t>
            </a:fld>
            <a:endParaRPr lang="ru-RU"/>
          </a:p>
        </p:txBody>
      </p:sp>
    </p:spTree>
    <p:extLst>
      <p:ext uri="{BB962C8B-B14F-4D97-AF65-F5344CB8AC3E}">
        <p14:creationId xmlns:p14="http://schemas.microsoft.com/office/powerpoint/2010/main" val="130545528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299425D-DA31-45D1-AA05-6198303E6973}"/>
              </a:ext>
            </a:extLst>
          </p:cNvPr>
          <p:cNvSpPr/>
          <p:nvPr/>
        </p:nvSpPr>
        <p:spPr>
          <a:xfrm>
            <a:off x="9525000" y="5943601"/>
            <a:ext cx="2286000" cy="679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5" name="Title 2">
            <a:extLst>
              <a:ext uri="{FF2B5EF4-FFF2-40B4-BE49-F238E27FC236}">
                <a16:creationId xmlns:a16="http://schemas.microsoft.com/office/drawing/2014/main" id="{D17A3DEF-4CEE-068B-3B0A-20904C889DA9}"/>
              </a:ext>
            </a:extLst>
          </p:cNvPr>
          <p:cNvSpPr>
            <a:spLocks noGrp="1"/>
          </p:cNvSpPr>
          <p:nvPr/>
        </p:nvSpPr>
        <p:spPr>
          <a:xfrm>
            <a:off x="2563738" y="1897608"/>
            <a:ext cx="9279012" cy="314441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a:lnSpc>
                <a:spcPct val="100000"/>
              </a:lnSpc>
            </a:pPr>
            <a:endParaRPr lang="en-US" sz="4000" b="0" i="1" dirty="0"/>
          </a:p>
          <a:p>
            <a:pPr algn="r">
              <a:lnSpc>
                <a:spcPct val="100000"/>
              </a:lnSpc>
            </a:pPr>
            <a:r>
              <a:rPr lang="en-US" sz="4000" b="0" i="1" dirty="0"/>
              <a:t>Systems Engineering Light Toolkit (SELT) </a:t>
            </a:r>
          </a:p>
          <a:p>
            <a:pPr algn="r">
              <a:lnSpc>
                <a:spcPct val="100000"/>
              </a:lnSpc>
            </a:pPr>
            <a:endParaRPr lang="en-US" sz="4000" b="0" i="1" dirty="0"/>
          </a:p>
          <a:p>
            <a:pPr algn="r">
              <a:lnSpc>
                <a:spcPct val="100000"/>
              </a:lnSpc>
            </a:pPr>
            <a:r>
              <a:rPr lang="en-US" sz="2800" b="0" i="1" dirty="0"/>
              <a:t>High level Concept of operations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3613870-05DF-E1D0-168D-FB139A19567D}"/>
              </a:ext>
            </a:extLst>
          </p:cNvPr>
          <p:cNvSpPr>
            <a:spLocks noGrp="1"/>
          </p:cNvSpPr>
          <p:nvPr>
            <p:ph type="sldNum" sz="quarter" idx="4"/>
          </p:nvPr>
        </p:nvSpPr>
        <p:spPr/>
        <p:txBody>
          <a:bodyPr/>
          <a:lstStyle/>
          <a:p>
            <a:fld id="{D529EC27-616F-40BF-8143-3E83F30B7EC5}" type="slidenum">
              <a:rPr lang="ru-RU" smtClean="0"/>
              <a:pPr/>
              <a:t>2</a:t>
            </a:fld>
            <a:endParaRPr lang="ru-RU" dirty="0"/>
          </a:p>
        </p:txBody>
      </p:sp>
      <p:sp>
        <p:nvSpPr>
          <p:cNvPr id="3" name="Заголовок 2">
            <a:extLst>
              <a:ext uri="{FF2B5EF4-FFF2-40B4-BE49-F238E27FC236}">
                <a16:creationId xmlns:a16="http://schemas.microsoft.com/office/drawing/2014/main" id="{F38DB017-086E-9F23-8FC3-E90590B2306F}"/>
              </a:ext>
            </a:extLst>
          </p:cNvPr>
          <p:cNvSpPr>
            <a:spLocks noGrp="1"/>
          </p:cNvSpPr>
          <p:nvPr>
            <p:ph type="title"/>
          </p:nvPr>
        </p:nvSpPr>
        <p:spPr>
          <a:xfrm>
            <a:off x="147166" y="140106"/>
            <a:ext cx="8229600" cy="985377"/>
          </a:xfrm>
        </p:spPr>
        <p:txBody>
          <a:bodyPr/>
          <a:lstStyle/>
          <a:p>
            <a:r>
              <a:rPr lang="en-US" dirty="0"/>
              <a:t>Contents</a:t>
            </a:r>
            <a:endParaRPr lang="ru-RU" dirty="0"/>
          </a:p>
        </p:txBody>
      </p:sp>
      <p:sp>
        <p:nvSpPr>
          <p:cNvPr id="6" name="TextBox 5">
            <a:extLst>
              <a:ext uri="{FF2B5EF4-FFF2-40B4-BE49-F238E27FC236}">
                <a16:creationId xmlns:a16="http://schemas.microsoft.com/office/drawing/2014/main" id="{B4067C90-1B93-2B0D-E0AD-5E58AC303828}"/>
              </a:ext>
            </a:extLst>
          </p:cNvPr>
          <p:cNvSpPr txBox="1"/>
          <p:nvPr/>
        </p:nvSpPr>
        <p:spPr>
          <a:xfrm>
            <a:off x="767334" y="1636431"/>
            <a:ext cx="10657331" cy="2954655"/>
          </a:xfrm>
          <a:prstGeom prst="rect">
            <a:avLst/>
          </a:prstGeom>
          <a:noFill/>
        </p:spPr>
        <p:txBody>
          <a:bodyPr wrap="square">
            <a:spAutoFit/>
          </a:bodyPr>
          <a:lstStyle>
            <a:defPPr>
              <a:defRPr lang="ru-RU"/>
            </a:defPPr>
            <a:lvl1pPr algn="just">
              <a:spcAft>
                <a:spcPts val="1200"/>
              </a:spcAft>
            </a:lvl1pPr>
          </a:lstStyle>
          <a:p>
            <a:pPr marL="342900" indent="-342900">
              <a:buFont typeface="+mj-lt"/>
              <a:buAutoNum type="arabicPeriod"/>
            </a:pPr>
            <a:r>
              <a:rPr lang="en-US" dirty="0"/>
              <a:t>Document overview</a:t>
            </a:r>
          </a:p>
          <a:p>
            <a:pPr marL="342900" indent="-342900">
              <a:buFont typeface="+mj-lt"/>
              <a:buAutoNum type="arabicPeriod"/>
            </a:pPr>
            <a:r>
              <a:rPr lang="en-US" dirty="0"/>
              <a:t>Current situation</a:t>
            </a:r>
          </a:p>
          <a:p>
            <a:pPr marL="342900" indent="-342900">
              <a:buFont typeface="+mj-lt"/>
              <a:buAutoNum type="arabicPeriod"/>
            </a:pPr>
            <a:r>
              <a:rPr lang="en-US" dirty="0"/>
              <a:t>Justification for and nature of changes</a:t>
            </a:r>
          </a:p>
          <a:p>
            <a:pPr marL="342900" indent="-342900">
              <a:buFont typeface="+mj-lt"/>
              <a:buAutoNum type="arabicPeriod"/>
            </a:pPr>
            <a:r>
              <a:rPr lang="en-US" dirty="0"/>
              <a:t>Concepts for the proposed system</a:t>
            </a:r>
          </a:p>
          <a:p>
            <a:pPr marL="342900" indent="-342900">
              <a:buFont typeface="+mj-lt"/>
              <a:buAutoNum type="arabicPeriod"/>
            </a:pPr>
            <a:r>
              <a:rPr lang="en-US" dirty="0"/>
              <a:t>Operational scenarios</a:t>
            </a:r>
          </a:p>
          <a:p>
            <a:pPr marL="342900" indent="-342900">
              <a:buFont typeface="+mj-lt"/>
              <a:buAutoNum type="arabicPeriod"/>
            </a:pPr>
            <a:r>
              <a:rPr lang="en-US" dirty="0"/>
              <a:t>Summary of impacts</a:t>
            </a:r>
          </a:p>
          <a:p>
            <a:pPr marL="342900" indent="-342900">
              <a:buFont typeface="+mj-lt"/>
              <a:buAutoNum type="arabicPeriod"/>
            </a:pPr>
            <a:r>
              <a:rPr lang="en-US" dirty="0"/>
              <a:t>Analysis of the proposed system</a:t>
            </a:r>
          </a:p>
        </p:txBody>
      </p:sp>
    </p:spTree>
    <p:extLst>
      <p:ext uri="{BB962C8B-B14F-4D97-AF65-F5344CB8AC3E}">
        <p14:creationId xmlns:p14="http://schemas.microsoft.com/office/powerpoint/2010/main" val="267868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29D215F-F0BD-6C2D-213F-9C73420D03D9}"/>
              </a:ext>
            </a:extLst>
          </p:cNvPr>
          <p:cNvSpPr>
            <a:spLocks noGrp="1"/>
          </p:cNvSpPr>
          <p:nvPr>
            <p:ph type="sldNum" sz="quarter" idx="4"/>
          </p:nvPr>
        </p:nvSpPr>
        <p:spPr/>
        <p:txBody>
          <a:bodyPr/>
          <a:lstStyle/>
          <a:p>
            <a:fld id="{D529EC27-616F-40BF-8143-3E83F30B7EC5}" type="slidenum">
              <a:rPr lang="ru-RU" smtClean="0"/>
              <a:pPr/>
              <a:t>3</a:t>
            </a:fld>
            <a:endParaRPr lang="ru-RU" dirty="0"/>
          </a:p>
        </p:txBody>
      </p:sp>
      <p:sp>
        <p:nvSpPr>
          <p:cNvPr id="3" name="Заголовок 2">
            <a:extLst>
              <a:ext uri="{FF2B5EF4-FFF2-40B4-BE49-F238E27FC236}">
                <a16:creationId xmlns:a16="http://schemas.microsoft.com/office/drawing/2014/main" id="{E94D5F56-DD07-FAE5-B185-09FE36E89804}"/>
              </a:ext>
            </a:extLst>
          </p:cNvPr>
          <p:cNvSpPr>
            <a:spLocks noGrp="1"/>
          </p:cNvSpPr>
          <p:nvPr>
            <p:ph type="title"/>
          </p:nvPr>
        </p:nvSpPr>
        <p:spPr>
          <a:xfrm>
            <a:off x="244888" y="154066"/>
            <a:ext cx="8229600" cy="985377"/>
          </a:xfrm>
        </p:spPr>
        <p:txBody>
          <a:bodyPr/>
          <a:lstStyle/>
          <a:p>
            <a:r>
              <a:rPr lang="en-US" dirty="0"/>
              <a:t>Document overview</a:t>
            </a:r>
            <a:endParaRPr lang="ru-RU" dirty="0"/>
          </a:p>
        </p:txBody>
      </p:sp>
      <p:sp>
        <p:nvSpPr>
          <p:cNvPr id="4" name="TextBox 3">
            <a:extLst>
              <a:ext uri="{FF2B5EF4-FFF2-40B4-BE49-F238E27FC236}">
                <a16:creationId xmlns:a16="http://schemas.microsoft.com/office/drawing/2014/main" id="{8B10CC9D-3013-2105-6B88-4F3C06907708}"/>
              </a:ext>
            </a:extLst>
          </p:cNvPr>
          <p:cNvSpPr txBox="1"/>
          <p:nvPr/>
        </p:nvSpPr>
        <p:spPr>
          <a:xfrm>
            <a:off x="0" y="1545107"/>
            <a:ext cx="12037856" cy="1785104"/>
          </a:xfrm>
          <a:prstGeom prst="rect">
            <a:avLst/>
          </a:prstGeom>
          <a:noFill/>
        </p:spPr>
        <p:txBody>
          <a:bodyPr wrap="square">
            <a:spAutoFit/>
          </a:bodyPr>
          <a:lstStyle>
            <a:defPPr>
              <a:defRPr lang="ru-RU"/>
            </a:defPPr>
            <a:lvl1pPr algn="just">
              <a:spcAft>
                <a:spcPts val="1200"/>
              </a:spcAft>
            </a:lvl1pPr>
          </a:lstStyle>
          <a:p>
            <a:pPr lvl="1"/>
            <a:r>
              <a:rPr lang="en-US" sz="2400" dirty="0"/>
              <a:t>This document provides a high-level description of the SELT system as a proposed PhD research topic, as well as an approach to the study itself.</a:t>
            </a:r>
          </a:p>
          <a:p>
            <a:pPr lvl="1"/>
            <a:r>
              <a:rPr lang="en-US" sz="2400" dirty="0"/>
              <a:t>The description of the system is presented from the point of view of the intended stakeholders: users, byers, partners.</a:t>
            </a:r>
            <a:endParaRPr lang="ru-RU" sz="2400" dirty="0"/>
          </a:p>
          <a:p>
            <a:pPr lvl="1"/>
            <a:endParaRPr lang="en-US" sz="1400" dirty="0"/>
          </a:p>
        </p:txBody>
      </p:sp>
    </p:spTree>
    <p:extLst>
      <p:ext uri="{BB962C8B-B14F-4D97-AF65-F5344CB8AC3E}">
        <p14:creationId xmlns:p14="http://schemas.microsoft.com/office/powerpoint/2010/main" val="416731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C340AE1-9BC0-1EC3-D482-9B28A4F747C7}"/>
              </a:ext>
            </a:extLst>
          </p:cNvPr>
          <p:cNvSpPr>
            <a:spLocks noGrp="1"/>
          </p:cNvSpPr>
          <p:nvPr>
            <p:ph type="sldNum" sz="quarter" idx="4"/>
          </p:nvPr>
        </p:nvSpPr>
        <p:spPr/>
        <p:txBody>
          <a:bodyPr/>
          <a:lstStyle/>
          <a:p>
            <a:fld id="{D529EC27-616F-40BF-8143-3E83F30B7EC5}" type="slidenum">
              <a:rPr lang="ru-RU" smtClean="0"/>
              <a:pPr/>
              <a:t>4</a:t>
            </a:fld>
            <a:endParaRPr lang="ru-RU" dirty="0"/>
          </a:p>
        </p:txBody>
      </p:sp>
      <p:sp>
        <p:nvSpPr>
          <p:cNvPr id="3" name="Заголовок 2">
            <a:extLst>
              <a:ext uri="{FF2B5EF4-FFF2-40B4-BE49-F238E27FC236}">
                <a16:creationId xmlns:a16="http://schemas.microsoft.com/office/drawing/2014/main" id="{606085E0-7332-DDE1-7ABA-F53D4A9ABA1F}"/>
              </a:ext>
            </a:extLst>
          </p:cNvPr>
          <p:cNvSpPr>
            <a:spLocks noGrp="1"/>
          </p:cNvSpPr>
          <p:nvPr>
            <p:ph type="title"/>
          </p:nvPr>
        </p:nvSpPr>
        <p:spPr>
          <a:xfrm>
            <a:off x="154144" y="112186"/>
            <a:ext cx="9792573" cy="985377"/>
          </a:xfrm>
        </p:spPr>
        <p:txBody>
          <a:bodyPr/>
          <a:lstStyle/>
          <a:p>
            <a:r>
              <a:rPr lang="en-US" dirty="0"/>
              <a:t>Current situation. Market overview</a:t>
            </a:r>
            <a:endParaRPr lang="ru-RU" dirty="0"/>
          </a:p>
        </p:txBody>
      </p:sp>
      <p:sp>
        <p:nvSpPr>
          <p:cNvPr id="20" name="TextBox 19">
            <a:extLst>
              <a:ext uri="{FF2B5EF4-FFF2-40B4-BE49-F238E27FC236}">
                <a16:creationId xmlns:a16="http://schemas.microsoft.com/office/drawing/2014/main" id="{707D4C6E-B96C-758A-A2D5-3AC3616B4092}"/>
              </a:ext>
            </a:extLst>
          </p:cNvPr>
          <p:cNvSpPr txBox="1"/>
          <p:nvPr/>
        </p:nvSpPr>
        <p:spPr>
          <a:xfrm>
            <a:off x="154144" y="1313142"/>
            <a:ext cx="12037856" cy="5293757"/>
          </a:xfrm>
          <a:prstGeom prst="rect">
            <a:avLst/>
          </a:prstGeom>
          <a:noFill/>
        </p:spPr>
        <p:txBody>
          <a:bodyPr wrap="square">
            <a:spAutoFit/>
          </a:bodyPr>
          <a:lstStyle>
            <a:defPPr>
              <a:defRPr lang="ru-RU"/>
            </a:defPPr>
            <a:lvl1pPr algn="just">
              <a:spcAft>
                <a:spcPts val="1200"/>
              </a:spcAft>
            </a:lvl1pPr>
          </a:lstStyle>
          <a:p>
            <a:pPr marL="342900" indent="-342900">
              <a:buFont typeface="+mj-lt"/>
              <a:buAutoNum type="arabicPeriod"/>
            </a:pPr>
            <a:r>
              <a:rPr lang="en-US" sz="1400" b="1" dirty="0"/>
              <a:t>Global trends:</a:t>
            </a:r>
          </a:p>
          <a:p>
            <a:pPr marL="742950" lvl="1" indent="-285750">
              <a:buFont typeface="Arial" panose="020B0604020202020204" pitchFamily="34" charset="0"/>
              <a:buChar char="•"/>
            </a:pPr>
            <a:r>
              <a:rPr lang="en-US" sz="1400" dirty="0"/>
              <a:t>Industry 4.0, Industry 5.0</a:t>
            </a:r>
          </a:p>
          <a:p>
            <a:pPr marL="742950" lvl="1" indent="-285750">
              <a:buFont typeface="Arial" panose="020B0604020202020204" pitchFamily="34" charset="0"/>
              <a:buChar char="•"/>
            </a:pPr>
            <a:r>
              <a:rPr lang="en-US" sz="1400" dirty="0"/>
              <a:t>Increase of applying emerging technologies in industrial sector: AI/ML, digital twins, robotization of routine jobs</a:t>
            </a:r>
          </a:p>
          <a:p>
            <a:pPr marL="742950" lvl="1" indent="-285750">
              <a:buFont typeface="Arial" panose="020B0604020202020204" pitchFamily="34" charset="0"/>
              <a:buChar char="•"/>
            </a:pPr>
            <a:r>
              <a:rPr lang="en-US" sz="1400" dirty="0"/>
              <a:t>Reshoring in critical industrial sectors</a:t>
            </a:r>
          </a:p>
          <a:p>
            <a:pPr marL="742950" lvl="1" indent="-285750">
              <a:buFont typeface="Arial" panose="020B0604020202020204" pitchFamily="34" charset="0"/>
              <a:buChar char="•"/>
            </a:pPr>
            <a:r>
              <a:rPr lang="en-US" sz="1400" dirty="0"/>
              <a:t>Strong growth of cloud based PLM solutions. All majors have cloud based offerings (Siemens, Oracle and etc.)</a:t>
            </a:r>
          </a:p>
          <a:p>
            <a:pPr marL="742950" lvl="1" indent="-285750">
              <a:buFont typeface="Arial" panose="020B0604020202020204" pitchFamily="34" charset="0"/>
              <a:buChar char="•"/>
            </a:pPr>
            <a:endParaRPr lang="en-US" sz="1400" dirty="0"/>
          </a:p>
          <a:p>
            <a:pPr marL="342900" indent="-342900">
              <a:buFont typeface="+mj-lt"/>
              <a:buAutoNum type="arabicPeriod"/>
            </a:pPr>
            <a:r>
              <a:rPr lang="en-US" sz="1400" b="1" dirty="0"/>
              <a:t>Russian market overview:</a:t>
            </a:r>
          </a:p>
          <a:p>
            <a:pPr marL="742950" lvl="1" indent="-285750">
              <a:buFont typeface="Arial" panose="020B0604020202020204" pitchFamily="34" charset="0"/>
              <a:buChar char="•"/>
            </a:pPr>
            <a:r>
              <a:rPr lang="en-US" sz="1400" dirty="0"/>
              <a:t>Sanction pressure on supply chains and transfer of technologies</a:t>
            </a:r>
          </a:p>
          <a:p>
            <a:pPr marL="742950" lvl="1" indent="-285750">
              <a:buFont typeface="Arial" panose="020B0604020202020204" pitchFamily="34" charset="0"/>
              <a:buChar char="•"/>
            </a:pPr>
            <a:r>
              <a:rPr lang="en-US" sz="1400" dirty="0"/>
              <a:t>Ongoing process of import substitution in industrial machinery, automotive, aerospace, CPG industries</a:t>
            </a:r>
          </a:p>
          <a:p>
            <a:pPr marL="742950" lvl="1" indent="-285750">
              <a:buFont typeface="Arial" panose="020B0604020202020204" pitchFamily="34" charset="0"/>
              <a:buChar char="•"/>
            </a:pPr>
            <a:r>
              <a:rPr lang="en-US" sz="1400" dirty="0"/>
              <a:t>There is </a:t>
            </a:r>
            <a:r>
              <a:rPr lang="en-US" sz="1400" u="sng" dirty="0"/>
              <a:t>NO</a:t>
            </a:r>
            <a:r>
              <a:rPr lang="en-US" sz="1400" dirty="0"/>
              <a:t> any cloud based platform for product and enterprise lifecycle management</a:t>
            </a:r>
          </a:p>
          <a:p>
            <a:pPr marL="742950" lvl="1" indent="-285750">
              <a:buFont typeface="Arial" panose="020B0604020202020204" pitchFamily="34" charset="0"/>
              <a:buChar char="•"/>
            </a:pPr>
            <a:r>
              <a:rPr lang="en-US" sz="1400" dirty="0"/>
              <a:t>There is </a:t>
            </a:r>
            <a:r>
              <a:rPr lang="en-US" sz="1400" u="sng" dirty="0"/>
              <a:t>NO</a:t>
            </a:r>
            <a:r>
              <a:rPr lang="en-US" sz="1400" dirty="0"/>
              <a:t> any solution that proposed clear methodology and templates for small and middle engineering groups based on system engineering practices</a:t>
            </a:r>
          </a:p>
          <a:p>
            <a:pPr marL="742950" lvl="1" indent="-285750">
              <a:buFont typeface="Arial" panose="020B0604020202020204" pitchFamily="34" charset="0"/>
              <a:buChar char="•"/>
            </a:pPr>
            <a:r>
              <a:rPr lang="en-US" sz="1400" dirty="0"/>
              <a:t>Presidential letter. 2030 key strategic points:</a:t>
            </a:r>
          </a:p>
          <a:p>
            <a:pPr marL="1200150" lvl="2" indent="-285750">
              <a:buFont typeface="Arial" panose="020B0604020202020204" pitchFamily="34" charset="0"/>
              <a:buChar char="•"/>
            </a:pPr>
            <a:r>
              <a:rPr lang="en-US" sz="1400" dirty="0"/>
              <a:t>Increase of share of Russian high-tech goods and services in 1,5 times in comparison with 2023</a:t>
            </a:r>
          </a:p>
          <a:p>
            <a:pPr marL="1200150" lvl="2" indent="-285750">
              <a:buFont typeface="Arial" panose="020B0604020202020204" pitchFamily="34" charset="0"/>
              <a:buChar char="•"/>
            </a:pPr>
            <a:r>
              <a:rPr lang="en-US" sz="1400" dirty="0"/>
              <a:t>Increase of internal spends in research and development not less than 2% of GDP</a:t>
            </a:r>
          </a:p>
          <a:p>
            <a:pPr marL="1200150" lvl="2" indent="-285750">
              <a:buFont typeface="Arial" panose="020B0604020202020204" pitchFamily="34" charset="0"/>
              <a:buChar char="•"/>
            </a:pPr>
            <a:r>
              <a:rPr lang="en-US" sz="1400" dirty="0"/>
              <a:t>Increase in earnings of small and middle business higher than GDP rate growth </a:t>
            </a:r>
            <a:endParaRPr lang="ru-RU" sz="1400" dirty="0"/>
          </a:p>
          <a:p>
            <a:pPr marL="1200150" lvl="2" indent="-285750">
              <a:buFont typeface="Arial" panose="020B0604020202020204" pitchFamily="34" charset="0"/>
              <a:buChar char="•"/>
            </a:pPr>
            <a:endParaRPr lang="en-US" sz="1400" dirty="0"/>
          </a:p>
          <a:p>
            <a:pPr marL="342900" indent="-342900">
              <a:buFont typeface="+mj-lt"/>
              <a:buAutoNum type="arabicPeriod"/>
            </a:pPr>
            <a:r>
              <a:rPr lang="en-US" sz="1400" b="1" dirty="0"/>
              <a:t>Key figures about Russian market:</a:t>
            </a:r>
          </a:p>
          <a:p>
            <a:pPr marL="800100" lvl="1" indent="-342900">
              <a:buFont typeface="Arial" panose="020B0604020202020204" pitchFamily="34" charset="0"/>
              <a:buChar char="•"/>
            </a:pPr>
            <a:r>
              <a:rPr lang="en-US" sz="1400" dirty="0"/>
              <a:t>Mixed industrial growth in 2022 – 0,7% (in spite of sanctions pressure); 2023 – 3,5%; </a:t>
            </a:r>
            <a:r>
              <a:rPr lang="ru-RU" sz="1400" dirty="0"/>
              <a:t>1</a:t>
            </a:r>
            <a:r>
              <a:rPr lang="en-US" sz="1400" baseline="30000" dirty="0" err="1"/>
              <a:t>st</a:t>
            </a:r>
            <a:r>
              <a:rPr lang="en-US" sz="1400" dirty="0"/>
              <a:t> quarter of 2024 – 5,6% year to year</a:t>
            </a:r>
            <a:endParaRPr lang="ru-RU" sz="1400" dirty="0"/>
          </a:p>
          <a:p>
            <a:pPr marL="800100" lvl="1" indent="-342900">
              <a:buFont typeface="Arial" panose="020B0604020202020204" pitchFamily="34" charset="0"/>
              <a:buChar char="•"/>
            </a:pPr>
            <a:r>
              <a:rPr lang="en-US" sz="1400" dirty="0"/>
              <a:t>PLM systems market volume: </a:t>
            </a:r>
          </a:p>
          <a:p>
            <a:pPr marL="1257300" lvl="2" indent="-342900">
              <a:buFont typeface="Arial" panose="020B0604020202020204" pitchFamily="34" charset="0"/>
              <a:buChar char="•"/>
            </a:pPr>
            <a:r>
              <a:rPr lang="en-US" sz="1400" dirty="0"/>
              <a:t>2022 is 16 billions of </a:t>
            </a:r>
            <a:r>
              <a:rPr lang="en-US" sz="1400" dirty="0" err="1"/>
              <a:t>roubles</a:t>
            </a:r>
            <a:r>
              <a:rPr lang="en-US" sz="1400" dirty="0"/>
              <a:t>, </a:t>
            </a:r>
          </a:p>
          <a:p>
            <a:pPr marL="1257300" lvl="2" indent="-342900">
              <a:buFont typeface="Arial" panose="020B0604020202020204" pitchFamily="34" charset="0"/>
              <a:buChar char="•"/>
            </a:pPr>
            <a:r>
              <a:rPr lang="en-US" sz="1400" dirty="0"/>
              <a:t>2023 is about 18,6 billions of </a:t>
            </a:r>
            <a:r>
              <a:rPr lang="en-US" sz="1400" dirty="0" err="1"/>
              <a:t>roubles</a:t>
            </a:r>
            <a:r>
              <a:rPr lang="en-US" sz="1400" dirty="0"/>
              <a:t> </a:t>
            </a:r>
          </a:p>
          <a:p>
            <a:pPr marL="1257300" lvl="2" indent="-342900">
              <a:buFont typeface="Arial" panose="020B0604020202020204" pitchFamily="34" charset="0"/>
              <a:buChar char="•"/>
            </a:pPr>
            <a:r>
              <a:rPr lang="en-US" sz="1400" dirty="0"/>
              <a:t>Forecast on 2024 is about 23,6 billions</a:t>
            </a:r>
          </a:p>
        </p:txBody>
      </p:sp>
    </p:spTree>
    <p:extLst>
      <p:ext uri="{BB962C8B-B14F-4D97-AF65-F5344CB8AC3E}">
        <p14:creationId xmlns:p14="http://schemas.microsoft.com/office/powerpoint/2010/main" val="385881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C340AE1-9BC0-1EC3-D482-9B28A4F747C7}"/>
              </a:ext>
            </a:extLst>
          </p:cNvPr>
          <p:cNvSpPr>
            <a:spLocks noGrp="1"/>
          </p:cNvSpPr>
          <p:nvPr>
            <p:ph type="sldNum" sz="quarter" idx="4"/>
          </p:nvPr>
        </p:nvSpPr>
        <p:spPr/>
        <p:txBody>
          <a:bodyPr/>
          <a:lstStyle/>
          <a:p>
            <a:fld id="{D529EC27-616F-40BF-8143-3E83F30B7EC5}" type="slidenum">
              <a:rPr lang="ru-RU" smtClean="0"/>
              <a:pPr/>
              <a:t>5</a:t>
            </a:fld>
            <a:endParaRPr lang="ru-RU" dirty="0"/>
          </a:p>
        </p:txBody>
      </p:sp>
      <p:sp>
        <p:nvSpPr>
          <p:cNvPr id="3" name="Заголовок 2">
            <a:extLst>
              <a:ext uri="{FF2B5EF4-FFF2-40B4-BE49-F238E27FC236}">
                <a16:creationId xmlns:a16="http://schemas.microsoft.com/office/drawing/2014/main" id="{606085E0-7332-DDE1-7ABA-F53D4A9ABA1F}"/>
              </a:ext>
            </a:extLst>
          </p:cNvPr>
          <p:cNvSpPr>
            <a:spLocks noGrp="1"/>
          </p:cNvSpPr>
          <p:nvPr>
            <p:ph type="title"/>
          </p:nvPr>
        </p:nvSpPr>
        <p:spPr>
          <a:xfrm>
            <a:off x="154144" y="112186"/>
            <a:ext cx="9792573" cy="985377"/>
          </a:xfrm>
        </p:spPr>
        <p:txBody>
          <a:bodyPr/>
          <a:lstStyle/>
          <a:p>
            <a:r>
              <a:rPr lang="en-US" dirty="0"/>
              <a:t>Current situation. Key PLM software vendors in Russia</a:t>
            </a:r>
          </a:p>
        </p:txBody>
      </p:sp>
      <p:sp>
        <p:nvSpPr>
          <p:cNvPr id="20" name="TextBox 19">
            <a:extLst>
              <a:ext uri="{FF2B5EF4-FFF2-40B4-BE49-F238E27FC236}">
                <a16:creationId xmlns:a16="http://schemas.microsoft.com/office/drawing/2014/main" id="{707D4C6E-B96C-758A-A2D5-3AC3616B4092}"/>
              </a:ext>
            </a:extLst>
          </p:cNvPr>
          <p:cNvSpPr txBox="1"/>
          <p:nvPr/>
        </p:nvSpPr>
        <p:spPr>
          <a:xfrm>
            <a:off x="214055" y="2586505"/>
            <a:ext cx="11670816" cy="307777"/>
          </a:xfrm>
          <a:prstGeom prst="rect">
            <a:avLst/>
          </a:prstGeom>
          <a:noFill/>
        </p:spPr>
        <p:txBody>
          <a:bodyPr wrap="square">
            <a:spAutoFit/>
          </a:bodyPr>
          <a:lstStyle>
            <a:defPPr>
              <a:defRPr lang="ru-RU"/>
            </a:defPPr>
            <a:lvl1pPr algn="just">
              <a:spcAft>
                <a:spcPts val="1200"/>
              </a:spcAft>
            </a:lvl1pPr>
          </a:lstStyle>
          <a:p>
            <a:r>
              <a:rPr lang="en-US" sz="1400" b="1" dirty="0"/>
              <a:t>Brief analysis of key PLM software vendors*</a:t>
            </a:r>
            <a:endParaRPr lang="en-US" sz="1400" dirty="0"/>
          </a:p>
        </p:txBody>
      </p:sp>
      <p:graphicFrame>
        <p:nvGraphicFramePr>
          <p:cNvPr id="4" name="Таблица 3">
            <a:extLst>
              <a:ext uri="{FF2B5EF4-FFF2-40B4-BE49-F238E27FC236}">
                <a16:creationId xmlns:a16="http://schemas.microsoft.com/office/drawing/2014/main" id="{62750777-E00B-58FC-7D61-97FB39511947}"/>
              </a:ext>
            </a:extLst>
          </p:cNvPr>
          <p:cNvGraphicFramePr>
            <a:graphicFrameLocks noGrp="1"/>
          </p:cNvGraphicFramePr>
          <p:nvPr>
            <p:extLst>
              <p:ext uri="{D42A27DB-BD31-4B8C-83A1-F6EECF244321}">
                <p14:modId xmlns:p14="http://schemas.microsoft.com/office/powerpoint/2010/main" val="2926548874"/>
              </p:ext>
            </p:extLst>
          </p:nvPr>
        </p:nvGraphicFramePr>
        <p:xfrm>
          <a:off x="214055" y="2877285"/>
          <a:ext cx="11670816" cy="3281680"/>
        </p:xfrm>
        <a:graphic>
          <a:graphicData uri="http://schemas.openxmlformats.org/drawingml/2006/table">
            <a:tbl>
              <a:tblPr firstRow="1" bandRow="1">
                <a:tableStyleId>{5C22544A-7EE6-4342-B048-85BDC9FD1C3A}</a:tableStyleId>
              </a:tblPr>
              <a:tblGrid>
                <a:gridCol w="2917704">
                  <a:extLst>
                    <a:ext uri="{9D8B030D-6E8A-4147-A177-3AD203B41FA5}">
                      <a16:colId xmlns:a16="http://schemas.microsoft.com/office/drawing/2014/main" val="3337114154"/>
                    </a:ext>
                  </a:extLst>
                </a:gridCol>
                <a:gridCol w="2917704">
                  <a:extLst>
                    <a:ext uri="{9D8B030D-6E8A-4147-A177-3AD203B41FA5}">
                      <a16:colId xmlns:a16="http://schemas.microsoft.com/office/drawing/2014/main" val="3501569967"/>
                    </a:ext>
                  </a:extLst>
                </a:gridCol>
                <a:gridCol w="2917704">
                  <a:extLst>
                    <a:ext uri="{9D8B030D-6E8A-4147-A177-3AD203B41FA5}">
                      <a16:colId xmlns:a16="http://schemas.microsoft.com/office/drawing/2014/main" val="600844505"/>
                    </a:ext>
                  </a:extLst>
                </a:gridCol>
                <a:gridCol w="2917704">
                  <a:extLst>
                    <a:ext uri="{9D8B030D-6E8A-4147-A177-3AD203B41FA5}">
                      <a16:colId xmlns:a16="http://schemas.microsoft.com/office/drawing/2014/main" val="396376786"/>
                    </a:ext>
                  </a:extLst>
                </a:gridCol>
              </a:tblGrid>
              <a:tr h="370840">
                <a:tc>
                  <a:txBody>
                    <a:bodyPr/>
                    <a:lstStyle/>
                    <a:p>
                      <a:r>
                        <a:rPr lang="en-US" sz="1200" dirty="0"/>
                        <a:t>Brief analysis of offering</a:t>
                      </a:r>
                      <a:endParaRPr lang="ru-RU" sz="1200" dirty="0"/>
                    </a:p>
                  </a:txBody>
                  <a:tcPr/>
                </a:tc>
                <a:tc>
                  <a:txBody>
                    <a:bodyPr/>
                    <a:lstStyle/>
                    <a:p>
                      <a:r>
                        <a:rPr lang="en-US" sz="1200" dirty="0"/>
                        <a:t>ASKON</a:t>
                      </a:r>
                      <a:endParaRPr lang="ru-RU" sz="1200" dirty="0"/>
                    </a:p>
                  </a:txBody>
                  <a:tcPr/>
                </a:tc>
                <a:tc>
                  <a:txBody>
                    <a:bodyPr/>
                    <a:lstStyle/>
                    <a:p>
                      <a:r>
                        <a:rPr lang="en-US" sz="1200" dirty="0"/>
                        <a:t>Appius (based on 1C platform**)</a:t>
                      </a:r>
                      <a:endParaRPr lang="ru-RU" sz="1200" dirty="0"/>
                    </a:p>
                  </a:txBody>
                  <a:tcPr/>
                </a:tc>
                <a:tc>
                  <a:txBody>
                    <a:bodyPr/>
                    <a:lstStyle/>
                    <a:p>
                      <a:r>
                        <a:rPr lang="en-US" sz="1200" dirty="0"/>
                        <a:t>Top-systems</a:t>
                      </a:r>
                      <a:endParaRPr lang="ru-RU" sz="1200" dirty="0"/>
                    </a:p>
                  </a:txBody>
                  <a:tcPr/>
                </a:tc>
                <a:extLst>
                  <a:ext uri="{0D108BD9-81ED-4DB2-BD59-A6C34878D82A}">
                    <a16:rowId xmlns:a16="http://schemas.microsoft.com/office/drawing/2014/main" val="3273346919"/>
                  </a:ext>
                </a:extLst>
              </a:tr>
              <a:tr h="370840">
                <a:tc>
                  <a:txBody>
                    <a:bodyPr/>
                    <a:lstStyle/>
                    <a:p>
                      <a:r>
                        <a:rPr lang="en-US" sz="1000" dirty="0"/>
                        <a:t>Best practices based on system engineering approach are included into a product (methodology, templates)?</a:t>
                      </a:r>
                      <a:endParaRPr lang="ru-RU" sz="1000" dirty="0"/>
                    </a:p>
                  </a:txBody>
                  <a:tcPr/>
                </a:tc>
                <a:tc>
                  <a:txBody>
                    <a:bodyPr/>
                    <a:lstStyle/>
                    <a:p>
                      <a:pPr algn="ctr"/>
                      <a:r>
                        <a:rPr lang="en-US" sz="1000" dirty="0"/>
                        <a:t>No</a:t>
                      </a:r>
                      <a:endParaRPr lang="ru-RU" sz="1000" dirty="0"/>
                    </a:p>
                  </a:txBody>
                  <a:tcPr/>
                </a:tc>
                <a:tc>
                  <a:txBody>
                    <a:bodyPr/>
                    <a:lstStyle/>
                    <a:p>
                      <a:pPr algn="ctr"/>
                      <a:r>
                        <a:rPr lang="en-US" sz="1000" dirty="0"/>
                        <a:t>Partially. There are industrial solutions</a:t>
                      </a:r>
                      <a:endParaRPr lang="ru-RU" sz="1000" dirty="0"/>
                    </a:p>
                  </a:txBody>
                  <a:tcPr/>
                </a:tc>
                <a:tc>
                  <a:txBody>
                    <a:bodyPr/>
                    <a:lstStyle/>
                    <a:p>
                      <a:pPr algn="ctr"/>
                      <a:r>
                        <a:rPr lang="en-US" sz="1000" dirty="0"/>
                        <a:t>No</a:t>
                      </a:r>
                      <a:endParaRPr lang="ru-RU" sz="1000" dirty="0"/>
                    </a:p>
                  </a:txBody>
                  <a:tcPr/>
                </a:tc>
                <a:extLst>
                  <a:ext uri="{0D108BD9-81ED-4DB2-BD59-A6C34878D82A}">
                    <a16:rowId xmlns:a16="http://schemas.microsoft.com/office/drawing/2014/main" val="957276924"/>
                  </a:ext>
                </a:extLst>
              </a:tr>
              <a:tr h="370840">
                <a:tc>
                  <a:txBody>
                    <a:bodyPr/>
                    <a:lstStyle/>
                    <a:p>
                      <a:r>
                        <a:rPr lang="en-US" sz="1000" dirty="0"/>
                        <a:t>Cover all product lifecycle (from analysis to maintenance and disposal), integration with enterprise lifecycle management?</a:t>
                      </a:r>
                      <a:endParaRPr lang="ru-RU" sz="1000" dirty="0"/>
                    </a:p>
                  </a:txBody>
                  <a:tcPr/>
                </a:tc>
                <a:tc>
                  <a:txBody>
                    <a:bodyPr/>
                    <a:lstStyle/>
                    <a:p>
                      <a:pPr marL="228600" indent="-228600" algn="l">
                        <a:buFont typeface="+mj-lt"/>
                        <a:buAutoNum type="arabicPeriod"/>
                      </a:pPr>
                      <a:r>
                        <a:rPr lang="en-US" sz="1000" dirty="0"/>
                        <a:t>Focused on technical design</a:t>
                      </a:r>
                      <a:endParaRPr lang="ru-RU" sz="1000" dirty="0"/>
                    </a:p>
                    <a:p>
                      <a:pPr marL="228600" indent="-228600" algn="l">
                        <a:buFont typeface="+mj-lt"/>
                        <a:buAutoNum type="arabicPeriod"/>
                      </a:pPr>
                      <a:r>
                        <a:rPr lang="en-US" sz="1000" dirty="0"/>
                        <a:t>Stakeholders, problems, needs, stakeholders’ requirements are not in focus. </a:t>
                      </a:r>
                      <a:endParaRPr lang="ru-RU" sz="1000" dirty="0"/>
                    </a:p>
                    <a:p>
                      <a:pPr marL="228600" indent="-228600" algn="l">
                        <a:buFont typeface="+mj-lt"/>
                        <a:buAutoNum type="arabicPeriod"/>
                      </a:pPr>
                      <a:r>
                        <a:rPr lang="en-US" sz="1000" dirty="0"/>
                        <a:t>Enterprise lifecycle management is out of scope.</a:t>
                      </a:r>
                      <a:endParaRPr lang="ru-RU" sz="1000" dirty="0"/>
                    </a:p>
                  </a:txBody>
                  <a:tcPr/>
                </a:tc>
                <a:tc>
                  <a:txBody>
                    <a:bodyPr/>
                    <a:lstStyle/>
                    <a:p>
                      <a:pPr marL="228600" indent="-228600" algn="l">
                        <a:buFont typeface="+mj-lt"/>
                        <a:buAutoNum type="arabicPeriod"/>
                      </a:pPr>
                      <a:r>
                        <a:rPr lang="en-US" sz="1000" dirty="0"/>
                        <a:t>Focused on technical design</a:t>
                      </a:r>
                    </a:p>
                    <a:p>
                      <a:pPr marL="228600" indent="-228600" algn="l">
                        <a:buFont typeface="+mj-lt"/>
                        <a:buAutoNum type="arabicPeriod"/>
                      </a:pPr>
                      <a:r>
                        <a:rPr lang="en-US" sz="1000" dirty="0"/>
                        <a:t>Stakeholders, problems, needs, stakeholders’ requirements are not in focus. </a:t>
                      </a:r>
                      <a:endParaRPr lang="ru-RU" sz="1000" dirty="0"/>
                    </a:p>
                    <a:p>
                      <a:pPr marL="228600" indent="-228600" algn="l">
                        <a:buFont typeface="+mj-lt"/>
                        <a:buAutoNum type="arabicPeriod"/>
                      </a:pPr>
                      <a:r>
                        <a:rPr lang="en-US" sz="1000" dirty="0"/>
                        <a:t>Enterprise lifecycle management is out of scope.</a:t>
                      </a:r>
                      <a:endParaRPr lang="ru-RU" sz="1000" dirty="0"/>
                    </a:p>
                  </a:txBody>
                  <a:tcPr/>
                </a:tc>
                <a:tc>
                  <a:txBody>
                    <a:bodyPr/>
                    <a:lstStyle/>
                    <a:p>
                      <a:pPr marL="228600" indent="-228600" algn="l">
                        <a:buFont typeface="+mj-lt"/>
                        <a:buAutoNum type="arabicPeriod"/>
                      </a:pPr>
                      <a:r>
                        <a:rPr lang="en-US" sz="1000" dirty="0"/>
                        <a:t>Focused on technical design</a:t>
                      </a:r>
                    </a:p>
                    <a:p>
                      <a:pPr marL="228600" indent="-228600" algn="l">
                        <a:buFont typeface="+mj-lt"/>
                        <a:buAutoNum type="arabicPeriod"/>
                      </a:pPr>
                      <a:r>
                        <a:rPr lang="en-US" sz="1000" dirty="0"/>
                        <a:t>Stakeholders, problems, needs, stakeholders’ requirements are not in focus. </a:t>
                      </a:r>
                      <a:endParaRPr lang="ru-RU" sz="1000" dirty="0"/>
                    </a:p>
                    <a:p>
                      <a:pPr marL="228600" indent="-228600" algn="l">
                        <a:buFont typeface="+mj-lt"/>
                        <a:buAutoNum type="arabicPeriod"/>
                      </a:pPr>
                      <a:r>
                        <a:rPr lang="en-US" sz="1000" dirty="0"/>
                        <a:t>Enterprise lifecycle management is out </a:t>
                      </a:r>
                      <a:r>
                        <a:rPr lang="en-US" sz="1000"/>
                        <a:t>of scope</a:t>
                      </a:r>
                      <a:r>
                        <a:rPr lang="en-US" sz="1000" dirty="0"/>
                        <a:t>.</a:t>
                      </a:r>
                      <a:endParaRPr lang="ru-RU" sz="1000" dirty="0"/>
                    </a:p>
                  </a:txBody>
                  <a:tcPr/>
                </a:tc>
                <a:extLst>
                  <a:ext uri="{0D108BD9-81ED-4DB2-BD59-A6C34878D82A}">
                    <a16:rowId xmlns:a16="http://schemas.microsoft.com/office/drawing/2014/main" val="15845610"/>
                  </a:ext>
                </a:extLst>
              </a:tr>
              <a:tr h="370840">
                <a:tc>
                  <a:txBody>
                    <a:bodyPr/>
                    <a:lstStyle/>
                    <a:p>
                      <a:r>
                        <a:rPr lang="en-US" sz="1000" dirty="0"/>
                        <a:t>On premise version</a:t>
                      </a:r>
                      <a:endParaRPr lang="ru-RU" sz="1000" dirty="0"/>
                    </a:p>
                  </a:txBody>
                  <a:tcPr/>
                </a:tc>
                <a:tc>
                  <a:txBody>
                    <a:bodyPr/>
                    <a:lstStyle/>
                    <a:p>
                      <a:pPr algn="ctr"/>
                      <a:r>
                        <a:rPr lang="en-US" sz="1000" dirty="0"/>
                        <a:t>Yes</a:t>
                      </a:r>
                      <a:endParaRPr lang="ru-RU" sz="1000" dirty="0"/>
                    </a:p>
                  </a:txBody>
                  <a:tcPr/>
                </a:tc>
                <a:tc>
                  <a:txBody>
                    <a:bodyPr/>
                    <a:lstStyle/>
                    <a:p>
                      <a:pPr algn="ctr"/>
                      <a:r>
                        <a:rPr lang="en-US" sz="1000" dirty="0"/>
                        <a:t>Yes</a:t>
                      </a:r>
                      <a:endParaRPr lang="ru-RU" sz="1000" dirty="0"/>
                    </a:p>
                  </a:txBody>
                  <a:tcPr/>
                </a:tc>
                <a:tc>
                  <a:txBody>
                    <a:bodyPr/>
                    <a:lstStyle/>
                    <a:p>
                      <a:pPr algn="ctr"/>
                      <a:r>
                        <a:rPr lang="en-US" sz="1000" dirty="0"/>
                        <a:t>Yes</a:t>
                      </a:r>
                      <a:endParaRPr lang="ru-RU" sz="1000" dirty="0"/>
                    </a:p>
                  </a:txBody>
                  <a:tcPr/>
                </a:tc>
                <a:extLst>
                  <a:ext uri="{0D108BD9-81ED-4DB2-BD59-A6C34878D82A}">
                    <a16:rowId xmlns:a16="http://schemas.microsoft.com/office/drawing/2014/main" val="2898166271"/>
                  </a:ext>
                </a:extLst>
              </a:tr>
              <a:tr h="370840">
                <a:tc>
                  <a:txBody>
                    <a:bodyPr/>
                    <a:lstStyle/>
                    <a:p>
                      <a:r>
                        <a:rPr lang="en-US" sz="1000" dirty="0"/>
                        <a:t>Cloud version</a:t>
                      </a:r>
                      <a:endParaRPr lang="ru-RU" sz="1000" dirty="0"/>
                    </a:p>
                  </a:txBody>
                  <a:tcPr/>
                </a:tc>
                <a:tc>
                  <a:txBody>
                    <a:bodyPr/>
                    <a:lstStyle/>
                    <a:p>
                      <a:pPr algn="ctr"/>
                      <a:r>
                        <a:rPr lang="en-US" sz="1000" dirty="0"/>
                        <a:t>No</a:t>
                      </a:r>
                      <a:endParaRPr lang="ru-RU" sz="1000" dirty="0"/>
                    </a:p>
                  </a:txBody>
                  <a:tcPr/>
                </a:tc>
                <a:tc>
                  <a:txBody>
                    <a:bodyPr/>
                    <a:lstStyle/>
                    <a:p>
                      <a:pPr algn="ctr"/>
                      <a:r>
                        <a:rPr lang="en-US" sz="1000" dirty="0"/>
                        <a:t>No</a:t>
                      </a:r>
                      <a:endParaRPr lang="ru-RU" sz="1000" dirty="0"/>
                    </a:p>
                  </a:txBody>
                  <a:tcPr/>
                </a:tc>
                <a:tc>
                  <a:txBody>
                    <a:bodyPr/>
                    <a:lstStyle/>
                    <a:p>
                      <a:pPr algn="ctr"/>
                      <a:r>
                        <a:rPr lang="en-US" sz="1000" dirty="0"/>
                        <a:t>No</a:t>
                      </a:r>
                      <a:endParaRPr lang="ru-RU" sz="1000" dirty="0"/>
                    </a:p>
                  </a:txBody>
                  <a:tcPr/>
                </a:tc>
                <a:extLst>
                  <a:ext uri="{0D108BD9-81ED-4DB2-BD59-A6C34878D82A}">
                    <a16:rowId xmlns:a16="http://schemas.microsoft.com/office/drawing/2014/main" val="1602646810"/>
                  </a:ext>
                </a:extLst>
              </a:tr>
              <a:tr h="370840">
                <a:tc>
                  <a:txBody>
                    <a:bodyPr/>
                    <a:lstStyle/>
                    <a:p>
                      <a:r>
                        <a:rPr lang="en-US" sz="1000" dirty="0"/>
                        <a:t>Partnership program for integrators and developers</a:t>
                      </a:r>
                      <a:endParaRPr lang="ru-RU" sz="1000" dirty="0"/>
                    </a:p>
                  </a:txBody>
                  <a:tcPr/>
                </a:tc>
                <a:tc>
                  <a:txBody>
                    <a:bodyPr/>
                    <a:lstStyle/>
                    <a:p>
                      <a:pPr algn="ctr"/>
                      <a:r>
                        <a:rPr lang="en-US" sz="1000" dirty="0"/>
                        <a:t>Yes</a:t>
                      </a:r>
                      <a:endParaRPr lang="ru-RU" sz="1000" dirty="0"/>
                    </a:p>
                  </a:txBody>
                  <a:tcPr/>
                </a:tc>
                <a:tc>
                  <a:txBody>
                    <a:bodyPr/>
                    <a:lstStyle/>
                    <a:p>
                      <a:pPr algn="ctr"/>
                      <a:r>
                        <a:rPr lang="en-US" sz="1000" dirty="0"/>
                        <a:t>1C partnership program only</a:t>
                      </a:r>
                      <a:endParaRPr lang="ru-RU" sz="1000" dirty="0"/>
                    </a:p>
                  </a:txBody>
                  <a:tcPr/>
                </a:tc>
                <a:tc>
                  <a:txBody>
                    <a:bodyPr/>
                    <a:lstStyle/>
                    <a:p>
                      <a:pPr algn="ctr"/>
                      <a:r>
                        <a:rPr lang="en-US" sz="1000" dirty="0"/>
                        <a:t>Yes</a:t>
                      </a:r>
                      <a:endParaRPr lang="ru-RU" sz="1000" dirty="0"/>
                    </a:p>
                  </a:txBody>
                  <a:tcPr/>
                </a:tc>
                <a:extLst>
                  <a:ext uri="{0D108BD9-81ED-4DB2-BD59-A6C34878D82A}">
                    <a16:rowId xmlns:a16="http://schemas.microsoft.com/office/drawing/2014/main" val="4214918060"/>
                  </a:ext>
                </a:extLst>
              </a:tr>
              <a:tr h="370840">
                <a:tc>
                  <a:txBody>
                    <a:bodyPr/>
                    <a:lstStyle/>
                    <a:p>
                      <a:r>
                        <a:rPr lang="en-US" sz="1000" dirty="0"/>
                        <a:t>Product focus on single engineering organization or on network of engineering organizations (extended enterprise model)?</a:t>
                      </a:r>
                      <a:endParaRPr lang="ru-RU" sz="1000" dirty="0"/>
                    </a:p>
                  </a:txBody>
                  <a:tcPr/>
                </a:tc>
                <a:tc>
                  <a:txBody>
                    <a:bodyPr/>
                    <a:lstStyle/>
                    <a:p>
                      <a:pPr algn="ctr"/>
                      <a:r>
                        <a:rPr lang="en-US" sz="1000" dirty="0"/>
                        <a:t>Extended enterprise is not considered</a:t>
                      </a:r>
                      <a:endParaRPr lang="ru-RU" sz="1000" dirty="0"/>
                    </a:p>
                  </a:txBody>
                  <a:tcPr/>
                </a:tc>
                <a:tc>
                  <a:txBody>
                    <a:bodyPr/>
                    <a:lstStyle/>
                    <a:p>
                      <a:pPr algn="ctr"/>
                      <a:r>
                        <a:rPr lang="en-US" sz="1000" dirty="0"/>
                        <a:t>Partially as part of 1C extended enterprise</a:t>
                      </a:r>
                      <a:endParaRPr lang="ru-RU"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Extended enterprise is not considered</a:t>
                      </a:r>
                      <a:endParaRPr lang="ru-RU" sz="1000" dirty="0"/>
                    </a:p>
                    <a:p>
                      <a:pPr algn="ctr"/>
                      <a:endParaRPr lang="ru-RU" sz="1000" dirty="0"/>
                    </a:p>
                  </a:txBody>
                  <a:tcPr/>
                </a:tc>
                <a:extLst>
                  <a:ext uri="{0D108BD9-81ED-4DB2-BD59-A6C34878D82A}">
                    <a16:rowId xmlns:a16="http://schemas.microsoft.com/office/drawing/2014/main" val="2576722887"/>
                  </a:ext>
                </a:extLst>
              </a:tr>
            </a:tbl>
          </a:graphicData>
        </a:graphic>
      </p:graphicFrame>
      <p:sp>
        <p:nvSpPr>
          <p:cNvPr id="6" name="TextBox 5">
            <a:extLst>
              <a:ext uri="{FF2B5EF4-FFF2-40B4-BE49-F238E27FC236}">
                <a16:creationId xmlns:a16="http://schemas.microsoft.com/office/drawing/2014/main" id="{BD16B0ED-7D82-90EE-4C7E-735F13D75EB4}"/>
              </a:ext>
            </a:extLst>
          </p:cNvPr>
          <p:cNvSpPr txBox="1"/>
          <p:nvPr/>
        </p:nvSpPr>
        <p:spPr>
          <a:xfrm>
            <a:off x="154144" y="6377028"/>
            <a:ext cx="3149792" cy="338554"/>
          </a:xfrm>
          <a:prstGeom prst="rect">
            <a:avLst/>
          </a:prstGeom>
          <a:noFill/>
        </p:spPr>
        <p:txBody>
          <a:bodyPr wrap="square">
            <a:spAutoFit/>
          </a:bodyPr>
          <a:lstStyle/>
          <a:p>
            <a:r>
              <a:rPr lang="en-US" sz="800" dirty="0"/>
              <a:t>*- </a:t>
            </a:r>
            <a:r>
              <a:rPr lang="en-US" sz="800" dirty="0" err="1"/>
              <a:t>Tadviser</a:t>
            </a:r>
            <a:r>
              <a:rPr lang="en-US" sz="800" dirty="0"/>
              <a:t>. One of the most popular IT internet media in Russia</a:t>
            </a:r>
          </a:p>
          <a:p>
            <a:r>
              <a:rPr lang="en-US" sz="800" dirty="0"/>
              <a:t>** - the most popular business applications platform in Russia</a:t>
            </a:r>
          </a:p>
        </p:txBody>
      </p:sp>
      <p:sp>
        <p:nvSpPr>
          <p:cNvPr id="10" name="TextBox 9">
            <a:extLst>
              <a:ext uri="{FF2B5EF4-FFF2-40B4-BE49-F238E27FC236}">
                <a16:creationId xmlns:a16="http://schemas.microsoft.com/office/drawing/2014/main" id="{40AA85D1-6D26-66A7-C2FC-FCCDD0DA2618}"/>
              </a:ext>
            </a:extLst>
          </p:cNvPr>
          <p:cNvSpPr txBox="1"/>
          <p:nvPr/>
        </p:nvSpPr>
        <p:spPr>
          <a:xfrm>
            <a:off x="214056" y="1318906"/>
            <a:ext cx="11797042" cy="1323439"/>
          </a:xfrm>
          <a:prstGeom prst="rect">
            <a:avLst/>
          </a:prstGeom>
          <a:noFill/>
        </p:spPr>
        <p:txBody>
          <a:bodyPr wrap="square">
            <a:spAutoFit/>
          </a:bodyPr>
          <a:lstStyle/>
          <a:p>
            <a:r>
              <a:rPr lang="en-US" sz="1600" b="1" dirty="0"/>
              <a:t>Based on brief analysis of Russian key PLM players the following points for changes were identified:</a:t>
            </a:r>
          </a:p>
          <a:p>
            <a:pPr marL="800100" lvl="1" indent="-342900">
              <a:buFont typeface="+mj-lt"/>
              <a:buAutoNum type="arabicPeriod"/>
            </a:pPr>
            <a:r>
              <a:rPr lang="en-US" sz="1600" dirty="0"/>
              <a:t>Current solutions focus on the technical points not on meeting stakeholders’ requirements</a:t>
            </a:r>
          </a:p>
          <a:p>
            <a:pPr marL="800100" lvl="1" indent="-342900">
              <a:buFont typeface="+mj-lt"/>
              <a:buAutoNum type="arabicPeriod"/>
            </a:pPr>
            <a:r>
              <a:rPr lang="en-US" sz="1600" dirty="0"/>
              <a:t>Lack in holistic approach to product and enterprise lifecycle management</a:t>
            </a:r>
          </a:p>
          <a:p>
            <a:pPr marL="800100" lvl="1" indent="-342900">
              <a:buFont typeface="+mj-lt"/>
              <a:buAutoNum type="arabicPeriod"/>
            </a:pPr>
            <a:r>
              <a:rPr lang="en-US" sz="1600" dirty="0"/>
              <a:t>On-premise solution only. There is no cheap on-demand cloud solutions</a:t>
            </a:r>
          </a:p>
          <a:p>
            <a:pPr marL="800100" lvl="1" indent="-342900">
              <a:buFont typeface="+mj-lt"/>
              <a:buAutoNum type="arabicPeriod"/>
            </a:pPr>
            <a:r>
              <a:rPr lang="en-US" sz="1600" dirty="0"/>
              <a:t>It’s not considered issues of management of network of engineering organizations that are engaged in development of one product</a:t>
            </a:r>
          </a:p>
        </p:txBody>
      </p:sp>
    </p:spTree>
    <p:extLst>
      <p:ext uri="{BB962C8B-B14F-4D97-AF65-F5344CB8AC3E}">
        <p14:creationId xmlns:p14="http://schemas.microsoft.com/office/powerpoint/2010/main" val="114500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0C30200-FE18-D0F9-8D6E-21DE3B51453E}"/>
              </a:ext>
            </a:extLst>
          </p:cNvPr>
          <p:cNvSpPr>
            <a:spLocks noGrp="1"/>
          </p:cNvSpPr>
          <p:nvPr>
            <p:ph type="sldNum" sz="quarter" idx="4"/>
          </p:nvPr>
        </p:nvSpPr>
        <p:spPr/>
        <p:txBody>
          <a:bodyPr/>
          <a:lstStyle/>
          <a:p>
            <a:fld id="{D529EC27-616F-40BF-8143-3E83F30B7EC5}" type="slidenum">
              <a:rPr lang="ru-RU" smtClean="0"/>
              <a:pPr/>
              <a:t>6</a:t>
            </a:fld>
            <a:endParaRPr lang="ru-RU" dirty="0"/>
          </a:p>
        </p:txBody>
      </p:sp>
      <p:sp>
        <p:nvSpPr>
          <p:cNvPr id="3" name="Заголовок 2">
            <a:extLst>
              <a:ext uri="{FF2B5EF4-FFF2-40B4-BE49-F238E27FC236}">
                <a16:creationId xmlns:a16="http://schemas.microsoft.com/office/drawing/2014/main" id="{C470587E-8DA4-AA97-5619-A1EC1DC3C45B}"/>
              </a:ext>
            </a:extLst>
          </p:cNvPr>
          <p:cNvSpPr>
            <a:spLocks noGrp="1"/>
          </p:cNvSpPr>
          <p:nvPr>
            <p:ph type="title"/>
          </p:nvPr>
        </p:nvSpPr>
        <p:spPr>
          <a:xfrm>
            <a:off x="167524" y="147086"/>
            <a:ext cx="8900277" cy="985377"/>
          </a:xfrm>
        </p:spPr>
        <p:txBody>
          <a:bodyPr/>
          <a:lstStyle/>
          <a:p>
            <a:r>
              <a:rPr lang="en-US" dirty="0"/>
              <a:t>Concept of operations. SELT overview</a:t>
            </a:r>
            <a:endParaRPr lang="ru-RU" dirty="0"/>
          </a:p>
        </p:txBody>
      </p:sp>
      <p:sp>
        <p:nvSpPr>
          <p:cNvPr id="5" name="TextBox 4">
            <a:extLst>
              <a:ext uri="{FF2B5EF4-FFF2-40B4-BE49-F238E27FC236}">
                <a16:creationId xmlns:a16="http://schemas.microsoft.com/office/drawing/2014/main" id="{D888A6DD-7044-4018-EDE5-B7D0F1C82D7C}"/>
              </a:ext>
            </a:extLst>
          </p:cNvPr>
          <p:cNvSpPr txBox="1"/>
          <p:nvPr/>
        </p:nvSpPr>
        <p:spPr>
          <a:xfrm>
            <a:off x="5083476" y="1340465"/>
            <a:ext cx="7004299" cy="5221942"/>
          </a:xfrm>
          <a:prstGeom prst="rect">
            <a:avLst/>
          </a:prstGeom>
          <a:noFill/>
        </p:spPr>
        <p:txBody>
          <a:bodyPr wrap="square">
            <a:spAutoFit/>
          </a:bodyPr>
          <a:lstStyle>
            <a:defPPr>
              <a:defRPr lang="ru-RU"/>
            </a:defPPr>
            <a:lvl1pPr algn="just">
              <a:spcAft>
                <a:spcPts val="1200"/>
              </a:spcAft>
            </a:lvl1pPr>
          </a:lstStyle>
          <a:p>
            <a:pPr>
              <a:lnSpc>
                <a:spcPts val="1600"/>
              </a:lnSpc>
            </a:pPr>
            <a:r>
              <a:rPr lang="en-US" sz="1500" dirty="0"/>
              <a:t>A platform for engineering teams and their customers who have a need to improve the efficiency of product and organization lifecycle management. SELT is a digital platform, unlike current solutions on the Russian market, which allows:</a:t>
            </a:r>
            <a:endParaRPr lang="ru-RU" sz="1500" dirty="0"/>
          </a:p>
          <a:p>
            <a:pPr marL="342900" indent="-342900">
              <a:lnSpc>
                <a:spcPts val="1600"/>
              </a:lnSpc>
              <a:buFont typeface="+mj-lt"/>
              <a:buAutoNum type="arabicPeriod"/>
            </a:pPr>
            <a:r>
              <a:rPr lang="en-US" sz="1500" dirty="0"/>
              <a:t>Engineering organizations:</a:t>
            </a:r>
            <a:endParaRPr lang="ru-RU" sz="1500" dirty="0"/>
          </a:p>
          <a:p>
            <a:pPr marL="742950" lvl="1" indent="-285750">
              <a:lnSpc>
                <a:spcPts val="1600"/>
              </a:lnSpc>
              <a:buFont typeface="Arial" panose="020B0604020202020204" pitchFamily="34" charset="0"/>
              <a:buChar char="•"/>
            </a:pPr>
            <a:r>
              <a:rPr lang="en-US" sz="1500" dirty="0"/>
              <a:t>Reduce the costs and risks of developing and bringing a product to market by using:</a:t>
            </a:r>
            <a:endParaRPr lang="ru-RU" sz="1500" dirty="0"/>
          </a:p>
          <a:p>
            <a:pPr marL="1257300" lvl="2" indent="-342900">
              <a:lnSpc>
                <a:spcPts val="1600"/>
              </a:lnSpc>
              <a:buFont typeface="+mj-lt"/>
              <a:buAutoNum type="alphaLcParenR"/>
            </a:pPr>
            <a:r>
              <a:rPr lang="en-US" sz="1500" dirty="0"/>
              <a:t>A holistic methodology for managing the organization's products and changes</a:t>
            </a:r>
            <a:endParaRPr lang="ru-RU" sz="1500" dirty="0"/>
          </a:p>
          <a:p>
            <a:pPr marL="1257300" lvl="2" indent="-342900">
              <a:lnSpc>
                <a:spcPts val="1600"/>
              </a:lnSpc>
              <a:buFont typeface="+mj-lt"/>
              <a:buAutoNum type="alphaLcParenR"/>
            </a:pPr>
            <a:r>
              <a:rPr lang="en-US" sz="1500" dirty="0"/>
              <a:t>Not expensive, ready-to-use tool with on-demand access for product and organization lifecycle management</a:t>
            </a:r>
          </a:p>
          <a:p>
            <a:pPr marL="1257300" lvl="2" indent="-342900">
              <a:lnSpc>
                <a:spcPts val="1600"/>
              </a:lnSpc>
              <a:buFont typeface="+mj-lt"/>
              <a:buAutoNum type="alphaLcParenR"/>
            </a:pPr>
            <a:r>
              <a:rPr lang="en-US" sz="1500" dirty="0"/>
              <a:t>Automation tools for routine engineering work</a:t>
            </a:r>
          </a:p>
          <a:p>
            <a:pPr marL="342900" indent="-342900">
              <a:lnSpc>
                <a:spcPts val="1600"/>
              </a:lnSpc>
              <a:buFont typeface="+mj-lt"/>
              <a:buAutoNum type="arabicPeriod"/>
            </a:pPr>
            <a:endParaRPr lang="en-US" sz="1500" dirty="0"/>
          </a:p>
          <a:p>
            <a:pPr marL="342900" indent="-342900">
              <a:lnSpc>
                <a:spcPts val="1600"/>
              </a:lnSpc>
              <a:buFont typeface="+mj-lt"/>
              <a:buAutoNum type="arabicPeriod"/>
            </a:pPr>
            <a:r>
              <a:rPr lang="en-US" sz="1500" dirty="0"/>
              <a:t>For customers:</a:t>
            </a:r>
          </a:p>
          <a:p>
            <a:pPr marL="1200150" lvl="2" indent="-285750">
              <a:lnSpc>
                <a:spcPts val="1600"/>
              </a:lnSpc>
              <a:buFont typeface="Arial" panose="020B0604020202020204" pitchFamily="34" charset="0"/>
              <a:buChar char="•"/>
            </a:pPr>
            <a:r>
              <a:rPr lang="en-US" sz="1500" dirty="0"/>
              <a:t>Ensure end-to-end traceability of work on the final product throughout the chain of internal and external teams for effective management:</a:t>
            </a:r>
          </a:p>
          <a:p>
            <a:pPr marL="1714500" lvl="3" indent="-342900">
              <a:lnSpc>
                <a:spcPts val="1600"/>
              </a:lnSpc>
              <a:buFont typeface="+mj-lt"/>
              <a:buAutoNum type="alphaLcParenR"/>
            </a:pPr>
            <a:r>
              <a:rPr lang="en-US" sz="1500" dirty="0"/>
              <a:t>Product Requirements</a:t>
            </a:r>
          </a:p>
          <a:p>
            <a:pPr marL="1714500" lvl="3" indent="-342900">
              <a:lnSpc>
                <a:spcPts val="1600"/>
              </a:lnSpc>
              <a:buFont typeface="+mj-lt"/>
              <a:buAutoNum type="alphaLcParenR"/>
            </a:pPr>
            <a:r>
              <a:rPr lang="en-US" sz="1500" dirty="0"/>
              <a:t>The quality of the product</a:t>
            </a:r>
          </a:p>
          <a:p>
            <a:pPr marL="1714500" lvl="3" indent="-342900">
              <a:lnSpc>
                <a:spcPts val="1600"/>
              </a:lnSpc>
              <a:buFont typeface="+mj-lt"/>
              <a:buAutoNum type="alphaLcParenR"/>
            </a:pPr>
            <a:r>
              <a:rPr lang="en-US" sz="1500" dirty="0"/>
              <a:t>The cost of the product</a:t>
            </a:r>
          </a:p>
          <a:p>
            <a:pPr marL="1200150" lvl="2" indent="-285750">
              <a:lnSpc>
                <a:spcPts val="1600"/>
              </a:lnSpc>
              <a:buFont typeface="Arial" panose="020B0604020202020204" pitchFamily="34" charset="0"/>
              <a:buChar char="•"/>
            </a:pPr>
            <a:endParaRPr lang="en-US" sz="1500" dirty="0"/>
          </a:p>
          <a:p>
            <a:pPr marL="1200150" lvl="2" indent="-285750">
              <a:lnSpc>
                <a:spcPts val="1600"/>
              </a:lnSpc>
              <a:buFont typeface="Arial" panose="020B0604020202020204" pitchFamily="34" charset="0"/>
              <a:buChar char="•"/>
            </a:pPr>
            <a:r>
              <a:rPr lang="en-US" sz="1500" dirty="0"/>
              <a:t>Reduce the cost and risks of creating and manufacturing products by using holistic approach for product lifecycle management across internal and external engineering teams</a:t>
            </a:r>
            <a:endParaRPr lang="ru-RU" sz="1500" dirty="0"/>
          </a:p>
        </p:txBody>
      </p:sp>
      <p:sp>
        <p:nvSpPr>
          <p:cNvPr id="8" name="Прямоугольник 7">
            <a:extLst>
              <a:ext uri="{FF2B5EF4-FFF2-40B4-BE49-F238E27FC236}">
                <a16:creationId xmlns:a16="http://schemas.microsoft.com/office/drawing/2014/main" id="{A647CBF9-9BCA-6D85-FECA-EB5DA1627534}"/>
              </a:ext>
            </a:extLst>
          </p:cNvPr>
          <p:cNvSpPr/>
          <p:nvPr/>
        </p:nvSpPr>
        <p:spPr>
          <a:xfrm>
            <a:off x="77715" y="3199895"/>
            <a:ext cx="4594104" cy="2087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SELT (System Engineering Light Toolkit)</a:t>
            </a:r>
            <a:r>
              <a:rPr lang="ru-RU" dirty="0"/>
              <a:t>:</a:t>
            </a:r>
          </a:p>
          <a:p>
            <a:pPr marL="171450" indent="-171450">
              <a:buFont typeface="Arial" panose="020B0604020202020204" pitchFamily="34" charset="0"/>
              <a:buChar char="•"/>
            </a:pPr>
            <a:r>
              <a:rPr lang="en-US" sz="1100" dirty="0"/>
              <a:t>Phase 1. Minimal Viable Product. Holistic toolkit based on System Engineering practices:</a:t>
            </a:r>
          </a:p>
          <a:p>
            <a:pPr marL="628650" lvl="1" indent="-171450">
              <a:buFont typeface="Arial" panose="020B0604020202020204" pitchFamily="34" charset="0"/>
              <a:buChar char="•"/>
            </a:pPr>
            <a:r>
              <a:rPr lang="en-US" sz="1100" dirty="0"/>
              <a:t>Clear methodology across all Product phases and Enterprise lifecycle</a:t>
            </a:r>
          </a:p>
          <a:p>
            <a:pPr marL="628650" lvl="1" indent="-171450">
              <a:buFont typeface="Arial" panose="020B0604020202020204" pitchFamily="34" charset="0"/>
              <a:buChar char="•"/>
            </a:pPr>
            <a:r>
              <a:rPr lang="en-US" sz="1100" dirty="0"/>
              <a:t>Templates based on office software</a:t>
            </a:r>
          </a:p>
          <a:p>
            <a:pPr marL="628650" lvl="1" indent="-171450">
              <a:buFont typeface="Arial" panose="020B0604020202020204" pitchFamily="34" charset="0"/>
              <a:buChar char="•"/>
            </a:pPr>
            <a:r>
              <a:rPr lang="en-US" sz="1100" dirty="0"/>
              <a:t>Wiki</a:t>
            </a:r>
          </a:p>
          <a:p>
            <a:pPr marL="628650" lvl="1" indent="-171450">
              <a:buFont typeface="Arial" panose="020B0604020202020204" pitchFamily="34" charset="0"/>
              <a:buChar char="•"/>
            </a:pPr>
            <a:r>
              <a:rPr lang="en-US" sz="1100" dirty="0"/>
              <a:t>Key SE processes workflow based on best practices (requirements management, configuration management, change management, project management</a:t>
            </a:r>
          </a:p>
          <a:p>
            <a:pPr marL="171450" indent="-171450">
              <a:buFont typeface="Arial" panose="020B0604020202020204" pitchFamily="34" charset="0"/>
              <a:buChar char="•"/>
            </a:pPr>
            <a:r>
              <a:rPr lang="en-US" sz="1100" dirty="0"/>
              <a:t>Phase 2. Integration of external services</a:t>
            </a:r>
          </a:p>
          <a:p>
            <a:pPr marL="171450" indent="-171450" algn="ctr">
              <a:buFont typeface="Arial" panose="020B0604020202020204" pitchFamily="34" charset="0"/>
              <a:buChar char="•"/>
            </a:pPr>
            <a:endParaRPr lang="ru-RU" sz="1100" dirty="0"/>
          </a:p>
        </p:txBody>
      </p:sp>
      <p:sp>
        <p:nvSpPr>
          <p:cNvPr id="10" name="Прямоугольник 9">
            <a:extLst>
              <a:ext uri="{FF2B5EF4-FFF2-40B4-BE49-F238E27FC236}">
                <a16:creationId xmlns:a16="http://schemas.microsoft.com/office/drawing/2014/main" id="{C849DBA2-52C8-FB39-DD3A-A7D6316FFB82}"/>
              </a:ext>
            </a:extLst>
          </p:cNvPr>
          <p:cNvSpPr/>
          <p:nvPr/>
        </p:nvSpPr>
        <p:spPr>
          <a:xfrm>
            <a:off x="60250" y="2358442"/>
            <a:ext cx="2067285" cy="520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Small and middle sized engineering organizations</a:t>
            </a:r>
            <a:endParaRPr lang="ru-RU" sz="1000" dirty="0"/>
          </a:p>
        </p:txBody>
      </p:sp>
      <p:sp>
        <p:nvSpPr>
          <p:cNvPr id="11" name="Прямоугольник 10">
            <a:extLst>
              <a:ext uri="{FF2B5EF4-FFF2-40B4-BE49-F238E27FC236}">
                <a16:creationId xmlns:a16="http://schemas.microsoft.com/office/drawing/2014/main" id="{6256C08D-92AE-0314-D23E-1BB47F69B338}"/>
              </a:ext>
            </a:extLst>
          </p:cNvPr>
          <p:cNvSpPr/>
          <p:nvPr/>
        </p:nvSpPr>
        <p:spPr>
          <a:xfrm>
            <a:off x="2212864" y="2358442"/>
            <a:ext cx="2441489" cy="520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Customers</a:t>
            </a:r>
            <a:r>
              <a:rPr lang="ru-RU" sz="1000" dirty="0"/>
              <a:t> </a:t>
            </a:r>
            <a:r>
              <a:rPr lang="en-US" sz="1000" dirty="0"/>
              <a:t>of products</a:t>
            </a:r>
            <a:endParaRPr lang="ru-RU" sz="1000" dirty="0"/>
          </a:p>
        </p:txBody>
      </p:sp>
      <p:sp>
        <p:nvSpPr>
          <p:cNvPr id="13" name="Прямоугольник 12">
            <a:extLst>
              <a:ext uri="{FF2B5EF4-FFF2-40B4-BE49-F238E27FC236}">
                <a16:creationId xmlns:a16="http://schemas.microsoft.com/office/drawing/2014/main" id="{123BF731-EA02-54E2-65BA-F21023864F4D}"/>
              </a:ext>
            </a:extLst>
          </p:cNvPr>
          <p:cNvSpPr/>
          <p:nvPr/>
        </p:nvSpPr>
        <p:spPr>
          <a:xfrm>
            <a:off x="60251" y="5645830"/>
            <a:ext cx="1435658" cy="10650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CAD/CAM systems, other services (for example AI, Master data governance, standards library, ECM-services)</a:t>
            </a:r>
            <a:endParaRPr lang="ru-RU" sz="900" dirty="0"/>
          </a:p>
        </p:txBody>
      </p:sp>
      <p:sp>
        <p:nvSpPr>
          <p:cNvPr id="14" name="Прямоугольник 13">
            <a:extLst>
              <a:ext uri="{FF2B5EF4-FFF2-40B4-BE49-F238E27FC236}">
                <a16:creationId xmlns:a16="http://schemas.microsoft.com/office/drawing/2014/main" id="{6AEC124E-C025-DDCA-3A55-411F52609887}"/>
              </a:ext>
            </a:extLst>
          </p:cNvPr>
          <p:cNvSpPr/>
          <p:nvPr/>
        </p:nvSpPr>
        <p:spPr>
          <a:xfrm>
            <a:off x="1639474" y="5645830"/>
            <a:ext cx="1435658" cy="10650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Partners: Integrators, developers </a:t>
            </a:r>
            <a:endParaRPr lang="ru-RU" sz="1000" dirty="0"/>
          </a:p>
        </p:txBody>
      </p:sp>
      <p:sp>
        <p:nvSpPr>
          <p:cNvPr id="15" name="Прямоугольник 14">
            <a:extLst>
              <a:ext uri="{FF2B5EF4-FFF2-40B4-BE49-F238E27FC236}">
                <a16:creationId xmlns:a16="http://schemas.microsoft.com/office/drawing/2014/main" id="{B245746C-3EB4-3DD3-5753-B05BC3E53819}"/>
              </a:ext>
            </a:extLst>
          </p:cNvPr>
          <p:cNvSpPr/>
          <p:nvPr/>
        </p:nvSpPr>
        <p:spPr>
          <a:xfrm>
            <a:off x="3218697" y="5645828"/>
            <a:ext cx="1435658" cy="10650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Hosting providers (for example Yandex Cloud, VK Cloud)</a:t>
            </a:r>
            <a:endParaRPr lang="ru-RU" sz="1000" dirty="0"/>
          </a:p>
        </p:txBody>
      </p:sp>
      <p:cxnSp>
        <p:nvCxnSpPr>
          <p:cNvPr id="17" name="Прямая со стрелкой 16">
            <a:extLst>
              <a:ext uri="{FF2B5EF4-FFF2-40B4-BE49-F238E27FC236}">
                <a16:creationId xmlns:a16="http://schemas.microsoft.com/office/drawing/2014/main" id="{F6F1A79C-E54C-28D0-7C3C-DFB7FEE3EADE}"/>
              </a:ext>
            </a:extLst>
          </p:cNvPr>
          <p:cNvCxnSpPr>
            <a:cxnSpLocks/>
          </p:cNvCxnSpPr>
          <p:nvPr/>
        </p:nvCxnSpPr>
        <p:spPr>
          <a:xfrm>
            <a:off x="3470901" y="2879032"/>
            <a:ext cx="0" cy="320863"/>
          </a:xfrm>
          <a:prstGeom prst="straightConnector1">
            <a:avLst/>
          </a:prstGeom>
          <a:ln w="127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CB214BD5-76DD-4E06-B26F-F71DD60F39F1}"/>
              </a:ext>
            </a:extLst>
          </p:cNvPr>
          <p:cNvCxnSpPr>
            <a:cxnSpLocks/>
          </p:cNvCxnSpPr>
          <p:nvPr/>
        </p:nvCxnSpPr>
        <p:spPr>
          <a:xfrm>
            <a:off x="863439" y="2879032"/>
            <a:ext cx="0" cy="320863"/>
          </a:xfrm>
          <a:prstGeom prst="straightConnector1">
            <a:avLst/>
          </a:prstGeom>
          <a:ln w="127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9841B525-C53E-09C6-EEB1-23428A666498}"/>
              </a:ext>
            </a:extLst>
          </p:cNvPr>
          <p:cNvCxnSpPr>
            <a:cxnSpLocks/>
          </p:cNvCxnSpPr>
          <p:nvPr/>
        </p:nvCxnSpPr>
        <p:spPr>
          <a:xfrm>
            <a:off x="1289227" y="5286961"/>
            <a:ext cx="0" cy="316037"/>
          </a:xfrm>
          <a:prstGeom prst="straightConnector1">
            <a:avLst/>
          </a:prstGeom>
          <a:ln w="127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F7AC806E-BF61-25D5-A20B-D38B49A70CE9}"/>
              </a:ext>
            </a:extLst>
          </p:cNvPr>
          <p:cNvCxnSpPr>
            <a:cxnSpLocks/>
            <a:stCxn id="8" idx="2"/>
          </p:cNvCxnSpPr>
          <p:nvPr/>
        </p:nvCxnSpPr>
        <p:spPr>
          <a:xfrm flipH="1">
            <a:off x="2360807" y="5286961"/>
            <a:ext cx="13960" cy="324912"/>
          </a:xfrm>
          <a:prstGeom prst="straightConnector1">
            <a:avLst/>
          </a:prstGeom>
          <a:ln w="127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78357BD8-5062-42C7-B801-45ACBFC479EC}"/>
              </a:ext>
            </a:extLst>
          </p:cNvPr>
          <p:cNvCxnSpPr>
            <a:cxnSpLocks/>
          </p:cNvCxnSpPr>
          <p:nvPr/>
        </p:nvCxnSpPr>
        <p:spPr>
          <a:xfrm>
            <a:off x="3965886" y="5286961"/>
            <a:ext cx="0" cy="303972"/>
          </a:xfrm>
          <a:prstGeom prst="straightConnector1">
            <a:avLst/>
          </a:prstGeom>
          <a:ln w="12700">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Стрелка: пятиугольник 22">
            <a:extLst>
              <a:ext uri="{FF2B5EF4-FFF2-40B4-BE49-F238E27FC236}">
                <a16:creationId xmlns:a16="http://schemas.microsoft.com/office/drawing/2014/main" id="{2B9E0FEF-CE95-5C90-459C-0AA941BBB776}"/>
              </a:ext>
            </a:extLst>
          </p:cNvPr>
          <p:cNvSpPr/>
          <p:nvPr/>
        </p:nvSpPr>
        <p:spPr>
          <a:xfrm>
            <a:off x="4823508" y="2868210"/>
            <a:ext cx="322273" cy="3606409"/>
          </a:xfrm>
          <a:prstGeom prst="homePlate">
            <a:avLst>
              <a:gd name="adj" fmla="val 100000"/>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a:extLst>
              <a:ext uri="{FF2B5EF4-FFF2-40B4-BE49-F238E27FC236}">
                <a16:creationId xmlns:a16="http://schemas.microsoft.com/office/drawing/2014/main" id="{CF5CBBC2-FD08-2925-5128-00FB958DF196}"/>
              </a:ext>
            </a:extLst>
          </p:cNvPr>
          <p:cNvSpPr txBox="1"/>
          <p:nvPr/>
        </p:nvSpPr>
        <p:spPr>
          <a:xfrm>
            <a:off x="-1162" y="1466167"/>
            <a:ext cx="4594104" cy="369332"/>
          </a:xfrm>
          <a:prstGeom prst="rect">
            <a:avLst/>
          </a:prstGeom>
          <a:noFill/>
        </p:spPr>
        <p:txBody>
          <a:bodyPr wrap="square">
            <a:spAutoFit/>
          </a:bodyPr>
          <a:lstStyle/>
          <a:p>
            <a:r>
              <a:rPr lang="en-US" b="1" dirty="0"/>
              <a:t>SELT Concept of operations graph</a:t>
            </a:r>
            <a:endParaRPr lang="ru-RU" dirty="0"/>
          </a:p>
        </p:txBody>
      </p:sp>
      <p:sp>
        <p:nvSpPr>
          <p:cNvPr id="6" name="TextBox 5">
            <a:extLst>
              <a:ext uri="{FF2B5EF4-FFF2-40B4-BE49-F238E27FC236}">
                <a16:creationId xmlns:a16="http://schemas.microsoft.com/office/drawing/2014/main" id="{4F02C12B-C5E6-55A1-E8C6-D6C8582002EF}"/>
              </a:ext>
            </a:extLst>
          </p:cNvPr>
          <p:cNvSpPr txBox="1"/>
          <p:nvPr/>
        </p:nvSpPr>
        <p:spPr>
          <a:xfrm>
            <a:off x="28061" y="5349154"/>
            <a:ext cx="1435657" cy="338554"/>
          </a:xfrm>
          <a:prstGeom prst="rect">
            <a:avLst/>
          </a:prstGeom>
          <a:noFill/>
        </p:spPr>
        <p:txBody>
          <a:bodyPr wrap="square">
            <a:spAutoFit/>
          </a:bodyPr>
          <a:lstStyle/>
          <a:p>
            <a:r>
              <a:rPr lang="en-US" sz="1600" dirty="0"/>
              <a:t>Partners</a:t>
            </a:r>
            <a:endParaRPr lang="ru-RU" sz="1600" dirty="0"/>
          </a:p>
        </p:txBody>
      </p:sp>
      <p:sp>
        <p:nvSpPr>
          <p:cNvPr id="7" name="TextBox 6">
            <a:extLst>
              <a:ext uri="{FF2B5EF4-FFF2-40B4-BE49-F238E27FC236}">
                <a16:creationId xmlns:a16="http://schemas.microsoft.com/office/drawing/2014/main" id="{42679351-4302-CCBF-56CB-B784DC27A64B}"/>
              </a:ext>
            </a:extLst>
          </p:cNvPr>
          <p:cNvSpPr txBox="1"/>
          <p:nvPr/>
        </p:nvSpPr>
        <p:spPr>
          <a:xfrm>
            <a:off x="105957" y="2053915"/>
            <a:ext cx="1435657" cy="338554"/>
          </a:xfrm>
          <a:prstGeom prst="rect">
            <a:avLst/>
          </a:prstGeom>
          <a:noFill/>
        </p:spPr>
        <p:txBody>
          <a:bodyPr wrap="square">
            <a:spAutoFit/>
          </a:bodyPr>
          <a:lstStyle/>
          <a:p>
            <a:r>
              <a:rPr lang="en-US" sz="1600" dirty="0"/>
              <a:t>Users &amp; byers</a:t>
            </a:r>
            <a:endParaRPr lang="ru-RU" sz="1600" dirty="0"/>
          </a:p>
        </p:txBody>
      </p:sp>
      <p:sp>
        <p:nvSpPr>
          <p:cNvPr id="9" name="Прямоугольник 8">
            <a:extLst>
              <a:ext uri="{FF2B5EF4-FFF2-40B4-BE49-F238E27FC236}">
                <a16:creationId xmlns:a16="http://schemas.microsoft.com/office/drawing/2014/main" id="{94A53408-F963-EDF3-3B80-583C414411C0}"/>
              </a:ext>
            </a:extLst>
          </p:cNvPr>
          <p:cNvSpPr/>
          <p:nvPr/>
        </p:nvSpPr>
        <p:spPr>
          <a:xfrm>
            <a:off x="28855" y="2065499"/>
            <a:ext cx="4682458" cy="914400"/>
          </a:xfrm>
          <a:prstGeom prst="rect">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25F9F65-C333-C165-885A-DA82FBF44FD0}"/>
              </a:ext>
            </a:extLst>
          </p:cNvPr>
          <p:cNvSpPr/>
          <p:nvPr/>
        </p:nvSpPr>
        <p:spPr>
          <a:xfrm>
            <a:off x="41876" y="5422446"/>
            <a:ext cx="4682458" cy="1362261"/>
          </a:xfrm>
          <a:prstGeom prst="rect">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0052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C340AE1-9BC0-1EC3-D482-9B28A4F747C7}"/>
              </a:ext>
            </a:extLst>
          </p:cNvPr>
          <p:cNvSpPr>
            <a:spLocks noGrp="1"/>
          </p:cNvSpPr>
          <p:nvPr>
            <p:ph type="sldNum" sz="quarter" idx="4"/>
          </p:nvPr>
        </p:nvSpPr>
        <p:spPr/>
        <p:txBody>
          <a:bodyPr/>
          <a:lstStyle/>
          <a:p>
            <a:fld id="{D529EC27-616F-40BF-8143-3E83F30B7EC5}" type="slidenum">
              <a:rPr lang="ru-RU" smtClean="0"/>
              <a:pPr/>
              <a:t>7</a:t>
            </a:fld>
            <a:endParaRPr lang="ru-RU" dirty="0"/>
          </a:p>
        </p:txBody>
      </p:sp>
      <p:sp>
        <p:nvSpPr>
          <p:cNvPr id="3" name="Заголовок 2">
            <a:extLst>
              <a:ext uri="{FF2B5EF4-FFF2-40B4-BE49-F238E27FC236}">
                <a16:creationId xmlns:a16="http://schemas.microsoft.com/office/drawing/2014/main" id="{606085E0-7332-DDE1-7ABA-F53D4A9ABA1F}"/>
              </a:ext>
            </a:extLst>
          </p:cNvPr>
          <p:cNvSpPr>
            <a:spLocks noGrp="1"/>
          </p:cNvSpPr>
          <p:nvPr>
            <p:ph type="title"/>
          </p:nvPr>
        </p:nvSpPr>
        <p:spPr>
          <a:xfrm>
            <a:off x="154144" y="112186"/>
            <a:ext cx="9792573" cy="985377"/>
          </a:xfrm>
        </p:spPr>
        <p:txBody>
          <a:bodyPr/>
          <a:lstStyle/>
          <a:p>
            <a:r>
              <a:rPr lang="en-US" dirty="0"/>
              <a:t>High Level operational scenarios</a:t>
            </a:r>
            <a:endParaRPr lang="ru-RU" dirty="0"/>
          </a:p>
        </p:txBody>
      </p:sp>
      <p:graphicFrame>
        <p:nvGraphicFramePr>
          <p:cNvPr id="4" name="Таблица 3">
            <a:extLst>
              <a:ext uri="{FF2B5EF4-FFF2-40B4-BE49-F238E27FC236}">
                <a16:creationId xmlns:a16="http://schemas.microsoft.com/office/drawing/2014/main" id="{222DDB1B-9BC9-3F65-8E8C-3C494D5D2387}"/>
              </a:ext>
            </a:extLst>
          </p:cNvPr>
          <p:cNvGraphicFramePr>
            <a:graphicFrameLocks noGrp="1"/>
          </p:cNvGraphicFramePr>
          <p:nvPr>
            <p:extLst>
              <p:ext uri="{D42A27DB-BD31-4B8C-83A1-F6EECF244321}">
                <p14:modId xmlns:p14="http://schemas.microsoft.com/office/powerpoint/2010/main" val="4100706650"/>
              </p:ext>
            </p:extLst>
          </p:nvPr>
        </p:nvGraphicFramePr>
        <p:xfrm>
          <a:off x="91322" y="1410700"/>
          <a:ext cx="11823800" cy="4861560"/>
        </p:xfrm>
        <a:graphic>
          <a:graphicData uri="http://schemas.openxmlformats.org/drawingml/2006/table">
            <a:tbl>
              <a:tblPr firstRow="1" bandRow="1">
                <a:tableStyleId>{5C22544A-7EE6-4342-B048-85BDC9FD1C3A}</a:tableStyleId>
              </a:tblPr>
              <a:tblGrid>
                <a:gridCol w="1346589">
                  <a:extLst>
                    <a:ext uri="{9D8B030D-6E8A-4147-A177-3AD203B41FA5}">
                      <a16:colId xmlns:a16="http://schemas.microsoft.com/office/drawing/2014/main" val="1915705545"/>
                    </a:ext>
                  </a:extLst>
                </a:gridCol>
                <a:gridCol w="1514694">
                  <a:extLst>
                    <a:ext uri="{9D8B030D-6E8A-4147-A177-3AD203B41FA5}">
                      <a16:colId xmlns:a16="http://schemas.microsoft.com/office/drawing/2014/main" val="264436462"/>
                    </a:ext>
                  </a:extLst>
                </a:gridCol>
                <a:gridCol w="2562148">
                  <a:extLst>
                    <a:ext uri="{9D8B030D-6E8A-4147-A177-3AD203B41FA5}">
                      <a16:colId xmlns:a16="http://schemas.microsoft.com/office/drawing/2014/main" val="3762991274"/>
                    </a:ext>
                  </a:extLst>
                </a:gridCol>
                <a:gridCol w="1268819">
                  <a:extLst>
                    <a:ext uri="{9D8B030D-6E8A-4147-A177-3AD203B41FA5}">
                      <a16:colId xmlns:a16="http://schemas.microsoft.com/office/drawing/2014/main" val="3997388919"/>
                    </a:ext>
                  </a:extLst>
                </a:gridCol>
                <a:gridCol w="5131550">
                  <a:extLst>
                    <a:ext uri="{9D8B030D-6E8A-4147-A177-3AD203B41FA5}">
                      <a16:colId xmlns:a16="http://schemas.microsoft.com/office/drawing/2014/main" val="1201969421"/>
                    </a:ext>
                  </a:extLst>
                </a:gridCol>
              </a:tblGrid>
              <a:tr h="466224">
                <a:tc>
                  <a:txBody>
                    <a:bodyPr/>
                    <a:lstStyle/>
                    <a:p>
                      <a:r>
                        <a:rPr lang="en-US" sz="1400" dirty="0"/>
                        <a:t>Stakeholder</a:t>
                      </a:r>
                      <a:endParaRPr lang="ru-RU" sz="1400" dirty="0"/>
                    </a:p>
                  </a:txBody>
                  <a:tcPr/>
                </a:tc>
                <a:tc>
                  <a:txBody>
                    <a:bodyPr/>
                    <a:lstStyle/>
                    <a:p>
                      <a:r>
                        <a:rPr lang="en-US" sz="1400" dirty="0"/>
                        <a:t>Importance of stakeholder</a:t>
                      </a:r>
                      <a:endParaRPr lang="ru-RU" sz="1400" dirty="0"/>
                    </a:p>
                  </a:txBody>
                  <a:tcPr/>
                </a:tc>
                <a:tc>
                  <a:txBody>
                    <a:bodyPr/>
                    <a:lstStyle/>
                    <a:p>
                      <a:r>
                        <a:rPr lang="en-US" sz="1400" dirty="0"/>
                        <a:t>Problem</a:t>
                      </a:r>
                      <a:endParaRPr lang="ru-RU" sz="1400" dirty="0"/>
                    </a:p>
                  </a:txBody>
                  <a:tcPr/>
                </a:tc>
                <a:tc>
                  <a:txBody>
                    <a:bodyPr/>
                    <a:lstStyle/>
                    <a:p>
                      <a:r>
                        <a:rPr lang="en-US" sz="1400" dirty="0"/>
                        <a:t>Needs</a:t>
                      </a:r>
                      <a:endParaRPr lang="ru-RU" sz="1400" dirty="0"/>
                    </a:p>
                  </a:txBody>
                  <a:tcPr/>
                </a:tc>
                <a:tc>
                  <a:txBody>
                    <a:bodyPr/>
                    <a:lstStyle/>
                    <a:p>
                      <a:r>
                        <a:rPr lang="en-US" sz="1400" dirty="0"/>
                        <a:t>How interact with SELT</a:t>
                      </a:r>
                      <a:endParaRPr lang="ru-RU" sz="1400" dirty="0"/>
                    </a:p>
                  </a:txBody>
                  <a:tcPr/>
                </a:tc>
                <a:extLst>
                  <a:ext uri="{0D108BD9-81ED-4DB2-BD59-A6C34878D82A}">
                    <a16:rowId xmlns:a16="http://schemas.microsoft.com/office/drawing/2014/main" val="3667608566"/>
                  </a:ext>
                </a:extLst>
              </a:tr>
              <a:tr h="370840">
                <a:tc>
                  <a:txBody>
                    <a:bodyPr/>
                    <a:lstStyle/>
                    <a:p>
                      <a:r>
                        <a:rPr lang="en-US" sz="900" kern="1200" dirty="0">
                          <a:solidFill>
                            <a:schemeClr val="dk1"/>
                          </a:solidFill>
                          <a:latin typeface="+mn-lt"/>
                          <a:ea typeface="+mn-ea"/>
                          <a:cs typeface="+mn-cs"/>
                        </a:rPr>
                        <a:t>Engineering organization (EO)</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Very high</a:t>
                      </a:r>
                      <a:endParaRPr lang="ru-RU" sz="900" kern="1200" dirty="0">
                        <a:solidFill>
                          <a:schemeClr val="dk1"/>
                        </a:solidFill>
                        <a:latin typeface="+mn-lt"/>
                        <a:ea typeface="+mn-ea"/>
                        <a:cs typeface="+mn-cs"/>
                      </a:endParaRPr>
                    </a:p>
                  </a:txBody>
                  <a:tcPr/>
                </a:tc>
                <a:tc>
                  <a:txBody>
                    <a:bodyPr/>
                    <a:lstStyle/>
                    <a:p>
                      <a:pPr marL="228600" indent="-228600">
                        <a:buFont typeface="+mj-lt"/>
                        <a:buAutoNum type="arabicPeriod"/>
                      </a:pPr>
                      <a:r>
                        <a:rPr lang="en-US" sz="900" kern="1200" dirty="0">
                          <a:solidFill>
                            <a:schemeClr val="dk1"/>
                          </a:solidFill>
                          <a:latin typeface="+mn-lt"/>
                          <a:ea typeface="+mn-ea"/>
                          <a:cs typeface="+mn-cs"/>
                        </a:rPr>
                        <a:t>Focus on the technical design points not on meeting stakeholders’ requirements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dirty="0"/>
                        <a:t>Lack in holistic approach to product and enterprise lifecycle management</a:t>
                      </a:r>
                    </a:p>
                    <a:p>
                      <a:pPr marL="228600" indent="-228600">
                        <a:buFont typeface="+mj-lt"/>
                        <a:buAutoNum type="arabicPeriod"/>
                      </a:pPr>
                      <a:endParaRPr lang="en-US"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Holistic methodological toolkit is needed</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EO  can use simple ready-to-use solution that included: </a:t>
                      </a:r>
                    </a:p>
                    <a:p>
                      <a:pPr marL="228600" indent="-228600">
                        <a:buFont typeface="+mj-lt"/>
                        <a:buAutoNum type="arabicPeriod"/>
                      </a:pPr>
                      <a:r>
                        <a:rPr lang="en-US" sz="900" kern="1200" dirty="0">
                          <a:solidFill>
                            <a:schemeClr val="dk1"/>
                          </a:solidFill>
                          <a:latin typeface="+mn-lt"/>
                          <a:ea typeface="+mn-ea"/>
                          <a:cs typeface="+mn-cs"/>
                        </a:rPr>
                        <a:t>holistic methodological toolkit:</a:t>
                      </a:r>
                    </a:p>
                    <a:p>
                      <a:pPr marL="628650" lvl="1" indent="-171450">
                        <a:buFont typeface="Arial" panose="020B0604020202020204" pitchFamily="34" charset="0"/>
                        <a:buChar char="•"/>
                      </a:pPr>
                      <a:r>
                        <a:rPr lang="en-US" sz="900" kern="1200" dirty="0">
                          <a:solidFill>
                            <a:schemeClr val="dk1"/>
                          </a:solidFill>
                          <a:latin typeface="+mn-lt"/>
                          <a:ea typeface="+mn-ea"/>
                          <a:cs typeface="+mn-cs"/>
                        </a:rPr>
                        <a:t>Description phases, steps on each phases</a:t>
                      </a:r>
                    </a:p>
                    <a:p>
                      <a:pPr marL="628650" lvl="1" indent="-171450">
                        <a:buFont typeface="Arial" panose="020B0604020202020204" pitchFamily="34" charset="0"/>
                        <a:buChar char="•"/>
                      </a:pPr>
                      <a:r>
                        <a:rPr lang="en-US" sz="900" kern="1200" dirty="0">
                          <a:solidFill>
                            <a:schemeClr val="dk1"/>
                          </a:solidFill>
                          <a:latin typeface="+mn-lt"/>
                          <a:ea typeface="+mn-ea"/>
                          <a:cs typeface="+mn-cs"/>
                        </a:rPr>
                        <a:t>Templates based on standard Office software</a:t>
                      </a:r>
                    </a:p>
                    <a:p>
                      <a:pPr marL="628650" lvl="1" indent="-171450">
                        <a:buFont typeface="Arial" panose="020B0604020202020204" pitchFamily="34" charset="0"/>
                        <a:buChar char="•"/>
                      </a:pPr>
                      <a:r>
                        <a:rPr lang="en-US" sz="900" kern="1200" dirty="0">
                          <a:solidFill>
                            <a:schemeClr val="dk1"/>
                          </a:solidFill>
                          <a:latin typeface="+mn-lt"/>
                          <a:ea typeface="+mn-ea"/>
                          <a:cs typeface="+mn-cs"/>
                        </a:rPr>
                        <a:t>Recommendations, examples</a:t>
                      </a:r>
                    </a:p>
                    <a:p>
                      <a:pPr marL="628650" lvl="1" indent="-171450">
                        <a:buFont typeface="Arial" panose="020B0604020202020204" pitchFamily="34" charset="0"/>
                        <a:buChar char="•"/>
                      </a:pPr>
                      <a:r>
                        <a:rPr lang="en-US" sz="900" kern="1200" dirty="0">
                          <a:solidFill>
                            <a:schemeClr val="dk1"/>
                          </a:solidFill>
                          <a:latin typeface="+mn-lt"/>
                          <a:ea typeface="+mn-ea"/>
                          <a:cs typeface="+mn-cs"/>
                        </a:rPr>
                        <a:t>Wiki</a:t>
                      </a:r>
                    </a:p>
                    <a:p>
                      <a:pPr marL="228600" lvl="0" indent="-228600">
                        <a:buFont typeface="+mj-lt"/>
                        <a:buAutoNum type="arabicPeriod"/>
                      </a:pPr>
                      <a:r>
                        <a:rPr lang="en-US" sz="900" kern="1200" dirty="0">
                          <a:solidFill>
                            <a:schemeClr val="dk1"/>
                          </a:solidFill>
                          <a:latin typeface="+mn-lt"/>
                          <a:ea typeface="+mn-ea"/>
                          <a:cs typeface="+mn-cs"/>
                        </a:rPr>
                        <a:t>Predefined functionalities for product lifecycle management:</a:t>
                      </a:r>
                    </a:p>
                    <a:p>
                      <a:pPr marL="628650" lvl="1" indent="-171450">
                        <a:buFont typeface="Arial" panose="020B0604020202020204" pitchFamily="34" charset="0"/>
                        <a:buChar char="•"/>
                      </a:pPr>
                      <a:r>
                        <a:rPr lang="en-US" sz="900" kern="1200" dirty="0">
                          <a:solidFill>
                            <a:schemeClr val="dk1"/>
                          </a:solidFill>
                          <a:latin typeface="+mn-lt"/>
                          <a:ea typeface="+mn-ea"/>
                          <a:cs typeface="+mn-cs"/>
                        </a:rPr>
                        <a:t>Requirements management</a:t>
                      </a:r>
                    </a:p>
                    <a:p>
                      <a:pPr marL="628650" lvl="1" indent="-171450">
                        <a:buFont typeface="Arial" panose="020B0604020202020204" pitchFamily="34" charset="0"/>
                        <a:buChar char="•"/>
                      </a:pPr>
                      <a:r>
                        <a:rPr lang="en-US" sz="900" kern="1200" dirty="0">
                          <a:solidFill>
                            <a:schemeClr val="dk1"/>
                          </a:solidFill>
                          <a:latin typeface="+mn-lt"/>
                          <a:ea typeface="+mn-ea"/>
                          <a:cs typeface="+mn-cs"/>
                        </a:rPr>
                        <a:t>Configuration management</a:t>
                      </a:r>
                    </a:p>
                    <a:p>
                      <a:pPr marL="628650" lvl="1" indent="-171450">
                        <a:buFont typeface="Arial" panose="020B0604020202020204" pitchFamily="34" charset="0"/>
                        <a:buChar char="•"/>
                      </a:pPr>
                      <a:r>
                        <a:rPr lang="en-US" sz="900" kern="1200" dirty="0">
                          <a:solidFill>
                            <a:schemeClr val="dk1"/>
                          </a:solidFill>
                          <a:latin typeface="+mn-lt"/>
                          <a:ea typeface="+mn-ea"/>
                          <a:cs typeface="+mn-cs"/>
                        </a:rPr>
                        <a:t>Project management (agile and waterfall)</a:t>
                      </a:r>
                    </a:p>
                    <a:p>
                      <a:pPr marL="628650" lvl="1" indent="-171450">
                        <a:buFont typeface="Arial" panose="020B0604020202020204" pitchFamily="34" charset="0"/>
                        <a:buChar char="•"/>
                      </a:pPr>
                      <a:r>
                        <a:rPr lang="en-US" sz="900" kern="1200" dirty="0">
                          <a:solidFill>
                            <a:schemeClr val="dk1"/>
                          </a:solidFill>
                          <a:latin typeface="+mn-lt"/>
                          <a:ea typeface="+mn-ea"/>
                          <a:cs typeface="+mn-cs"/>
                        </a:rPr>
                        <a:t>Content management</a:t>
                      </a:r>
                    </a:p>
                    <a:p>
                      <a:pPr marL="628650" lvl="1" indent="-171450">
                        <a:buFont typeface="Arial" panose="020B0604020202020204" pitchFamily="34" charset="0"/>
                        <a:buChar char="•"/>
                      </a:pPr>
                      <a:r>
                        <a:rPr lang="en-US" sz="900" kern="1200" dirty="0">
                          <a:solidFill>
                            <a:schemeClr val="dk1"/>
                          </a:solidFill>
                          <a:latin typeface="+mn-lt"/>
                          <a:ea typeface="+mn-ea"/>
                          <a:cs typeface="+mn-cs"/>
                        </a:rPr>
                        <a:t>Change management</a:t>
                      </a:r>
                    </a:p>
                    <a:p>
                      <a:pPr marL="228600" lvl="0" indent="-228600">
                        <a:buFont typeface="+mj-lt"/>
                        <a:buAutoNum type="arabicPeriod"/>
                      </a:pPr>
                      <a:r>
                        <a:rPr lang="en-US" sz="900" kern="1200" dirty="0">
                          <a:solidFill>
                            <a:schemeClr val="dk1"/>
                          </a:solidFill>
                          <a:latin typeface="+mn-lt"/>
                          <a:ea typeface="+mn-ea"/>
                          <a:cs typeface="+mn-cs"/>
                        </a:rPr>
                        <a:t>There is a functionality for identify, describe, plan and manage changes in engineering organizations that relate to new product or changes of products</a:t>
                      </a:r>
                      <a:endParaRPr lang="ru-RU" sz="900" kern="1200" dirty="0">
                        <a:solidFill>
                          <a:schemeClr val="dk1"/>
                        </a:solidFill>
                        <a:latin typeface="+mn-lt"/>
                        <a:ea typeface="+mn-ea"/>
                        <a:cs typeface="+mn-cs"/>
                      </a:endParaRPr>
                    </a:p>
                  </a:txBody>
                  <a:tcPr/>
                </a:tc>
                <a:extLst>
                  <a:ext uri="{0D108BD9-81ED-4DB2-BD59-A6C34878D82A}">
                    <a16:rowId xmlns:a16="http://schemas.microsoft.com/office/drawing/2014/main" val="3690521008"/>
                  </a:ext>
                </a:extLst>
              </a:tr>
              <a:tr h="370840">
                <a:tc>
                  <a:txBody>
                    <a:bodyPr/>
                    <a:lstStyle/>
                    <a:p>
                      <a:r>
                        <a:rPr lang="en-US" sz="900" kern="1200" dirty="0">
                          <a:solidFill>
                            <a:schemeClr val="dk1"/>
                          </a:solidFill>
                          <a:latin typeface="+mn-lt"/>
                          <a:ea typeface="+mn-ea"/>
                          <a:cs typeface="+mn-cs"/>
                        </a:rPr>
                        <a:t>Engineering organization (EO)</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Very high</a:t>
                      </a:r>
                      <a:endParaRPr lang="ru-RU" sz="9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Small engineering teams don’t have enough money for investing in current PLM systems on Russian market </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Ready-to-use solution with on demand access</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EO can buy cheap on-demand access to cloud based SELT solution, where the main functionality is pre-configured and ready to use. </a:t>
                      </a:r>
                    </a:p>
                    <a:p>
                      <a:r>
                        <a:rPr lang="en-US" sz="900" kern="1200" dirty="0">
                          <a:solidFill>
                            <a:schemeClr val="dk1"/>
                          </a:solidFill>
                          <a:latin typeface="+mn-lt"/>
                          <a:ea typeface="+mn-ea"/>
                          <a:cs typeface="+mn-cs"/>
                        </a:rPr>
                        <a:t>Another scenario when Customer engages new engineering team in the it’s own engineering network and</a:t>
                      </a:r>
                      <a:r>
                        <a:rPr lang="ru-RU" sz="900" kern="1200" dirty="0">
                          <a:solidFill>
                            <a:schemeClr val="dk1"/>
                          </a:solidFill>
                          <a:latin typeface="+mn-lt"/>
                          <a:ea typeface="+mn-ea"/>
                          <a:cs typeface="+mn-cs"/>
                        </a:rPr>
                        <a:t> </a:t>
                      </a:r>
                      <a:r>
                        <a:rPr lang="en-US" sz="900" kern="1200" dirty="0">
                          <a:solidFill>
                            <a:schemeClr val="dk1"/>
                          </a:solidFill>
                          <a:latin typeface="+mn-lt"/>
                          <a:ea typeface="+mn-ea"/>
                          <a:cs typeface="+mn-cs"/>
                        </a:rPr>
                        <a:t>provide the access to SELT to EO</a:t>
                      </a:r>
                      <a:endParaRPr lang="ru-RU" sz="900" kern="1200" dirty="0">
                        <a:solidFill>
                          <a:schemeClr val="dk1"/>
                        </a:solidFill>
                        <a:latin typeface="+mn-lt"/>
                        <a:ea typeface="+mn-ea"/>
                        <a:cs typeface="+mn-cs"/>
                      </a:endParaRPr>
                    </a:p>
                  </a:txBody>
                  <a:tcPr/>
                </a:tc>
                <a:extLst>
                  <a:ext uri="{0D108BD9-81ED-4DB2-BD59-A6C34878D82A}">
                    <a16:rowId xmlns:a16="http://schemas.microsoft.com/office/drawing/2014/main" val="764996580"/>
                  </a:ext>
                </a:extLst>
              </a:tr>
              <a:tr h="370840">
                <a:tc>
                  <a:txBody>
                    <a:bodyPr/>
                    <a:lstStyle/>
                    <a:p>
                      <a:r>
                        <a:rPr lang="en-US" sz="900" kern="1200" dirty="0">
                          <a:solidFill>
                            <a:schemeClr val="dk1"/>
                          </a:solidFill>
                          <a:latin typeface="+mn-lt"/>
                          <a:ea typeface="+mn-ea"/>
                          <a:cs typeface="+mn-cs"/>
                        </a:rPr>
                        <a:t>Customer</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Very high</a:t>
                      </a:r>
                      <a:endParaRPr lang="ru-RU" sz="9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There is no solution for end-to-end traceability of work across all network of suppliers and engineering teams. It is too expensive to grant an access to full</a:t>
                      </a:r>
                      <a:r>
                        <a:rPr lang="ru-RU" sz="900" kern="1200" dirty="0">
                          <a:solidFill>
                            <a:schemeClr val="dk1"/>
                          </a:solidFill>
                          <a:latin typeface="+mn-lt"/>
                          <a:ea typeface="+mn-ea"/>
                          <a:cs typeface="+mn-cs"/>
                        </a:rPr>
                        <a:t> </a:t>
                      </a:r>
                      <a:r>
                        <a:rPr lang="en-US" sz="900" kern="1200" dirty="0">
                          <a:solidFill>
                            <a:schemeClr val="dk1"/>
                          </a:solidFill>
                          <a:latin typeface="+mn-lt"/>
                          <a:ea typeface="+mn-ea"/>
                          <a:cs typeface="+mn-cs"/>
                        </a:rPr>
                        <a:t>heavy PLM to external teams</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Cheap on demand solutions that can allows control traceability of work under product through all network of engineering teams</a:t>
                      </a:r>
                      <a:endParaRPr lang="ru-RU" sz="900" kern="1200" dirty="0">
                        <a:solidFill>
                          <a:schemeClr val="dk1"/>
                        </a:solidFill>
                        <a:latin typeface="+mn-lt"/>
                        <a:ea typeface="+mn-ea"/>
                        <a:cs typeface="+mn-cs"/>
                      </a:endParaRPr>
                    </a:p>
                  </a:txBody>
                  <a:tcPr/>
                </a:tc>
                <a:tc>
                  <a:txBody>
                    <a:bodyPr/>
                    <a:lstStyle/>
                    <a:p>
                      <a:pPr marL="228600" indent="-228600">
                        <a:buFont typeface="+mj-lt"/>
                        <a:buAutoNum type="arabicPeriod"/>
                      </a:pPr>
                      <a:r>
                        <a:rPr lang="en-US" sz="900" kern="1200" dirty="0">
                          <a:solidFill>
                            <a:schemeClr val="dk1"/>
                          </a:solidFill>
                          <a:latin typeface="+mn-lt"/>
                          <a:ea typeface="+mn-ea"/>
                          <a:cs typeface="+mn-cs"/>
                        </a:rPr>
                        <a:t>The customer can deploy SELT solution in private or public cloud and engage external teams to work under product. It will allows to the Customer to build control and traceability across all network of engineering teams</a:t>
                      </a:r>
                      <a:r>
                        <a:rPr lang="ru-RU" sz="900" kern="1200" dirty="0">
                          <a:solidFill>
                            <a:schemeClr val="dk1"/>
                          </a:solidFill>
                          <a:latin typeface="+mn-lt"/>
                          <a:ea typeface="+mn-ea"/>
                          <a:cs typeface="+mn-cs"/>
                        </a:rPr>
                        <a:t>.</a:t>
                      </a:r>
                    </a:p>
                    <a:p>
                      <a:pPr marL="228600" indent="-228600">
                        <a:buFont typeface="+mj-lt"/>
                        <a:buAutoNum type="arabicPeriod"/>
                      </a:pPr>
                      <a:r>
                        <a:rPr lang="en-US" sz="900" kern="1200" dirty="0">
                          <a:solidFill>
                            <a:schemeClr val="dk1"/>
                          </a:solidFill>
                          <a:latin typeface="+mn-lt"/>
                          <a:ea typeface="+mn-ea"/>
                          <a:cs typeface="+mn-cs"/>
                        </a:rPr>
                        <a:t>Another benefit is that it’s not necessary to grant an access to internal informational perimeter for external teams</a:t>
                      </a:r>
                    </a:p>
                    <a:p>
                      <a:pPr marL="228600" indent="-228600">
                        <a:buFont typeface="+mj-lt"/>
                        <a:buAutoNum type="arabicPeriod"/>
                      </a:pPr>
                      <a:r>
                        <a:rPr lang="en-US" sz="900" kern="1200" dirty="0">
                          <a:solidFill>
                            <a:schemeClr val="dk1"/>
                          </a:solidFill>
                          <a:latin typeface="+mn-lt"/>
                          <a:ea typeface="+mn-ea"/>
                          <a:cs typeface="+mn-cs"/>
                        </a:rPr>
                        <a:t>And last but not least advantage that the Customer can increase effectiveness of product management through establishing horizontal links between external and internal teams</a:t>
                      </a:r>
                      <a:endParaRPr lang="ru-RU" sz="900" kern="1200" dirty="0">
                        <a:solidFill>
                          <a:schemeClr val="dk1"/>
                        </a:solidFill>
                        <a:latin typeface="+mn-lt"/>
                        <a:ea typeface="+mn-ea"/>
                        <a:cs typeface="+mn-cs"/>
                      </a:endParaRPr>
                    </a:p>
                  </a:txBody>
                  <a:tcPr/>
                </a:tc>
                <a:extLst>
                  <a:ext uri="{0D108BD9-81ED-4DB2-BD59-A6C34878D82A}">
                    <a16:rowId xmlns:a16="http://schemas.microsoft.com/office/drawing/2014/main" val="3775275276"/>
                  </a:ext>
                </a:extLst>
              </a:tr>
              <a:tr h="370840">
                <a:tc>
                  <a:txBody>
                    <a:bodyPr/>
                    <a:lstStyle/>
                    <a:p>
                      <a:r>
                        <a:rPr lang="en-US" sz="900" kern="1200" dirty="0">
                          <a:solidFill>
                            <a:schemeClr val="dk1"/>
                          </a:solidFill>
                          <a:latin typeface="+mn-lt"/>
                          <a:ea typeface="+mn-ea"/>
                          <a:cs typeface="+mn-cs"/>
                        </a:rPr>
                        <a:t>Partners: integrators, developers </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High</a:t>
                      </a:r>
                      <a:endParaRPr lang="ru-RU" sz="9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At the moment, the Russian business application market has a problem of a lack of high-tech high-quality solutions that integrators could include in their product portfolio</a:t>
                      </a:r>
                      <a:endParaRPr lang="ru-RU" sz="900" kern="1200" dirty="0">
                        <a:solidFill>
                          <a:schemeClr val="dk1"/>
                        </a:solidFill>
                        <a:latin typeface="+mn-lt"/>
                        <a:ea typeface="+mn-ea"/>
                        <a:cs typeface="+mn-cs"/>
                      </a:endParaRPr>
                    </a:p>
                  </a:txBody>
                  <a:tcPr/>
                </a:tc>
                <a:tc>
                  <a:txBody>
                    <a:bodyPr/>
                    <a:lstStyle/>
                    <a:p>
                      <a:r>
                        <a:rPr lang="en-US" sz="900" kern="1200" dirty="0">
                          <a:solidFill>
                            <a:schemeClr val="dk1"/>
                          </a:solidFill>
                          <a:latin typeface="+mn-lt"/>
                          <a:ea typeface="+mn-ea"/>
                          <a:cs typeface="+mn-cs"/>
                        </a:rPr>
                        <a:t>High-tech and high-quality PLM solution with a low market entry threshold</a:t>
                      </a:r>
                      <a:endParaRPr lang="ru-RU" sz="900" kern="1200" dirty="0">
                        <a:solidFill>
                          <a:schemeClr val="dk1"/>
                        </a:solidFill>
                        <a:latin typeface="+mn-lt"/>
                        <a:ea typeface="+mn-ea"/>
                        <a:cs typeface="+mn-cs"/>
                      </a:endParaRPr>
                    </a:p>
                  </a:txBody>
                  <a:tcPr/>
                </a:tc>
                <a:tc>
                  <a:txBody>
                    <a:bodyPr/>
                    <a:lstStyle/>
                    <a:p>
                      <a:pPr marL="228600" indent="-228600">
                        <a:buFont typeface="+mj-lt"/>
                        <a:buAutoNum type="arabicPeriod"/>
                      </a:pPr>
                      <a:r>
                        <a:rPr lang="en-US" sz="900" kern="1200" dirty="0">
                          <a:solidFill>
                            <a:schemeClr val="dk1"/>
                          </a:solidFill>
                          <a:latin typeface="+mn-lt"/>
                          <a:ea typeface="+mn-ea"/>
                          <a:cs typeface="+mn-cs"/>
                        </a:rPr>
                        <a:t>Integrators doesn’t need to invest a lot for starting new product because SELT is based on common technologies on the market</a:t>
                      </a:r>
                    </a:p>
                    <a:p>
                      <a:pPr marL="228600" indent="-228600">
                        <a:buFont typeface="+mj-lt"/>
                        <a:buAutoNum type="arabicPeriod"/>
                      </a:pPr>
                      <a:r>
                        <a:rPr lang="en-US" sz="900" kern="1200" dirty="0">
                          <a:solidFill>
                            <a:schemeClr val="dk1"/>
                          </a:solidFill>
                          <a:latin typeface="+mn-lt"/>
                          <a:ea typeface="+mn-ea"/>
                          <a:cs typeface="+mn-cs"/>
                        </a:rPr>
                        <a:t>Another benefit is possibility to develop their own solutions based on SELT platform with separate licensing.</a:t>
                      </a:r>
                      <a:endParaRPr lang="ru-RU" sz="900" kern="1200" dirty="0">
                        <a:solidFill>
                          <a:schemeClr val="dk1"/>
                        </a:solidFill>
                        <a:latin typeface="+mn-lt"/>
                        <a:ea typeface="+mn-ea"/>
                        <a:cs typeface="+mn-cs"/>
                      </a:endParaRPr>
                    </a:p>
                  </a:txBody>
                  <a:tcPr/>
                </a:tc>
                <a:extLst>
                  <a:ext uri="{0D108BD9-81ED-4DB2-BD59-A6C34878D82A}">
                    <a16:rowId xmlns:a16="http://schemas.microsoft.com/office/drawing/2014/main" val="4029937739"/>
                  </a:ext>
                </a:extLst>
              </a:tr>
            </a:tbl>
          </a:graphicData>
        </a:graphic>
      </p:graphicFrame>
    </p:spTree>
    <p:extLst>
      <p:ext uri="{BB962C8B-B14F-4D97-AF65-F5344CB8AC3E}">
        <p14:creationId xmlns:p14="http://schemas.microsoft.com/office/powerpoint/2010/main" val="33864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Стрелка: пятиугольник 11">
            <a:extLst>
              <a:ext uri="{FF2B5EF4-FFF2-40B4-BE49-F238E27FC236}">
                <a16:creationId xmlns:a16="http://schemas.microsoft.com/office/drawing/2014/main" id="{3E18406C-064F-D17E-F1F8-FD9D2C4A1B07}"/>
              </a:ext>
            </a:extLst>
          </p:cNvPr>
          <p:cNvSpPr/>
          <p:nvPr/>
        </p:nvSpPr>
        <p:spPr>
          <a:xfrm>
            <a:off x="288532" y="2671798"/>
            <a:ext cx="6146135" cy="3625140"/>
          </a:xfrm>
          <a:prstGeom prst="homePlate">
            <a:avLst>
              <a:gd name="adj" fmla="val 16346"/>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A70AFCE5-67F1-8C4D-32DD-52D9819219C2}"/>
              </a:ext>
            </a:extLst>
          </p:cNvPr>
          <p:cNvSpPr/>
          <p:nvPr/>
        </p:nvSpPr>
        <p:spPr>
          <a:xfrm>
            <a:off x="362601" y="3061778"/>
            <a:ext cx="5403199" cy="3161222"/>
          </a:xfrm>
          <a:prstGeom prst="rect">
            <a:avLst/>
          </a:prstGeom>
          <a:solidFill>
            <a:schemeClr val="bg1"/>
          </a:solidFill>
          <a:ln w="1905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Номер слайда 1">
            <a:extLst>
              <a:ext uri="{FF2B5EF4-FFF2-40B4-BE49-F238E27FC236}">
                <a16:creationId xmlns:a16="http://schemas.microsoft.com/office/drawing/2014/main" id="{22DA406C-3667-5C8F-EF1B-E8524F4D89F6}"/>
              </a:ext>
            </a:extLst>
          </p:cNvPr>
          <p:cNvSpPr>
            <a:spLocks noGrp="1"/>
          </p:cNvSpPr>
          <p:nvPr>
            <p:ph type="sldNum" sz="quarter" idx="4"/>
          </p:nvPr>
        </p:nvSpPr>
        <p:spPr/>
        <p:txBody>
          <a:bodyPr/>
          <a:lstStyle/>
          <a:p>
            <a:fld id="{D529EC27-616F-40BF-8143-3E83F30B7EC5}" type="slidenum">
              <a:rPr lang="ru-RU" smtClean="0"/>
              <a:pPr/>
              <a:t>8</a:t>
            </a:fld>
            <a:endParaRPr lang="ru-RU" dirty="0"/>
          </a:p>
        </p:txBody>
      </p:sp>
      <p:sp>
        <p:nvSpPr>
          <p:cNvPr id="3" name="Заголовок 2">
            <a:extLst>
              <a:ext uri="{FF2B5EF4-FFF2-40B4-BE49-F238E27FC236}">
                <a16:creationId xmlns:a16="http://schemas.microsoft.com/office/drawing/2014/main" id="{8D557C49-E02A-54D9-CAB3-A9A122999EAD}"/>
              </a:ext>
            </a:extLst>
          </p:cNvPr>
          <p:cNvSpPr>
            <a:spLocks noGrp="1"/>
          </p:cNvSpPr>
          <p:nvPr>
            <p:ph type="title"/>
          </p:nvPr>
        </p:nvSpPr>
        <p:spPr>
          <a:xfrm>
            <a:off x="143541" y="104555"/>
            <a:ext cx="8229600" cy="985377"/>
          </a:xfrm>
        </p:spPr>
        <p:txBody>
          <a:bodyPr/>
          <a:lstStyle/>
          <a:p>
            <a:r>
              <a:rPr lang="en-US" dirty="0"/>
              <a:t>Approach to research</a:t>
            </a:r>
            <a:endParaRPr lang="ru-RU" dirty="0"/>
          </a:p>
        </p:txBody>
      </p:sp>
      <p:sp>
        <p:nvSpPr>
          <p:cNvPr id="5" name="TextBox 4">
            <a:extLst>
              <a:ext uri="{FF2B5EF4-FFF2-40B4-BE49-F238E27FC236}">
                <a16:creationId xmlns:a16="http://schemas.microsoft.com/office/drawing/2014/main" id="{A94ECE04-FD29-51BD-49EE-540346B63BA2}"/>
              </a:ext>
            </a:extLst>
          </p:cNvPr>
          <p:cNvSpPr txBox="1"/>
          <p:nvPr/>
        </p:nvSpPr>
        <p:spPr>
          <a:xfrm>
            <a:off x="93517" y="1310297"/>
            <a:ext cx="11977575" cy="747239"/>
          </a:xfrm>
          <a:prstGeom prst="rect">
            <a:avLst/>
          </a:prstGeom>
          <a:noFill/>
          <a:ln>
            <a:noFill/>
          </a:ln>
        </p:spPr>
        <p:txBody>
          <a:bodyPr wrap="square" rtlCol="0">
            <a:noAutofit/>
          </a:bodyPr>
          <a:lstStyle/>
          <a:p>
            <a:r>
              <a:rPr lang="en-US" dirty="0"/>
              <a:t>Based on the formulated vision of the SELT platform, it is proposed to consider it as an extended enterprise, while using the methodology of complex activity as a methodology and approach to research</a:t>
            </a:r>
            <a:endParaRPr lang="ru-RU" dirty="0"/>
          </a:p>
        </p:txBody>
      </p:sp>
      <p:sp>
        <p:nvSpPr>
          <p:cNvPr id="7" name="Стрелка: шеврон 6">
            <a:extLst>
              <a:ext uri="{FF2B5EF4-FFF2-40B4-BE49-F238E27FC236}">
                <a16:creationId xmlns:a16="http://schemas.microsoft.com/office/drawing/2014/main" id="{5700D02A-DB83-043E-0BD8-1D80489F77B3}"/>
              </a:ext>
            </a:extLst>
          </p:cNvPr>
          <p:cNvSpPr/>
          <p:nvPr/>
        </p:nvSpPr>
        <p:spPr>
          <a:xfrm>
            <a:off x="6034873" y="2671798"/>
            <a:ext cx="5868594" cy="3625140"/>
          </a:xfrm>
          <a:prstGeom prst="chevron">
            <a:avLst>
              <a:gd name="adj" fmla="val 17231"/>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a:extLst>
              <a:ext uri="{FF2B5EF4-FFF2-40B4-BE49-F238E27FC236}">
                <a16:creationId xmlns:a16="http://schemas.microsoft.com/office/drawing/2014/main" id="{11D0E772-EA8D-DBFF-6900-F72342095163}"/>
              </a:ext>
            </a:extLst>
          </p:cNvPr>
          <p:cNvSpPr txBox="1"/>
          <p:nvPr/>
        </p:nvSpPr>
        <p:spPr>
          <a:xfrm>
            <a:off x="288532" y="2671798"/>
            <a:ext cx="5135290" cy="307777"/>
          </a:xfrm>
          <a:prstGeom prst="rect">
            <a:avLst/>
          </a:prstGeom>
          <a:noFill/>
        </p:spPr>
        <p:txBody>
          <a:bodyPr wrap="square">
            <a:spAutoFit/>
          </a:bodyPr>
          <a:lstStyle/>
          <a:p>
            <a:r>
              <a:rPr lang="en-US" sz="1400" dirty="0"/>
              <a:t>Phase 1. Definition of 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trategical &amp; architectural issues</a:t>
            </a:r>
            <a:endParaRPr lang="ru-RU"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F85829AE-129E-8AFC-5CC0-A345097A3FE3}"/>
              </a:ext>
            </a:extLst>
          </p:cNvPr>
          <p:cNvSpPr txBox="1"/>
          <p:nvPr/>
        </p:nvSpPr>
        <p:spPr>
          <a:xfrm>
            <a:off x="385188" y="3089659"/>
            <a:ext cx="5307805" cy="3050066"/>
          </a:xfrm>
          <a:prstGeom prst="rect">
            <a:avLst/>
          </a:prstGeom>
          <a:noFill/>
        </p:spPr>
        <p:txBody>
          <a:bodyPr wrap="square">
            <a:spAutoFit/>
          </a:bodyPr>
          <a:lstStyle/>
          <a:p>
            <a:pPr marL="342900" lvl="0" indent="-342900">
              <a:lnSpc>
                <a:spcPct val="107000"/>
              </a:lnSpc>
              <a:spcAft>
                <a:spcPts val="800"/>
              </a:spcAft>
              <a:buFont typeface="+mj-lt"/>
              <a:buAutoNum type="arabicParenR"/>
              <a:tabLst>
                <a:tab pos="457200" algn="l"/>
              </a:tabLs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Strategy of the SELT </a:t>
            </a:r>
            <a:r>
              <a:rPr lang="en-US" sz="1050" kern="100" dirty="0">
                <a:latin typeface="Calibri" panose="020F0502020204030204" pitchFamily="34" charset="0"/>
                <a:ea typeface="Calibri" panose="020F0502020204030204" pitchFamily="34" charset="0"/>
                <a:cs typeface="Times New Roman" panose="02020603050405020304" pitchFamily="18" charset="0"/>
              </a:rPr>
              <a:t>enterprise</a:t>
            </a: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 Vision, </a:t>
            </a:r>
            <a:r>
              <a:rPr lang="en-US" sz="1050" kern="100" dirty="0">
                <a:latin typeface="Calibri" panose="020F0502020204030204" pitchFamily="34" charset="0"/>
                <a:ea typeface="Calibri" panose="020F0502020204030204" pitchFamily="34" charset="0"/>
                <a:cs typeface="Times New Roman" panose="02020603050405020304" pitchFamily="18" charset="0"/>
              </a:rPr>
              <a:t>Goals, Roadmap</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arenR"/>
              <a:tabLst>
                <a:tab pos="457200" algn="l"/>
              </a:tabLst>
            </a:pPr>
            <a:r>
              <a:rPr lang="en-US" sz="1050" dirty="0"/>
              <a:t>Stakeholder analysis: Major Stakeholders=&gt;Hypothesis of problems=&gt;Hypothesis of needs</a:t>
            </a:r>
          </a:p>
          <a:p>
            <a:pPr marL="342900" lvl="0" indent="-342900">
              <a:lnSpc>
                <a:spcPct val="107000"/>
              </a:lnSpc>
              <a:spcAft>
                <a:spcPts val="800"/>
              </a:spcAft>
              <a:buFont typeface="+mj-lt"/>
              <a:buAutoNum type="arabicParenR"/>
              <a:tabLst>
                <a:tab pos="457200" algn="l"/>
              </a:tabLst>
            </a:pPr>
            <a:r>
              <a:rPr lang="en-US" sz="1050" kern="100" dirty="0">
                <a:latin typeface="Calibri" panose="020F0502020204030204" pitchFamily="34" charset="0"/>
                <a:ea typeface="Calibri" panose="020F0502020204030204" pitchFamily="34" charset="0"/>
                <a:cs typeface="Times New Roman" panose="02020603050405020304" pitchFamily="18" charset="0"/>
              </a:rPr>
              <a:t>Hypothesis</a:t>
            </a: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050" kern="100" dirty="0">
                <a:latin typeface="Calibri" panose="020F0502020204030204" pitchFamily="34" charset="0"/>
                <a:ea typeface="Calibri" panose="020F0502020204030204" pitchFamily="34" charset="0"/>
                <a:cs typeface="Times New Roman" panose="02020603050405020304" pitchFamily="18" charset="0"/>
              </a:rPr>
              <a:t>of Concept of operations in details</a:t>
            </a: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 the role of stakeholders, users and product</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tabLst>
                <a:tab pos="457200" algn="l"/>
              </a:tabLs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Goal structure of SELT – What are you developing ? How it should be manufactured, distributed?</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tabLst>
                <a:tab pos="457200" algn="l"/>
              </a:tabLs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Internal value network of your company and extended enterprise (internal core of the platform, external services, </a:t>
            </a:r>
            <a:r>
              <a:rPr lang="en-US" sz="1050" kern="100" dirty="0" err="1">
                <a:effectLst/>
                <a:latin typeface="Calibri" panose="020F0502020204030204" pitchFamily="34" charset="0"/>
                <a:ea typeface="Calibri" panose="020F0502020204030204" pitchFamily="34" charset="0"/>
                <a:cs typeface="Times New Roman" panose="02020603050405020304" pitchFamily="18" charset="0"/>
              </a:rPr>
              <a:t>tech.partners</a:t>
            </a: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 integrators, etc.)</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tabLst>
                <a:tab pos="457200" algn="l"/>
              </a:tabLs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Critical technology issues needed to implement the strategy</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tabLst>
                <a:tab pos="457200" algn="l"/>
              </a:tabLs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Core competitive advantages</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tabLst>
                <a:tab pos="457200" algn="l"/>
              </a:tabLst>
            </a:pP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Market summary (target market, served available market, customers, groups, distribution model, </a:t>
            </a:r>
            <a:r>
              <a:rPr lang="en-US" sz="105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050" kern="100" dirty="0">
                <a:effectLst/>
                <a:latin typeface="Calibri" panose="020F0502020204030204" pitchFamily="34" charset="0"/>
                <a:ea typeface="Calibri" panose="020F0502020204030204" pitchFamily="34" charset="0"/>
                <a:cs typeface="Times New Roman" panose="02020603050405020304" pitchFamily="18" charset="0"/>
              </a:rPr>
              <a:t>)</a:t>
            </a:r>
            <a:endParaRPr lang="ru-RU"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Рисунок 21" descr="Мишень со сплошной заливкой">
            <a:extLst>
              <a:ext uri="{FF2B5EF4-FFF2-40B4-BE49-F238E27FC236}">
                <a16:creationId xmlns:a16="http://schemas.microsoft.com/office/drawing/2014/main" id="{A6A48195-7847-580B-F0E2-D6D3D3485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1220" y="4014942"/>
            <a:ext cx="914400" cy="914400"/>
          </a:xfrm>
          <a:prstGeom prst="rect">
            <a:avLst/>
          </a:prstGeom>
        </p:spPr>
      </p:pic>
      <p:pic>
        <p:nvPicPr>
          <p:cNvPr id="24" name="Рисунок 23" descr="Шевроны со сплошной заливкой">
            <a:extLst>
              <a:ext uri="{FF2B5EF4-FFF2-40B4-BE49-F238E27FC236}">
                <a16:creationId xmlns:a16="http://schemas.microsoft.com/office/drawing/2014/main" id="{8F9EA486-8E2F-1603-4CC5-61C6ED5E68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5382606" y="2925970"/>
            <a:ext cx="1642911" cy="914400"/>
          </a:xfrm>
          <a:prstGeom prst="rect">
            <a:avLst/>
          </a:prstGeom>
        </p:spPr>
      </p:pic>
      <p:sp>
        <p:nvSpPr>
          <p:cNvPr id="26" name="TextBox 25">
            <a:extLst>
              <a:ext uri="{FF2B5EF4-FFF2-40B4-BE49-F238E27FC236}">
                <a16:creationId xmlns:a16="http://schemas.microsoft.com/office/drawing/2014/main" id="{93A29AEF-66B6-D303-BA6D-4B7BA8F87A8D}"/>
              </a:ext>
            </a:extLst>
          </p:cNvPr>
          <p:cNvSpPr txBox="1"/>
          <p:nvPr/>
        </p:nvSpPr>
        <p:spPr>
          <a:xfrm>
            <a:off x="4800600" y="2010211"/>
            <a:ext cx="2654203" cy="707886"/>
          </a:xfrm>
          <a:prstGeom prst="rect">
            <a:avLst/>
          </a:prstGeom>
          <a:noFill/>
        </p:spPr>
        <p:txBody>
          <a:bodyPr wrap="square">
            <a:spAutoFit/>
          </a:bodyPr>
          <a:lstStyle/>
          <a:p>
            <a:r>
              <a:rPr lang="en-US" sz="1000" dirty="0"/>
              <a:t>Gate 1.</a:t>
            </a:r>
          </a:p>
          <a:p>
            <a:pPr marL="228600" indent="-228600">
              <a:buFont typeface="+mj-lt"/>
              <a:buAutoNum type="arabicParenR"/>
            </a:pPr>
            <a:r>
              <a:rPr lang="en-US" sz="1000" dirty="0"/>
              <a:t>Testing and Validation Definition of strategical &amp; architectural issues</a:t>
            </a:r>
          </a:p>
          <a:p>
            <a:pPr marL="228600" indent="-228600">
              <a:buFont typeface="+mj-lt"/>
              <a:buAutoNum type="arabicParenR"/>
            </a:pPr>
            <a:r>
              <a:rPr lang="en-US" sz="1000" dirty="0"/>
              <a:t>Rework or correct or pass the gate</a:t>
            </a:r>
            <a:endParaRPr lang="ru-RU" sz="1000" dirty="0"/>
          </a:p>
        </p:txBody>
      </p:sp>
      <p:sp>
        <p:nvSpPr>
          <p:cNvPr id="27" name="TextBox 26">
            <a:extLst>
              <a:ext uri="{FF2B5EF4-FFF2-40B4-BE49-F238E27FC236}">
                <a16:creationId xmlns:a16="http://schemas.microsoft.com/office/drawing/2014/main" id="{D268FC1C-90BA-7926-B2BA-6C21C475E345}"/>
              </a:ext>
            </a:extLst>
          </p:cNvPr>
          <p:cNvSpPr txBox="1"/>
          <p:nvPr/>
        </p:nvSpPr>
        <p:spPr>
          <a:xfrm>
            <a:off x="9804788" y="1963909"/>
            <a:ext cx="2387212" cy="707886"/>
          </a:xfrm>
          <a:prstGeom prst="rect">
            <a:avLst/>
          </a:prstGeom>
          <a:noFill/>
        </p:spPr>
        <p:txBody>
          <a:bodyPr wrap="square">
            <a:spAutoFit/>
          </a:bodyPr>
          <a:lstStyle/>
          <a:p>
            <a:r>
              <a:rPr lang="en-US" sz="1000" dirty="0"/>
              <a:t>Gate 2.</a:t>
            </a:r>
          </a:p>
          <a:p>
            <a:pPr marL="228600" indent="-228600">
              <a:buFont typeface="+mj-lt"/>
              <a:buAutoNum type="arabicParenR"/>
            </a:pPr>
            <a:r>
              <a:rPr lang="en-US" sz="1000" dirty="0"/>
              <a:t>Testing and Validation business and technological factors, scalability</a:t>
            </a:r>
          </a:p>
          <a:p>
            <a:pPr marL="228600" indent="-228600">
              <a:buFont typeface="+mj-lt"/>
              <a:buAutoNum type="arabicParenR"/>
            </a:pPr>
            <a:r>
              <a:rPr lang="en-US" sz="1000" dirty="0"/>
              <a:t>Rework or correct or pass the gate</a:t>
            </a:r>
            <a:endParaRPr lang="ru-RU" sz="1000" dirty="0"/>
          </a:p>
        </p:txBody>
      </p:sp>
      <p:pic>
        <p:nvPicPr>
          <p:cNvPr id="28" name="Рисунок 27" descr="Мишень со сплошной заливкой">
            <a:extLst>
              <a:ext uri="{FF2B5EF4-FFF2-40B4-BE49-F238E27FC236}">
                <a16:creationId xmlns:a16="http://schemas.microsoft.com/office/drawing/2014/main" id="{72182196-D5B9-DC0F-E23E-D5AC765F9B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6094" y="4014942"/>
            <a:ext cx="914400" cy="914400"/>
          </a:xfrm>
          <a:prstGeom prst="rect">
            <a:avLst/>
          </a:prstGeom>
        </p:spPr>
      </p:pic>
      <p:pic>
        <p:nvPicPr>
          <p:cNvPr id="29" name="Рисунок 28" descr="Шевроны со сплошной заливкой">
            <a:extLst>
              <a:ext uri="{FF2B5EF4-FFF2-40B4-BE49-F238E27FC236}">
                <a16:creationId xmlns:a16="http://schemas.microsoft.com/office/drawing/2014/main" id="{05F8C001-EFFB-011F-EA1D-9BB41421BD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0747480" y="2925970"/>
            <a:ext cx="1642911" cy="914400"/>
          </a:xfrm>
          <a:prstGeom prst="rect">
            <a:avLst/>
          </a:prstGeom>
        </p:spPr>
      </p:pic>
      <p:sp>
        <p:nvSpPr>
          <p:cNvPr id="30" name="TextBox 29">
            <a:extLst>
              <a:ext uri="{FF2B5EF4-FFF2-40B4-BE49-F238E27FC236}">
                <a16:creationId xmlns:a16="http://schemas.microsoft.com/office/drawing/2014/main" id="{C47FD152-4FA8-D613-C547-F39F1E8623FB}"/>
              </a:ext>
            </a:extLst>
          </p:cNvPr>
          <p:cNvSpPr txBox="1"/>
          <p:nvPr/>
        </p:nvSpPr>
        <p:spPr>
          <a:xfrm>
            <a:off x="6627803" y="2739561"/>
            <a:ext cx="5135290" cy="307777"/>
          </a:xfrm>
          <a:prstGeom prst="rect">
            <a:avLst/>
          </a:prstGeom>
          <a:noFill/>
        </p:spPr>
        <p:txBody>
          <a:bodyPr wrap="square">
            <a:spAutoFit/>
          </a:bodyPr>
          <a:lstStyle/>
          <a:p>
            <a:r>
              <a:rPr lang="en-US" sz="1400" dirty="0"/>
              <a:t>Phase 2. Critical operational issues of SELT extended enterprise</a:t>
            </a:r>
            <a:endParaRPr lang="ru-RU"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Прямоугольник 30">
            <a:extLst>
              <a:ext uri="{FF2B5EF4-FFF2-40B4-BE49-F238E27FC236}">
                <a16:creationId xmlns:a16="http://schemas.microsoft.com/office/drawing/2014/main" id="{B2A9B241-A778-5EDD-F549-C7F13E95D775}"/>
              </a:ext>
            </a:extLst>
          </p:cNvPr>
          <p:cNvSpPr/>
          <p:nvPr/>
        </p:nvSpPr>
        <p:spPr>
          <a:xfrm>
            <a:off x="6533042" y="3079500"/>
            <a:ext cx="4691087" cy="3161222"/>
          </a:xfrm>
          <a:prstGeom prst="rect">
            <a:avLst/>
          </a:prstGeom>
          <a:solidFill>
            <a:schemeClr val="bg1"/>
          </a:solidFill>
          <a:ln w="1905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BFFB49D0-638D-C1B0-CEDE-B528CB6A38AE}"/>
              </a:ext>
            </a:extLst>
          </p:cNvPr>
          <p:cNvSpPr txBox="1"/>
          <p:nvPr/>
        </p:nvSpPr>
        <p:spPr>
          <a:xfrm>
            <a:off x="6541546" y="3123085"/>
            <a:ext cx="4570190" cy="1483355"/>
          </a:xfrm>
          <a:prstGeom prst="rect">
            <a:avLst/>
          </a:prstGeom>
          <a:noFill/>
        </p:spPr>
        <p:txBody>
          <a:bodyPr wrap="square">
            <a:spAutoFit/>
          </a:bodyPr>
          <a:lstStyle/>
          <a:p>
            <a:pPr marL="342900" lvl="0" indent="-342900">
              <a:lnSpc>
                <a:spcPct val="107000"/>
              </a:lnSpc>
              <a:spcAft>
                <a:spcPts val="800"/>
              </a:spcAft>
              <a:buFont typeface="+mj-lt"/>
              <a:buAutoNum type="arabicParenR"/>
              <a:tabLst>
                <a:tab pos="457200" algn="l"/>
              </a:tabLs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Concept of core processes</a:t>
            </a:r>
          </a:p>
          <a:p>
            <a:pPr marL="342900" lvl="0" indent="-342900">
              <a:lnSpc>
                <a:spcPct val="107000"/>
              </a:lnSpc>
              <a:spcAft>
                <a:spcPts val="800"/>
              </a:spcAft>
              <a:buFont typeface="+mj-lt"/>
              <a:buAutoNum type="arabicParenR"/>
              <a:tabLst>
                <a:tab pos="457200" algn="l"/>
              </a:tabLst>
            </a:pPr>
            <a:r>
              <a:rPr lang="en-US" sz="1000" kern="100" dirty="0">
                <a:latin typeface="Calibri" panose="020F0502020204030204" pitchFamily="34" charset="0"/>
                <a:ea typeface="Calibri" panose="020F0502020204030204" pitchFamily="34" charset="0"/>
                <a:cs typeface="Times New Roman" panose="02020603050405020304" pitchFamily="18" charset="0"/>
              </a:rPr>
              <a:t>Concept of c</a:t>
            </a: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ore Information objects and flows</a:t>
            </a:r>
          </a:p>
          <a:p>
            <a:pPr marL="342900" lvl="0" indent="-342900">
              <a:lnSpc>
                <a:spcPct val="107000"/>
              </a:lnSpc>
              <a:spcAft>
                <a:spcPts val="800"/>
              </a:spcAft>
              <a:buFont typeface="+mj-lt"/>
              <a:buAutoNum type="arabicParenR"/>
              <a:tabLst>
                <a:tab pos="457200" algn="l"/>
              </a:tabLs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High level Organization design</a:t>
            </a:r>
          </a:p>
          <a:p>
            <a:pPr marL="342900" lvl="0" indent="-342900">
              <a:lnSpc>
                <a:spcPct val="107000"/>
              </a:lnSpc>
              <a:spcAft>
                <a:spcPts val="800"/>
              </a:spcAft>
              <a:buFont typeface="+mj-lt"/>
              <a:buAutoNum type="arabicParenR"/>
              <a:tabLst>
                <a:tab pos="457200" algn="l"/>
              </a:tabLst>
            </a:pPr>
            <a:r>
              <a:rPr lang="en-US" sz="1000" kern="100" dirty="0">
                <a:latin typeface="Calibri" panose="020F0502020204030204" pitchFamily="34" charset="0"/>
                <a:ea typeface="Calibri" panose="020F0502020204030204" pitchFamily="34" charset="0"/>
                <a:cs typeface="Times New Roman" panose="02020603050405020304" pitchFamily="18" charset="0"/>
              </a:rPr>
              <a:t>Analysis of c</a:t>
            </a: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ritical business and technological factors: methods, equipment, tools, software, partnership, customers</a:t>
            </a:r>
          </a:p>
          <a:p>
            <a:pPr marL="342900" lvl="0" indent="-342900">
              <a:lnSpc>
                <a:spcPct val="107000"/>
              </a:lnSpc>
              <a:spcAft>
                <a:spcPts val="800"/>
              </a:spcAft>
              <a:buFont typeface="+mj-lt"/>
              <a:buAutoNum type="arabicParenR"/>
              <a:tabLst>
                <a:tab pos="457200" algn="l"/>
              </a:tabLst>
            </a:pPr>
            <a:r>
              <a:rPr lang="en-US" sz="1000" kern="100" dirty="0">
                <a:latin typeface="Calibri" panose="020F0502020204030204" pitchFamily="34" charset="0"/>
                <a:ea typeface="Calibri" panose="020F0502020204030204" pitchFamily="34" charset="0"/>
                <a:cs typeface="Times New Roman" panose="02020603050405020304" pitchFamily="18" charset="0"/>
              </a:rPr>
              <a:t>Analysis of SELT scalability</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876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0299425D-DA31-45D1-AA05-6198303E6973}"/>
              </a:ext>
            </a:extLst>
          </p:cNvPr>
          <p:cNvSpPr/>
          <p:nvPr/>
        </p:nvSpPr>
        <p:spPr>
          <a:xfrm>
            <a:off x="9525000" y="5943601"/>
            <a:ext cx="2286000" cy="679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5" name="Title 2">
            <a:extLst>
              <a:ext uri="{FF2B5EF4-FFF2-40B4-BE49-F238E27FC236}">
                <a16:creationId xmlns:a16="http://schemas.microsoft.com/office/drawing/2014/main" id="{7E4AE877-4028-548B-8629-F04976E76A4B}"/>
              </a:ext>
            </a:extLst>
          </p:cNvPr>
          <p:cNvSpPr>
            <a:spLocks noGrp="1"/>
          </p:cNvSpPr>
          <p:nvPr/>
        </p:nvSpPr>
        <p:spPr>
          <a:xfrm>
            <a:off x="4114800" y="2583180"/>
            <a:ext cx="7840981" cy="210312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a:lnSpc>
                <a:spcPct val="150000"/>
              </a:lnSpc>
            </a:pPr>
            <a:r>
              <a:rPr lang="en-US" sz="4000" b="0" i="1" dirty="0"/>
              <a:t>Questions ?</a:t>
            </a:r>
          </a:p>
        </p:txBody>
      </p:sp>
    </p:spTree>
    <p:extLst>
      <p:ext uri="{BB962C8B-B14F-4D97-AF65-F5344CB8AC3E}">
        <p14:creationId xmlns:p14="http://schemas.microsoft.com/office/powerpoint/2010/main" val="6023383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Презентация1.potx" id="{ED8FDE80-F701-496F-AAF8-97119C54BC19}" vid="{76173B28-46EF-4EFD-8857-B2426AEFDBE3}"/>
    </a:ext>
  </a:extLst>
</a:theme>
</file>

<file path=ppt/theme/theme2.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39982</TotalTime>
  <Words>1577</Words>
  <Application>Microsoft Office PowerPoint</Application>
  <PresentationFormat>Широкоэкранный</PresentationFormat>
  <Paragraphs>187</Paragraphs>
  <Slides>9</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9</vt:i4>
      </vt:variant>
    </vt:vector>
  </HeadingPairs>
  <TitlesOfParts>
    <vt:vector size="19" baseType="lpstr">
      <vt:lpstr>Arial</vt:lpstr>
      <vt:lpstr>Arial Regular</vt:lpstr>
      <vt:lpstr>Calibri</vt:lpstr>
      <vt:lpstr>Calibri Light</vt:lpstr>
      <vt:lpstr>DINPro-Bold</vt:lpstr>
      <vt:lpstr>DINPro-Light</vt:lpstr>
      <vt:lpstr>DINPro-Medium</vt:lpstr>
      <vt:lpstr>DINPro-Regular</vt:lpstr>
      <vt:lpstr>Тема Office</vt:lpstr>
      <vt:lpstr>Специальное оформление</vt:lpstr>
      <vt:lpstr>Презентация PowerPoint</vt:lpstr>
      <vt:lpstr>Contents</vt:lpstr>
      <vt:lpstr>Document overview</vt:lpstr>
      <vt:lpstr>Current situation. Market overview</vt:lpstr>
      <vt:lpstr>Current situation. Key PLM software vendors in Russia</vt:lpstr>
      <vt:lpstr>Concept of operations. SELT overview</vt:lpstr>
      <vt:lpstr>High Level operational scenarios</vt:lpstr>
      <vt:lpstr>Approach to research</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1</dc:creator>
  <cp:lastModifiedBy>Mikhail Koveshnikov</cp:lastModifiedBy>
  <cp:revision>711</cp:revision>
  <cp:lastPrinted>2023-11-26T12:38:30Z</cp:lastPrinted>
  <dcterms:created xsi:type="dcterms:W3CDTF">2019-02-01T09:40:05Z</dcterms:created>
  <dcterms:modified xsi:type="dcterms:W3CDTF">2024-06-02T17:12:09Z</dcterms:modified>
</cp:coreProperties>
</file>