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82" r:id="rId2"/>
  </p:sldMasterIdLst>
  <p:notesMasterIdLst>
    <p:notesMasterId r:id="rId14"/>
  </p:notesMasterIdLst>
  <p:handoutMasterIdLst>
    <p:handoutMasterId r:id="rId15"/>
  </p:handoutMasterIdLst>
  <p:sldIdLst>
    <p:sldId id="3614" r:id="rId3"/>
    <p:sldId id="3612" r:id="rId4"/>
    <p:sldId id="3606" r:id="rId5"/>
    <p:sldId id="3626" r:id="rId6"/>
    <p:sldId id="3627" r:id="rId7"/>
    <p:sldId id="3602" r:id="rId8"/>
    <p:sldId id="3628" r:id="rId9"/>
    <p:sldId id="3624" r:id="rId10"/>
    <p:sldId id="3629" r:id="rId11"/>
    <p:sldId id="3630" r:id="rId12"/>
    <p:sldId id="36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a Shishkina" initials="YS" lastIdx="3" clrIdx="0">
    <p:extLst>
      <p:ext uri="{19B8F6BF-5375-455C-9EA6-DF929625EA0E}">
        <p15:presenceInfo xmlns:p15="http://schemas.microsoft.com/office/powerpoint/2012/main" userId="S-1-5-21-2509124272-3648990178-1852565606-31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C96"/>
    <a:srgbClr val="8197F7"/>
    <a:srgbClr val="99D1F0"/>
    <a:srgbClr val="C2F9E0"/>
    <a:srgbClr val="7FE0B7"/>
    <a:srgbClr val="7179EA"/>
    <a:srgbClr val="6BB9F5"/>
    <a:srgbClr val="86EDC4"/>
    <a:srgbClr val="7FE2B9"/>
    <a:srgbClr val="99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6126"/>
  </p:normalViewPr>
  <p:slideViewPr>
    <p:cSldViewPr snapToGrid="0" snapToObjects="1">
      <p:cViewPr varScale="1">
        <p:scale>
          <a:sx n="92" d="100"/>
          <a:sy n="92" d="100"/>
        </p:scale>
        <p:origin x="101" y="350"/>
      </p:cViewPr>
      <p:guideLst/>
    </p:cSldViewPr>
  </p:slideViewPr>
  <p:outlineViewPr>
    <p:cViewPr>
      <p:scale>
        <a:sx n="33" d="100"/>
        <a:sy n="33" d="100"/>
      </p:scale>
      <p:origin x="0" y="-103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28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B819A7-E38C-E06A-FD02-E6D415B35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6D3B46-91B5-3FF3-0F2F-6095FF65C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E2C1-4C7A-4C43-8CC2-C6535A655AC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F15D1E-4266-B4FD-3484-6FC519BDD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3B97B-7D04-9933-81CA-7DED95056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E18D-1002-6640-B781-F51B8E438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160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A645-9164-1E42-84E8-335154416051}" type="datetimeFigureOut">
              <a:rPr lang="en-RU" smtClean="0"/>
              <a:t>10/24/2024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5159-D857-5249-B5EA-BD33C9C43D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60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9525">
            <a:gradFill flip="none" rotWithShape="1">
              <a:gsLst>
                <a:gs pos="20000">
                  <a:schemeClr val="bg1"/>
                </a:gs>
                <a:gs pos="0">
                  <a:srgbClr val="2BA983"/>
                </a:gs>
                <a:gs pos="80000">
                  <a:schemeClr val="bg1"/>
                </a:gs>
                <a:gs pos="100000">
                  <a:srgbClr val="4857CB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>
            <a:solidFill>
              <a:srgbClr val="2BA983">
                <a:alpha val="80373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tx2">
                <a:lumMod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58280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653089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21108B-DFF8-2770-B89D-51AF9BEF31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449389"/>
            <a:ext cx="5696632" cy="4643436"/>
          </a:xfr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30C4F6-8864-1238-DA6F-0F79A063D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1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2C136D9-0721-8D14-A1BB-1279D5834E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691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120241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темн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3FA9EF18-3088-EB6D-E14B-3439AE81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662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бел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4" name="Номер слайда 26">
            <a:extLst>
              <a:ext uri="{FF2B5EF4-FFF2-40B4-BE49-F238E27FC236}">
                <a16:creationId xmlns:a16="http://schemas.microsoft.com/office/drawing/2014/main" id="{47D52045-8C28-ED8E-2AF6-992553E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02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жн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846497"/>
            <a:ext cx="12192000" cy="1230732"/>
          </a:xfrm>
          <a:solidFill>
            <a:schemeClr val="accent3">
              <a:lumMod val="75000"/>
            </a:schemeClr>
          </a:solidFill>
        </p:spPr>
        <p:txBody>
          <a:bodyPr lIns="90000" tIns="468000" rIns="5760000" bIns="468000" anchor="ctr" anchorCtr="0">
            <a:spAutoFit/>
          </a:bodyPr>
          <a:lstStyle>
            <a:lvl1pPr marL="3238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0042525" algn="l"/>
              </a:tabLst>
              <a:defRPr sz="1800" b="0" i="0">
                <a:solidFill>
                  <a:schemeClr val="bg1"/>
                </a:solidFill>
                <a:latin typeface="Montserrat Medium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6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4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marL="32385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6621463" algn="l"/>
              </a:tabLst>
              <a:defRPr/>
            </a:pPr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171627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592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Шмуц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704816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Confidential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All rights by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Bureau 1440, LLC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endParaRPr lang="en-US" altLang="ru-RU" sz="300" b="0" i="0" dirty="0">
              <a:solidFill>
                <a:schemeClr val="bg1">
                  <a:lumMod val="75000"/>
                </a:schemeClr>
              </a:solidFill>
              <a:latin typeface="Montserrat" pitchFamily="2" charset="0"/>
              <a:ea typeface="Montserrat Light"/>
              <a:cs typeface="Montserrat Light"/>
            </a:endParaRPr>
          </a:p>
          <a:p>
            <a:pPr algn="l">
              <a:lnSpc>
                <a:spcPct val="130000"/>
              </a:lnSpc>
            </a:pPr>
            <a:r>
              <a:rPr lang="en-GB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Declared parameters are stated as target and may change during the project implementation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43ACEC8-5D7A-B357-B42C-D7B737D5F169}"/>
              </a:ext>
            </a:extLst>
          </p:cNvPr>
          <p:cNvSpPr>
            <a:spLocks noChangeAspect="1"/>
          </p:cNvSpPr>
          <p:nvPr userDrawn="1"/>
        </p:nvSpPr>
        <p:spPr>
          <a:xfrm>
            <a:off x="463318" y="4816835"/>
            <a:ext cx="1641230" cy="1170000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B5AF485-E437-C949-171A-51353D7AFC13}"/>
              </a:ext>
            </a:extLst>
          </p:cNvPr>
          <p:cNvGrpSpPr/>
          <p:nvPr userDrawn="1"/>
        </p:nvGrpSpPr>
        <p:grpSpPr>
          <a:xfrm>
            <a:off x="6860531" y="1374853"/>
            <a:ext cx="4606887" cy="4091577"/>
            <a:chOff x="2645231" y="672549"/>
            <a:chExt cx="6207220" cy="5512902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CCA89ED-BE43-AA7B-D0B5-703C22B54444}"/>
                </a:ext>
              </a:extLst>
            </p:cNvPr>
            <p:cNvSpPr/>
            <p:nvPr userDrawn="1"/>
          </p:nvSpPr>
          <p:spPr>
            <a:xfrm>
              <a:off x="2645231" y="1227327"/>
              <a:ext cx="4403347" cy="44033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0231F13-0886-FBE4-6B8B-05B72D7A2C21}"/>
                </a:ext>
              </a:extLst>
            </p:cNvPr>
            <p:cNvSpPr/>
            <p:nvPr userDrawn="1"/>
          </p:nvSpPr>
          <p:spPr>
            <a:xfrm>
              <a:off x="3339549" y="672549"/>
              <a:ext cx="5512902" cy="5512902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74E3B6"/>
                  </a:gs>
                  <a:gs pos="100000">
                    <a:srgbClr val="8DB8F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BDA5CC89-C0B6-E1BD-CAF4-1ADA09EBEAE5}"/>
                </a:ext>
              </a:extLst>
            </p:cNvPr>
            <p:cNvSpPr/>
            <p:nvPr userDrawn="1"/>
          </p:nvSpPr>
          <p:spPr>
            <a:xfrm>
              <a:off x="3676859" y="4824183"/>
              <a:ext cx="206549" cy="206899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</p:spPr>
          <p:txBody>
            <a:bodyPr wrap="square" lIns="0" tIns="0" rIns="0" bIns="0" rtlCol="0"/>
            <a:lstStyle/>
            <a:p>
              <a:endParaRPr sz="1013" dirty="0">
                <a:latin typeface="Montserrat" pitchFamily="2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CFC077-B346-62B2-81FB-CE6984D57E59}"/>
                </a:ext>
              </a:extLst>
            </p:cNvPr>
            <p:cNvSpPr/>
            <p:nvPr userDrawn="1"/>
          </p:nvSpPr>
          <p:spPr>
            <a:xfrm>
              <a:off x="8214207" y="1672979"/>
              <a:ext cx="110364" cy="110364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1B9127DD-605B-29DF-750F-6181E0BE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2189048"/>
            <a:ext cx="6145365" cy="2440713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34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74217E5-C557-287D-9542-47B587B46848}"/>
              </a:ext>
            </a:extLst>
          </p:cNvPr>
          <p:cNvCxnSpPr>
            <a:cxnSpLocks/>
          </p:cNvCxnSpPr>
          <p:nvPr userDrawn="1"/>
        </p:nvCxnSpPr>
        <p:spPr>
          <a:xfrm>
            <a:off x="10775950" y="3429000"/>
            <a:ext cx="14160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9F7A73-1BAE-CF03-DEB1-D2172AEF5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2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595">
          <p15:clr>
            <a:srgbClr val="FBAE40"/>
          </p15:clr>
        </p15:guide>
        <p15:guide id="8" orient="horz" pos="913">
          <p15:clr>
            <a:srgbClr val="FBAE40"/>
          </p15:clr>
        </p15:guide>
        <p15:guide id="12" orient="horz" pos="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12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43C9572-11B2-616A-6322-1F910DD583AC}"/>
              </a:ext>
            </a:extLst>
          </p:cNvPr>
          <p:cNvSpPr/>
          <p:nvPr userDrawn="1"/>
        </p:nvSpPr>
        <p:spPr>
          <a:xfrm>
            <a:off x="894165" y="-1772835"/>
            <a:ext cx="10403671" cy="10403671"/>
          </a:xfrm>
          <a:prstGeom prst="ellipse">
            <a:avLst/>
          </a:prstGeom>
          <a:gradFill>
            <a:gsLst>
              <a:gs pos="29000">
                <a:schemeClr val="bg1"/>
              </a:gs>
              <a:gs pos="0">
                <a:srgbClr val="2BA983">
                  <a:alpha val="50000"/>
                </a:srgbClr>
              </a:gs>
              <a:gs pos="67000">
                <a:schemeClr val="bg1"/>
              </a:gs>
              <a:gs pos="100000">
                <a:srgbClr val="4857C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0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8066DC9-1851-C43B-0471-78E9DC6FF087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704816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Confidential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All rights by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Bureau 1440, LLC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endParaRPr lang="en-US" altLang="ru-RU" sz="300" b="0" i="0" dirty="0">
              <a:solidFill>
                <a:schemeClr val="bg1">
                  <a:lumMod val="75000"/>
                </a:schemeClr>
              </a:solidFill>
              <a:latin typeface="Montserrat" pitchFamily="2" charset="0"/>
              <a:ea typeface="Montserrat Light"/>
              <a:cs typeface="Montserrat Light"/>
            </a:endParaRPr>
          </a:p>
          <a:p>
            <a:pPr algn="l">
              <a:lnSpc>
                <a:spcPct val="130000"/>
              </a:lnSpc>
            </a:pPr>
            <a:r>
              <a:rPr lang="en-GB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Declared parameters are stated as target and may change during the project implementation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43ACEC8-5D7A-B357-B42C-D7B737D5F169}"/>
              </a:ext>
            </a:extLst>
          </p:cNvPr>
          <p:cNvSpPr>
            <a:spLocks noChangeAspect="1"/>
          </p:cNvSpPr>
          <p:nvPr userDrawn="1"/>
        </p:nvSpPr>
        <p:spPr>
          <a:xfrm>
            <a:off x="463318" y="4816835"/>
            <a:ext cx="1641230" cy="1170000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B5AF485-E437-C949-171A-51353D7AFC13}"/>
              </a:ext>
            </a:extLst>
          </p:cNvPr>
          <p:cNvGrpSpPr/>
          <p:nvPr userDrawn="1"/>
        </p:nvGrpSpPr>
        <p:grpSpPr>
          <a:xfrm>
            <a:off x="6860531" y="1374853"/>
            <a:ext cx="4606887" cy="4091577"/>
            <a:chOff x="2645231" y="672549"/>
            <a:chExt cx="6207220" cy="5512902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CCA89ED-BE43-AA7B-D0B5-703C22B54444}"/>
                </a:ext>
              </a:extLst>
            </p:cNvPr>
            <p:cNvSpPr/>
            <p:nvPr userDrawn="1"/>
          </p:nvSpPr>
          <p:spPr>
            <a:xfrm>
              <a:off x="2645231" y="1227327"/>
              <a:ext cx="4403347" cy="44033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0231F13-0886-FBE4-6B8B-05B72D7A2C21}"/>
                </a:ext>
              </a:extLst>
            </p:cNvPr>
            <p:cNvSpPr/>
            <p:nvPr userDrawn="1"/>
          </p:nvSpPr>
          <p:spPr>
            <a:xfrm>
              <a:off x="3339549" y="672549"/>
              <a:ext cx="5512902" cy="5512902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74E3B6"/>
                  </a:gs>
                  <a:gs pos="100000">
                    <a:srgbClr val="8DB8F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BDA5CC89-C0B6-E1BD-CAF4-1ADA09EBEAE5}"/>
                </a:ext>
              </a:extLst>
            </p:cNvPr>
            <p:cNvSpPr/>
            <p:nvPr userDrawn="1"/>
          </p:nvSpPr>
          <p:spPr>
            <a:xfrm>
              <a:off x="3676859" y="4824183"/>
              <a:ext cx="206549" cy="206899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</p:spPr>
          <p:txBody>
            <a:bodyPr wrap="square" lIns="0" tIns="0" rIns="0" bIns="0" rtlCol="0"/>
            <a:lstStyle/>
            <a:p>
              <a:endParaRPr sz="1013" dirty="0">
                <a:latin typeface="Montserrat" pitchFamily="2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CFC077-B346-62B2-81FB-CE6984D57E59}"/>
                </a:ext>
              </a:extLst>
            </p:cNvPr>
            <p:cNvSpPr/>
            <p:nvPr userDrawn="1"/>
          </p:nvSpPr>
          <p:spPr>
            <a:xfrm>
              <a:off x="8214207" y="1672979"/>
              <a:ext cx="110364" cy="110364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1B9127DD-605B-29DF-750F-6181E0BE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2189048"/>
            <a:ext cx="6145365" cy="2440713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34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74217E5-C557-287D-9542-47B587B46848}"/>
              </a:ext>
            </a:extLst>
          </p:cNvPr>
          <p:cNvCxnSpPr>
            <a:cxnSpLocks/>
          </p:cNvCxnSpPr>
          <p:nvPr userDrawn="1"/>
        </p:nvCxnSpPr>
        <p:spPr>
          <a:xfrm>
            <a:off x="10775950" y="3429000"/>
            <a:ext cx="14160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9F7A73-1BAE-CF03-DEB1-D2172AEF5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1142638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7960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узк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9048515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9048515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6710D06-81E4-C901-A88A-D35942C178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7015" y="0"/>
            <a:ext cx="2324986" cy="6858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333223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400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Текст 10">
            <a:extLst>
              <a:ext uri="{FF2B5EF4-FFF2-40B4-BE49-F238E27FC236}">
                <a16:creationId xmlns:a16="http://schemas.microsoft.com/office/drawing/2014/main" id="{1CD6029C-62B0-5ECA-4A36-E7289F15B3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259" y="1347583"/>
            <a:ext cx="5454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616514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68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9" r:id="rId2"/>
    <p:sldLayoutId id="2147483778" r:id="rId3"/>
    <p:sldLayoutId id="2147483780" r:id="rId4"/>
    <p:sldLayoutId id="2147483781" r:id="rId5"/>
    <p:sldLayoutId id="21474837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84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7" r:id="rId2"/>
    <p:sldLayoutId id="2147483796" r:id="rId3"/>
    <p:sldLayoutId id="2147483790" r:id="rId4"/>
    <p:sldLayoutId id="2147483791" r:id="rId5"/>
    <p:sldLayoutId id="2147483792" r:id="rId6"/>
    <p:sldLayoutId id="2147483795" r:id="rId7"/>
    <p:sldLayoutId id="2147483793" r:id="rId8"/>
    <p:sldLayoutId id="2147483794" r:id="rId9"/>
    <p:sldLayoutId id="214748379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4B448-819D-3638-FE1D-EF81021E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Проектная работа</a:t>
            </a:r>
            <a:br>
              <a:rPr lang="ru-RU" dirty="0"/>
            </a:br>
            <a:r>
              <a:rPr lang="ru-RU" dirty="0"/>
              <a:t>по системотехнике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BBA8B-B803-DCBB-0397-21D978F0C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Виктория Трофимова</a:t>
            </a:r>
          </a:p>
          <a:p>
            <a:r>
              <a:rPr lang="ru-RU" dirty="0"/>
              <a:t>Э8-112</a:t>
            </a:r>
          </a:p>
        </p:txBody>
      </p:sp>
    </p:spTree>
    <p:extLst>
      <p:ext uri="{BB962C8B-B14F-4D97-AF65-F5344CB8AC3E}">
        <p14:creationId xmlns:p14="http://schemas.microsoft.com/office/powerpoint/2010/main" val="93025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10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1011478" cy="482323"/>
          </a:xfrm>
        </p:spPr>
        <p:txBody>
          <a:bodyPr>
            <a:normAutofit/>
          </a:bodyPr>
          <a:lstStyle/>
          <a:p>
            <a:r>
              <a:rPr lang="en-US" dirty="0" err="1"/>
              <a:t>CanOps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F6816-94E2-4645-9F76-B01E926D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8" y="1089226"/>
            <a:ext cx="10002646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6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063E32-15B9-6591-A832-B47D060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2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97C8FE-6A05-2BA8-A44C-7CB6FB12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разрабатываем?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4CF573-B3B7-9FBE-F314-51916E022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503712"/>
            <a:ext cx="12192000" cy="1916304"/>
          </a:xfrm>
        </p:spPr>
        <p:txBody>
          <a:bodyPr>
            <a:spAutoFit/>
          </a:bodyPr>
          <a:lstStyle/>
          <a:p>
            <a:r>
              <a:rPr lang="ru-RU" dirty="0"/>
              <a:t>Цель – разработка ДУ для </a:t>
            </a:r>
            <a:r>
              <a:rPr lang="ru-RU" dirty="0" err="1"/>
              <a:t>довыведения</a:t>
            </a:r>
            <a:r>
              <a:rPr lang="ru-RU" dirty="0"/>
              <a:t> аппаратов низкоорбитальной спутниковой группировки 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EA5E2D-24ED-49C3-8CA8-E402AA45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78" y="559778"/>
            <a:ext cx="4389324" cy="56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3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Стейкхолдеры</a:t>
            </a:r>
          </a:p>
        </p:txBody>
      </p:sp>
    </p:spTree>
    <p:extLst>
      <p:ext uri="{BB962C8B-B14F-4D97-AF65-F5344CB8AC3E}">
        <p14:creationId xmlns:p14="http://schemas.microsoft.com/office/powerpoint/2010/main" val="17660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Название раздела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4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наши стейкхолдеры?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684B91-5166-9046-6ED1-373FB1242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Производители космических аппаратов для низкоорбитальных группировок</a:t>
            </a:r>
          </a:p>
          <a:p>
            <a:r>
              <a:rPr lang="ru-RU" sz="1800" dirty="0"/>
              <a:t>Производители солнечных батарей</a:t>
            </a:r>
          </a:p>
          <a:p>
            <a:r>
              <a:rPr lang="ru-RU" sz="1800" dirty="0"/>
              <a:t>Производители полезной нагрузки спутника</a:t>
            </a:r>
          </a:p>
          <a:p>
            <a:r>
              <a:rPr lang="ru-RU" sz="1800" dirty="0"/>
              <a:t>Компании, предоставляющие услуги выведения на РН</a:t>
            </a:r>
          </a:p>
          <a:p>
            <a:r>
              <a:rPr lang="ru-RU" sz="1800" dirty="0"/>
              <a:t>Экологическое сообщество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Интернет провайдеры</a:t>
            </a:r>
          </a:p>
          <a:p>
            <a:r>
              <a:rPr lang="ru-RU" sz="1800" dirty="0"/>
              <a:t>Другие КА на НОО</a:t>
            </a:r>
          </a:p>
          <a:p>
            <a:r>
              <a:rPr lang="ru-RU" sz="1800" dirty="0"/>
              <a:t>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20256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5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2080983"/>
            <a:ext cx="6145365" cy="2440713"/>
          </a:xfrm>
        </p:spPr>
        <p:txBody>
          <a:bodyPr/>
          <a:lstStyle/>
          <a:p>
            <a:r>
              <a:rPr lang="ru-RU" dirty="0"/>
              <a:t>Ожидания, потребности, проблемы стейкхолдеров </a:t>
            </a:r>
          </a:p>
        </p:txBody>
      </p:sp>
    </p:spTree>
    <p:extLst>
      <p:ext uri="{BB962C8B-B14F-4D97-AF65-F5344CB8AC3E}">
        <p14:creationId xmlns:p14="http://schemas.microsoft.com/office/powerpoint/2010/main" val="284610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6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1011478" cy="482323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Ожидания, потребности, проблемы основных стейкхолдеров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F71E94-1C76-4D00-952E-01E25C4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5" y="1185815"/>
            <a:ext cx="9469171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7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1972917"/>
            <a:ext cx="6145365" cy="2440713"/>
          </a:xfrm>
        </p:spPr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670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8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54" y="149983"/>
            <a:ext cx="10515600" cy="482323"/>
          </a:xfrm>
        </p:spPr>
        <p:txBody>
          <a:bodyPr/>
          <a:lstStyle/>
          <a:p>
            <a:r>
              <a:rPr lang="ru-RU" dirty="0"/>
              <a:t>Требования к двигателю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B1263E-6EDE-44C5-AFA5-1265B1B6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29" y="632306"/>
            <a:ext cx="8815280" cy="59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9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1972917"/>
            <a:ext cx="6145365" cy="2440713"/>
          </a:xfrm>
        </p:spPr>
        <p:txBody>
          <a:bodyPr/>
          <a:lstStyle/>
          <a:p>
            <a:r>
              <a:rPr lang="en-US" dirty="0" err="1"/>
              <a:t>CanOps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204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ы 1440">
  <a:themeElements>
    <a:clrScheme name="Цвета 144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55A5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канопус" id="{8EB999CE-7B78-4D54-AB88-FCD345D81C45}" vid="{CE6B79E5-3C22-403C-8425-91E82DFFF8BF}"/>
    </a:ext>
  </a:extLst>
</a:theme>
</file>

<file path=ppt/theme/theme2.xml><?xml version="1.0" encoding="utf-8"?>
<a:theme xmlns:a="http://schemas.openxmlformats.org/drawingml/2006/main" name="Контент 1440">
  <a:themeElements>
    <a:clrScheme name="Цвета 14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63AB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канопус" id="{8EB999CE-7B78-4D54-AB88-FCD345D81C45}" vid="{EDEFE811-4C70-4478-9665-28BEFD1200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канопус</Template>
  <TotalTime>127</TotalTime>
  <Words>85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Montserrat Medium</vt:lpstr>
      <vt:lpstr>Montserrat SemiBold</vt:lpstr>
      <vt:lpstr>Титулы 1440</vt:lpstr>
      <vt:lpstr>Контент 1440</vt:lpstr>
      <vt:lpstr>Проектная работа по системотехнике</vt:lpstr>
      <vt:lpstr>Что разрабатываем?</vt:lpstr>
      <vt:lpstr>Стейкхолдеры</vt:lpstr>
      <vt:lpstr>Кто наши стейкхолдеры?</vt:lpstr>
      <vt:lpstr>Ожидания, потребности, проблемы стейкхолдеров </vt:lpstr>
      <vt:lpstr>Ожидания, потребности, проблемы основных стейкхолдеров </vt:lpstr>
      <vt:lpstr>Требования</vt:lpstr>
      <vt:lpstr>Требования к двигателю</vt:lpstr>
      <vt:lpstr>CanOps</vt:lpstr>
      <vt:lpstr>CanOps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системотехнике</dc:title>
  <dc:creator>Виктория Трофимова</dc:creator>
  <cp:lastModifiedBy>Виктория Трофимова</cp:lastModifiedBy>
  <cp:revision>12</cp:revision>
  <dcterms:created xsi:type="dcterms:W3CDTF">2024-10-24T05:19:31Z</dcterms:created>
  <dcterms:modified xsi:type="dcterms:W3CDTF">2024-10-24T07:28:16Z</dcterms:modified>
</cp:coreProperties>
</file>