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0" r:id="rId3"/>
  </p:sldMasterIdLst>
  <p:notesMasterIdLst>
    <p:notesMasterId r:id="rId30"/>
  </p:notesMasterIdLst>
  <p:sldIdLst>
    <p:sldId id="397" r:id="rId4"/>
    <p:sldId id="461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9" r:id="rId23"/>
    <p:sldId id="453" r:id="rId24"/>
    <p:sldId id="454" r:id="rId25"/>
    <p:sldId id="457" r:id="rId26"/>
    <p:sldId id="458" r:id="rId27"/>
    <p:sldId id="456" r:id="rId28"/>
    <p:sldId id="4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BA1"/>
    <a:srgbClr val="00D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1" autoAdjust="0"/>
    <p:restoredTop sz="65772" autoAdjust="0"/>
  </p:normalViewPr>
  <p:slideViewPr>
    <p:cSldViewPr snapToGrid="0">
      <p:cViewPr varScale="1">
        <p:scale>
          <a:sx n="49" d="100"/>
          <a:sy n="49" d="100"/>
        </p:scale>
        <p:origin x="1500" y="42"/>
      </p:cViewPr>
      <p:guideLst/>
    </p:cSldViewPr>
  </p:slideViewPr>
  <p:outlineViewPr>
    <p:cViewPr>
      <p:scale>
        <a:sx n="33" d="100"/>
        <a:sy n="33" d="100"/>
      </p:scale>
      <p:origin x="0" y="-48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19FDA-1C05-41F9-81E4-CC2CD1F51E7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E00E8-58BC-41CE-BBFD-5DCD9DCD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5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F840B-10AB-4525-ADE4-F22F4790A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F840B-10AB-4525-ADE4-F22F4790A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F840B-10AB-4525-ADE4-F22F4790A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F840B-10AB-4525-ADE4-F22F4790A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F840B-10AB-4525-ADE4-F22F4790A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F840B-10AB-4525-ADE4-F22F4790A9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7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F840B-10AB-4525-ADE4-F22F4790A9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9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F840B-10AB-4525-ADE4-F22F4790A9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1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CDDE-8869-491B-9FC1-07CE1B50F1D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12D-A630-4C77-BBA4-AFDE27E4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0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CDDE-8869-491B-9FC1-07CE1B50F1D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12D-A630-4C77-BBA4-AFDE27E4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CDDE-8869-491B-9FC1-07CE1B50F1D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12D-A630-4C77-BBA4-AFDE27E4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7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4719" y="2785706"/>
            <a:ext cx="9019117" cy="786540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5333"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2"/>
          </p:nvPr>
        </p:nvSpPr>
        <p:spPr>
          <a:xfrm>
            <a:off x="484719" y="5907311"/>
            <a:ext cx="6700653" cy="453276"/>
          </a:xfrm>
        </p:spPr>
        <p:txBody>
          <a:bodyPr anchor="b" anchorCtr="0">
            <a:normAutofit/>
          </a:bodyPr>
          <a:lstStyle>
            <a:lvl1pPr>
              <a:defRPr sz="1867">
                <a:solidFill>
                  <a:srgbClr val="50505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logo_8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2936" y="3047870"/>
            <a:ext cx="1780117" cy="3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6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L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4721" y="2786219"/>
            <a:ext cx="11218332" cy="786540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5333"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2"/>
          </p:nvPr>
        </p:nvSpPr>
        <p:spPr>
          <a:xfrm>
            <a:off x="484719" y="5846033"/>
            <a:ext cx="7860997" cy="514552"/>
          </a:xfrm>
        </p:spPr>
        <p:txBody>
          <a:bodyPr anchor="b" anchorCtr="0">
            <a:normAutofit/>
          </a:bodyPr>
          <a:lstStyle>
            <a:lvl1pPr>
              <a:defRPr sz="1867">
                <a:solidFill>
                  <a:srgbClr val="50505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573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21" y="1702899"/>
            <a:ext cx="2578332" cy="414655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2" y="1702899"/>
            <a:ext cx="8045452" cy="142637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99535" y="503770"/>
            <a:ext cx="11203517" cy="71543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153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99535" y="503767"/>
            <a:ext cx="11203517" cy="728133"/>
          </a:xfrm>
        </p:spPr>
        <p:txBody>
          <a:bodyPr vert="horz" lIns="0" tIns="0" rIns="0" bIns="0" rtlCol="0">
            <a:noAutofit/>
          </a:bodyPr>
          <a:lstStyle>
            <a:lvl1pPr>
              <a:defRPr lang="en-US" sz="4800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36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4717" y="1712385"/>
            <a:ext cx="8922691" cy="471924"/>
          </a:xfrm>
        </p:spPr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ext_for Exhib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20" y="1702900"/>
            <a:ext cx="2584451" cy="41465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99535" y="503767"/>
            <a:ext cx="11203517" cy="728133"/>
          </a:xfrm>
        </p:spPr>
        <p:txBody>
          <a:bodyPr vert="horz" lIns="0" tIns="0" rIns="0" bIns="0" rtlCol="0">
            <a:noAutofit/>
          </a:bodyPr>
          <a:lstStyle>
            <a:lvl1pPr>
              <a:defRPr lang="en-US" sz="4800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357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72053" y="3193041"/>
            <a:ext cx="6731001" cy="471924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84720" y="1435608"/>
            <a:ext cx="3998976" cy="3986784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505050">
              <a:alpha val="80000"/>
            </a:srgbClr>
          </a:solidFill>
          <a:ln>
            <a:noFill/>
          </a:ln>
          <a:extLst/>
        </p:spPr>
        <p:txBody>
          <a:bodyPr vert="horz" wrap="square" lIns="182868" tIns="0" rIns="182868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lang="en-US" sz="3200" kern="1200" dirty="0" smtClean="0">
                <a:solidFill>
                  <a:schemeClr val="bg1"/>
                </a:soli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90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74322" y="6054605"/>
            <a:ext cx="1341117" cy="4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36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74322" y="6054605"/>
            <a:ext cx="1341117" cy="4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72053" y="3193041"/>
            <a:ext cx="6731001" cy="471924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82600" y="2727269"/>
            <a:ext cx="3998976" cy="140346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1"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5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CDDE-8869-491B-9FC1-07CE1B50F1D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12D-A630-4C77-BBA4-AFDE27E4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3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21347" y="2570627"/>
            <a:ext cx="8027557" cy="176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7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4720" y="2785707"/>
            <a:ext cx="9019117" cy="786540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5333"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2"/>
          </p:nvPr>
        </p:nvSpPr>
        <p:spPr>
          <a:xfrm>
            <a:off x="484720" y="5907311"/>
            <a:ext cx="6700653" cy="453276"/>
          </a:xfrm>
        </p:spPr>
        <p:txBody>
          <a:bodyPr anchor="b" anchorCtr="0">
            <a:normAutofit/>
          </a:bodyPr>
          <a:lstStyle>
            <a:lvl1pPr>
              <a:defRPr sz="1867">
                <a:solidFill>
                  <a:srgbClr val="50505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logo_8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2936" y="3047872"/>
            <a:ext cx="1780117" cy="3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01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L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4722" y="2786219"/>
            <a:ext cx="11218332" cy="786540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5333"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2"/>
          </p:nvPr>
        </p:nvSpPr>
        <p:spPr>
          <a:xfrm>
            <a:off x="484720" y="5846033"/>
            <a:ext cx="7860997" cy="514552"/>
          </a:xfrm>
        </p:spPr>
        <p:txBody>
          <a:bodyPr anchor="b" anchorCtr="0">
            <a:normAutofit/>
          </a:bodyPr>
          <a:lstStyle>
            <a:lvl1pPr>
              <a:defRPr sz="1867">
                <a:solidFill>
                  <a:srgbClr val="50505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999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22" y="1702899"/>
            <a:ext cx="2578332" cy="414655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3" y="1702900"/>
            <a:ext cx="8045452" cy="142637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99536" y="503772"/>
            <a:ext cx="11203517" cy="71543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941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99536" y="503768"/>
            <a:ext cx="11203517" cy="728133"/>
          </a:xfrm>
        </p:spPr>
        <p:txBody>
          <a:bodyPr vert="horz" lIns="0" tIns="0" rIns="0" bIns="0" rtlCol="0">
            <a:noAutofit/>
          </a:bodyPr>
          <a:lstStyle>
            <a:lvl1pPr>
              <a:defRPr lang="en-US" sz="4800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837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4717" y="1712386"/>
            <a:ext cx="8922691" cy="471924"/>
          </a:xfrm>
        </p:spPr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17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ext_for Exhib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21" y="1702900"/>
            <a:ext cx="2584451" cy="41465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99536" y="503768"/>
            <a:ext cx="11203517" cy="728133"/>
          </a:xfrm>
        </p:spPr>
        <p:txBody>
          <a:bodyPr vert="horz" lIns="0" tIns="0" rIns="0" bIns="0" rtlCol="0">
            <a:noAutofit/>
          </a:bodyPr>
          <a:lstStyle>
            <a:lvl1pPr>
              <a:defRPr lang="en-US" sz="4800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91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72054" y="3193042"/>
            <a:ext cx="6731001" cy="471924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84720" y="1435608"/>
            <a:ext cx="3998976" cy="3986784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505050">
              <a:alpha val="80000"/>
            </a:srgbClr>
          </a:solidFill>
          <a:ln>
            <a:noFill/>
          </a:ln>
          <a:extLst/>
        </p:spPr>
        <p:txBody>
          <a:bodyPr vert="horz" wrap="square" lIns="182868" tIns="0" rIns="182868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lang="en-US" sz="3200" kern="1200" dirty="0" smtClean="0">
                <a:solidFill>
                  <a:schemeClr val="bg1"/>
                </a:soli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90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74323" y="6054605"/>
            <a:ext cx="1341117" cy="4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47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74323" y="6054605"/>
            <a:ext cx="1341117" cy="4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72054" y="3193042"/>
            <a:ext cx="6731001" cy="471924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82600" y="2727270"/>
            <a:ext cx="3998976" cy="140346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1"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9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21348" y="2570629"/>
            <a:ext cx="8027557" cy="176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9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CDDE-8869-491B-9FC1-07CE1B50F1D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12D-A630-4C77-BBA4-AFDE27E4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9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CDDE-8869-491B-9FC1-07CE1B50F1D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12D-A630-4C77-BBA4-AFDE27E4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4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CDDE-8869-491B-9FC1-07CE1B50F1D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12D-A630-4C77-BBA4-AFDE27E4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6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CDDE-8869-491B-9FC1-07CE1B50F1D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12D-A630-4C77-BBA4-AFDE27E4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61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CDDE-8869-491B-9FC1-07CE1B50F1D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12D-A630-4C77-BBA4-AFDE27E4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CDDE-8869-491B-9FC1-07CE1B50F1D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12D-A630-4C77-BBA4-AFDE27E4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64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CDDE-8869-491B-9FC1-07CE1B50F1D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12D-A630-4C77-BBA4-AFDE27E4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4CDDE-8869-491B-9FC1-07CE1B50F1D4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B12D-A630-4C77-BBA4-AFDE27E4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1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84719" y="1702900"/>
            <a:ext cx="2585861" cy="414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657602" y="1702902"/>
            <a:ext cx="8045452" cy="1426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8045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219092" rtl="0" eaLnBrk="1" latinLnBrk="0" hangingPunct="1">
        <a:spcBef>
          <a:spcPct val="0"/>
        </a:spcBef>
        <a:spcAft>
          <a:spcPts val="1600"/>
        </a:spcAft>
        <a:buNone/>
        <a:defRPr lang="en-US" sz="1867" kern="1200" dirty="0">
          <a:solidFill>
            <a:srgbClr val="505050"/>
          </a:solidFill>
          <a:latin typeface="+mj-lt"/>
          <a:ea typeface="ＭＳ Ｐゴシック" charset="0"/>
          <a:cs typeface="Segoe UI" pitchFamily="34" charset="0"/>
        </a:defRPr>
      </a:lvl1pPr>
    </p:titleStyle>
    <p:bodyStyle>
      <a:lvl1pPr marL="0" indent="0" algn="l" defTabSz="1219092" rtl="0" eaLnBrk="1" fontAlgn="base" latinLnBrk="0" hangingPunct="1">
        <a:lnSpc>
          <a:spcPct val="95000"/>
        </a:lnSpc>
        <a:spcBef>
          <a:spcPts val="0"/>
        </a:spcBef>
        <a:spcAft>
          <a:spcPts val="1600"/>
        </a:spcAft>
        <a:buClr>
          <a:schemeClr val="accent1"/>
        </a:buClr>
        <a:buSzPct val="110000"/>
        <a:buFont typeface="Avenir LT Pro 45 Book" charset="0"/>
        <a:buNone/>
        <a:defRPr lang="en-US" sz="3200" b="0" kern="1200" cap="none" baseline="0" dirty="0" smtClean="0">
          <a:solidFill>
            <a:srgbClr val="505050"/>
          </a:solidFill>
          <a:latin typeface="Segoe UI Light"/>
          <a:ea typeface="ＭＳ Ｐゴシック" charset="0"/>
          <a:cs typeface="Segoe UI Light"/>
        </a:defRPr>
      </a:lvl1pPr>
      <a:lvl2pPr marL="0" marR="0" indent="0" algn="l" defTabSz="1219092" rtl="0" eaLnBrk="1" fontAlgn="auto" latinLnBrk="0" hangingPunct="1">
        <a:lnSpc>
          <a:spcPct val="95000"/>
        </a:lnSpc>
        <a:spcBef>
          <a:spcPts val="0"/>
        </a:spcBef>
        <a:spcAft>
          <a:spcPts val="1600"/>
        </a:spcAft>
        <a:buClrTx/>
        <a:buSzTx/>
        <a:buFont typeface="Arial" pitchFamily="34" charset="0"/>
        <a:buNone/>
        <a:tabLst/>
        <a:defRPr lang="en-US" sz="1867" b="0" kern="1200" dirty="0" smtClean="0">
          <a:solidFill>
            <a:srgbClr val="505050"/>
          </a:solidFill>
          <a:latin typeface="+mn-lt"/>
          <a:ea typeface="+mn-ea"/>
          <a:cs typeface="+mn-cs"/>
        </a:defRPr>
      </a:lvl2pPr>
      <a:lvl3pPr marL="609546" indent="-304772" algn="l" defTabSz="1219092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Font typeface="Lucida Grande"/>
        <a:buChar char="-"/>
        <a:defRPr lang="en-US" sz="1867" b="0" kern="1200" dirty="0" smtClean="0">
          <a:solidFill>
            <a:srgbClr val="505050"/>
          </a:solidFill>
          <a:latin typeface="+mn-lt"/>
          <a:ea typeface="+mn-ea"/>
          <a:cs typeface="+mn-cs"/>
        </a:defRPr>
      </a:lvl3pPr>
      <a:lvl4pPr marL="836010" indent="-226464" algn="l" defTabSz="1219092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itchFamily="34" charset="0"/>
        <a:buChar char="•"/>
        <a:defRPr lang="en-US" sz="1867" b="0" kern="1200" dirty="0" smtClean="0">
          <a:solidFill>
            <a:srgbClr val="505050"/>
          </a:solidFill>
          <a:latin typeface="+mn-lt"/>
          <a:ea typeface="+mn-ea"/>
          <a:cs typeface="+mn-cs"/>
        </a:defRPr>
      </a:lvl4pPr>
      <a:lvl5pPr marL="1219092" indent="-304772" algn="l" defTabSz="1219092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Lucida Grande"/>
        <a:buChar char="-"/>
        <a:defRPr lang="en-US" sz="1867" b="0" kern="1200" dirty="0">
          <a:solidFill>
            <a:srgbClr val="505050"/>
          </a:solidFill>
          <a:latin typeface="+mn-lt"/>
          <a:ea typeface="+mn-ea"/>
          <a:cs typeface="+mn-cs"/>
        </a:defRPr>
      </a:lvl5pPr>
      <a:lvl6pPr marL="3352502" indent="-304772" algn="l" defTabSz="121909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48" indent="-304772" algn="l" defTabSz="121909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94" indent="-304772" algn="l" defTabSz="121909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138" indent="-304772" algn="l" defTabSz="121909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6" algn="l" defTabSz="12190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92" algn="l" defTabSz="12190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37" algn="l" defTabSz="12190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83" algn="l" defTabSz="12190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29" algn="l" defTabSz="12190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74" algn="l" defTabSz="12190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20" algn="l" defTabSz="12190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66" algn="l" defTabSz="12190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84720" y="1702900"/>
            <a:ext cx="2585861" cy="414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657603" y="1702903"/>
            <a:ext cx="8045452" cy="1426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695" y="6552258"/>
            <a:ext cx="18473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/>
            <a:endParaRPr lang="en-US" sz="1067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6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219062" rtl="0" eaLnBrk="1" latinLnBrk="0" hangingPunct="1">
        <a:spcBef>
          <a:spcPct val="0"/>
        </a:spcBef>
        <a:spcAft>
          <a:spcPts val="1600"/>
        </a:spcAft>
        <a:buNone/>
        <a:defRPr lang="en-US" sz="1867" kern="1200" dirty="0">
          <a:solidFill>
            <a:srgbClr val="505050"/>
          </a:solidFill>
          <a:latin typeface="+mj-lt"/>
          <a:ea typeface="ＭＳ Ｐゴシック" charset="0"/>
          <a:cs typeface="Segoe UI" pitchFamily="34" charset="0"/>
        </a:defRPr>
      </a:lvl1pPr>
    </p:titleStyle>
    <p:bodyStyle>
      <a:lvl1pPr marL="0" indent="0" algn="l" defTabSz="1219062" rtl="0" eaLnBrk="1" fontAlgn="base" latinLnBrk="0" hangingPunct="1">
        <a:lnSpc>
          <a:spcPct val="95000"/>
        </a:lnSpc>
        <a:spcBef>
          <a:spcPts val="0"/>
        </a:spcBef>
        <a:spcAft>
          <a:spcPts val="1600"/>
        </a:spcAft>
        <a:buClr>
          <a:schemeClr val="accent1"/>
        </a:buClr>
        <a:buSzPct val="110000"/>
        <a:buFont typeface="Avenir LT Pro 45 Book" charset="0"/>
        <a:buNone/>
        <a:defRPr lang="en-US" sz="3200" b="0" kern="1200" cap="none" baseline="0" dirty="0" smtClean="0">
          <a:solidFill>
            <a:srgbClr val="505050"/>
          </a:solidFill>
          <a:latin typeface="Segoe UI Light"/>
          <a:ea typeface="ＭＳ Ｐゴシック" charset="0"/>
          <a:cs typeface="Segoe UI Light"/>
        </a:defRPr>
      </a:lvl1pPr>
      <a:lvl2pPr marL="0" marR="0" indent="0" algn="l" defTabSz="1219062" rtl="0" eaLnBrk="1" fontAlgn="auto" latinLnBrk="0" hangingPunct="1">
        <a:lnSpc>
          <a:spcPct val="95000"/>
        </a:lnSpc>
        <a:spcBef>
          <a:spcPts val="0"/>
        </a:spcBef>
        <a:spcAft>
          <a:spcPts val="1600"/>
        </a:spcAft>
        <a:buClrTx/>
        <a:buSzTx/>
        <a:buFont typeface="Arial" pitchFamily="34" charset="0"/>
        <a:buNone/>
        <a:tabLst/>
        <a:defRPr lang="en-US" sz="1867" b="0" kern="1200" dirty="0" smtClean="0">
          <a:solidFill>
            <a:srgbClr val="505050"/>
          </a:solidFill>
          <a:latin typeface="+mn-lt"/>
          <a:ea typeface="+mn-ea"/>
          <a:cs typeface="+mn-cs"/>
        </a:defRPr>
      </a:lvl2pPr>
      <a:lvl3pPr marL="609531" indent="-304764" algn="l" defTabSz="1219062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Font typeface="Lucida Grande"/>
        <a:buChar char="-"/>
        <a:defRPr lang="en-US" sz="1867" b="0" kern="1200" dirty="0" smtClean="0">
          <a:solidFill>
            <a:srgbClr val="505050"/>
          </a:solidFill>
          <a:latin typeface="+mn-lt"/>
          <a:ea typeface="+mn-ea"/>
          <a:cs typeface="+mn-cs"/>
        </a:defRPr>
      </a:lvl3pPr>
      <a:lvl4pPr marL="835990" indent="-226458" algn="l" defTabSz="1219062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itchFamily="34" charset="0"/>
        <a:buChar char="•"/>
        <a:defRPr lang="en-US" sz="1867" b="0" kern="1200" dirty="0" smtClean="0">
          <a:solidFill>
            <a:srgbClr val="505050"/>
          </a:solidFill>
          <a:latin typeface="+mn-lt"/>
          <a:ea typeface="+mn-ea"/>
          <a:cs typeface="+mn-cs"/>
        </a:defRPr>
      </a:lvl4pPr>
      <a:lvl5pPr marL="1219062" indent="-304764" algn="l" defTabSz="1219062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Lucida Grande"/>
        <a:buChar char="-"/>
        <a:defRPr lang="en-US" sz="1867" b="0" kern="1200" dirty="0">
          <a:solidFill>
            <a:srgbClr val="505050"/>
          </a:solidFill>
          <a:latin typeface="+mn-lt"/>
          <a:ea typeface="+mn-ea"/>
          <a:cs typeface="+mn-cs"/>
        </a:defRPr>
      </a:lvl5pPr>
      <a:lvl6pPr marL="3352419" indent="-304764" algn="l" defTabSz="121906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49" indent="-304764" algn="l" defTabSz="121906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80" indent="-304764" algn="l" defTabSz="121906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09" indent="-304764" algn="l" defTabSz="121906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1" algn="l" defTabSz="12190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62" algn="l" defTabSz="12190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92" algn="l" defTabSz="12190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22" algn="l" defTabSz="12190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53" algn="l" defTabSz="12190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83" algn="l" defTabSz="12190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13" algn="l" defTabSz="12190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245" algn="l" defTabSz="12190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1.vsd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9" y="2785706"/>
            <a:ext cx="9019117" cy="1559273"/>
          </a:xfrm>
        </p:spPr>
        <p:txBody>
          <a:bodyPr/>
          <a:lstStyle/>
          <a:p>
            <a:r>
              <a:rPr lang="en-US" dirty="0" smtClean="0"/>
              <a:t>Direct3D New Rendering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4719" y="5161935"/>
            <a:ext cx="6700653" cy="11986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 smtClean="0"/>
              <a:t>Max McMullen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 smtClean="0"/>
              <a:t>Direct3D Development Lead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 smtClean="0"/>
              <a:t>Microsoft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4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5028203" y="3575243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6"/>
          <p:cNvSpPr>
            <a:spLocks noGrp="1"/>
          </p:cNvSpPr>
          <p:nvPr>
            <p:ph sz="half" idx="2"/>
          </p:nvPr>
        </p:nvSpPr>
        <p:spPr>
          <a:xfrm>
            <a:off x="284080" y="2486022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/*=1.0f*/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" name="Oval 21"/>
          <p:cNvSpPr/>
          <p:nvPr/>
        </p:nvSpPr>
        <p:spPr>
          <a:xfrm>
            <a:off x="3951877" y="2503480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28933" y="4868857"/>
            <a:ext cx="685800" cy="309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>
            <a:spLocks noGrp="1"/>
          </p:cNvSpPr>
          <p:nvPr>
            <p:ph sz="half" idx="2"/>
          </p:nvPr>
        </p:nvSpPr>
        <p:spPr>
          <a:xfrm>
            <a:off x="7845022" y="2485227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/*=2.0f*/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7682258" y="4868857"/>
            <a:ext cx="685800" cy="309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7100" y="188255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A: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845022" y="188255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71220" y="1403011"/>
            <a:ext cx="5649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One of our threads writes first. How much earlier??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20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6"/>
          <p:cNvSpPr>
            <a:spLocks noGrp="1"/>
          </p:cNvSpPr>
          <p:nvPr>
            <p:ph sz="half" idx="2"/>
          </p:nvPr>
        </p:nvSpPr>
        <p:spPr>
          <a:xfrm>
            <a:off x="284080" y="2486022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/*=1.0f*/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Content Placeholder 6"/>
          <p:cNvSpPr>
            <a:spLocks noGrp="1"/>
          </p:cNvSpPr>
          <p:nvPr>
            <p:ph sz="half" idx="2"/>
          </p:nvPr>
        </p:nvSpPr>
        <p:spPr>
          <a:xfrm>
            <a:off x="7845022" y="2485227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/*=2.0f*/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67247" y="5510212"/>
            <a:ext cx="2081213" cy="106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...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1? 2? 3?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02764" y="1403011"/>
            <a:ext cx="6786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What did each thread read or write? When? It might change??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7100" y="188255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A: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845022" y="188255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85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6"/>
          <p:cNvSpPr>
            <a:spLocks noGrp="1"/>
          </p:cNvSpPr>
          <p:nvPr>
            <p:ph sz="half" idx="2"/>
          </p:nvPr>
        </p:nvSpPr>
        <p:spPr>
          <a:xfrm>
            <a:off x="284080" y="2486022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/*=1.0f*/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6"/>
          <p:cNvSpPr>
            <a:spLocks noGrp="1"/>
          </p:cNvSpPr>
          <p:nvPr>
            <p:ph sz="half" idx="2"/>
          </p:nvPr>
        </p:nvSpPr>
        <p:spPr>
          <a:xfrm>
            <a:off x="7845022" y="2485227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/*=2.0f*/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19007" y="1403011"/>
            <a:ext cx="355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With ROVs the order is defined!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7100" y="188255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A: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45022" y="188255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055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6"/>
          <p:cNvSpPr>
            <a:spLocks noGrp="1"/>
          </p:cNvSpPr>
          <p:nvPr>
            <p:ph sz="half" idx="2"/>
          </p:nvPr>
        </p:nvSpPr>
        <p:spPr>
          <a:xfrm>
            <a:off x="284080" y="2486022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/*=1.0f*/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6"/>
          <p:cNvSpPr>
            <a:spLocks noGrp="1"/>
          </p:cNvSpPr>
          <p:nvPr>
            <p:ph sz="half" idx="2"/>
          </p:nvPr>
        </p:nvSpPr>
        <p:spPr>
          <a:xfrm>
            <a:off x="7845022" y="2485227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/*=2.0f*/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3951877" y="2502875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8933" y="4211632"/>
            <a:ext cx="685800" cy="309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705726" y="4191789"/>
            <a:ext cx="685800" cy="3095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77100" y="188255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A: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845022" y="188255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791059" y="1403011"/>
            <a:ext cx="26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“A” goes first, always…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39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6"/>
          <p:cNvSpPr>
            <a:spLocks noGrp="1"/>
          </p:cNvSpPr>
          <p:nvPr>
            <p:ph sz="half" idx="2"/>
          </p:nvPr>
        </p:nvSpPr>
        <p:spPr>
          <a:xfrm>
            <a:off x="7845022" y="2485227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/*=2.0f*/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3951877" y="2502875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8933" y="4525957"/>
            <a:ext cx="685800" cy="309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705726" y="4191789"/>
            <a:ext cx="685800" cy="3095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7100" y="188255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A: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45022" y="188255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31" name="Content Placeholder 6"/>
          <p:cNvSpPr>
            <a:spLocks noGrp="1"/>
          </p:cNvSpPr>
          <p:nvPr>
            <p:ph sz="half" idx="2"/>
          </p:nvPr>
        </p:nvSpPr>
        <p:spPr>
          <a:xfrm>
            <a:off x="284080" y="2486022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/*=1.0f*/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91059" y="1403011"/>
            <a:ext cx="1361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“B” waits…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71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6"/>
          <p:cNvSpPr>
            <a:spLocks noGrp="1"/>
          </p:cNvSpPr>
          <p:nvPr>
            <p:ph sz="half" idx="2"/>
          </p:nvPr>
        </p:nvSpPr>
        <p:spPr>
          <a:xfrm>
            <a:off x="7845022" y="2485227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/*=2.0f*/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3951877" y="2502875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8933" y="4859332"/>
            <a:ext cx="685800" cy="309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705726" y="4191789"/>
            <a:ext cx="685800" cy="3095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7100" y="188255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A: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45022" y="188255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29" name="Content Placeholder 6"/>
          <p:cNvSpPr>
            <a:spLocks noGrp="1"/>
          </p:cNvSpPr>
          <p:nvPr>
            <p:ph sz="half" idx="2"/>
          </p:nvPr>
        </p:nvSpPr>
        <p:spPr>
          <a:xfrm>
            <a:off x="284080" y="2486022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/*=1.0f*/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928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6"/>
          <p:cNvSpPr>
            <a:spLocks noGrp="1"/>
          </p:cNvSpPr>
          <p:nvPr>
            <p:ph sz="half" idx="2"/>
          </p:nvPr>
        </p:nvSpPr>
        <p:spPr>
          <a:xfrm>
            <a:off x="7845022" y="2485227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/*=2.0f*/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1.0f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5029116" y="3568886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8933" y="5164132"/>
            <a:ext cx="685800" cy="309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705726" y="4191789"/>
            <a:ext cx="685800" cy="309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7100" y="188255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A: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45022" y="188255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29" name="Content Placeholder 6"/>
          <p:cNvSpPr>
            <a:spLocks noGrp="1"/>
          </p:cNvSpPr>
          <p:nvPr>
            <p:ph sz="half" idx="2"/>
          </p:nvPr>
        </p:nvSpPr>
        <p:spPr>
          <a:xfrm>
            <a:off x="284080" y="2486022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/*=1.0f*/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04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6"/>
          <p:cNvSpPr>
            <a:spLocks noGrp="1"/>
          </p:cNvSpPr>
          <p:nvPr>
            <p:ph sz="half" idx="2"/>
          </p:nvPr>
        </p:nvSpPr>
        <p:spPr>
          <a:xfrm>
            <a:off x="7845022" y="2485227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/*=2.0f*/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5029116" y="3568886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705726" y="4501352"/>
            <a:ext cx="685800" cy="309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7100" y="188255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A: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45022" y="188255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28" name="Content Placeholder 6"/>
          <p:cNvSpPr>
            <a:spLocks noGrp="1"/>
          </p:cNvSpPr>
          <p:nvPr>
            <p:ph sz="half" idx="2"/>
          </p:nvPr>
        </p:nvSpPr>
        <p:spPr>
          <a:xfrm>
            <a:off x="284080" y="2486022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/*=1.0f*/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4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6"/>
          <p:cNvSpPr>
            <a:spLocks noGrp="1"/>
          </p:cNvSpPr>
          <p:nvPr>
            <p:ph sz="half" idx="2"/>
          </p:nvPr>
        </p:nvSpPr>
        <p:spPr>
          <a:xfrm>
            <a:off x="7845022" y="2485227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/*=2.0f*/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5029116" y="3568886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705726" y="4853777"/>
            <a:ext cx="685800" cy="309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7100" y="188255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A: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45022" y="188255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28" name="Content Placeholder 6"/>
          <p:cNvSpPr>
            <a:spLocks noGrp="1"/>
          </p:cNvSpPr>
          <p:nvPr>
            <p:ph sz="half" idx="2"/>
          </p:nvPr>
        </p:nvSpPr>
        <p:spPr>
          <a:xfrm>
            <a:off x="284080" y="2486022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/*=1.0f*/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80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6"/>
          <p:cNvSpPr>
            <a:spLocks noGrp="1"/>
          </p:cNvSpPr>
          <p:nvPr>
            <p:ph sz="half" idx="2"/>
          </p:nvPr>
        </p:nvSpPr>
        <p:spPr>
          <a:xfrm>
            <a:off x="7845022" y="2485227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RasterizerOrderedTexture1D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/*=2.0f*/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667247" y="5510212"/>
            <a:ext cx="2081213" cy="106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3.0f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7100" y="188255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A: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845022" y="188255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29" name="Content Placeholder 6"/>
          <p:cNvSpPr>
            <a:spLocks noGrp="1"/>
          </p:cNvSpPr>
          <p:nvPr>
            <p:ph sz="half" idx="2"/>
          </p:nvPr>
        </p:nvSpPr>
        <p:spPr>
          <a:xfrm>
            <a:off x="284080" y="2486022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ROVTexture1D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/*=1.0f*/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54062" y="1403011"/>
            <a:ext cx="268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Same value every time!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356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Rendering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Direct3D 11.3 &amp; Direct3D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Typed UAV Load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with UAV stores</a:t>
            </a:r>
          </a:p>
          <a:p>
            <a:r>
              <a:rPr lang="en-US" dirty="0" smtClean="0"/>
              <a:t>Before</a:t>
            </a:r>
          </a:p>
          <a:p>
            <a:pPr lvl="1"/>
            <a:r>
              <a:rPr lang="en-US" dirty="0" smtClean="0"/>
              <a:t>Only 32-bit loads</a:t>
            </a:r>
          </a:p>
          <a:p>
            <a:pPr lvl="1"/>
            <a:r>
              <a:rPr lang="en-US" dirty="0" smtClean="0"/>
              <a:t>SW unpacking</a:t>
            </a:r>
          </a:p>
          <a:p>
            <a:pPr lvl="1"/>
            <a:r>
              <a:rPr lang="en-US" dirty="0" smtClean="0"/>
              <a:t>SW conversion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First class loading</a:t>
            </a:r>
          </a:p>
          <a:p>
            <a:pPr lvl="1"/>
            <a:r>
              <a:rPr lang="en-US" dirty="0" smtClean="0"/>
              <a:t>UAV read/write operations with full type conversion</a:t>
            </a:r>
            <a:endParaRPr lang="en-US" dirty="0"/>
          </a:p>
          <a:p>
            <a:r>
              <a:rPr lang="en-US" dirty="0" smtClean="0"/>
              <a:t>Combined with ROVs</a:t>
            </a:r>
          </a:p>
          <a:p>
            <a:pPr lvl="1"/>
            <a:r>
              <a:rPr lang="en-US" dirty="0" smtClean="0"/>
              <a:t>Perform complex read-modify-write operations</a:t>
            </a:r>
          </a:p>
          <a:p>
            <a:pPr lvl="1"/>
            <a:r>
              <a:rPr lang="en-US" dirty="0" smtClean="0"/>
              <a:t>Aka programmable blend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666">
            <a:off x="7690093" y="1059700"/>
            <a:ext cx="3427872" cy="302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9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Tiled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allocation</a:t>
            </a:r>
          </a:p>
          <a:p>
            <a:pPr lvl="1"/>
            <a:r>
              <a:rPr lang="en-US" dirty="0" smtClean="0"/>
              <a:t>You don’t need texture everywhere</a:t>
            </a:r>
          </a:p>
          <a:p>
            <a:r>
              <a:rPr lang="en-US" dirty="0" smtClean="0"/>
              <a:t>Memory reuse</a:t>
            </a:r>
          </a:p>
          <a:p>
            <a:pPr lvl="1"/>
            <a:r>
              <a:rPr lang="en-US" dirty="0" smtClean="0"/>
              <a:t>Use the same memory in multiple places</a:t>
            </a:r>
          </a:p>
          <a:p>
            <a:pPr lvl="1"/>
            <a:endParaRPr lang="en-US" dirty="0"/>
          </a:p>
          <a:p>
            <a:r>
              <a:rPr lang="en-US" dirty="0" smtClean="0"/>
              <a:t>Aka Mega-Texture</a:t>
            </a:r>
            <a:endParaRPr lang="en-US" dirty="0"/>
          </a:p>
        </p:txBody>
      </p:sp>
      <p:pic>
        <p:nvPicPr>
          <p:cNvPr id="12" name="tiled resour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90" y="1367848"/>
            <a:ext cx="5638800" cy="52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New: Volume Tiled Resources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75" y="2438884"/>
            <a:ext cx="4289424" cy="3217068"/>
          </a:xfrm>
          <a:prstGeom prst="rect">
            <a:avLst/>
          </a:prstGeom>
          <a:noFill/>
          <a:ln>
            <a:noFill/>
          </a:ln>
          <a:effectLst>
            <a:outerShdw blurRad="127000" dist="12700" dir="2700000" algn="ctr" rotWithShape="0">
              <a:schemeClr val="tx1"/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0653712" y="6554272"/>
            <a:ext cx="1514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Image credit: Wikimedia user </a:t>
            </a:r>
            <a:r>
              <a:rPr lang="en-US" sz="600" dirty="0" err="1" smtClean="0"/>
              <a:t>Joanbanjo</a:t>
            </a:r>
            <a:endParaRPr lang="en-US" sz="600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518694" y="1817973"/>
            <a:ext cx="5157787" cy="49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Modeling the </a:t>
            </a:r>
            <a:r>
              <a:rPr lang="en-US" dirty="0" err="1" smtClean="0"/>
              <a:t>Sponza</a:t>
            </a:r>
            <a:r>
              <a:rPr lang="en-US" dirty="0" smtClean="0"/>
              <a:t> Atrium (2cm resolution)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42093" y="2873161"/>
            <a:ext cx="3381375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Texture3D</a:t>
            </a:r>
            <a:endParaRPr lang="en-US" dirty="0"/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42093" y="3494072"/>
            <a:ext cx="3381375" cy="125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1200 x 600 x 600 x 32bpp</a:t>
            </a:r>
          </a:p>
          <a:p>
            <a:pPr marL="0" indent="0" algn="ctr">
              <a:buNone/>
            </a:pPr>
            <a:r>
              <a:rPr lang="en-US" sz="2000" dirty="0" smtClean="0"/>
              <a:t>=</a:t>
            </a:r>
          </a:p>
          <a:p>
            <a:pPr marL="0" indent="0" algn="ctr">
              <a:buNone/>
            </a:pPr>
            <a:r>
              <a:rPr lang="en-US" sz="2000" dirty="0" smtClean="0"/>
              <a:t>1.6 GB</a:t>
            </a:r>
          </a:p>
          <a:p>
            <a:pPr marL="0" indent="0" algn="ctr">
              <a:buNone/>
            </a:pPr>
            <a:endParaRPr lang="en-US" sz="2000" dirty="0" smtClean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8514555" y="2766632"/>
            <a:ext cx="3381375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Tiled Texture3D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42299" y="3387543"/>
            <a:ext cx="3925888" cy="252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32 x 32 x 16 x 32bpp / volume tile</a:t>
            </a:r>
          </a:p>
          <a:p>
            <a:pPr marL="0" indent="0" algn="ctr">
              <a:buNone/>
            </a:pPr>
            <a:r>
              <a:rPr lang="en-US" sz="2000" dirty="0" smtClean="0"/>
              <a:t>x</a:t>
            </a:r>
          </a:p>
          <a:p>
            <a:pPr marL="0" indent="0" algn="ctr">
              <a:buNone/>
            </a:pPr>
            <a:r>
              <a:rPr lang="en-US" sz="2000" dirty="0" smtClean="0"/>
              <a:t>~2500 non-empty volume tiles</a:t>
            </a:r>
          </a:p>
          <a:p>
            <a:pPr marL="0" indent="0" algn="ctr">
              <a:buNone/>
            </a:pPr>
            <a:r>
              <a:rPr lang="en-US" sz="2000" dirty="0" smtClean="0"/>
              <a:t>=</a:t>
            </a:r>
          </a:p>
          <a:p>
            <a:pPr marL="0" indent="0" algn="ctr">
              <a:buNone/>
            </a:pPr>
            <a:r>
              <a:rPr lang="en-US" sz="2000" dirty="0" smtClean="0"/>
              <a:t>156 MB</a:t>
            </a:r>
          </a:p>
        </p:txBody>
      </p:sp>
    </p:spTree>
    <p:extLst>
      <p:ext uri="{BB962C8B-B14F-4D97-AF65-F5344CB8AC3E}">
        <p14:creationId xmlns:p14="http://schemas.microsoft.com/office/powerpoint/2010/main" val="258055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Conservative </a:t>
            </a:r>
            <a:r>
              <a:rPr lang="en-US" dirty="0" err="1" smtClean="0"/>
              <a:t>Rasterization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Standard </a:t>
            </a:r>
            <a:r>
              <a:rPr lang="en-US" dirty="0" err="1"/>
              <a:t>R</a:t>
            </a:r>
            <a:r>
              <a:rPr lang="en-US" dirty="0" err="1" smtClean="0"/>
              <a:t>asterization</a:t>
            </a:r>
            <a:r>
              <a:rPr lang="en-US" dirty="0" smtClean="0"/>
              <a:t> is not enough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7058"/>
            <a:ext cx="9380537" cy="388749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Rasterization</a:t>
            </a:r>
            <a:r>
              <a:rPr lang="en-US" dirty="0" smtClean="0"/>
              <a:t> tests point locations</a:t>
            </a:r>
          </a:p>
          <a:p>
            <a:pPr lvl="1"/>
            <a:r>
              <a:rPr lang="en-US" dirty="0" smtClean="0"/>
              <a:t>Pixel centers</a:t>
            </a:r>
          </a:p>
          <a:p>
            <a:pPr lvl="1"/>
            <a:r>
              <a:rPr lang="en-US" dirty="0" smtClean="0"/>
              <a:t>Multi-sample locations</a:t>
            </a:r>
          </a:p>
          <a:p>
            <a:r>
              <a:rPr lang="en-US" dirty="0" smtClean="0"/>
              <a:t>Not everything drawn hits a sample</a:t>
            </a:r>
          </a:p>
          <a:p>
            <a:r>
              <a:rPr lang="en-US" dirty="0" smtClean="0"/>
              <a:t>Some algorithms use low resolution</a:t>
            </a:r>
          </a:p>
          <a:p>
            <a:pPr lvl="1"/>
            <a:r>
              <a:rPr lang="en-US" dirty="0" smtClean="0"/>
              <a:t>Even fewer sample points</a:t>
            </a:r>
          </a:p>
          <a:p>
            <a:pPr lvl="1"/>
            <a:r>
              <a:rPr lang="en-US" dirty="0" smtClean="0"/>
              <a:t>Many triangles missed</a:t>
            </a:r>
          </a:p>
          <a:p>
            <a:r>
              <a:rPr lang="en-US" dirty="0" smtClean="0"/>
              <a:t>We need a guarantee… we can’t miss anything</a:t>
            </a:r>
          </a:p>
          <a:p>
            <a:r>
              <a:rPr lang="en-US" dirty="0" smtClean="0"/>
              <a:t>Conservative </a:t>
            </a:r>
            <a:r>
              <a:rPr lang="en-US" dirty="0" err="1" smtClean="0"/>
              <a:t>rasterization</a:t>
            </a:r>
            <a:r>
              <a:rPr lang="en-US" dirty="0" smtClean="0"/>
              <a:t> tests the whole pixel </a:t>
            </a:r>
            <a:r>
              <a:rPr lang="en-US" dirty="0" smtClean="0">
                <a:sym typeface="Wingdings" panose="05000000000000000000" pitchFamily="2" charset="2"/>
              </a:rPr>
              <a:t> the area</a:t>
            </a:r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116077" y="1551622"/>
          <a:ext cx="2793491" cy="2793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4" imgW="1924227" imgH="1924015" progId="Visio.Drawing.15">
                  <p:embed/>
                </p:oleObj>
              </mc:Choice>
              <mc:Fallback>
                <p:oleObj name="Visio" r:id="rId4" imgW="1924227" imgH="192401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6077" y="1551622"/>
                        <a:ext cx="2793491" cy="2793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0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Conservative Rasterization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1440" y="1695123"/>
            <a:ext cx="3357685" cy="823912"/>
          </a:xfrm>
        </p:spPr>
        <p:txBody>
          <a:bodyPr/>
          <a:lstStyle/>
          <a:p>
            <a:pPr algn="ctr"/>
            <a:r>
              <a:rPr lang="en-US" dirty="0" smtClean="0"/>
              <a:t>Standard Rasterization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4392" y="1695123"/>
            <a:ext cx="3668506" cy="823912"/>
          </a:xfrm>
        </p:spPr>
        <p:txBody>
          <a:bodyPr/>
          <a:lstStyle/>
          <a:p>
            <a:pPr algn="ctr"/>
            <a:r>
              <a:rPr lang="en-US" dirty="0" smtClean="0"/>
              <a:t>Conservative Rasterization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02" y="2689340"/>
            <a:ext cx="3662363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35" y="2689340"/>
            <a:ext cx="3662363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8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Conservative Rasterization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Construction of spatial data structures…</a:t>
            </a:r>
          </a:p>
          <a:p>
            <a:pPr lvl="1"/>
            <a:r>
              <a:rPr lang="en-US" dirty="0" smtClean="0"/>
              <a:t>Where is everything? Is anything in this box? What?</a:t>
            </a:r>
          </a:p>
          <a:p>
            <a:r>
              <a:rPr lang="en-US" dirty="0" err="1" smtClean="0"/>
              <a:t>Voxelization</a:t>
            </a:r>
            <a:endParaRPr lang="en-US" dirty="0" smtClean="0"/>
          </a:p>
          <a:p>
            <a:pPr lvl="1"/>
            <a:r>
              <a:rPr lang="en-US" dirty="0" smtClean="0"/>
              <a:t>Does the triangle touch the voxel?</a:t>
            </a:r>
          </a:p>
          <a:p>
            <a:r>
              <a:rPr lang="en-US" dirty="0" smtClean="0"/>
              <a:t>Tile allocation</a:t>
            </a:r>
          </a:p>
          <a:p>
            <a:pPr lvl="1"/>
            <a:r>
              <a:rPr lang="en-US" dirty="0" err="1" smtClean="0"/>
              <a:t>Rasterization</a:t>
            </a:r>
            <a:r>
              <a:rPr lang="en-US" dirty="0" smtClean="0"/>
              <a:t> at tile resolution</a:t>
            </a:r>
          </a:p>
          <a:p>
            <a:pPr lvl="1"/>
            <a:r>
              <a:rPr lang="en-US" dirty="0" smtClean="0"/>
              <a:t>Is the tile touched? Does it need memory?</a:t>
            </a:r>
          </a:p>
          <a:p>
            <a:r>
              <a:rPr lang="en-US" dirty="0" smtClean="0"/>
              <a:t>Collision detection</a:t>
            </a:r>
          </a:p>
          <a:p>
            <a:pPr lvl="1"/>
            <a:r>
              <a:rPr lang="en-US" dirty="0" smtClean="0"/>
              <a:t>What things are in this part of space? What might I run into?</a:t>
            </a:r>
          </a:p>
          <a:p>
            <a:r>
              <a:rPr lang="en-US" dirty="0" smtClean="0"/>
              <a:t>Occlusion culling</a:t>
            </a:r>
          </a:p>
          <a:p>
            <a:pPr lvl="1"/>
            <a:r>
              <a:rPr lang="en-US" dirty="0" smtClean="0"/>
              <a:t>Classification of space – Can I see through here, or not?</a:t>
            </a:r>
          </a:p>
          <a:p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965" y="1575676"/>
            <a:ext cx="2861367" cy="2504161"/>
          </a:xfrm>
          <a:prstGeom prst="rect">
            <a:avLst/>
          </a:prstGeom>
          <a:noFill/>
          <a:ln>
            <a:noFill/>
          </a:ln>
          <a:effectLst>
            <a:outerShdw blurRad="127000" dist="127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7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Rasterizer Ordered Views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Typed UAV Load</a:t>
            </a:r>
          </a:p>
          <a:p>
            <a:endParaRPr lang="en-US" dirty="0" smtClean="0"/>
          </a:p>
          <a:p>
            <a:r>
              <a:rPr lang="en-US" dirty="0" smtClean="0"/>
              <a:t>Volume Tiled Resources</a:t>
            </a:r>
          </a:p>
          <a:p>
            <a:endParaRPr lang="en-US" dirty="0" smtClean="0"/>
          </a:p>
          <a:p>
            <a:r>
              <a:rPr lang="en-US" dirty="0" smtClean="0"/>
              <a:t>Conservative Raster</a:t>
            </a:r>
          </a:p>
          <a:p>
            <a:endParaRPr lang="en-US" dirty="0" smtClean="0"/>
          </a:p>
        </p:txBody>
      </p:sp>
      <p:pic>
        <p:nvPicPr>
          <p:cNvPr id="5" name="transparent engin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4781">
            <a:off x="4484269" y="999626"/>
            <a:ext cx="3870873" cy="1940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6960">
            <a:off x="4575509" y="2480060"/>
            <a:ext cx="3842724" cy="30424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267" y="1788706"/>
            <a:ext cx="2486639" cy="219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449" y="4476215"/>
            <a:ext cx="1943351" cy="1700748"/>
          </a:xfrm>
          <a:prstGeom prst="rect">
            <a:avLst/>
          </a:prstGeom>
          <a:noFill/>
          <a:ln>
            <a:noFill/>
          </a:ln>
          <a:effectLst>
            <a:outerShdw blurRad="127000" dist="127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9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Rasterizer Ordered Views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32259"/>
            <a:ext cx="8218487" cy="3684588"/>
          </a:xfrm>
        </p:spPr>
        <p:txBody>
          <a:bodyPr/>
          <a:lstStyle/>
          <a:p>
            <a:r>
              <a:rPr lang="en-US" dirty="0" smtClean="0"/>
              <a:t>UAV reads &amp; writes with render order semantics</a:t>
            </a:r>
          </a:p>
          <a:p>
            <a:r>
              <a:rPr lang="en-US" dirty="0" smtClean="0"/>
              <a:t>Enables</a:t>
            </a:r>
          </a:p>
          <a:p>
            <a:pPr lvl="1"/>
            <a:r>
              <a:rPr lang="en-US" dirty="0" smtClean="0"/>
              <a:t>Custom blending</a:t>
            </a:r>
          </a:p>
          <a:p>
            <a:pPr lvl="1"/>
            <a:r>
              <a:rPr lang="en-US" dirty="0" smtClean="0"/>
              <a:t>Order independent transparency</a:t>
            </a:r>
          </a:p>
          <a:p>
            <a:pPr lvl="1"/>
            <a:r>
              <a:rPr lang="en-US" dirty="0" smtClean="0"/>
              <a:t>Antialiasing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Repeatability</a:t>
            </a:r>
          </a:p>
          <a:p>
            <a:pPr lvl="1"/>
            <a:r>
              <a:rPr lang="en-US" dirty="0" smtClean="0"/>
              <a:t>Data structure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0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Independent Transparency</a:t>
            </a:r>
            <a:endParaRPr lang="en-US" dirty="0"/>
          </a:p>
        </p:txBody>
      </p:sp>
      <p:sp>
        <p:nvSpPr>
          <p:cNvPr id="123" name="Text Placeholder 5"/>
          <p:cNvSpPr txBox="1">
            <a:spLocks/>
          </p:cNvSpPr>
          <p:nvPr/>
        </p:nvSpPr>
        <p:spPr>
          <a:xfrm>
            <a:off x="2611473" y="5870032"/>
            <a:ext cx="2317112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Without ROVs</a:t>
            </a:r>
            <a:endParaRPr lang="en-US" dirty="0"/>
          </a:p>
        </p:txBody>
      </p:sp>
      <p:sp>
        <p:nvSpPr>
          <p:cNvPr id="124" name="Text Placeholder 5"/>
          <p:cNvSpPr txBox="1">
            <a:spLocks/>
          </p:cNvSpPr>
          <p:nvPr/>
        </p:nvSpPr>
        <p:spPr>
          <a:xfrm>
            <a:off x="7114187" y="5870032"/>
            <a:ext cx="2317112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With ROVs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32259"/>
            <a:ext cx="8218487" cy="3684588"/>
          </a:xfrm>
        </p:spPr>
        <p:txBody>
          <a:bodyPr/>
          <a:lstStyle/>
          <a:p>
            <a:r>
              <a:rPr lang="en-US" dirty="0" smtClean="0"/>
              <a:t>Efficient order-independent transparency</a:t>
            </a:r>
          </a:p>
          <a:p>
            <a:r>
              <a:rPr lang="en-US" dirty="0" smtClean="0"/>
              <a:t>No CPU sorting… finally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81801" y="3670386"/>
            <a:ext cx="3086101" cy="1134289"/>
            <a:chOff x="6781801" y="3670386"/>
            <a:chExt cx="3086101" cy="1134289"/>
          </a:xfrm>
        </p:grpSpPr>
        <p:sp>
          <p:nvSpPr>
            <p:cNvPr id="31" name="Freeform 30"/>
            <p:cNvSpPr/>
            <p:nvPr/>
          </p:nvSpPr>
          <p:spPr>
            <a:xfrm rot="20544437" flipH="1">
              <a:off x="7141448" y="3670386"/>
              <a:ext cx="2638425" cy="1023312"/>
            </a:xfrm>
            <a:custGeom>
              <a:avLst/>
              <a:gdLst>
                <a:gd name="connsiteX0" fmla="*/ 0 w 2638425"/>
                <a:gd name="connsiteY0" fmla="*/ 1023312 h 1023312"/>
                <a:gd name="connsiteX1" fmla="*/ 1962150 w 2638425"/>
                <a:gd name="connsiteY1" fmla="*/ 42237 h 1023312"/>
                <a:gd name="connsiteX2" fmla="*/ 2638425 w 2638425"/>
                <a:gd name="connsiteY2" fmla="*/ 270837 h 102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8425" h="1023312">
                  <a:moveTo>
                    <a:pt x="0" y="1023312"/>
                  </a:moveTo>
                  <a:cubicBezTo>
                    <a:pt x="761206" y="595480"/>
                    <a:pt x="1522413" y="167649"/>
                    <a:pt x="1962150" y="42237"/>
                  </a:cubicBezTo>
                  <a:cubicBezTo>
                    <a:pt x="2401887" y="-83175"/>
                    <a:pt x="2520156" y="93831"/>
                    <a:pt x="2638425" y="270837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rot="1055563">
              <a:off x="6874748" y="3670387"/>
              <a:ext cx="2638425" cy="1023312"/>
            </a:xfrm>
            <a:custGeom>
              <a:avLst/>
              <a:gdLst>
                <a:gd name="connsiteX0" fmla="*/ 0 w 2638425"/>
                <a:gd name="connsiteY0" fmla="*/ 1023312 h 1023312"/>
                <a:gd name="connsiteX1" fmla="*/ 1962150 w 2638425"/>
                <a:gd name="connsiteY1" fmla="*/ 42237 h 1023312"/>
                <a:gd name="connsiteX2" fmla="*/ 2638425 w 2638425"/>
                <a:gd name="connsiteY2" fmla="*/ 270837 h 102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8425" h="1023312">
                  <a:moveTo>
                    <a:pt x="0" y="1023312"/>
                  </a:moveTo>
                  <a:cubicBezTo>
                    <a:pt x="761206" y="595480"/>
                    <a:pt x="1522413" y="167649"/>
                    <a:pt x="1962150" y="42237"/>
                  </a:cubicBezTo>
                  <a:cubicBezTo>
                    <a:pt x="2401887" y="-83175"/>
                    <a:pt x="2520156" y="93831"/>
                    <a:pt x="2638425" y="270837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781801" y="3833125"/>
              <a:ext cx="1447800" cy="971550"/>
            </a:xfrm>
            <a:prstGeom prst="ellipse">
              <a:avLst/>
            </a:prstGeom>
            <a:solidFill>
              <a:srgbClr val="0000FF">
                <a:alpha val="49804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420102" y="3833124"/>
              <a:ext cx="1447800" cy="971550"/>
            </a:xfrm>
            <a:prstGeom prst="ellipse">
              <a:avLst/>
            </a:prstGeom>
            <a:solidFill>
              <a:srgbClr val="0000FF">
                <a:alpha val="49804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18900000">
              <a:off x="8150133" y="4144181"/>
              <a:ext cx="349437" cy="349437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24100" y="2999752"/>
            <a:ext cx="3086101" cy="1134289"/>
            <a:chOff x="1238250" y="2885260"/>
            <a:chExt cx="3086101" cy="1134289"/>
          </a:xfrm>
        </p:grpSpPr>
        <p:sp>
          <p:nvSpPr>
            <p:cNvPr id="110" name="Freeform 109"/>
            <p:cNvSpPr/>
            <p:nvPr/>
          </p:nvSpPr>
          <p:spPr>
            <a:xfrm rot="1055563">
              <a:off x="1331197" y="2885261"/>
              <a:ext cx="2638425" cy="1023312"/>
            </a:xfrm>
            <a:custGeom>
              <a:avLst/>
              <a:gdLst>
                <a:gd name="connsiteX0" fmla="*/ 0 w 2638425"/>
                <a:gd name="connsiteY0" fmla="*/ 1023312 h 1023312"/>
                <a:gd name="connsiteX1" fmla="*/ 1962150 w 2638425"/>
                <a:gd name="connsiteY1" fmla="*/ 42237 h 1023312"/>
                <a:gd name="connsiteX2" fmla="*/ 2638425 w 2638425"/>
                <a:gd name="connsiteY2" fmla="*/ 270837 h 102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8425" h="1023312">
                  <a:moveTo>
                    <a:pt x="0" y="1023312"/>
                  </a:moveTo>
                  <a:cubicBezTo>
                    <a:pt x="761206" y="595480"/>
                    <a:pt x="1522413" y="167649"/>
                    <a:pt x="1962150" y="42237"/>
                  </a:cubicBezTo>
                  <a:cubicBezTo>
                    <a:pt x="2401887" y="-83175"/>
                    <a:pt x="2520156" y="93831"/>
                    <a:pt x="2638425" y="270837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238250" y="3047999"/>
              <a:ext cx="1447800" cy="971550"/>
            </a:xfrm>
            <a:prstGeom prst="ellipse">
              <a:avLst/>
            </a:prstGeom>
            <a:solidFill>
              <a:srgbClr val="0000FF">
                <a:alpha val="49804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 rot="20544437" flipH="1">
              <a:off x="1597897" y="2885260"/>
              <a:ext cx="2638425" cy="1023312"/>
            </a:xfrm>
            <a:custGeom>
              <a:avLst/>
              <a:gdLst>
                <a:gd name="connsiteX0" fmla="*/ 0 w 2638425"/>
                <a:gd name="connsiteY0" fmla="*/ 1023312 h 1023312"/>
                <a:gd name="connsiteX1" fmla="*/ 1962150 w 2638425"/>
                <a:gd name="connsiteY1" fmla="*/ 42237 h 1023312"/>
                <a:gd name="connsiteX2" fmla="*/ 2638425 w 2638425"/>
                <a:gd name="connsiteY2" fmla="*/ 270837 h 102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8425" h="1023312">
                  <a:moveTo>
                    <a:pt x="0" y="1023312"/>
                  </a:moveTo>
                  <a:cubicBezTo>
                    <a:pt x="761206" y="595480"/>
                    <a:pt x="1522413" y="167649"/>
                    <a:pt x="1962150" y="42237"/>
                  </a:cubicBezTo>
                  <a:cubicBezTo>
                    <a:pt x="2401887" y="-83175"/>
                    <a:pt x="2520156" y="93831"/>
                    <a:pt x="2638425" y="270837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2876551" y="3047998"/>
              <a:ext cx="1447800" cy="971550"/>
            </a:xfrm>
            <a:prstGeom prst="ellipse">
              <a:avLst/>
            </a:prstGeom>
            <a:solidFill>
              <a:srgbClr val="7F7FFF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/>
            <p:cNvSpPr/>
            <p:nvPr/>
          </p:nvSpPr>
          <p:spPr>
            <a:xfrm rot="18900000">
              <a:off x="2606582" y="3359055"/>
              <a:ext cx="349437" cy="349437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24099" y="4299762"/>
            <a:ext cx="3086101" cy="1134289"/>
            <a:chOff x="3552825" y="2847161"/>
            <a:chExt cx="3086101" cy="1134289"/>
          </a:xfrm>
        </p:grpSpPr>
        <p:sp>
          <p:nvSpPr>
            <p:cNvPr id="20" name="Freeform 19"/>
            <p:cNvSpPr/>
            <p:nvPr/>
          </p:nvSpPr>
          <p:spPr>
            <a:xfrm rot="20544437" flipH="1">
              <a:off x="3912472" y="2847161"/>
              <a:ext cx="2638425" cy="1023312"/>
            </a:xfrm>
            <a:custGeom>
              <a:avLst/>
              <a:gdLst>
                <a:gd name="connsiteX0" fmla="*/ 0 w 2638425"/>
                <a:gd name="connsiteY0" fmla="*/ 1023312 h 1023312"/>
                <a:gd name="connsiteX1" fmla="*/ 1962150 w 2638425"/>
                <a:gd name="connsiteY1" fmla="*/ 42237 h 1023312"/>
                <a:gd name="connsiteX2" fmla="*/ 2638425 w 2638425"/>
                <a:gd name="connsiteY2" fmla="*/ 270837 h 102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8425" h="1023312">
                  <a:moveTo>
                    <a:pt x="0" y="1023312"/>
                  </a:moveTo>
                  <a:cubicBezTo>
                    <a:pt x="761206" y="595480"/>
                    <a:pt x="1522413" y="167649"/>
                    <a:pt x="1962150" y="42237"/>
                  </a:cubicBezTo>
                  <a:cubicBezTo>
                    <a:pt x="2401887" y="-83175"/>
                    <a:pt x="2520156" y="93831"/>
                    <a:pt x="2638425" y="270837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1055563">
              <a:off x="3645772" y="2847162"/>
              <a:ext cx="2638425" cy="1023312"/>
            </a:xfrm>
            <a:custGeom>
              <a:avLst/>
              <a:gdLst>
                <a:gd name="connsiteX0" fmla="*/ 0 w 2638425"/>
                <a:gd name="connsiteY0" fmla="*/ 1023312 h 1023312"/>
                <a:gd name="connsiteX1" fmla="*/ 1962150 w 2638425"/>
                <a:gd name="connsiteY1" fmla="*/ 42237 h 1023312"/>
                <a:gd name="connsiteX2" fmla="*/ 2638425 w 2638425"/>
                <a:gd name="connsiteY2" fmla="*/ 270837 h 102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8425" h="1023312">
                  <a:moveTo>
                    <a:pt x="0" y="1023312"/>
                  </a:moveTo>
                  <a:cubicBezTo>
                    <a:pt x="761206" y="595480"/>
                    <a:pt x="1522413" y="167649"/>
                    <a:pt x="1962150" y="42237"/>
                  </a:cubicBezTo>
                  <a:cubicBezTo>
                    <a:pt x="2401887" y="-83175"/>
                    <a:pt x="2520156" y="93831"/>
                    <a:pt x="2638425" y="270837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52825" y="3009900"/>
              <a:ext cx="1447800" cy="971550"/>
            </a:xfrm>
            <a:prstGeom prst="ellipse">
              <a:avLst/>
            </a:prstGeom>
            <a:solidFill>
              <a:srgbClr val="0000FF">
                <a:alpha val="49804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191126" y="3009899"/>
              <a:ext cx="1447800" cy="971550"/>
            </a:xfrm>
            <a:prstGeom prst="ellipse">
              <a:avLst/>
            </a:prstGeom>
            <a:solidFill>
              <a:srgbClr val="0000FF">
                <a:alpha val="49804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18900000">
              <a:off x="4921157" y="3320956"/>
              <a:ext cx="349437" cy="349437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35156" y="3382230"/>
            <a:ext cx="166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Fast &amp; Incorrect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2935" y="4682240"/>
            <a:ext cx="15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Slow &amp; Correct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9861756" y="4052864"/>
            <a:ext cx="151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Fast &amp; Correct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460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747842" y="1403011"/>
            <a:ext cx="2696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 what’s the problem?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200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5028203" y="3575243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6"/>
          <p:cNvSpPr>
            <a:spLocks noGrp="1"/>
          </p:cNvSpPr>
          <p:nvPr>
            <p:ph sz="half" idx="2"/>
          </p:nvPr>
        </p:nvSpPr>
        <p:spPr>
          <a:xfrm>
            <a:off x="284080" y="2486022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/*=1.0f*/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" name="Oval 21"/>
          <p:cNvSpPr/>
          <p:nvPr/>
        </p:nvSpPr>
        <p:spPr>
          <a:xfrm>
            <a:off x="3951877" y="2503480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>
            <a:spLocks noGrp="1"/>
          </p:cNvSpPr>
          <p:nvPr>
            <p:ph sz="half" idx="2"/>
          </p:nvPr>
        </p:nvSpPr>
        <p:spPr>
          <a:xfrm>
            <a:off x="7845022" y="2485227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/*=2.0f*/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5001" y="1403011"/>
            <a:ext cx="7301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GPUs process MANY pixels at the same time, here are two threads: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7100" y="1882554"/>
            <a:ext cx="174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A: </a:t>
            </a:r>
            <a:r>
              <a:rPr lang="en-US" b="1" dirty="0" smtClean="0"/>
              <a:t>(1</a:t>
            </a:r>
            <a:r>
              <a:rPr lang="en-US" b="1" baseline="30000" dirty="0" smtClean="0"/>
              <a:t>st</a:t>
            </a:r>
            <a:r>
              <a:rPr lang="en-US" b="1" dirty="0" smtClean="0"/>
              <a:t> triangle)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45022" y="1882554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B:</a:t>
            </a:r>
            <a:r>
              <a:rPr lang="en-US" b="1" dirty="0" smtClean="0"/>
              <a:t>(2</a:t>
            </a:r>
            <a:r>
              <a:rPr lang="en-US" b="1" baseline="30000" dirty="0" smtClean="0"/>
              <a:t>nd</a:t>
            </a:r>
            <a:r>
              <a:rPr lang="en-US" b="1" dirty="0" smtClean="0"/>
              <a:t> triangle)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958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5028203" y="3575243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6"/>
          <p:cNvSpPr>
            <a:spLocks noGrp="1"/>
          </p:cNvSpPr>
          <p:nvPr>
            <p:ph sz="half" idx="2"/>
          </p:nvPr>
        </p:nvSpPr>
        <p:spPr>
          <a:xfrm>
            <a:off x="284080" y="2486022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/*=1.0f*/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" name="Oval 21"/>
          <p:cNvSpPr/>
          <p:nvPr/>
        </p:nvSpPr>
        <p:spPr>
          <a:xfrm>
            <a:off x="3951877" y="2503480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28933" y="4221157"/>
            <a:ext cx="685800" cy="309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>
            <a:spLocks noGrp="1"/>
          </p:cNvSpPr>
          <p:nvPr>
            <p:ph sz="half" idx="2"/>
          </p:nvPr>
        </p:nvSpPr>
        <p:spPr>
          <a:xfrm>
            <a:off x="7845022" y="2485227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/*=2.0f*/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7682258" y="4221157"/>
            <a:ext cx="685800" cy="309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05543" y="1403011"/>
            <a:ext cx="498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Two at the same time, but not exactly in sync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7100" y="188255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A: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845022" y="188255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813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Rasterizer Ordered Views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629022" y="2233612"/>
            <a:ext cx="3857628" cy="2995613"/>
            <a:chOff x="4257672" y="1824037"/>
            <a:chExt cx="3857628" cy="2995613"/>
          </a:xfrm>
        </p:grpSpPr>
        <p:sp>
          <p:nvSpPr>
            <p:cNvPr id="40" name="Freeform 39"/>
            <p:cNvSpPr/>
            <p:nvPr/>
          </p:nvSpPr>
          <p:spPr>
            <a:xfrm>
              <a:off x="4257675" y="2305050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672" y="1835941"/>
              <a:ext cx="1314452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16200000">
              <a:off x="5326857" y="2069306"/>
              <a:ext cx="1776412" cy="12858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24449" y="2847974"/>
              <a:ext cx="876302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 rot="16200000">
              <a:off x="5005388" y="2319337"/>
              <a:ext cx="1238250" cy="752476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16200000">
              <a:off x="4017167" y="2064542"/>
              <a:ext cx="719138" cy="23812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 rot="16200000">
              <a:off x="4892041" y="3080384"/>
              <a:ext cx="752475" cy="287658"/>
            </a:xfrm>
            <a:prstGeom prst="parallelogram">
              <a:avLst>
                <a:gd name="adj" fmla="val 100556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76448"/>
              <a:ext cx="752473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 flipH="1">
              <a:off x="4733922" y="2251473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 flipH="1">
              <a:off x="4733924" y="2251474"/>
              <a:ext cx="1162050" cy="1163239"/>
            </a:xfrm>
            <a:prstGeom prst="cube">
              <a:avLst>
                <a:gd name="adj" fmla="val 93139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7674" y="1824038"/>
              <a:ext cx="2600325" cy="1295400"/>
            </a:xfrm>
            <a:custGeom>
              <a:avLst/>
              <a:gdLst>
                <a:gd name="connsiteX0" fmla="*/ 0 w 2600325"/>
                <a:gd name="connsiteY0" fmla="*/ 0 h 1295400"/>
                <a:gd name="connsiteX1" fmla="*/ 1304925 w 2600325"/>
                <a:gd name="connsiteY1" fmla="*/ 0 h 1295400"/>
                <a:gd name="connsiteX2" fmla="*/ 2600325 w 2600325"/>
                <a:gd name="connsiteY2" fmla="*/ 1295400 h 1295400"/>
                <a:gd name="connsiteX3" fmla="*/ 1152525 w 2600325"/>
                <a:gd name="connsiteY3" fmla="*/ 1295400 h 1295400"/>
                <a:gd name="connsiteX4" fmla="*/ 866775 w 2600325"/>
                <a:gd name="connsiteY4" fmla="*/ 1009650 h 1295400"/>
                <a:gd name="connsiteX5" fmla="*/ 1752600 w 2600325"/>
                <a:gd name="connsiteY5" fmla="*/ 1009650 h 1295400"/>
                <a:gd name="connsiteX6" fmla="*/ 990600 w 2600325"/>
                <a:gd name="connsiteY6" fmla="*/ 247650 h 1295400"/>
                <a:gd name="connsiteX7" fmla="*/ 238125 w 2600325"/>
                <a:gd name="connsiteY7" fmla="*/ 247650 h 1295400"/>
                <a:gd name="connsiteX8" fmla="*/ 0 w 2600325"/>
                <a:gd name="connsiteY8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325" h="1295400">
                  <a:moveTo>
                    <a:pt x="0" y="0"/>
                  </a:moveTo>
                  <a:lnTo>
                    <a:pt x="1304925" y="0"/>
                  </a:lnTo>
                  <a:lnTo>
                    <a:pt x="2600325" y="1295400"/>
                  </a:lnTo>
                  <a:lnTo>
                    <a:pt x="1152525" y="1295400"/>
                  </a:lnTo>
                  <a:lnTo>
                    <a:pt x="866775" y="1009650"/>
                  </a:lnTo>
                  <a:lnTo>
                    <a:pt x="1752600" y="1009650"/>
                  </a:lnTo>
                  <a:lnTo>
                    <a:pt x="990600" y="247650"/>
                  </a:lnTo>
                  <a:lnTo>
                    <a:pt x="238125" y="247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12108" y="3119438"/>
              <a:ext cx="1445891" cy="4810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 flipH="1">
              <a:off x="5812630" y="3330574"/>
              <a:ext cx="409575" cy="409183"/>
            </a:xfrm>
            <a:prstGeom prst="cube">
              <a:avLst>
                <a:gd name="adj" fmla="val 8091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974" y="3509961"/>
              <a:ext cx="2219326" cy="130968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</a:t>
              </a:r>
              <a:endParaRPr lang="en-US" dirty="0"/>
            </a:p>
          </p:txBody>
        </p:sp>
        <p:sp>
          <p:nvSpPr>
            <p:cNvPr id="60" name="Cube 59"/>
            <p:cNvSpPr/>
            <p:nvPr/>
          </p:nvSpPr>
          <p:spPr>
            <a:xfrm flipH="1">
              <a:off x="6144577" y="3670704"/>
              <a:ext cx="85728" cy="77383"/>
            </a:xfrm>
            <a:prstGeom prst="cube">
              <a:avLst>
                <a:gd name="adj" fmla="val 0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5028203" y="3575243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6"/>
          <p:cNvSpPr>
            <a:spLocks noGrp="1"/>
          </p:cNvSpPr>
          <p:nvPr>
            <p:ph sz="half" idx="2"/>
          </p:nvPr>
        </p:nvSpPr>
        <p:spPr>
          <a:xfrm>
            <a:off x="284080" y="2486022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/*=1.0f*/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" name="Oval 21"/>
          <p:cNvSpPr/>
          <p:nvPr/>
        </p:nvSpPr>
        <p:spPr>
          <a:xfrm>
            <a:off x="3951877" y="2503480"/>
            <a:ext cx="392518" cy="392518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28933" y="4525957"/>
            <a:ext cx="685800" cy="309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>
            <a:spLocks noGrp="1"/>
          </p:cNvSpPr>
          <p:nvPr>
            <p:ph sz="half" idx="2"/>
          </p:nvPr>
        </p:nvSpPr>
        <p:spPr>
          <a:xfrm>
            <a:off x="7845022" y="2485227"/>
            <a:ext cx="434506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RWTexture1D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PSMain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/*=2.0f*/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7682258" y="4525957"/>
            <a:ext cx="685800" cy="309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77100" y="188255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A: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845022" y="188255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1536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Background">
  <a:themeElements>
    <a:clrScheme name="GDC Windows Template">
      <a:dk1>
        <a:srgbClr val="505050"/>
      </a:dk1>
      <a:lt1>
        <a:srgbClr val="FFFFFF"/>
      </a:lt1>
      <a:dk2>
        <a:srgbClr val="7FBA00"/>
      </a:dk2>
      <a:lt2>
        <a:srgbClr val="FFFFFF"/>
      </a:lt2>
      <a:accent1>
        <a:srgbClr val="7FBA00"/>
      </a:accent1>
      <a:accent2>
        <a:srgbClr val="BAD80A"/>
      </a:accent2>
      <a:accent3>
        <a:srgbClr val="00D8CC"/>
      </a:accent3>
      <a:accent4>
        <a:srgbClr val="00BCF2"/>
      </a:accent4>
      <a:accent5>
        <a:srgbClr val="00188F"/>
      </a:accent5>
      <a:accent6>
        <a:srgbClr val="505050"/>
      </a:accent6>
      <a:hlink>
        <a:srgbClr val="FFFFFF"/>
      </a:hlink>
      <a:folHlink>
        <a:srgbClr val="FFFFFF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שדגכ" id="{1A83A396-D19B-4502-96CC-8F658BB9056E}" vid="{3EDA06B9-23E8-4B49-A405-2776074E4C76}"/>
    </a:ext>
  </a:extLst>
</a:theme>
</file>

<file path=ppt/theme/theme3.xml><?xml version="1.0" encoding="utf-8"?>
<a:theme xmlns:a="http://schemas.openxmlformats.org/drawingml/2006/main" name="1_White Background">
  <a:themeElements>
    <a:clrScheme name="GDC Windows Template">
      <a:dk1>
        <a:srgbClr val="505050"/>
      </a:dk1>
      <a:lt1>
        <a:srgbClr val="FFFFFF"/>
      </a:lt1>
      <a:dk2>
        <a:srgbClr val="7FBA00"/>
      </a:dk2>
      <a:lt2>
        <a:srgbClr val="FFFFFF"/>
      </a:lt2>
      <a:accent1>
        <a:srgbClr val="7FBA00"/>
      </a:accent1>
      <a:accent2>
        <a:srgbClr val="BAD80A"/>
      </a:accent2>
      <a:accent3>
        <a:srgbClr val="00D8CC"/>
      </a:accent3>
      <a:accent4>
        <a:srgbClr val="00BCF2"/>
      </a:accent4>
      <a:accent5>
        <a:srgbClr val="00188F"/>
      </a:accent5>
      <a:accent6>
        <a:srgbClr val="505050"/>
      </a:accent6>
      <a:hlink>
        <a:srgbClr val="FFFFFF"/>
      </a:hlink>
      <a:folHlink>
        <a:srgbClr val="FFFFFF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שדגכ" id="{1A83A396-D19B-4502-96CC-8F658BB9056E}" vid="{3EDA06B9-23E8-4B49-A405-2776074E4C7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GDC2013_MS_PPT_template</Template>
  <TotalTime>0</TotalTime>
  <Words>1448</Words>
  <Application>Microsoft Office PowerPoint</Application>
  <PresentationFormat>Widescreen</PresentationFormat>
  <Paragraphs>423</Paragraphs>
  <Slides>26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ＭＳ Ｐゴシック</vt:lpstr>
      <vt:lpstr>Arial</vt:lpstr>
      <vt:lpstr>Avenir LT Pro 45 Book</vt:lpstr>
      <vt:lpstr>Calibri</vt:lpstr>
      <vt:lpstr>Calibri Light</vt:lpstr>
      <vt:lpstr>Consolas</vt:lpstr>
      <vt:lpstr>Lucida Grande</vt:lpstr>
      <vt:lpstr>Segoe UI</vt:lpstr>
      <vt:lpstr>Segoe UI Light</vt:lpstr>
      <vt:lpstr>Wingdings</vt:lpstr>
      <vt:lpstr>Office Theme</vt:lpstr>
      <vt:lpstr>White Background</vt:lpstr>
      <vt:lpstr>1_White Background</vt:lpstr>
      <vt:lpstr>Visio</vt:lpstr>
      <vt:lpstr>Direct3D New Rendering Features</vt:lpstr>
      <vt:lpstr>New Rendering Features</vt:lpstr>
      <vt:lpstr>Feature Focus</vt:lpstr>
      <vt:lpstr>Rasterizer Ordered Views</vt:lpstr>
      <vt:lpstr>Order Independent Transparency</vt:lpstr>
      <vt:lpstr>Rasterizer Ordered Views</vt:lpstr>
      <vt:lpstr>Rasterizer Ordered Views</vt:lpstr>
      <vt:lpstr>Rasterizer Ordered Views</vt:lpstr>
      <vt:lpstr>Rasterizer Ordered Views</vt:lpstr>
      <vt:lpstr>Rasterizer Ordered Views</vt:lpstr>
      <vt:lpstr>Rasterizer Ordered Views</vt:lpstr>
      <vt:lpstr>Rasterizer Ordered Views</vt:lpstr>
      <vt:lpstr>Rasterizer Ordered Views</vt:lpstr>
      <vt:lpstr>Rasterizer Ordered Views</vt:lpstr>
      <vt:lpstr>Rasterizer Ordered Views</vt:lpstr>
      <vt:lpstr>Rasterizer Ordered Views</vt:lpstr>
      <vt:lpstr>Rasterizer Ordered Views</vt:lpstr>
      <vt:lpstr>Rasterizer Ordered Views</vt:lpstr>
      <vt:lpstr>Rasterizer Ordered Views</vt:lpstr>
      <vt:lpstr>Typed UAV Load</vt:lpstr>
      <vt:lpstr>Background: Tiled Resources</vt:lpstr>
      <vt:lpstr>New: Volume Tiled Resources</vt:lpstr>
      <vt:lpstr>Conservative Rasterization – Standard Rasterization is not enough</vt:lpstr>
      <vt:lpstr>Conservative Rasterization</vt:lpstr>
      <vt:lpstr>Conservative Rasterization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2014-09-19T01:40:13Z</dcterms:created>
  <dcterms:modified xsi:type="dcterms:W3CDTF">2014-09-19T01:40:39Z</dcterms:modified>
</cp:coreProperties>
</file>