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78" r:id="rId4"/>
    <p:sldId id="266" r:id="rId5"/>
    <p:sldId id="269" r:id="rId6"/>
    <p:sldId id="268" r:id="rId7"/>
    <p:sldId id="265" r:id="rId8"/>
    <p:sldId id="290" r:id="rId9"/>
    <p:sldId id="284" r:id="rId10"/>
    <p:sldId id="288" r:id="rId11"/>
    <p:sldId id="291" r:id="rId12"/>
    <p:sldId id="298" r:id="rId13"/>
    <p:sldId id="294" r:id="rId14"/>
    <p:sldId id="296" r:id="rId15"/>
    <p:sldId id="297" r:id="rId16"/>
    <p:sldId id="271" r:id="rId17"/>
    <p:sldId id="273" r:id="rId18"/>
    <p:sldId id="276" r:id="rId19"/>
    <p:sldId id="299" r:id="rId20"/>
    <p:sldId id="292" r:id="rId21"/>
    <p:sldId id="279" r:id="rId22"/>
    <p:sldId id="293" r:id="rId23"/>
    <p:sldId id="286" r:id="rId24"/>
    <p:sldId id="280" r:id="rId25"/>
    <p:sldId id="282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8FF4-9E9D-AA45-B700-D60BF223A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6ABCD-0888-7D4B-9837-ED7F1668E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C7DA-7C19-0E4E-8EAD-3202CEE1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08D53D9-7647-5F4B-8C69-8B1AF8F0050C}" type="datetimeFigureOut">
              <a:rPr lang="en-US" smtClean="0"/>
              <a:pPr/>
              <a:t>4/7/20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FDD08-C40F-DB48-9F37-207EBC1C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70668-FB3C-6745-8386-037D40D0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11F8FAB7-2999-4045-B199-5946335BF2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2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BDE3-DC52-A847-B3C8-D1FEAD82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F517E-D5A1-0C4C-B41C-1EA19DBDF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CC477-72CA-CC44-8BA6-C3BCE344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53D9-7647-5F4B-8C69-8B1AF8F0050C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917B4-9F1A-9D42-AB74-D9E8B76C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F32AB-85AD-DF49-A390-590336D5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FAB7-2999-4045-B199-594633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2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A455A-7F95-DE47-812E-02298D8B1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62EC6-020F-344B-8176-B0DC3D872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7DF58-059D-1443-93AD-9551AA37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53D9-7647-5F4B-8C69-8B1AF8F0050C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667A8-013C-CA46-A6FE-0B56A8EE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FFBAF-933B-274C-8D61-138EA37D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FAB7-2999-4045-B199-594633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7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6802-2EAA-6746-BA5C-3C1DD486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C1067-F858-1846-A0AE-E378CA453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  <a:lvl2pPr>
              <a:defRPr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2pPr>
            <a:lvl3pPr>
              <a:defRPr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3pPr>
            <a:lvl4pPr>
              <a:defRPr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4pPr>
            <a:lvl5pPr>
              <a:defRPr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5868C-1A3B-0046-B217-F475293B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08D53D9-7647-5F4B-8C69-8B1AF8F0050C}" type="datetimeFigureOut">
              <a:rPr lang="en-US" smtClean="0"/>
              <a:pPr/>
              <a:t>4/7/20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DBD5C-FFDF-2548-83A5-A0874998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A7E13-C40B-6644-9EE8-EFFE69D0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11F8FAB7-2999-4045-B199-5946335BF2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0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AF83-D334-9644-A4D1-4503A18D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DA079-E5B7-AE41-AAB6-905F63407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7442F-993E-9D45-8ADD-8A88F2FE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53D9-7647-5F4B-8C69-8B1AF8F0050C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08F46-2287-6340-A929-16F99BD4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9D9DE-2380-C945-9C56-E2D1F8B2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FAB7-2999-4045-B199-594633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0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422C-5238-7B4C-BEF3-763AE10E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DAA4-1689-5B45-86AC-59E9C2A39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834C0-F527-9145-8EE9-C8C1A8BC7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B458D-DC69-CD4F-91FD-35A017BB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53D9-7647-5F4B-8C69-8B1AF8F0050C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647A4-F4BA-6F46-8B4A-7C45A0C5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E4863-5B4B-EA44-9887-BA87C997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FAB7-2999-4045-B199-594633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A20D-4FD4-7E47-80FB-1F9AAB95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0348F-A4F0-AA4E-B893-AEA7FF6D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A9CF0-493A-C946-95F8-5F8FAF7B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06099-327E-5442-B05D-45ECA6154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456D6-B294-B342-8B61-EDA800D77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C57DA-C3F1-AF48-83EB-3F9DF9A0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53D9-7647-5F4B-8C69-8B1AF8F0050C}" type="datetimeFigureOut">
              <a:rPr lang="en-US" smtClean="0"/>
              <a:t>4/7/20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05224-0DBA-C54E-B2BA-5843047F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295B7-90FE-5B48-AA27-5B15353F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FAB7-2999-4045-B199-594633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8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C0F6-8523-6F47-A780-107C12F6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C2199-1BAE-D848-BB12-22341522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53D9-7647-5F4B-8C69-8B1AF8F0050C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78214-B18F-C24E-A467-1C884C05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62EF4-F896-9E42-B3D2-8707AAB9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FAB7-2999-4045-B199-594633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6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4F4AF-C76C-7A4A-8CE8-72B97F5F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53D9-7647-5F4B-8C69-8B1AF8F0050C}" type="datetimeFigureOut">
              <a:rPr lang="en-US" smtClean="0"/>
              <a:t>4/7/20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93ABE-F5B3-6B4A-8FC0-44BE96B0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1CD3F-0906-F848-B37D-B21CDC1A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FAB7-2999-4045-B199-594633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7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CE26-4AC5-6044-910F-F4FC8ECF7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1DDF-2348-9B4D-8DC9-25683E684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4356-AE8F-254B-85C2-7368313AC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2739B-72FB-BE48-B3EA-A8C0DCEA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53D9-7647-5F4B-8C69-8B1AF8F0050C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88DDE-3765-6242-BF6F-1AC5AAA8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F6562-8FB2-244F-A4AD-A2AE10CB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FAB7-2999-4045-B199-594633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88E0-C930-ED45-A8BF-30C7532F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D2301-2D3B-834F-A996-2D7129790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FDC07-8DD3-5D40-B70B-626E3F29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6B5C2-6B79-F64F-9068-23F8F8C5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53D9-7647-5F4B-8C69-8B1AF8F0050C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5991E-EB84-044B-A55D-F0220EC2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39DCF-4E1A-5747-AF36-02AF902E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FAB7-2999-4045-B199-594633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7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120B2-138C-C54A-8357-C5C4AC7B5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859FC-00D6-0C46-9B96-BDFB217CC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087AA-37AB-3444-910E-9715C9A22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</a:lstStyle>
          <a:p>
            <a:fld id="{A08D53D9-7647-5F4B-8C69-8B1AF8F0050C}" type="datetimeFigureOut">
              <a:rPr lang="en-US" smtClean="0"/>
              <a:pPr/>
              <a:t>4/7/20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B5967-8FBE-0B4C-99D3-9B7D75F07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</a:lstStyle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81D3-DA37-3A4D-926B-3D7EB3242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</a:lstStyle>
          <a:p>
            <a:fld id="{11F8FAB7-2999-4045-B199-5946335BF2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2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 Condensed Light" panose="02000000000000000000" pitchFamily="2" charset="0"/>
          <a:ea typeface="Roboto Condensed Light" panose="02000000000000000000" pitchFamily="2" charset="0"/>
          <a:cs typeface="Roboto Condensed Light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Condensed Light" panose="02000000000000000000" pitchFamily="2" charset="0"/>
          <a:ea typeface="Roboto Condensed Light" panose="02000000000000000000" pitchFamily="2" charset="0"/>
          <a:cs typeface="Roboto Condensed Light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 Light" panose="02000000000000000000" pitchFamily="2" charset="0"/>
          <a:ea typeface="Roboto Condensed Light" panose="02000000000000000000" pitchFamily="2" charset="0"/>
          <a:cs typeface="Roboto Condensed Light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 Light" panose="02000000000000000000" pitchFamily="2" charset="0"/>
          <a:ea typeface="Roboto Condensed Light" panose="02000000000000000000" pitchFamily="2" charset="0"/>
          <a:cs typeface="Roboto Condensed Light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 Light" panose="02000000000000000000" pitchFamily="2" charset="0"/>
          <a:ea typeface="Roboto Condensed Light" panose="02000000000000000000" pitchFamily="2" charset="0"/>
          <a:cs typeface="Roboto Condensed Light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 Light" panose="02000000000000000000" pitchFamily="2" charset="0"/>
          <a:ea typeface="Roboto Condensed Light" panose="02000000000000000000" pitchFamily="2" charset="0"/>
          <a:cs typeface="Roboto Condensed Light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markedphillips/all-crypto-whitepaper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" TargetMode="External"/><Relationship Id="rId13" Type="http://schemas.openxmlformats.org/officeDocument/2006/relationships/hyperlink" Target="https://platon.network/" TargetMode="External"/><Relationship Id="rId3" Type="http://schemas.openxmlformats.org/officeDocument/2006/relationships/hyperlink" Target="https://www.youtube.com/watch?v=S9JGmA5_unY" TargetMode="External"/><Relationship Id="rId7" Type="http://schemas.openxmlformats.org/officeDocument/2006/relationships/hyperlink" Target="https://cryptographics.info/cryptographics/blockchain/consensus-mechanisms/delegated-byzantine-fault-tolerance-dbft/" TargetMode="External"/><Relationship Id="rId12" Type="http://schemas.openxmlformats.org/officeDocument/2006/relationships/hyperlink" Target="https://github.com/ravivats/ethereum-complaint-dapp" TargetMode="External"/><Relationship Id="rId2" Type="http://schemas.openxmlformats.org/officeDocument/2006/relationships/hyperlink" Target="https://steemit.com/blockchain/@hitheryon/anatomy-of-the-blockcha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ckernoon.com/consensuspedia-an-encyclopedia-of-29-consensus-algorithms-e9c4b4b7d08f" TargetMode="External"/><Relationship Id="rId11" Type="http://schemas.openxmlformats.org/officeDocument/2006/relationships/hyperlink" Target="https://www.meldium.com/what-and-how-does-crypto-currency-work/" TargetMode="External"/><Relationship Id="rId5" Type="http://schemas.openxmlformats.org/officeDocument/2006/relationships/hyperlink" Target="https://medium.com/hashed-official/homomorphic-blockchain-1f7db66ac2f7" TargetMode="External"/><Relationship Id="rId15" Type="http://schemas.openxmlformats.org/officeDocument/2006/relationships/hyperlink" Target="https://www.qrcode-monkey.com/" TargetMode="External"/><Relationship Id="rId10" Type="http://schemas.openxmlformats.org/officeDocument/2006/relationships/hyperlink" Target="https://rio-de-oro/" TargetMode="External"/><Relationship Id="rId4" Type="http://schemas.openxmlformats.org/officeDocument/2006/relationships/hyperlink" Target="https://en.bitcoinwiki.org/wiki/DPoS#/media/File:Consensus-algorithms-pos-dpos.png" TargetMode="External"/><Relationship Id="rId9" Type="http://schemas.openxmlformats.org/officeDocument/2006/relationships/hyperlink" Target="https://compuglobalhypermegacorp.com/" TargetMode="External"/><Relationship Id="rId14" Type="http://schemas.openxmlformats.org/officeDocument/2006/relationships/hyperlink" Target="https://mlsdev.com/blog/how-to-create-your-own-cryptocurrenc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rwhiskers@compuglobalhypermegacorp.com" TargetMode="External"/><Relationship Id="rId2" Type="http://schemas.openxmlformats.org/officeDocument/2006/relationships/hyperlink" Target="http://www.compuglobalhypermegacor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compuglobalhypermegacorp/simpleblockch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102426-F492-9345-9547-317AEF1967E2}"/>
              </a:ext>
            </a:extLst>
          </p:cNvPr>
          <p:cNvSpPr/>
          <p:nvPr/>
        </p:nvSpPr>
        <p:spPr>
          <a:xfrm>
            <a:off x="0" y="0"/>
            <a:ext cx="12192000" cy="35099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0D37D-2765-5E42-B8ED-D17CD43A1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35099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72BC9B-524A-AC4D-B957-0F2CFFB53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55941"/>
            <a:ext cx="9343076" cy="2817055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Introduction to Blockchains, Consensus Models - </a:t>
            </a:r>
            <a:r>
              <a:rPr lang="ja-JP" altLang="en-US" sz="4900"/>
              <a:t>区块链简介，共识模型</a:t>
            </a:r>
            <a:br>
              <a:rPr lang="ja-JP" altLang="en-US" sz="4900"/>
            </a:br>
            <a:br>
              <a:rPr lang="en-US" sz="49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9F101-55A5-814C-A3BC-87D8C564E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Conference Proceedings</a:t>
            </a:r>
          </a:p>
          <a:p>
            <a:r>
              <a:rPr lang="en-US" dirty="0"/>
              <a:t>November 14,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2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0916-813A-B849-B8D9-3AAF78E8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145"/>
          </a:xfrm>
        </p:spPr>
        <p:txBody>
          <a:bodyPr/>
          <a:lstStyle/>
          <a:p>
            <a:pPr algn="ctr"/>
            <a:r>
              <a:rPr lang="en-US" dirty="0"/>
              <a:t>Other Proof of [ insert keyword here ]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4177-3E7A-5143-B645-77641C9A1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Proof of </a:t>
            </a:r>
            <a:r>
              <a:rPr lang="en-US" b="1" u="sng" dirty="0"/>
              <a:t>Weight </a:t>
            </a:r>
            <a:r>
              <a:rPr lang="en-US" dirty="0"/>
              <a:t>(</a:t>
            </a:r>
            <a:r>
              <a:rPr lang="en-US" dirty="0" err="1"/>
              <a:t>PoWeight</a:t>
            </a:r>
            <a:r>
              <a:rPr lang="en-US" dirty="0"/>
              <a:t>), used by </a:t>
            </a:r>
            <a:r>
              <a:rPr lang="en-US" dirty="0" err="1"/>
              <a:t>Algorand</a:t>
            </a:r>
            <a:endParaRPr lang="en-US" dirty="0"/>
          </a:p>
          <a:p>
            <a:r>
              <a:rPr lang="en-US" dirty="0"/>
              <a:t>Proof of </a:t>
            </a:r>
            <a:r>
              <a:rPr lang="en-US" b="1" u="sng" dirty="0"/>
              <a:t>Elapse Time </a:t>
            </a:r>
            <a:r>
              <a:rPr lang="en-US" dirty="0"/>
              <a:t>(</a:t>
            </a:r>
            <a:r>
              <a:rPr lang="en-US" dirty="0" err="1"/>
              <a:t>PoET</a:t>
            </a:r>
            <a:r>
              <a:rPr lang="en-US" dirty="0"/>
              <a:t>), used by Hyperledger </a:t>
            </a:r>
            <a:r>
              <a:rPr lang="en-US" dirty="0" err="1"/>
              <a:t>SawTooth</a:t>
            </a:r>
            <a:endParaRPr lang="en-US" dirty="0"/>
          </a:p>
          <a:p>
            <a:r>
              <a:rPr lang="en-US" dirty="0"/>
              <a:t>Delayed Proof of </a:t>
            </a:r>
            <a:r>
              <a:rPr lang="en-US" b="1" u="sng" dirty="0"/>
              <a:t>Work</a:t>
            </a:r>
            <a:r>
              <a:rPr lang="en-US" dirty="0"/>
              <a:t> (</a:t>
            </a:r>
            <a:r>
              <a:rPr lang="en-US" dirty="0" err="1"/>
              <a:t>dPoW</a:t>
            </a:r>
            <a:r>
              <a:rPr lang="en-US" dirty="0"/>
              <a:t>), used by Komodo</a:t>
            </a:r>
          </a:p>
          <a:p>
            <a:r>
              <a:rPr lang="en-US" dirty="0"/>
              <a:t>Proof of </a:t>
            </a:r>
            <a:r>
              <a:rPr lang="en-US" b="1" u="sng" dirty="0"/>
              <a:t>Capacity</a:t>
            </a:r>
            <a:r>
              <a:rPr lang="en-US" dirty="0"/>
              <a:t> or Proof of </a:t>
            </a:r>
            <a:r>
              <a:rPr lang="en-US" b="1" u="sng" dirty="0"/>
              <a:t>Space</a:t>
            </a:r>
            <a:r>
              <a:rPr lang="en-US" dirty="0"/>
              <a:t>, used by </a:t>
            </a:r>
            <a:r>
              <a:rPr lang="en-US" dirty="0" err="1"/>
              <a:t>Burstcoin</a:t>
            </a:r>
            <a:r>
              <a:rPr lang="en-US" dirty="0"/>
              <a:t>, </a:t>
            </a:r>
            <a:r>
              <a:rPr lang="en-US" dirty="0" err="1"/>
              <a:t>SpaceMint</a:t>
            </a:r>
            <a:r>
              <a:rPr lang="en-US" dirty="0"/>
              <a:t> – similar to </a:t>
            </a:r>
            <a:r>
              <a:rPr lang="en-US" dirty="0" err="1"/>
              <a:t>PoW</a:t>
            </a:r>
            <a:r>
              <a:rPr lang="en-US" dirty="0"/>
              <a:t> instead of computation, storage is used. </a:t>
            </a:r>
          </a:p>
          <a:p>
            <a:r>
              <a:rPr lang="en-US" dirty="0"/>
              <a:t>Proof of </a:t>
            </a:r>
            <a:r>
              <a:rPr lang="en-US" b="1" u="sng" dirty="0"/>
              <a:t>History</a:t>
            </a:r>
            <a:r>
              <a:rPr lang="en-US" dirty="0"/>
              <a:t>, used by Solana i.e. trusting the time stamp on the </a:t>
            </a:r>
            <a:r>
              <a:rPr lang="en-US" dirty="0" err="1"/>
              <a:t>transation</a:t>
            </a:r>
            <a:r>
              <a:rPr lang="en-US" dirty="0"/>
              <a:t> – Verifiable Delay Function</a:t>
            </a:r>
          </a:p>
          <a:p>
            <a:r>
              <a:rPr lang="en-US" dirty="0"/>
              <a:t>Proof of </a:t>
            </a:r>
            <a:r>
              <a:rPr lang="en-US" b="1" u="sng" dirty="0"/>
              <a:t>Stake Velocity </a:t>
            </a:r>
            <a:r>
              <a:rPr lang="en-US" dirty="0"/>
              <a:t>(</a:t>
            </a:r>
            <a:r>
              <a:rPr lang="en-US" dirty="0" err="1"/>
              <a:t>PoSV</a:t>
            </a:r>
            <a:r>
              <a:rPr lang="en-US" dirty="0"/>
              <a:t>), used by </a:t>
            </a:r>
            <a:r>
              <a:rPr lang="en-US" dirty="0" err="1"/>
              <a:t>Reddcoin</a:t>
            </a:r>
            <a:r>
              <a:rPr lang="en-US" dirty="0"/>
              <a:t>, encourage ownership and activity (velocity)</a:t>
            </a:r>
          </a:p>
          <a:p>
            <a:r>
              <a:rPr lang="en-US" dirty="0"/>
              <a:t>Proof of </a:t>
            </a:r>
            <a:r>
              <a:rPr lang="en-US" b="1" u="sng" dirty="0"/>
              <a:t>Importance</a:t>
            </a:r>
            <a:r>
              <a:rPr lang="en-US" dirty="0"/>
              <a:t>, used by NEM, importance calc including notoriety, balance, num transactions.</a:t>
            </a:r>
          </a:p>
          <a:p>
            <a:r>
              <a:rPr lang="en-US" dirty="0"/>
              <a:t>Proof of </a:t>
            </a:r>
            <a:r>
              <a:rPr lang="en-US" b="1" u="sng" dirty="0"/>
              <a:t>Existence</a:t>
            </a:r>
            <a:r>
              <a:rPr lang="en-US" dirty="0"/>
              <a:t>, used by </a:t>
            </a:r>
            <a:r>
              <a:rPr lang="en-US" dirty="0" err="1"/>
              <a:t>DragonChain</a:t>
            </a:r>
            <a:r>
              <a:rPr lang="en-US" dirty="0"/>
              <a:t>, </a:t>
            </a:r>
            <a:r>
              <a:rPr lang="en-US" dirty="0" err="1"/>
              <a:t>HeroNode</a:t>
            </a:r>
            <a:r>
              <a:rPr lang="en-US" dirty="0"/>
              <a:t>, </a:t>
            </a:r>
            <a:r>
              <a:rPr lang="en-US" dirty="0" err="1"/>
              <a:t>GoChain</a:t>
            </a:r>
            <a:endParaRPr lang="en-US" dirty="0"/>
          </a:p>
          <a:p>
            <a:r>
              <a:rPr lang="en-US" dirty="0"/>
              <a:t>Proof of </a:t>
            </a:r>
            <a:r>
              <a:rPr lang="en-US" b="1" u="sng" dirty="0"/>
              <a:t>Burn</a:t>
            </a:r>
            <a:r>
              <a:rPr lang="en-US" dirty="0"/>
              <a:t>, used by </a:t>
            </a:r>
            <a:r>
              <a:rPr lang="en-US" dirty="0" err="1"/>
              <a:t>Slimcoin</a:t>
            </a:r>
            <a:r>
              <a:rPr lang="en-US" dirty="0"/>
              <a:t>, Third Generation Code (TGC)</a:t>
            </a:r>
          </a:p>
          <a:p>
            <a:r>
              <a:rPr lang="en-US" dirty="0"/>
              <a:t>Proof of </a:t>
            </a:r>
            <a:r>
              <a:rPr lang="en-US" b="1" u="sng" dirty="0"/>
              <a:t>Identity</a:t>
            </a:r>
          </a:p>
          <a:p>
            <a:r>
              <a:rPr lang="en-US" dirty="0"/>
              <a:t>Proof of </a:t>
            </a:r>
            <a:r>
              <a:rPr lang="en-US" b="1" u="sng" dirty="0"/>
              <a:t>Activity</a:t>
            </a:r>
            <a:r>
              <a:rPr lang="en-US" dirty="0"/>
              <a:t>, used by </a:t>
            </a:r>
            <a:r>
              <a:rPr lang="en-US" dirty="0" err="1"/>
              <a:t>Decred</a:t>
            </a:r>
            <a:endParaRPr lang="en-US" dirty="0"/>
          </a:p>
          <a:p>
            <a:r>
              <a:rPr lang="en-US" dirty="0"/>
              <a:t>Proof of </a:t>
            </a:r>
            <a:r>
              <a:rPr lang="en-US" b="1" u="sng" dirty="0"/>
              <a:t>Retrievability</a:t>
            </a:r>
            <a:r>
              <a:rPr lang="en-US" dirty="0"/>
              <a:t>, used by Microsoft </a:t>
            </a:r>
          </a:p>
          <a:p>
            <a:r>
              <a:rPr lang="en-US" dirty="0"/>
              <a:t>Ouroboros,  used by </a:t>
            </a:r>
            <a:r>
              <a:rPr lang="en-US" dirty="0" err="1"/>
              <a:t>Cardano</a:t>
            </a:r>
            <a:endParaRPr lang="en-US" dirty="0"/>
          </a:p>
          <a:p>
            <a:r>
              <a:rPr lang="en-US" dirty="0"/>
              <a:t>Byzantine Fault Tolerance, used by Hyperledger Fabric, Stellar, Ripple</a:t>
            </a:r>
          </a:p>
          <a:p>
            <a:r>
              <a:rPr lang="en-US" dirty="0"/>
              <a:t>Delegated Byzantine Fault Tolerance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6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95B5-2B81-BD49-A7B6-848160AB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387"/>
          </a:xfrm>
        </p:spPr>
        <p:txBody>
          <a:bodyPr/>
          <a:lstStyle/>
          <a:p>
            <a:r>
              <a:rPr lang="en-US" dirty="0"/>
              <a:t>Secure Hash Algorithm – SHA-256 – 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475E-2431-2847-9B6F-5F941E237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512"/>
            <a:ext cx="10515600" cy="5031451"/>
          </a:xfrm>
        </p:spPr>
        <p:txBody>
          <a:bodyPr/>
          <a:lstStyle/>
          <a:p>
            <a:r>
              <a:rPr lang="en-US" dirty="0"/>
              <a:t>One way - random size input and output of fixed size.</a:t>
            </a:r>
          </a:p>
          <a:p>
            <a:r>
              <a:rPr lang="en-US" dirty="0"/>
              <a:t>Bitcoin uses this for mining and bitcoin addresses.</a:t>
            </a:r>
          </a:p>
          <a:p>
            <a:r>
              <a:rPr lang="en-US" dirty="0"/>
              <a:t>Detailed explanation of the SHA-256 process using Excel 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nextcloud.pleasemarkdarkly.com</a:t>
            </a:r>
            <a:r>
              <a:rPr lang="en-US" dirty="0"/>
              <a:t>/s/KmGMqBd94z6NZEB</a:t>
            </a:r>
          </a:p>
          <a:p>
            <a:r>
              <a:rPr lang="en-US" dirty="0"/>
              <a:t>How secure is 256 bit security?</a:t>
            </a:r>
          </a:p>
          <a:p>
            <a:r>
              <a:rPr lang="en-US" dirty="0"/>
              <a:t>There is no better way to shortcut guessing the SHA-256 of a given address or hash except to guess randomly. </a:t>
            </a:r>
          </a:p>
          <a:p>
            <a:r>
              <a:rPr lang="en-US" dirty="0"/>
              <a:t>All miners computes 5 billion billion hashes/second</a:t>
            </a:r>
          </a:p>
          <a:p>
            <a:r>
              <a:rPr lang="en-US" dirty="0"/>
              <a:t>Let’s visualize how big this number is.</a:t>
            </a:r>
          </a:p>
        </p:txBody>
      </p:sp>
    </p:spTree>
    <p:extLst>
      <p:ext uri="{BB962C8B-B14F-4D97-AF65-F5344CB8AC3E}">
        <p14:creationId xmlns:p14="http://schemas.microsoft.com/office/powerpoint/2010/main" val="127646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8F6C-3FB9-3444-A33A-9AEFDE40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568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256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73990-687B-0841-8B90-FC51C9778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978"/>
            <a:ext cx="10515600" cy="51549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1110111001010110001101000010100100101100010011111101100111010000001101011100000111010011001111010011101001110001100001011101111111010010000110000110001110100101101011001001010111110001001101111010110001110010111000011011011010000011111000110001110100100011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Bitcoin mining, address representation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FFB38-4546-E344-8F9A-9E1EEFB18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4401297"/>
            <a:ext cx="7137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2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A4E2-6E1B-E846-B658-B4760D82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365125"/>
            <a:ext cx="11153670" cy="1325563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256</a:t>
            </a:r>
            <a:r>
              <a:rPr lang="en-US" dirty="0"/>
              <a:t> == 2</a:t>
            </a:r>
            <a:r>
              <a:rPr lang="en-US" baseline="30000" dirty="0"/>
              <a:t>32 </a:t>
            </a:r>
            <a:r>
              <a:rPr lang="en-US" dirty="0"/>
              <a:t> * 2</a:t>
            </a:r>
            <a:r>
              <a:rPr lang="en-US" baseline="30000" dirty="0"/>
              <a:t>32 </a:t>
            </a:r>
            <a:r>
              <a:rPr lang="en-US" dirty="0"/>
              <a:t> * 2</a:t>
            </a:r>
            <a:r>
              <a:rPr lang="en-US" baseline="30000" dirty="0"/>
              <a:t>32 </a:t>
            </a:r>
            <a:r>
              <a:rPr lang="en-US" dirty="0"/>
              <a:t> * 2</a:t>
            </a:r>
            <a:r>
              <a:rPr lang="en-US" baseline="30000" dirty="0"/>
              <a:t>32 </a:t>
            </a:r>
            <a:r>
              <a:rPr lang="en-US" dirty="0"/>
              <a:t> * 2</a:t>
            </a:r>
            <a:r>
              <a:rPr lang="en-US" baseline="30000" dirty="0"/>
              <a:t>32 </a:t>
            </a:r>
            <a:r>
              <a:rPr lang="en-US" dirty="0"/>
              <a:t> * 2</a:t>
            </a:r>
            <a:r>
              <a:rPr lang="en-US" baseline="30000" dirty="0"/>
              <a:t>32 </a:t>
            </a:r>
            <a:r>
              <a:rPr lang="en-US" dirty="0"/>
              <a:t> * 2</a:t>
            </a:r>
            <a:r>
              <a:rPr lang="en-US" baseline="30000" dirty="0"/>
              <a:t>32 </a:t>
            </a:r>
            <a:r>
              <a:rPr lang="en-US" dirty="0"/>
              <a:t> * 2</a:t>
            </a:r>
            <a:r>
              <a:rPr lang="en-US" baseline="30000" dirty="0"/>
              <a:t>32 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7844E-A7DC-B544-BAC8-B2A41289F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462" y="1547446"/>
            <a:ext cx="8712314" cy="380448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00000000000000000000000000000000   2</a:t>
            </a:r>
            <a:r>
              <a:rPr lang="en-US" baseline="30000" dirty="0"/>
              <a:t>32</a:t>
            </a:r>
            <a:r>
              <a:rPr lang="en-US" dirty="0"/>
              <a:t> possibilities</a:t>
            </a:r>
          </a:p>
          <a:p>
            <a:pPr marL="0" indent="0" algn="ctr">
              <a:buNone/>
            </a:pPr>
            <a:r>
              <a:rPr lang="en-US" dirty="0"/>
              <a:t>00000000000000000000000000000000   2</a:t>
            </a:r>
            <a:r>
              <a:rPr lang="en-US" baseline="30000" dirty="0"/>
              <a:t>32</a:t>
            </a:r>
            <a:r>
              <a:rPr lang="en-US" dirty="0"/>
              <a:t> possibilities</a:t>
            </a:r>
          </a:p>
          <a:p>
            <a:pPr marL="0" indent="0" algn="ctr">
              <a:buNone/>
            </a:pPr>
            <a:r>
              <a:rPr lang="en-US" dirty="0"/>
              <a:t>00000000000000000000000000000000   2</a:t>
            </a:r>
            <a:r>
              <a:rPr lang="en-US" baseline="30000" dirty="0"/>
              <a:t>32</a:t>
            </a:r>
            <a:r>
              <a:rPr lang="en-US" dirty="0"/>
              <a:t> possibilities</a:t>
            </a:r>
          </a:p>
          <a:p>
            <a:pPr marL="0" indent="0" algn="ctr">
              <a:buNone/>
            </a:pPr>
            <a:r>
              <a:rPr lang="en-US" dirty="0"/>
              <a:t>00000000000000000000000000000000   2</a:t>
            </a:r>
            <a:r>
              <a:rPr lang="en-US" baseline="30000" dirty="0"/>
              <a:t>32</a:t>
            </a:r>
            <a:r>
              <a:rPr lang="en-US" dirty="0"/>
              <a:t> possibilities</a:t>
            </a:r>
          </a:p>
          <a:p>
            <a:pPr marL="0" indent="0" algn="ctr">
              <a:buNone/>
            </a:pPr>
            <a:r>
              <a:rPr lang="en-US" dirty="0"/>
              <a:t>00000000000000000000000000000000   2</a:t>
            </a:r>
            <a:r>
              <a:rPr lang="en-US" baseline="30000" dirty="0"/>
              <a:t>32</a:t>
            </a:r>
            <a:r>
              <a:rPr lang="en-US" dirty="0"/>
              <a:t> possibilities</a:t>
            </a:r>
          </a:p>
          <a:p>
            <a:pPr marL="0" indent="0" algn="ctr">
              <a:buNone/>
            </a:pPr>
            <a:r>
              <a:rPr lang="en-US" dirty="0"/>
              <a:t>00000000000000000000000000000000   2</a:t>
            </a:r>
            <a:r>
              <a:rPr lang="en-US" baseline="30000" dirty="0"/>
              <a:t>32</a:t>
            </a:r>
            <a:r>
              <a:rPr lang="en-US" dirty="0"/>
              <a:t> possibilities</a:t>
            </a:r>
          </a:p>
          <a:p>
            <a:pPr marL="0" indent="0" algn="ctr">
              <a:buNone/>
            </a:pPr>
            <a:r>
              <a:rPr lang="en-US" dirty="0"/>
              <a:t>00000000000000000000000000000000   2</a:t>
            </a:r>
            <a:r>
              <a:rPr lang="en-US" baseline="30000" dirty="0"/>
              <a:t>32</a:t>
            </a:r>
            <a:r>
              <a:rPr lang="en-US" dirty="0"/>
              <a:t> possibilities</a:t>
            </a:r>
          </a:p>
          <a:p>
            <a:pPr marL="0" indent="0" algn="ctr">
              <a:buNone/>
            </a:pPr>
            <a:r>
              <a:rPr lang="en-US" dirty="0"/>
              <a:t>00000000000000000000000000000000   2</a:t>
            </a:r>
            <a:r>
              <a:rPr lang="en-US" baseline="30000" dirty="0"/>
              <a:t>32</a:t>
            </a:r>
            <a:r>
              <a:rPr lang="en-US" dirty="0"/>
              <a:t> possibilities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 == 4,294,927,296</a:t>
            </a:r>
          </a:p>
        </p:txBody>
      </p:sp>
    </p:spTree>
    <p:extLst>
      <p:ext uri="{BB962C8B-B14F-4D97-AF65-F5344CB8AC3E}">
        <p14:creationId xmlns:p14="http://schemas.microsoft.com/office/powerpoint/2010/main" val="239088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FD6E-8FD7-F74E-AE7F-842AA6DD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4,294,927,296 * itself 8 times - about 4 billion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25BF6-CB33-5748-B71F-2BB55A2CF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640"/>
            <a:ext cx="10515600" cy="4589323"/>
          </a:xfrm>
        </p:spPr>
        <p:txBody>
          <a:bodyPr>
            <a:normAutofit/>
          </a:bodyPr>
          <a:lstStyle/>
          <a:p>
            <a:r>
              <a:rPr lang="en-US" dirty="0"/>
              <a:t>4,294,927,296 * 4,294,927,296 * 4,294,927,296 * 4,294,927,296 * 4,294,927,296 * 4,294,927,296 * 4,294,927,296 * 4,294,927,296</a:t>
            </a:r>
          </a:p>
          <a:p>
            <a:pPr marL="0" indent="0">
              <a:buNone/>
            </a:pPr>
            <a:r>
              <a:rPr lang="en-US" dirty="0"/>
              <a:t>1) Really good GPU about 1 billion hashes / second – let’s pretend that your laptop has a bunch of GPUs to generate 4 billion hashes / second.</a:t>
            </a:r>
          </a:p>
          <a:p>
            <a:pPr marL="0" indent="0">
              <a:buNone/>
            </a:pPr>
            <a:r>
              <a:rPr lang="en-US" dirty="0"/>
              <a:t>2) Multiplied by 4 billion laptops (Google has [single digit] several million servers) so let’s call this </a:t>
            </a:r>
            <a:r>
              <a:rPr lang="en-US" dirty="0" err="1"/>
              <a:t>KGoogle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3) Earth has 7.3 billion People, so half of Earth population has their own </a:t>
            </a:r>
            <a:r>
              <a:rPr lang="en-US" dirty="0" err="1"/>
              <a:t>KGoogle</a:t>
            </a:r>
            <a:r>
              <a:rPr lang="en-US" dirty="0"/>
              <a:t>. Multiplied by 4 billion copies of Earth (100 to 400 billion stars)</a:t>
            </a:r>
          </a:p>
          <a:p>
            <a:pPr marL="0" indent="0">
              <a:buNone/>
            </a:pPr>
            <a:r>
              <a:rPr lang="en-US" dirty="0"/>
              <a:t>4) 4 Billion copies of our Galaxy, called </a:t>
            </a:r>
            <a:r>
              <a:rPr lang="en-US" dirty="0" err="1"/>
              <a:t>GigaGalacticSuperComputer</a:t>
            </a:r>
            <a:r>
              <a:rPr lang="en-US" dirty="0"/>
              <a:t>.</a:t>
            </a:r>
          </a:p>
          <a:p>
            <a:r>
              <a:rPr lang="en-US" dirty="0"/>
              <a:t>2</a:t>
            </a:r>
            <a:r>
              <a:rPr lang="en-US" baseline="30000" dirty="0"/>
              <a:t>160 </a:t>
            </a:r>
            <a:r>
              <a:rPr lang="en-US" dirty="0"/>
              <a:t>guess per second – SHA-256 hashes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09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3FDD-5CE5-D647-BFA5-14047A10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0774"/>
          </a:xfrm>
        </p:spPr>
        <p:txBody>
          <a:bodyPr>
            <a:normAutofit fontScale="90000"/>
          </a:bodyPr>
          <a:lstStyle/>
          <a:p>
            <a:r>
              <a:rPr lang="en-US" dirty="0"/>
              <a:t>4,294,927,296 * itself 8 times - about 4 billion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13432-9428-324B-88FE-5ADBF6CBC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7701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4 billion seconds is about 126.8 years</a:t>
            </a:r>
          </a:p>
          <a:p>
            <a:r>
              <a:rPr lang="en-US" dirty="0"/>
              <a:t>4 billion * 126.8 years is about 507 billion years (37x age of universe)</a:t>
            </a:r>
          </a:p>
          <a:p>
            <a:r>
              <a:rPr lang="en-US" dirty="0"/>
              <a:t>1 in 4 billion chance of guessing the SHA-256 bits </a:t>
            </a:r>
          </a:p>
          <a:p>
            <a:endParaRPr lang="en-US" dirty="0"/>
          </a:p>
          <a:p>
            <a:r>
              <a:rPr lang="en-US" dirty="0"/>
              <a:t>Basis for Proof of Work and Bitcoin addresses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1110111001010110001101000010100100101100010011111101100111010000001101011100000111010011001111010011101001110001100001011101111111010010000110000110001110100101101011001001010111110001001101111010110001110010111000011011011010000011111000110001110100100011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24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F7F1-79C8-4345-9130-D01C49D5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000"/>
          </a:xfrm>
        </p:spPr>
        <p:txBody>
          <a:bodyPr>
            <a:normAutofit/>
          </a:bodyPr>
          <a:lstStyle/>
          <a:p>
            <a:r>
              <a:rPr lang="en-US" sz="3600" dirty="0"/>
              <a:t>Innovation in Blockchain? We are still in the early stages.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97D19-DEBA-2244-8303-7DC4B3099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" y="1225899"/>
            <a:ext cx="11211951" cy="4951064"/>
          </a:xfrm>
        </p:spPr>
        <p:txBody>
          <a:bodyPr>
            <a:normAutofit/>
          </a:bodyPr>
          <a:lstStyle/>
          <a:p>
            <a:r>
              <a:rPr lang="en-US" sz="2000" dirty="0"/>
              <a:t>Compare to the first 10 years of the internet…</a:t>
            </a:r>
          </a:p>
          <a:p>
            <a:r>
              <a:rPr lang="en-US" sz="2000" dirty="0"/>
              <a:t>Models of Cryptography – Homomorphic Cryptography – Securitizing Data</a:t>
            </a:r>
          </a:p>
          <a:p>
            <a:r>
              <a:rPr lang="en-US" sz="2000" dirty="0"/>
              <a:t>Opening up the various business models in an open market place with data feeds – protected by multi-party computation</a:t>
            </a:r>
          </a:p>
          <a:p>
            <a:r>
              <a:rPr lang="en-US" sz="2000" dirty="0"/>
              <a:t>SNARKS, STARKS, More proofs to be introduced for proof of computation and proof of custody</a:t>
            </a:r>
          </a:p>
          <a:p>
            <a:r>
              <a:rPr lang="en-US" sz="2000" dirty="0"/>
              <a:t>Privacy Models – Protection Against Secret Inflation – </a:t>
            </a:r>
            <a:r>
              <a:rPr lang="en-US" sz="2000" dirty="0" err="1"/>
              <a:t>Monero</a:t>
            </a:r>
            <a:endParaRPr lang="en-US" sz="2000" dirty="0"/>
          </a:p>
          <a:p>
            <a:r>
              <a:rPr lang="en-US" sz="2000" dirty="0"/>
              <a:t>Onboarding solutions - Exchanges, </a:t>
            </a:r>
            <a:r>
              <a:rPr lang="en-US" sz="2000" dirty="0" err="1"/>
              <a:t>Dapps</a:t>
            </a:r>
            <a:r>
              <a:rPr lang="en-US" sz="2000" dirty="0"/>
              <a:t>, Atomic Swaps</a:t>
            </a:r>
          </a:p>
          <a:p>
            <a:r>
              <a:rPr lang="en-US" sz="2000" dirty="0"/>
              <a:t>Next generation proof of work computation – ASIC resistant</a:t>
            </a:r>
          </a:p>
          <a:p>
            <a:r>
              <a:rPr lang="en-US" sz="2000" dirty="0"/>
              <a:t>Oracle frameworks – 3</a:t>
            </a:r>
            <a:r>
              <a:rPr lang="en-US" sz="2000" baseline="30000" dirty="0"/>
              <a:t>rd</a:t>
            </a:r>
            <a:r>
              <a:rPr lang="en-US" sz="2000" dirty="0"/>
              <a:t> party trusted data pipelined into smart contracts</a:t>
            </a:r>
          </a:p>
          <a:p>
            <a:r>
              <a:rPr lang="en-US" sz="2000" dirty="0"/>
              <a:t>Crypto-Economics, Quadratic Voting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DB711-059A-DA4C-8453-E44A113E3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685" y="3944471"/>
            <a:ext cx="4285593" cy="265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01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C158-3D2D-BC4C-A9CA-5FF3E3DA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804" y="365126"/>
            <a:ext cx="11193864" cy="921064"/>
          </a:xfrm>
        </p:spPr>
        <p:txBody>
          <a:bodyPr>
            <a:normAutofit/>
          </a:bodyPr>
          <a:lstStyle/>
          <a:p>
            <a:r>
              <a:rPr lang="en-US" sz="3200" u="sng" dirty="0"/>
              <a:t>Do you want to learn more about Blockchains through whitepapers?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6AAAB-CADB-7E4B-80A6-1149BC0B6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163"/>
            <a:ext cx="10515600" cy="4570800"/>
          </a:xfrm>
        </p:spPr>
        <p:txBody>
          <a:bodyPr/>
          <a:lstStyle/>
          <a:p>
            <a:r>
              <a:rPr lang="en-US" dirty="0"/>
              <a:t>Web crawler for blockchain papers and conversion to audio repo.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https://github.com/markedphillips/all-crypto-whitepapers</a:t>
            </a:r>
            <a:endParaRPr lang="en-US" dirty="0"/>
          </a:p>
          <a:p>
            <a:r>
              <a:rPr lang="en-US" dirty="0"/>
              <a:t>Searches the internet and downloads blockchain whitepaper </a:t>
            </a:r>
          </a:p>
          <a:p>
            <a:pPr lvl="1"/>
            <a:r>
              <a:rPr lang="en-US" dirty="0"/>
              <a:t>(currently about 2,419 in about 28 hours) </a:t>
            </a:r>
          </a:p>
          <a:p>
            <a:r>
              <a:rPr lang="en-US" dirty="0" err="1"/>
              <a:t>read_whitepapers.sh</a:t>
            </a:r>
            <a:r>
              <a:rPr lang="en-US" dirty="0"/>
              <a:t> is a script that on </a:t>
            </a:r>
            <a:r>
              <a:rPr lang="en-US" dirty="0" err="1"/>
              <a:t>macosx</a:t>
            </a:r>
            <a:r>
              <a:rPr lang="en-US" dirty="0"/>
              <a:t> will convert the pdf whitepaper into a lovely Irish narration in mp3 format so you can listen to the papers on the metro. </a:t>
            </a:r>
          </a:p>
          <a:p>
            <a:r>
              <a:rPr lang="en-US" dirty="0"/>
              <a:t>Will update to translate and read in different languages.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24B6F-5D07-2E4E-BB96-F27FFDB36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385" y="4808780"/>
            <a:ext cx="2183842" cy="181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00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9EC3-E9DB-EA44-8874-A15BCED3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D374-CF95-CA4E-890F-AAE387A60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Referenced Websites and Graphics</a:t>
            </a:r>
          </a:p>
          <a:p>
            <a:r>
              <a:rPr lang="en-US" dirty="0"/>
              <a:t>Additional slides </a:t>
            </a:r>
          </a:p>
        </p:txBody>
      </p:sp>
    </p:spTree>
    <p:extLst>
      <p:ext uri="{BB962C8B-B14F-4D97-AF65-F5344CB8AC3E}">
        <p14:creationId xmlns:p14="http://schemas.microsoft.com/office/powerpoint/2010/main" val="270778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DFA1-81E3-DC44-9B53-9991A793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0484"/>
          </a:xfrm>
        </p:spPr>
        <p:txBody>
          <a:bodyPr/>
          <a:lstStyle/>
          <a:p>
            <a:r>
              <a:rPr lang="en-US" dirty="0"/>
              <a:t>What is homomorphic encryption?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48525-F834-804A-9771-EC8491EF5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818"/>
            <a:ext cx="10515600" cy="4760145"/>
          </a:xfrm>
        </p:spPr>
        <p:txBody>
          <a:bodyPr/>
          <a:lstStyle/>
          <a:p>
            <a:r>
              <a:rPr lang="en-US" dirty="0"/>
              <a:t>Normally encryption allows one to conceal data – encrypt and decrypt. While data is encrypted, no one is allowed to access. </a:t>
            </a:r>
          </a:p>
          <a:p>
            <a:r>
              <a:rPr lang="en-US" dirty="0"/>
              <a:t>Homomorphic allows for the data to be accessed while in an encrypted state – enabling scenarios for those with particular access to access the data itself while being encrypted. </a:t>
            </a:r>
          </a:p>
          <a:p>
            <a:r>
              <a:rPr lang="en-US" dirty="0"/>
              <a:t>This would allow for big-data to be transactable asset itself. </a:t>
            </a:r>
          </a:p>
        </p:txBody>
      </p:sp>
    </p:spTree>
    <p:extLst>
      <p:ext uri="{BB962C8B-B14F-4D97-AF65-F5344CB8AC3E}">
        <p14:creationId xmlns:p14="http://schemas.microsoft.com/office/powerpoint/2010/main" val="427402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F827-A18C-DF45-B6B8-123822554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394"/>
          </a:xfrm>
        </p:spPr>
        <p:txBody>
          <a:bodyPr/>
          <a:lstStyle/>
          <a:p>
            <a:pPr algn="ctr"/>
            <a:r>
              <a:rPr lang="en-US" dirty="0"/>
              <a:t>Presentation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B981-F25B-DE46-A8A9-8410371CF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980" y="1128520"/>
            <a:ext cx="10515600" cy="47942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English, Chinese Notes, SHA-256 Mining Spreadsheet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759E2B-C50E-8141-98E5-75373871E2C6}"/>
              </a:ext>
            </a:extLst>
          </p:cNvPr>
          <p:cNvSpPr txBox="1">
            <a:spLocks/>
          </p:cNvSpPr>
          <p:nvPr/>
        </p:nvSpPr>
        <p:spPr>
          <a:xfrm>
            <a:off x="2726966" y="6492874"/>
            <a:ext cx="6738068" cy="2945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Translated by Google Translate, Apologies in advance.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195E592C-18DE-E64D-9DB0-3829497EF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0853" y="1698638"/>
            <a:ext cx="4370294" cy="437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7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475BA2-277D-BF47-BFCF-2095BA9FC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753" b="24759"/>
          <a:stretch/>
        </p:blipFill>
        <p:spPr>
          <a:xfrm>
            <a:off x="2796791" y="268791"/>
            <a:ext cx="8189406" cy="657162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5AC85E-5657-D74F-A921-B25C8DF3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Bitcoin History / Price</a:t>
            </a:r>
          </a:p>
        </p:txBody>
      </p:sp>
    </p:spTree>
    <p:extLst>
      <p:ext uri="{BB962C8B-B14F-4D97-AF65-F5344CB8AC3E}">
        <p14:creationId xmlns:p14="http://schemas.microsoft.com/office/powerpoint/2010/main" val="439506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9F0B-7DE5-DA44-BF8D-FB89275C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425"/>
          </a:xfrm>
        </p:spPr>
        <p:txBody>
          <a:bodyPr/>
          <a:lstStyle/>
          <a:p>
            <a:r>
              <a:rPr lang="en-US" dirty="0"/>
              <a:t>Proof of [ Insert your version here ]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4866B-DCFA-0A49-96A1-A6A23FF49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301"/>
            <a:ext cx="10515600" cy="4659662"/>
          </a:xfrm>
        </p:spPr>
        <p:txBody>
          <a:bodyPr/>
          <a:lstStyle/>
          <a:p>
            <a:r>
              <a:rPr lang="en-US" dirty="0"/>
              <a:t>Component for fair block creation and reward (inflation)</a:t>
            </a:r>
          </a:p>
          <a:p>
            <a:r>
              <a:rPr lang="en-US" dirty="0"/>
              <a:t>It is trendy to create a company name and “invent” a new consensus mechanism which argues some protection, security, and economic view of block rewards.</a:t>
            </a:r>
          </a:p>
          <a:p>
            <a:r>
              <a:rPr lang="en-US" dirty="0"/>
              <a:t>Generally the proof of [ whatever ] is tied to the purpose of the blockchain.</a:t>
            </a:r>
          </a:p>
          <a:p>
            <a:r>
              <a:rPr lang="en-US" dirty="0"/>
              <a:t>Let’s survey the types of Proof’s which exist.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08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26A6-F487-C64A-8345-A3877FE8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97"/>
          </a:xfrm>
        </p:spPr>
        <p:txBody>
          <a:bodyPr/>
          <a:lstStyle/>
          <a:p>
            <a:pPr algn="ctr"/>
            <a:r>
              <a:rPr lang="en-US" dirty="0"/>
              <a:t>Distributed Byzantine Fault Tolerance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C0AA31-9087-3841-A753-B94F4B879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64" y="1426866"/>
            <a:ext cx="12028871" cy="4471516"/>
          </a:xfrm>
        </p:spPr>
      </p:pic>
    </p:spTree>
    <p:extLst>
      <p:ext uri="{BB962C8B-B14F-4D97-AF65-F5344CB8AC3E}">
        <p14:creationId xmlns:p14="http://schemas.microsoft.com/office/powerpoint/2010/main" val="3339089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3691-67B5-134E-983F-E72ECCA0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97"/>
          </a:xfrm>
        </p:spPr>
        <p:txBody>
          <a:bodyPr>
            <a:normAutofit/>
          </a:bodyPr>
          <a:lstStyle/>
          <a:p>
            <a:r>
              <a:rPr lang="en-US" sz="3600" dirty="0"/>
              <a:t>Proof of Weight (</a:t>
            </a:r>
            <a:r>
              <a:rPr lang="en-US" sz="3600" dirty="0" err="1"/>
              <a:t>PoWeight</a:t>
            </a:r>
            <a:r>
              <a:rPr lang="en-US" sz="3600" dirty="0"/>
              <a:t>) vs. Proof of Reputation (</a:t>
            </a:r>
            <a:r>
              <a:rPr lang="en-US" sz="3600" dirty="0" err="1"/>
              <a:t>PoR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EDA72-F191-0C4B-B604-767F9369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560"/>
            <a:ext cx="4831080" cy="5021403"/>
          </a:xfrm>
        </p:spPr>
        <p:txBody>
          <a:bodyPr/>
          <a:lstStyle/>
          <a:p>
            <a:r>
              <a:rPr lang="en-US" dirty="0"/>
              <a:t>Incentives can be difficult</a:t>
            </a:r>
          </a:p>
          <a:p>
            <a:r>
              <a:rPr lang="en-US" dirty="0"/>
              <a:t>Percentage of owned cryptocurrency is your probability of “discovering” the next block</a:t>
            </a:r>
          </a:p>
          <a:p>
            <a:r>
              <a:rPr lang="en-US" dirty="0"/>
              <a:t>Some other relatively weighted value is used.</a:t>
            </a:r>
          </a:p>
          <a:p>
            <a:endParaRPr lang="en-US" dirty="0"/>
          </a:p>
          <a:p>
            <a:r>
              <a:rPr lang="en-US" dirty="0"/>
              <a:t>Used by </a:t>
            </a:r>
            <a:r>
              <a:rPr lang="en-US" dirty="0" err="1"/>
              <a:t>Algorand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A6135A-275B-9944-B456-6F20351D73CE}"/>
              </a:ext>
            </a:extLst>
          </p:cNvPr>
          <p:cNvSpPr txBox="1">
            <a:spLocks/>
          </p:cNvSpPr>
          <p:nvPr/>
        </p:nvSpPr>
        <p:spPr>
          <a:xfrm>
            <a:off x="6096000" y="1155560"/>
            <a:ext cx="4831080" cy="502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Only in private, permissioned blockchains</a:t>
            </a:r>
          </a:p>
          <a:p>
            <a:r>
              <a:rPr lang="en-US" dirty="0"/>
              <a:t>Block signer/Validator has a reputation important enough that significant and brand consequences would suffer if they were to cheat</a:t>
            </a:r>
          </a:p>
          <a:p>
            <a:endParaRPr lang="en-US" dirty="0"/>
          </a:p>
          <a:p>
            <a:r>
              <a:rPr lang="en-US" dirty="0"/>
              <a:t>Used by </a:t>
            </a:r>
            <a:r>
              <a:rPr lang="en-US" dirty="0" err="1"/>
              <a:t>GoChain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27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AFEC-2BF4-044D-8275-5B220FB8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0484"/>
          </a:xfrm>
        </p:spPr>
        <p:txBody>
          <a:bodyPr/>
          <a:lstStyle/>
          <a:p>
            <a:r>
              <a:rPr lang="en-US" dirty="0"/>
              <a:t>Warning signs of a blockchain or dApp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C532E-290F-2348-9D06-26D7CB982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382"/>
            <a:ext cx="10515600" cy="4850581"/>
          </a:xfrm>
        </p:spPr>
        <p:txBody>
          <a:bodyPr>
            <a:normAutofit/>
          </a:bodyPr>
          <a:lstStyle/>
          <a:p>
            <a:r>
              <a:rPr lang="en-US" dirty="0"/>
              <a:t>Whitepaper lacks details</a:t>
            </a:r>
          </a:p>
          <a:p>
            <a:r>
              <a:rPr lang="en-US" dirty="0"/>
              <a:t>Founders or individual participants are not disclosed</a:t>
            </a:r>
          </a:p>
          <a:p>
            <a:r>
              <a:rPr lang="en-US" dirty="0" err="1"/>
              <a:t>Github</a:t>
            </a:r>
            <a:r>
              <a:rPr lang="en-US" dirty="0"/>
              <a:t> source code lacks attribution, forking, age, or existence</a:t>
            </a:r>
          </a:p>
          <a:p>
            <a:r>
              <a:rPr lang="en-US" dirty="0"/>
              <a:t>Lack of token genesis details</a:t>
            </a:r>
          </a:p>
          <a:p>
            <a:r>
              <a:rPr lang="en-US" dirty="0"/>
              <a:t>Lack of governance details such as staking amount</a:t>
            </a:r>
          </a:p>
          <a:p>
            <a:r>
              <a:rPr lang="en-US" dirty="0"/>
              <a:t>Investors or investment offerings opaque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87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6326-572B-DC47-B148-83370AFD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35"/>
          </a:xfrm>
        </p:spPr>
        <p:txBody>
          <a:bodyPr/>
          <a:lstStyle/>
          <a:p>
            <a:r>
              <a:rPr lang="en-US" dirty="0"/>
              <a:t>To be a </a:t>
            </a:r>
            <a:r>
              <a:rPr lang="en-US" dirty="0" err="1"/>
              <a:t>Dapp</a:t>
            </a:r>
            <a:r>
              <a:rPr lang="en-US" dirty="0"/>
              <a:t> the following must be true.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FEDF5-8884-EB4B-9EBA-AB3B896F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818"/>
            <a:ext cx="10515600" cy="4760145"/>
          </a:xfrm>
        </p:spPr>
        <p:txBody>
          <a:bodyPr/>
          <a:lstStyle/>
          <a:p>
            <a:r>
              <a:rPr lang="en-US" dirty="0"/>
              <a:t>completely open source, operate autonomously, changes occur by consensus of majority of users. </a:t>
            </a:r>
          </a:p>
          <a:p>
            <a:r>
              <a:rPr lang="en-US" dirty="0"/>
              <a:t>application data must be stored in a public decentralized blockchain, </a:t>
            </a:r>
          </a:p>
          <a:p>
            <a:r>
              <a:rPr lang="en-US" dirty="0"/>
              <a:t>application must use a cryptographic token and rewards for blocks to the ledger must be in aforementioned tokens, </a:t>
            </a:r>
          </a:p>
          <a:p>
            <a:r>
              <a:rPr lang="en-US" dirty="0"/>
              <a:t>application must generate tokens according to a cryptographic algorithm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80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2C07-9ADD-854C-AE61-2AF23563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References &amp; Graphic Attribution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21D17-0D61-B641-AA60-6D92D81E2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/>
              <a:t>This presentation used graphics procured from the internet. The following companies and URLs own the copyright of some of the graphics used and the attribution is provided here.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https://steemit.com/blockchain/@hitheryon/anatomy-of-the-blockchain</a:t>
            </a:r>
            <a:endParaRPr lang="en-US" sz="1200" dirty="0"/>
          </a:p>
          <a:p>
            <a:r>
              <a:rPr lang="en-US" sz="1200" dirty="0"/>
              <a:t>3Blue1Brown - </a:t>
            </a:r>
            <a:r>
              <a:rPr lang="en-US" sz="1200" dirty="0">
                <a:hlinkClick r:id="rId3"/>
              </a:rPr>
              <a:t>https://www.youtube.com/watch?v=S9JGmA5_unY</a:t>
            </a:r>
            <a:endParaRPr lang="en-US" sz="1200" dirty="0"/>
          </a:p>
          <a:p>
            <a:r>
              <a:rPr lang="en-US" sz="1200" dirty="0">
                <a:hlinkClick r:id="rId4"/>
              </a:rPr>
              <a:t>https://en.bitcoinwiki.org/wiki/DPoS#/media/File:Consensus-algorithms-pos-dpos.png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https://medium.com/hashed-official/homomorphic-blockchain-1f7db66ac2f7</a:t>
            </a:r>
            <a:endParaRPr lang="en-US" sz="1200" dirty="0"/>
          </a:p>
          <a:p>
            <a:r>
              <a:rPr lang="en-US" sz="1200" dirty="0">
                <a:hlinkClick r:id="rId6"/>
              </a:rPr>
              <a:t>https://hackernoon.com/consensuspedia-an-encyclopedia-of-29-consensus-algorithms-e9c4b4b7d08f</a:t>
            </a:r>
            <a:endParaRPr lang="en-US" sz="1200" dirty="0"/>
          </a:p>
          <a:p>
            <a:r>
              <a:rPr lang="en-US" sz="1200" dirty="0">
                <a:hlinkClick r:id="rId7"/>
              </a:rPr>
              <a:t>https://cryptographics.info/cryptographics/blockchain/consensus-mechanisms/delegated-byzantine-fault-tolerance-dbft/</a:t>
            </a:r>
            <a:endParaRPr lang="en-US" sz="1200" dirty="0"/>
          </a:p>
          <a:p>
            <a:r>
              <a:rPr lang="en-US" sz="1200" dirty="0">
                <a:hlinkClick r:id="rId8"/>
              </a:rPr>
              <a:t>https://github.com</a:t>
            </a:r>
            <a:endParaRPr lang="en-US" sz="1200" dirty="0"/>
          </a:p>
          <a:p>
            <a:r>
              <a:rPr lang="en-US" sz="1200" dirty="0">
                <a:hlinkClick r:id="rId9"/>
              </a:rPr>
              <a:t>https://compuglobalhypermegacorp.com</a:t>
            </a:r>
            <a:endParaRPr lang="en-US" sz="1200" dirty="0"/>
          </a:p>
          <a:p>
            <a:r>
              <a:rPr lang="en-US" sz="1200" dirty="0">
                <a:hlinkClick r:id="rId10"/>
              </a:rPr>
              <a:t>https://rio-de-oro</a:t>
            </a:r>
            <a:endParaRPr lang="en-US" sz="1200" dirty="0"/>
          </a:p>
          <a:p>
            <a:r>
              <a:rPr lang="en-US" sz="1200" dirty="0">
                <a:hlinkClick r:id="rId11"/>
              </a:rPr>
              <a:t>https://www.meldium.com/what-and-how-does-crypto-currency-work/</a:t>
            </a:r>
            <a:endParaRPr lang="en-US" sz="1200" dirty="0"/>
          </a:p>
          <a:p>
            <a:r>
              <a:rPr lang="en-US" sz="1200" dirty="0">
                <a:hlinkClick r:id="rId12"/>
              </a:rPr>
              <a:t>https://github.com/ravivats/ethereum-complaint-dapp</a:t>
            </a:r>
            <a:endParaRPr lang="en-US" sz="1200" dirty="0"/>
          </a:p>
          <a:p>
            <a:r>
              <a:rPr lang="en-US" sz="1200" dirty="0">
                <a:hlinkClick r:id="rId13"/>
              </a:rPr>
              <a:t>https://platon.network</a:t>
            </a:r>
            <a:endParaRPr lang="en-US" sz="1200" dirty="0"/>
          </a:p>
          <a:p>
            <a:r>
              <a:rPr lang="en-US" sz="1200" dirty="0">
                <a:hlinkClick r:id="rId14"/>
              </a:rPr>
              <a:t>https://mlsdev.com/blog/how-to-create-your-own-cryptocurrency</a:t>
            </a:r>
            <a:endParaRPr lang="en-US" sz="1200" dirty="0"/>
          </a:p>
          <a:p>
            <a:r>
              <a:rPr lang="en-US" sz="1200" dirty="0">
                <a:hlinkClick r:id="rId15"/>
              </a:rPr>
              <a:t>https://www.qrcode-monkey.com/</a:t>
            </a:r>
            <a:endParaRPr lang="en-US" sz="12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3859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8897-5AEA-1544-B45E-21AA5F73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Presentation Outline – 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D22C-36EC-8941-B2DC-90CCC6ACE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540"/>
            <a:ext cx="10515600" cy="298042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Presenter Background</a:t>
            </a:r>
          </a:p>
          <a:p>
            <a:r>
              <a:rPr lang="en-US" dirty="0"/>
              <a:t>Token vs Coin – learn by doing</a:t>
            </a:r>
          </a:p>
          <a:p>
            <a:r>
              <a:rPr lang="en-US" dirty="0"/>
              <a:t>Simple blockchain vs Sophisticated blockchain source code</a:t>
            </a:r>
          </a:p>
          <a:p>
            <a:r>
              <a:rPr lang="en-US" dirty="0"/>
              <a:t>Super high overview of blockchains</a:t>
            </a:r>
          </a:p>
          <a:p>
            <a:r>
              <a:rPr lang="en-US" dirty="0"/>
              <a:t>Overview of various consensus mechanisms</a:t>
            </a:r>
          </a:p>
          <a:p>
            <a:r>
              <a:rPr lang="en-US" dirty="0"/>
              <a:t>Overview of various cryptography used in blockchains</a:t>
            </a:r>
          </a:p>
          <a:p>
            <a:r>
              <a:rPr lang="en-US" dirty="0"/>
              <a:t>Areas for Innovation</a:t>
            </a:r>
          </a:p>
          <a:p>
            <a:r>
              <a:rPr lang="en-US" dirty="0"/>
              <a:t>Warnings – replace blockchain with “shareable spreadsheet”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12F0BA-BF4D-5F4E-8B6B-BB7AE6085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45" y="4388152"/>
            <a:ext cx="10912510" cy="197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2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451C-A9AC-3145-8AD5-48E512C6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token – World Domination™, MEOW™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4862-43BD-3A4E-849D-1D580D18B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699"/>
            <a:ext cx="10515600" cy="3555719"/>
          </a:xfrm>
          <a:effectLst>
            <a:softEdge rad="127000"/>
          </a:effectLst>
        </p:spPr>
        <p:txBody>
          <a:bodyPr>
            <a:normAutofit fontScale="77500" lnSpcReduction="20000"/>
          </a:bodyPr>
          <a:lstStyle/>
          <a:p>
            <a:r>
              <a:rPr lang="en-US" dirty="0"/>
              <a:t>Token operates on an existing blockchain – i.e. Ethereum</a:t>
            </a:r>
          </a:p>
          <a:p>
            <a:r>
              <a:rPr lang="en-US" dirty="0"/>
              <a:t>Token’s secret inventor - Mr. Whiskers (cuter Satoshi Nakamoto)</a:t>
            </a:r>
          </a:p>
          <a:p>
            <a:r>
              <a:rPr lang="en-US" dirty="0"/>
              <a:t>Token ERC-20 Address</a:t>
            </a:r>
          </a:p>
          <a:p>
            <a:pPr lvl="1"/>
            <a:r>
              <a:rPr lang="en-US" dirty="0"/>
              <a:t>0x4ed4ddd7981e347b673f697dc821965a3eb64b9c</a:t>
            </a:r>
          </a:p>
          <a:p>
            <a:r>
              <a:rPr lang="en-US" dirty="0">
                <a:hlinkClick r:id="rId2"/>
              </a:rPr>
              <a:t>www.compuglobalhypermegacorp.com</a:t>
            </a:r>
            <a:endParaRPr lang="en-US" dirty="0"/>
          </a:p>
          <a:p>
            <a:r>
              <a:rPr lang="en-US" dirty="0">
                <a:hlinkClick r:id="rId3"/>
              </a:rPr>
              <a:t>mrwhiskers@compuglobalhypermegacorp.com</a:t>
            </a:r>
            <a:endParaRPr lang="en-US" dirty="0"/>
          </a:p>
          <a:p>
            <a:r>
              <a:rPr lang="en-US" dirty="0"/>
              <a:t>Consensus mechanism – Proof of Meow™</a:t>
            </a:r>
          </a:p>
          <a:p>
            <a:r>
              <a:rPr lang="en-US" dirty="0"/>
              <a:t>Description – Solution to the Egyptian Pharaoh Kitty Problem</a:t>
            </a:r>
          </a:p>
          <a:p>
            <a:r>
              <a:rPr lang="en-US" dirty="0"/>
              <a:t>Purpose – To walk through all the steps of creating a </a:t>
            </a:r>
            <a:r>
              <a:rPr lang="en-US" u="sng" dirty="0"/>
              <a:t>token</a:t>
            </a:r>
          </a:p>
          <a:p>
            <a:r>
              <a:rPr lang="en-US" dirty="0"/>
              <a:t>Create a blockchain to create a </a:t>
            </a:r>
            <a:r>
              <a:rPr lang="en-US" u="sng" dirty="0"/>
              <a:t>coin.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1E796-318F-C74E-8FFF-53D09C618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035" y="2160375"/>
            <a:ext cx="3454875" cy="345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0158-BD95-B742-BC95-5D69AB22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/>
          <a:lstStyle/>
          <a:p>
            <a:r>
              <a:rPr lang="en-US" dirty="0"/>
              <a:t>A simple blockchain –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C86DB-F74D-E74F-9575-01A4A4B15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5"/>
            <a:ext cx="10515600" cy="3419336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Created a simple blockchain. </a:t>
            </a:r>
          </a:p>
          <a:p>
            <a:r>
              <a:rPr lang="en-US" sz="2600" dirty="0"/>
              <a:t>Download and play with the source code yourself.</a:t>
            </a:r>
          </a:p>
          <a:p>
            <a:r>
              <a:rPr lang="en-US" sz="2600" dirty="0">
                <a:hlinkClick r:id="rId2"/>
              </a:rPr>
              <a:t>https://github.com/compuglobalhypermegacorp/simpleblockchain</a:t>
            </a:r>
            <a:endParaRPr lang="en-US" sz="2600" dirty="0"/>
          </a:p>
          <a:p>
            <a:r>
              <a:rPr lang="en-US" sz="2600" dirty="0"/>
              <a:t>Configurable difficulty = no. of leading zeros. SHA-256.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700" dirty="0"/>
              <a:t>Difficulty: </a:t>
            </a:r>
            <a:r>
              <a:rPr lang="en-US" sz="1700" u="sng" dirty="0"/>
              <a:t>4</a:t>
            </a:r>
            <a:r>
              <a:rPr lang="en-US" sz="1700" dirty="0"/>
              <a:t> </a:t>
            </a:r>
          </a:p>
          <a:p>
            <a:pPr marL="0" indent="0">
              <a:buNone/>
            </a:pPr>
            <a:r>
              <a:rPr lang="en-US" sz="1700" dirty="0"/>
              <a:t>Mining block 1... </a:t>
            </a:r>
          </a:p>
          <a:p>
            <a:pPr marL="0" indent="0">
              <a:buNone/>
            </a:pPr>
            <a:r>
              <a:rPr lang="en-US" sz="1700" dirty="0"/>
              <a:t>Block mined:</a:t>
            </a:r>
          </a:p>
          <a:p>
            <a:pPr marL="0" indent="0">
              <a:buNone/>
            </a:pPr>
            <a:r>
              <a:rPr lang="en-US" sz="1700" u="sng" dirty="0"/>
              <a:t>0000</a:t>
            </a:r>
            <a:r>
              <a:rPr lang="en-US" sz="1700" dirty="0"/>
              <a:t>71c351069df2402c884c887ceb7f582448e69bc37264046896dfc13e4fa7 </a:t>
            </a:r>
          </a:p>
          <a:p>
            <a:pPr marL="0" indent="0">
              <a:buNone/>
            </a:pPr>
            <a:r>
              <a:rPr lang="en-US" sz="1700" dirty="0"/>
              <a:t>Time cost: 337.66369700431824 milliseconds. 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1169F-124F-DA41-8699-BFDF85186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254" y="365125"/>
            <a:ext cx="1886252" cy="1571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E08E1D-B547-F741-86B5-8DB4B316B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91" y="4626288"/>
            <a:ext cx="11475218" cy="207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9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DC73-61B9-924D-9F9C-B9DE0654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Anatomy of a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1A459-91F2-C741-A425-BFE10886F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512"/>
            <a:ext cx="10515600" cy="33360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Nodes within a p2p network (anonymous or private users)</a:t>
            </a:r>
          </a:p>
          <a:p>
            <a:r>
              <a:rPr lang="en-US" dirty="0"/>
              <a:t>Properties of a block, genesis block (</a:t>
            </a:r>
            <a:r>
              <a:rPr lang="en-US" dirty="0" err="1"/>
              <a:t>genesis.json</a:t>
            </a:r>
            <a:r>
              <a:rPr lang="en-US" dirty="0"/>
              <a:t>)</a:t>
            </a:r>
          </a:p>
          <a:p>
            <a:r>
              <a:rPr lang="en-US" dirty="0"/>
              <a:t>Transactions within the ledger, (</a:t>
            </a:r>
            <a:r>
              <a:rPr lang="en-US" dirty="0" err="1"/>
              <a:t>alloc.json</a:t>
            </a:r>
            <a:r>
              <a:rPr lang="en-US" dirty="0"/>
              <a:t>) </a:t>
            </a:r>
          </a:p>
          <a:p>
            <a:r>
              <a:rPr lang="en-US" dirty="0"/>
              <a:t>Validation process – mining</a:t>
            </a:r>
          </a:p>
          <a:p>
            <a:r>
              <a:rPr lang="en-US" dirty="0"/>
              <a:t>“consensus”, Proof-of-something</a:t>
            </a:r>
          </a:p>
          <a:p>
            <a:pPr lvl="1"/>
            <a:r>
              <a:rPr lang="en-US" dirty="0"/>
              <a:t>The basic idea is that miners are putting “resources” to work, so that harming the blockchain system would in effect lose the miner’s investment, thus harming themselves.</a:t>
            </a:r>
          </a:p>
          <a:p>
            <a:r>
              <a:rPr lang="en-US" dirty="0"/>
              <a:t>Ethereum - Virtual Machine – Smart Contracts - </a:t>
            </a:r>
            <a:r>
              <a:rPr lang="en-US" dirty="0" err="1"/>
              <a:t>DApps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808CE-930C-3047-838F-71BFF81E5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34" y="4481565"/>
            <a:ext cx="11224009" cy="212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3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99A8-F27B-3B43-989C-06DA171F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3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u="sng" dirty="0"/>
              <a:t>Consensus Mechanisms – Protecting the network / Mining Rewards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8E14-283D-4A49-B81C-7D9733C91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948"/>
            <a:ext cx="10515600" cy="4941016"/>
          </a:xfrm>
        </p:spPr>
        <p:txBody>
          <a:bodyPr>
            <a:normAutofit/>
          </a:bodyPr>
          <a:lstStyle/>
          <a:p>
            <a:r>
              <a:rPr lang="en-US" sz="2400" dirty="0"/>
              <a:t>Cryptocurrency is issued every time a block is added…thus the process of deciding how a block is added is key and termed “Consensus” mechanism.</a:t>
            </a:r>
          </a:p>
          <a:p>
            <a:r>
              <a:rPr lang="en-US" sz="2400" dirty="0"/>
              <a:t>Protect against the double-spend problem (order of transactions)</a:t>
            </a:r>
          </a:p>
          <a:p>
            <a:r>
              <a:rPr lang="en-US" sz="2400" dirty="0"/>
              <a:t>Create incentives to the network to validate transactions (fees, block rewards), prioritize transactions</a:t>
            </a:r>
          </a:p>
          <a:p>
            <a:r>
              <a:rPr lang="en-US" sz="2400" dirty="0"/>
              <a:t>Protect against network attack, malicious attacks</a:t>
            </a:r>
          </a:p>
          <a:p>
            <a:r>
              <a:rPr lang="en-US" sz="2400" dirty="0"/>
              <a:t>CAP Theorem: Consistency, Availability, and Partition tolerance</a:t>
            </a:r>
          </a:p>
          <a:p>
            <a:r>
              <a:rPr lang="en-US" sz="2400" u="sng" dirty="0"/>
              <a:t>Proof of Work </a:t>
            </a:r>
            <a:r>
              <a:rPr lang="en-US" sz="2400" dirty="0"/>
              <a:t>versus </a:t>
            </a:r>
            <a:r>
              <a:rPr lang="en-US" sz="2400" u="sng" dirty="0"/>
              <a:t>Proof of Stake </a:t>
            </a:r>
            <a:r>
              <a:rPr lang="en-US" sz="2400" dirty="0"/>
              <a:t>versus </a:t>
            </a:r>
          </a:p>
          <a:p>
            <a:pPr lvl="1"/>
            <a:r>
              <a:rPr lang="en-US" sz="2000" u="sng" dirty="0"/>
              <a:t>Delegated Proof of Stake </a:t>
            </a:r>
            <a:r>
              <a:rPr lang="en-US" sz="2000" dirty="0"/>
              <a:t>versus </a:t>
            </a:r>
            <a:r>
              <a:rPr lang="en-US" sz="2000" u="sng" dirty="0"/>
              <a:t>Proof of Authority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versus </a:t>
            </a:r>
            <a:r>
              <a:rPr lang="en-US" sz="2000" u="sng" dirty="0"/>
              <a:t>Proof of [ insert term here 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3C72D-D562-3148-B54B-C918256E4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357" y="3506874"/>
            <a:ext cx="3479949" cy="314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0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9972-CDDF-6846-AF62-2CE871F0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pPr algn="ctr"/>
            <a:r>
              <a:rPr lang="en-US" dirty="0"/>
              <a:t>Proof of Work (</a:t>
            </a:r>
            <a:r>
              <a:rPr lang="en-US" dirty="0" err="1"/>
              <a:t>PoW</a:t>
            </a:r>
            <a:r>
              <a:rPr lang="en-US" dirty="0"/>
              <a:t>) vs. Proof of Stake (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71F5-54A2-2748-B303-D70E2F44A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044"/>
            <a:ext cx="5101424" cy="4920919"/>
          </a:xfrm>
        </p:spPr>
        <p:txBody>
          <a:bodyPr>
            <a:normAutofit/>
          </a:bodyPr>
          <a:lstStyle/>
          <a:p>
            <a:r>
              <a:rPr lang="en-US" sz="2000" dirty="0"/>
              <a:t>Mining capacity is based on computational power</a:t>
            </a:r>
          </a:p>
          <a:p>
            <a:r>
              <a:rPr lang="en-US" sz="2000" dirty="0"/>
              <a:t>Miners receive block rewards</a:t>
            </a:r>
          </a:p>
          <a:p>
            <a:r>
              <a:rPr lang="en-US" sz="2000" dirty="0"/>
              <a:t>Attacker would need 51% of network computation to add a malicious block.</a:t>
            </a:r>
          </a:p>
          <a:p>
            <a:r>
              <a:rPr lang="en-US" sz="2000" dirty="0"/>
              <a:t>Used by Bitcoin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A1768A-7ECC-0644-961D-4E6A3CB0715C}"/>
              </a:ext>
            </a:extLst>
          </p:cNvPr>
          <p:cNvSpPr txBox="1">
            <a:spLocks/>
          </p:cNvSpPr>
          <p:nvPr/>
        </p:nvSpPr>
        <p:spPr>
          <a:xfrm>
            <a:off x="5939624" y="1256044"/>
            <a:ext cx="5101424" cy="492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Stake is the amount of cryptocurrency that the validator locks up to validate the next block</a:t>
            </a:r>
          </a:p>
          <a:p>
            <a:r>
              <a:rPr lang="en-US" sz="2000" dirty="0"/>
              <a:t>Percentage of staked cryptocurrency is the probability of validating the next block </a:t>
            </a:r>
          </a:p>
          <a:p>
            <a:r>
              <a:rPr lang="en-US" sz="2000" dirty="0"/>
              <a:t>Validators receive transaction fees instead of block rewards</a:t>
            </a:r>
          </a:p>
          <a:p>
            <a:r>
              <a:rPr lang="en-US" sz="2000" dirty="0"/>
              <a:t>Attacker would need 51% of outstanding network cryptocurrency – </a:t>
            </a:r>
            <a:r>
              <a:rPr lang="en-US" sz="2000" u="sng" dirty="0"/>
              <a:t>cost of attacking </a:t>
            </a:r>
            <a:r>
              <a:rPr lang="en-US" sz="2000" u="sng" dirty="0" err="1"/>
              <a:t>PoS</a:t>
            </a:r>
            <a:r>
              <a:rPr lang="en-US" sz="2000" u="sng" dirty="0"/>
              <a:t> is more expensive than </a:t>
            </a:r>
            <a:r>
              <a:rPr lang="en-US" sz="2000" u="sng" dirty="0" err="1"/>
              <a:t>PoW</a:t>
            </a:r>
            <a:endParaRPr lang="en-US" sz="2000" u="sng" dirty="0"/>
          </a:p>
          <a:p>
            <a:endParaRPr lang="en-US" sz="2000" dirty="0"/>
          </a:p>
          <a:p>
            <a:r>
              <a:rPr lang="en-US" sz="2000" dirty="0"/>
              <a:t>Used by Ethereum 2.0, Peercoin, </a:t>
            </a:r>
            <a:r>
              <a:rPr lang="en-US" sz="2000" dirty="0" err="1"/>
              <a:t>Nxt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679E6-9940-0843-B937-79D6C91E1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72" y="3604481"/>
            <a:ext cx="4606753" cy="32535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AC727B-AA79-1E48-9335-1088F14C4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712" y="4950035"/>
            <a:ext cx="4691248" cy="161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5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6423-5039-AD43-92DD-FD0A61F6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97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Delegated Proof of Stake (</a:t>
            </a:r>
            <a:r>
              <a:rPr lang="en-US" sz="3200" dirty="0" err="1"/>
              <a:t>DPoS</a:t>
            </a:r>
            <a:r>
              <a:rPr lang="en-US" sz="3200" dirty="0"/>
              <a:t>) vs. Proof of Authority (</a:t>
            </a:r>
            <a:r>
              <a:rPr lang="en-US" sz="3200" dirty="0" err="1"/>
              <a:t>PoA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2EE8C-19F9-8345-90A4-37B51FD5A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189"/>
            <a:ext cx="4240237" cy="5206686"/>
          </a:xfrm>
        </p:spPr>
        <p:txBody>
          <a:bodyPr>
            <a:normAutofit/>
          </a:bodyPr>
          <a:lstStyle/>
          <a:p>
            <a:r>
              <a:rPr lang="en-US" sz="2000" dirty="0"/>
              <a:t>Fast, EOS @ .5 sec block time</a:t>
            </a:r>
          </a:p>
          <a:p>
            <a:r>
              <a:rPr lang="en-US" sz="2000" dirty="0"/>
              <a:t>Considered centralized</a:t>
            </a:r>
          </a:p>
          <a:p>
            <a:r>
              <a:rPr lang="en-US" sz="2000" dirty="0"/>
              <a:t>EOS – allegations of corruption, high stake validators can vote for themselves </a:t>
            </a:r>
          </a:p>
          <a:p>
            <a:endParaRPr lang="en-US" sz="2000" dirty="0"/>
          </a:p>
          <a:p>
            <a:r>
              <a:rPr lang="en-US" sz="2000" dirty="0"/>
              <a:t>Used by </a:t>
            </a:r>
            <a:r>
              <a:rPr lang="en-US" sz="2000" dirty="0" err="1"/>
              <a:t>BitShares</a:t>
            </a:r>
            <a:r>
              <a:rPr lang="en-US" sz="2000" dirty="0"/>
              <a:t>, EOS, Ark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F2945E-B90F-3346-8CF7-FD7DED5E35FB}"/>
              </a:ext>
            </a:extLst>
          </p:cNvPr>
          <p:cNvSpPr txBox="1">
            <a:spLocks/>
          </p:cNvSpPr>
          <p:nvPr/>
        </p:nvSpPr>
        <p:spPr>
          <a:xfrm>
            <a:off x="7023798" y="1286189"/>
            <a:ext cx="4863402" cy="4890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Considered centralized</a:t>
            </a:r>
          </a:p>
          <a:p>
            <a:r>
              <a:rPr lang="en-US" sz="2000" dirty="0"/>
              <a:t>Usually used in private, permissioned blockchains</a:t>
            </a:r>
          </a:p>
          <a:p>
            <a:r>
              <a:rPr lang="en-US" sz="2000" dirty="0"/>
              <a:t>Approved Validators – on-chain identify formally verified w/cross check, eligibility must be difficult to obtain, i.e. public notary license, uniform checks and procedures for establishing an authority</a:t>
            </a:r>
          </a:p>
          <a:p>
            <a:r>
              <a:rPr lang="en-US" sz="2000" dirty="0"/>
              <a:t>Used by </a:t>
            </a:r>
            <a:r>
              <a:rPr lang="en-US" sz="2000" dirty="0" err="1"/>
              <a:t>POA.Network</a:t>
            </a:r>
            <a:r>
              <a:rPr lang="en-US" sz="2000" dirty="0"/>
              <a:t>, </a:t>
            </a:r>
            <a:r>
              <a:rPr lang="en-US" sz="2000" dirty="0" err="1"/>
              <a:t>VeChain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F5E9B4-045F-9B43-991B-1D64F7FE6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34" y="4320791"/>
            <a:ext cx="6269794" cy="23511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D806B7-DD8E-5649-B634-5BA733F39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475" y="4254884"/>
            <a:ext cx="4460222" cy="223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2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1847</Words>
  <Application>Microsoft Macintosh PowerPoint</Application>
  <PresentationFormat>Widescreen</PresentationFormat>
  <Paragraphs>208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Roboto Condensed Light</vt:lpstr>
      <vt:lpstr>Office Theme</vt:lpstr>
      <vt:lpstr>Introduction to Blockchains, Consensus Models - 区块链简介，共识模型  </vt:lpstr>
      <vt:lpstr>Presentation Download</vt:lpstr>
      <vt:lpstr>Presentation Outline – table of contents</vt:lpstr>
      <vt:lpstr>A sample token – World Domination™, MEOW™</vt:lpstr>
      <vt:lpstr>A simple blockchain – source code</vt:lpstr>
      <vt:lpstr>Anatomy of a Blockchain</vt:lpstr>
      <vt:lpstr>Consensus Mechanisms – Protecting the network / Mining Rewards</vt:lpstr>
      <vt:lpstr>Proof of Work (PoW) vs. Proof of Stake (PoS)</vt:lpstr>
      <vt:lpstr>Delegated Proof of Stake (DPoS) vs. Proof of Authority (PoA)</vt:lpstr>
      <vt:lpstr>Other Proof of [ insert keyword here ] </vt:lpstr>
      <vt:lpstr>Secure Hash Algorithm – SHA-256 – Bitcoin</vt:lpstr>
      <vt:lpstr>256 bits</vt:lpstr>
      <vt:lpstr>2256 == 232  * 232  * 232  * 232  * 232  * 232  * 232  * 232  </vt:lpstr>
      <vt:lpstr>4,294,927,296 * itself 8 times - about 4 billion</vt:lpstr>
      <vt:lpstr>4,294,927,296 * itself 8 times - about 4 billion cont.</vt:lpstr>
      <vt:lpstr>Innovation in Blockchain? We are still in the early stages.</vt:lpstr>
      <vt:lpstr>Do you want to learn more about Blockchains through whitepapers?</vt:lpstr>
      <vt:lpstr>Appendix</vt:lpstr>
      <vt:lpstr>What is homomorphic encryption?</vt:lpstr>
      <vt:lpstr>Bitcoin History / Price</vt:lpstr>
      <vt:lpstr>Proof of [ Insert your version here ] </vt:lpstr>
      <vt:lpstr>Distributed Byzantine Fault Tolerance</vt:lpstr>
      <vt:lpstr>Proof of Weight (PoWeight) vs. Proof of Reputation (PoR)</vt:lpstr>
      <vt:lpstr>Warning signs of a blockchain or dApp project</vt:lpstr>
      <vt:lpstr>To be a Dapp the following must be true.</vt:lpstr>
      <vt:lpstr>Content References &amp; Graphic Attribution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Phillips</dc:creator>
  <cp:lastModifiedBy>Mark Phillips</cp:lastModifiedBy>
  <cp:revision>64</cp:revision>
  <cp:lastPrinted>2019-11-13T12:17:44Z</cp:lastPrinted>
  <dcterms:created xsi:type="dcterms:W3CDTF">2019-10-23T08:13:48Z</dcterms:created>
  <dcterms:modified xsi:type="dcterms:W3CDTF">2020-04-08T06:37:10Z</dcterms:modified>
</cp:coreProperties>
</file>