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exend Deca" charset="1" panose="00000000000000000000"/>
      <p:regular r:id="rId24"/>
    </p:embeddedFont>
    <p:embeddedFont>
      <p:font typeface="Clear Sans" charset="1" panose="020B0503030202020304"/>
      <p:regular r:id="rId25"/>
    </p:embeddedFont>
    <p:embeddedFont>
      <p:font typeface="Arimo Bold" charset="1" panose="020B0704020202020204"/>
      <p:regular r:id="rId26"/>
    </p:embeddedFont>
    <p:embeddedFont>
      <p:font typeface="Open Sans" charset="1" panose="00000000000000000000"/>
      <p:regular r:id="rId27"/>
    </p:embeddedFont>
    <p:embeddedFont>
      <p:font typeface="Open Sans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46559" y="9191625"/>
            <a:ext cx="10607948" cy="104775"/>
            <a:chOff x="0" y="0"/>
            <a:chExt cx="14143931" cy="13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3989" cy="139700"/>
            </a:xfrm>
            <a:custGeom>
              <a:avLst/>
              <a:gdLst/>
              <a:ahLst/>
              <a:cxnLst/>
              <a:rect r="r" b="b" t="t" l="l"/>
              <a:pathLst>
                <a:path h="139700" w="14143989">
                  <a:moveTo>
                    <a:pt x="63500" y="0"/>
                  </a:moveTo>
                  <a:lnTo>
                    <a:pt x="14080489" y="12700"/>
                  </a:lnTo>
                  <a:cubicBezTo>
                    <a:pt x="14115542" y="12700"/>
                    <a:pt x="14143989" y="41148"/>
                    <a:pt x="14143989" y="76200"/>
                  </a:cubicBezTo>
                  <a:cubicBezTo>
                    <a:pt x="14143989" y="111252"/>
                    <a:pt x="14115542" y="139700"/>
                    <a:pt x="14080489" y="139700"/>
                  </a:cubicBezTo>
                  <a:lnTo>
                    <a:pt x="63500" y="127000"/>
                  </a:lnTo>
                  <a:cubicBezTo>
                    <a:pt x="28321" y="127000"/>
                    <a:pt x="0" y="98552"/>
                    <a:pt x="0" y="63500"/>
                  </a:cubicBezTo>
                  <a:cubicBezTo>
                    <a:pt x="0" y="28448"/>
                    <a:pt x="28448" y="0"/>
                    <a:pt x="63500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43060" y="914400"/>
            <a:ext cx="10803399" cy="114300"/>
            <a:chOff x="0" y="0"/>
            <a:chExt cx="14404532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4594" cy="152527"/>
            </a:xfrm>
            <a:custGeom>
              <a:avLst/>
              <a:gdLst/>
              <a:ahLst/>
              <a:cxnLst/>
              <a:rect r="r" b="b" t="t" l="l"/>
              <a:pathLst>
                <a:path h="152527" w="14404594">
                  <a:moveTo>
                    <a:pt x="63627" y="0"/>
                  </a:moveTo>
                  <a:lnTo>
                    <a:pt x="14341094" y="25400"/>
                  </a:lnTo>
                  <a:cubicBezTo>
                    <a:pt x="14376146" y="25400"/>
                    <a:pt x="14404594" y="53975"/>
                    <a:pt x="14404467" y="89027"/>
                  </a:cubicBezTo>
                  <a:cubicBezTo>
                    <a:pt x="14404339" y="124079"/>
                    <a:pt x="14375892" y="152527"/>
                    <a:pt x="14340839" y="152400"/>
                  </a:cubicBezTo>
                  <a:lnTo>
                    <a:pt x="63373" y="127000"/>
                  </a:lnTo>
                  <a:cubicBezTo>
                    <a:pt x="28321" y="127000"/>
                    <a:pt x="0" y="98425"/>
                    <a:pt x="0" y="63373"/>
                  </a:cubicBezTo>
                  <a:cubicBezTo>
                    <a:pt x="0" y="28321"/>
                    <a:pt x="28575" y="0"/>
                    <a:pt x="63627" y="0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206869" y="7079302"/>
            <a:ext cx="95250" cy="2226623"/>
            <a:chOff x="0" y="0"/>
            <a:chExt cx="127000" cy="29688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000" cy="2968879"/>
            </a:xfrm>
            <a:custGeom>
              <a:avLst/>
              <a:gdLst/>
              <a:ahLst/>
              <a:cxnLst/>
              <a:rect r="r" b="b" t="t" l="l"/>
              <a:pathLst>
                <a:path h="2968879" w="127000">
                  <a:moveTo>
                    <a:pt x="0" y="2905379"/>
                  </a:move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cubicBezTo>
                    <a:pt x="98552" y="0"/>
                    <a:pt x="127000" y="28448"/>
                    <a:pt x="127000" y="63500"/>
                  </a:cubicBezTo>
                  <a:lnTo>
                    <a:pt x="127000" y="2905379"/>
                  </a:lnTo>
                  <a:cubicBezTo>
                    <a:pt x="127000" y="2940431"/>
                    <a:pt x="98552" y="2968879"/>
                    <a:pt x="63500" y="2968879"/>
                  </a:cubicBezTo>
                  <a:cubicBezTo>
                    <a:pt x="28448" y="2968879"/>
                    <a:pt x="0" y="2940431"/>
                    <a:pt x="0" y="2905379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2364" r="0" b="-32364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90600" y="895350"/>
            <a:ext cx="95250" cy="2226623"/>
            <a:chOff x="0" y="0"/>
            <a:chExt cx="127000" cy="29688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000" cy="2968879"/>
            </a:xfrm>
            <a:custGeom>
              <a:avLst/>
              <a:gdLst/>
              <a:ahLst/>
              <a:cxnLst/>
              <a:rect r="r" b="b" t="t" l="l"/>
              <a:pathLst>
                <a:path h="2968879" w="127000">
                  <a:moveTo>
                    <a:pt x="0" y="2905379"/>
                  </a:moveTo>
                  <a:lnTo>
                    <a:pt x="0" y="63500"/>
                  </a:lnTo>
                  <a:cubicBezTo>
                    <a:pt x="0" y="28448"/>
                    <a:pt x="28448" y="0"/>
                    <a:pt x="63500" y="0"/>
                  </a:cubicBezTo>
                  <a:cubicBezTo>
                    <a:pt x="98552" y="0"/>
                    <a:pt x="127000" y="28448"/>
                    <a:pt x="127000" y="63500"/>
                  </a:cubicBezTo>
                  <a:lnTo>
                    <a:pt x="127000" y="2905379"/>
                  </a:lnTo>
                  <a:cubicBezTo>
                    <a:pt x="127000" y="2940431"/>
                    <a:pt x="98552" y="2968879"/>
                    <a:pt x="63500" y="2968879"/>
                  </a:cubicBezTo>
                  <a:cubicBezTo>
                    <a:pt x="28448" y="2968879"/>
                    <a:pt x="0" y="2940431"/>
                    <a:pt x="0" y="2905379"/>
                  </a:cubicBezTo>
                  <a:close/>
                </a:path>
              </a:pathLst>
            </a:custGeom>
            <a:solidFill>
              <a:srgbClr val="FFC74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624" r="0" b="-2862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24842" y="5276850"/>
            <a:ext cx="12038317" cy="167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FABRICIO RAMOS FERREIRRA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72919" y="3930434"/>
            <a:ext cx="12490239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CASE -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58552"/>
            <a:ext cx="8888509" cy="5899748"/>
            <a:chOff x="0" y="0"/>
            <a:chExt cx="11851345" cy="7866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51386" cy="7866380"/>
            </a:xfrm>
            <a:custGeom>
              <a:avLst/>
              <a:gdLst/>
              <a:ahLst/>
              <a:cxnLst/>
              <a:rect r="r" b="b" t="t" l="l"/>
              <a:pathLst>
                <a:path h="7866380" w="11851386">
                  <a:moveTo>
                    <a:pt x="0" y="0"/>
                  </a:moveTo>
                  <a:lnTo>
                    <a:pt x="11851386" y="0"/>
                  </a:lnTo>
                  <a:lnTo>
                    <a:pt x="11851386" y="7866380"/>
                  </a:lnTo>
                  <a:lnTo>
                    <a:pt x="0" y="7866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" t="0" r="-1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137744" y="8178403"/>
            <a:ext cx="7711063" cy="822920"/>
          </a:xfrm>
          <a:custGeom>
            <a:avLst/>
            <a:gdLst/>
            <a:ahLst/>
            <a:cxnLst/>
            <a:rect r="r" b="b" t="t" l="l"/>
            <a:pathLst>
              <a:path h="822920" w="7711063">
                <a:moveTo>
                  <a:pt x="0" y="0"/>
                </a:moveTo>
                <a:lnTo>
                  <a:pt x="7711063" y="0"/>
                </a:lnTo>
                <a:lnTo>
                  <a:pt x="7711063" y="822920"/>
                </a:lnTo>
                <a:lnTo>
                  <a:pt x="0" y="82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909" y="2288578"/>
            <a:ext cx="11880839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nota de sentimentos primários e a categoria da emoção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66272" y="3375422"/>
            <a:ext cx="6600416" cy="129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Gráfico que gerei para provar minha teoria de que sentimentos bons tendiam a ter maiores notas.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3.1 Analisar a relação entre padrões emocionais e condições de empréstimo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3286" y="4717346"/>
            <a:ext cx="7114961" cy="2170064"/>
            <a:chOff x="0" y="0"/>
            <a:chExt cx="8610840" cy="26263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10854" cy="2626360"/>
            </a:xfrm>
            <a:custGeom>
              <a:avLst/>
              <a:gdLst/>
              <a:ahLst/>
              <a:cxnLst/>
              <a:rect r="r" b="b" t="t" l="l"/>
              <a:pathLst>
                <a:path h="2626360" w="8610854">
                  <a:moveTo>
                    <a:pt x="0" y="0"/>
                  </a:moveTo>
                  <a:lnTo>
                    <a:pt x="8610854" y="0"/>
                  </a:lnTo>
                  <a:lnTo>
                    <a:pt x="8610854" y="2626360"/>
                  </a:lnTo>
                  <a:lnTo>
                    <a:pt x="0" y="26263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" t="0" r="-10" b="2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4342841">
            <a:off x="4578222" y="5157276"/>
            <a:ext cx="1361625" cy="4114800"/>
          </a:xfrm>
          <a:custGeom>
            <a:avLst/>
            <a:gdLst/>
            <a:ahLst/>
            <a:cxnLst/>
            <a:rect r="r" b="b" t="t" l="l"/>
            <a:pathLst>
              <a:path h="4114800" w="1361625">
                <a:moveTo>
                  <a:pt x="0" y="0"/>
                </a:moveTo>
                <a:lnTo>
                  <a:pt x="1361625" y="0"/>
                </a:lnTo>
                <a:lnTo>
                  <a:pt x="13616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66" t="0" r="-3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73937">
            <a:off x="10814187" y="2979741"/>
            <a:ext cx="3743679" cy="2110074"/>
          </a:xfrm>
          <a:custGeom>
            <a:avLst/>
            <a:gdLst/>
            <a:ahLst/>
            <a:cxnLst/>
            <a:rect r="r" b="b" t="t" l="l"/>
            <a:pathLst>
              <a:path h="2110074" w="3743679">
                <a:moveTo>
                  <a:pt x="0" y="0"/>
                </a:moveTo>
                <a:lnTo>
                  <a:pt x="3743679" y="0"/>
                </a:lnTo>
                <a:lnTo>
                  <a:pt x="3743679" y="2110074"/>
                </a:lnTo>
                <a:lnTo>
                  <a:pt x="0" y="21100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" t="0" r="-16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25995" y="4507796"/>
            <a:ext cx="4934736" cy="4336586"/>
            <a:chOff x="0" y="0"/>
            <a:chExt cx="6579648" cy="57821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79616" cy="5782056"/>
            </a:xfrm>
            <a:custGeom>
              <a:avLst/>
              <a:gdLst/>
              <a:ahLst/>
              <a:cxnLst/>
              <a:rect r="r" b="b" t="t" l="l"/>
              <a:pathLst>
                <a:path h="5782056" w="6579616">
                  <a:moveTo>
                    <a:pt x="0" y="0"/>
                  </a:moveTo>
                  <a:lnTo>
                    <a:pt x="6579616" y="0"/>
                  </a:lnTo>
                  <a:lnTo>
                    <a:pt x="6579616" y="5782056"/>
                  </a:lnTo>
                  <a:lnTo>
                    <a:pt x="0" y="5782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" r="0" b="-5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932291" y="4503738"/>
            <a:ext cx="4828479" cy="3982569"/>
            <a:chOff x="0" y="0"/>
            <a:chExt cx="6437972" cy="53100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38011" cy="5310124"/>
            </a:xfrm>
            <a:custGeom>
              <a:avLst/>
              <a:gdLst/>
              <a:ahLst/>
              <a:cxnLst/>
              <a:rect r="r" b="b" t="t" l="l"/>
              <a:pathLst>
                <a:path h="5310124" w="6438011">
                  <a:moveTo>
                    <a:pt x="0" y="0"/>
                  </a:moveTo>
                  <a:lnTo>
                    <a:pt x="6438011" y="0"/>
                  </a:lnTo>
                  <a:lnTo>
                    <a:pt x="6438011" y="5310124"/>
                  </a:lnTo>
                  <a:lnTo>
                    <a:pt x="0" y="5310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1" t="0" r="-31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Loan-Emotion Correlation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7039" y="2060506"/>
            <a:ext cx="6467456" cy="244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Encontrei uma espécie de arquétipo de cada ID, demonstrando o padrão emocional para cada usuário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286" y="6830260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emotions.csv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32291" y="8503468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arqutip.csv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3123" y="2293811"/>
            <a:ext cx="11003699" cy="6879534"/>
          </a:xfrm>
          <a:custGeom>
            <a:avLst/>
            <a:gdLst/>
            <a:ahLst/>
            <a:cxnLst/>
            <a:rect r="r" b="b" t="t" l="l"/>
            <a:pathLst>
              <a:path h="6879534" w="11003699">
                <a:moveTo>
                  <a:pt x="0" y="0"/>
                </a:moveTo>
                <a:lnTo>
                  <a:pt x="11003699" y="0"/>
                </a:lnTo>
                <a:lnTo>
                  <a:pt x="11003699" y="6879534"/>
                </a:lnTo>
                <a:lnTo>
                  <a:pt x="0" y="687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4757" y="5481115"/>
            <a:ext cx="5514721" cy="1267865"/>
          </a:xfrm>
          <a:custGeom>
            <a:avLst/>
            <a:gdLst/>
            <a:ahLst/>
            <a:cxnLst/>
            <a:rect r="r" b="b" t="t" l="l"/>
            <a:pathLst>
              <a:path h="1267865" w="5514721">
                <a:moveTo>
                  <a:pt x="0" y="0"/>
                </a:moveTo>
                <a:lnTo>
                  <a:pt x="5514721" y="0"/>
                </a:lnTo>
                <a:lnTo>
                  <a:pt x="5514721" y="1267865"/>
                </a:lnTo>
                <a:lnTo>
                  <a:pt x="0" y="1267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" t="0" r="-11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3.1 Analisar a relação entre padrões emocionais e condições de empréstimo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Loan-Emotion Correlation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24567" y="2583474"/>
            <a:ext cx="4534733" cy="207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9"/>
              </a:lnSpc>
            </a:pPr>
            <a:r>
              <a:rPr lang="en-US" sz="29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Fazendo a média de empréstimo para cada padrão de emoção temos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2571" y="2671047"/>
            <a:ext cx="8691075" cy="5386018"/>
          </a:xfrm>
          <a:custGeom>
            <a:avLst/>
            <a:gdLst/>
            <a:ahLst/>
            <a:cxnLst/>
            <a:rect r="r" b="b" t="t" l="l"/>
            <a:pathLst>
              <a:path h="5386018" w="8691075">
                <a:moveTo>
                  <a:pt x="0" y="0"/>
                </a:moveTo>
                <a:lnTo>
                  <a:pt x="8691075" y="0"/>
                </a:lnTo>
                <a:lnTo>
                  <a:pt x="8691075" y="5386018"/>
                </a:lnTo>
                <a:lnTo>
                  <a:pt x="0" y="538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5398" y="5739409"/>
            <a:ext cx="6921925" cy="1816386"/>
          </a:xfrm>
          <a:custGeom>
            <a:avLst/>
            <a:gdLst/>
            <a:ahLst/>
            <a:cxnLst/>
            <a:rect r="r" b="b" t="t" l="l"/>
            <a:pathLst>
              <a:path h="1816386" w="6921925">
                <a:moveTo>
                  <a:pt x="0" y="0"/>
                </a:moveTo>
                <a:lnTo>
                  <a:pt x="6921925" y="0"/>
                </a:lnTo>
                <a:lnTo>
                  <a:pt x="6921925" y="1816386"/>
                </a:lnTo>
                <a:lnTo>
                  <a:pt x="0" y="181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31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3.1 Analisar a relação entre padrões emocionais e condições de empréstimo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Loan-Emotion Correlation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67309" y="2845354"/>
            <a:ext cx="5190088" cy="86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mesma analise realizada para as taxas de juros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9926" y="3360273"/>
            <a:ext cx="10751026" cy="6222740"/>
          </a:xfrm>
          <a:custGeom>
            <a:avLst/>
            <a:gdLst/>
            <a:ahLst/>
            <a:cxnLst/>
            <a:rect r="r" b="b" t="t" l="l"/>
            <a:pathLst>
              <a:path h="6222740" w="10751026">
                <a:moveTo>
                  <a:pt x="0" y="0"/>
                </a:moveTo>
                <a:lnTo>
                  <a:pt x="10751026" y="0"/>
                </a:lnTo>
                <a:lnTo>
                  <a:pt x="10751026" y="6222740"/>
                </a:lnTo>
                <a:lnTo>
                  <a:pt x="0" y="6222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5076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emotions.csv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740821" y="2522894"/>
            <a:ext cx="1490992" cy="651526"/>
          </a:xfrm>
          <a:custGeom>
            <a:avLst/>
            <a:gdLst/>
            <a:ahLst/>
            <a:cxnLst/>
            <a:rect r="r" b="b" t="t" l="l"/>
            <a:pathLst>
              <a:path h="651526" w="1490992">
                <a:moveTo>
                  <a:pt x="0" y="0"/>
                </a:moveTo>
                <a:lnTo>
                  <a:pt x="1490992" y="0"/>
                </a:lnTo>
                <a:lnTo>
                  <a:pt x="1490992" y="651526"/>
                </a:lnTo>
                <a:lnTo>
                  <a:pt x="0" y="651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10757" y="5705276"/>
            <a:ext cx="6421827" cy="1309721"/>
          </a:xfrm>
          <a:custGeom>
            <a:avLst/>
            <a:gdLst/>
            <a:ahLst/>
            <a:cxnLst/>
            <a:rect r="r" b="b" t="t" l="l"/>
            <a:pathLst>
              <a:path h="1309721" w="6421827">
                <a:moveTo>
                  <a:pt x="0" y="0"/>
                </a:moveTo>
                <a:lnTo>
                  <a:pt x="6421826" y="0"/>
                </a:lnTo>
                <a:lnTo>
                  <a:pt x="6421826" y="1309721"/>
                </a:lnTo>
                <a:lnTo>
                  <a:pt x="0" y="1309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45" r="0" b="-294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9926" y="1156866"/>
            <a:ext cx="16308705" cy="11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3.2 Identifique os padrões emocionais tem maior influência nos resultados dos empréstimos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Loan-Emotion Correlation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75217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nova base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max_intensity_per_day.csv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7932" y="2522894"/>
            <a:ext cx="1490992" cy="651526"/>
          </a:xfrm>
          <a:custGeom>
            <a:avLst/>
            <a:gdLst/>
            <a:ahLst/>
            <a:cxnLst/>
            <a:rect r="r" b="b" t="t" l="l"/>
            <a:pathLst>
              <a:path h="651526" w="1490992">
                <a:moveTo>
                  <a:pt x="0" y="0"/>
                </a:moveTo>
                <a:lnTo>
                  <a:pt x="1490992" y="0"/>
                </a:lnTo>
                <a:lnTo>
                  <a:pt x="1490992" y="651526"/>
                </a:lnTo>
                <a:lnTo>
                  <a:pt x="0" y="651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2774" y="3174420"/>
            <a:ext cx="6834837" cy="6834837"/>
          </a:xfrm>
          <a:custGeom>
            <a:avLst/>
            <a:gdLst/>
            <a:ahLst/>
            <a:cxnLst/>
            <a:rect r="r" b="b" t="t" l="l"/>
            <a:pathLst>
              <a:path h="6834837" w="6834837">
                <a:moveTo>
                  <a:pt x="0" y="0"/>
                </a:moveTo>
                <a:lnTo>
                  <a:pt x="6834837" y="0"/>
                </a:lnTo>
                <a:lnTo>
                  <a:pt x="6834837" y="6834837"/>
                </a:lnTo>
                <a:lnTo>
                  <a:pt x="0" y="6834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43926" y="3583502"/>
            <a:ext cx="6492346" cy="1559998"/>
          </a:xfrm>
          <a:custGeom>
            <a:avLst/>
            <a:gdLst/>
            <a:ahLst/>
            <a:cxnLst/>
            <a:rect r="r" b="b" t="t" l="l"/>
            <a:pathLst>
              <a:path h="1559998" w="6492346">
                <a:moveTo>
                  <a:pt x="0" y="0"/>
                </a:moveTo>
                <a:lnTo>
                  <a:pt x="6492346" y="0"/>
                </a:lnTo>
                <a:lnTo>
                  <a:pt x="6492346" y="1559998"/>
                </a:lnTo>
                <a:lnTo>
                  <a:pt x="0" y="155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9926" y="1156866"/>
            <a:ext cx="16308705" cy="11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.1 Avaliar a eficácia da política de empréstimos (taxas de juros e valor do empréstimo) em termos de inadimplência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7305"/>
            <a:ext cx="12523881" cy="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. Lending Operation Assessment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9926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users.csv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3745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nova base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user_status.csv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7932" y="2522894"/>
            <a:ext cx="1490992" cy="651526"/>
          </a:xfrm>
          <a:custGeom>
            <a:avLst/>
            <a:gdLst/>
            <a:ahLst/>
            <a:cxnLst/>
            <a:rect r="r" b="b" t="t" l="l"/>
            <a:pathLst>
              <a:path h="651526" w="1490992">
                <a:moveTo>
                  <a:pt x="0" y="0"/>
                </a:moveTo>
                <a:lnTo>
                  <a:pt x="1490992" y="0"/>
                </a:lnTo>
                <a:lnTo>
                  <a:pt x="1490992" y="651526"/>
                </a:lnTo>
                <a:lnTo>
                  <a:pt x="0" y="651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7295" y="8215184"/>
            <a:ext cx="6592928" cy="1776621"/>
          </a:xfrm>
          <a:custGeom>
            <a:avLst/>
            <a:gdLst/>
            <a:ahLst/>
            <a:cxnLst/>
            <a:rect r="r" b="b" t="t" l="l"/>
            <a:pathLst>
              <a:path h="1776621" w="6592928">
                <a:moveTo>
                  <a:pt x="0" y="0"/>
                </a:moveTo>
                <a:lnTo>
                  <a:pt x="6592928" y="0"/>
                </a:lnTo>
                <a:lnTo>
                  <a:pt x="6592928" y="1776620"/>
                </a:lnTo>
                <a:lnTo>
                  <a:pt x="0" y="177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7295" y="3403743"/>
            <a:ext cx="9482446" cy="4693811"/>
          </a:xfrm>
          <a:custGeom>
            <a:avLst/>
            <a:gdLst/>
            <a:ahLst/>
            <a:cxnLst/>
            <a:rect r="r" b="b" t="t" l="l"/>
            <a:pathLst>
              <a:path h="4693811" w="9482446">
                <a:moveTo>
                  <a:pt x="0" y="0"/>
                </a:moveTo>
                <a:lnTo>
                  <a:pt x="9482446" y="0"/>
                </a:lnTo>
                <a:lnTo>
                  <a:pt x="9482446" y="4693811"/>
                </a:lnTo>
                <a:lnTo>
                  <a:pt x="0" y="46938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62419" y="4160437"/>
            <a:ext cx="6884731" cy="3390027"/>
          </a:xfrm>
          <a:custGeom>
            <a:avLst/>
            <a:gdLst/>
            <a:ahLst/>
            <a:cxnLst/>
            <a:rect r="r" b="b" t="t" l="l"/>
            <a:pathLst>
              <a:path h="3390027" w="6884731">
                <a:moveTo>
                  <a:pt x="0" y="0"/>
                </a:moveTo>
                <a:lnTo>
                  <a:pt x="6884731" y="0"/>
                </a:lnTo>
                <a:lnTo>
                  <a:pt x="6884731" y="3390027"/>
                </a:lnTo>
                <a:lnTo>
                  <a:pt x="0" y="33900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2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9926" y="1156866"/>
            <a:ext cx="16308705" cy="58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.2 Medir o crescimento e a lucratividade da operação de empréstimo.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7305"/>
            <a:ext cx="12523881" cy="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. Lending Operation Assessment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9926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users.csv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3745" y="2604232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nova base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user_status.csv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556" y="2676357"/>
            <a:ext cx="10723869" cy="5308315"/>
          </a:xfrm>
          <a:custGeom>
            <a:avLst/>
            <a:gdLst/>
            <a:ahLst/>
            <a:cxnLst/>
            <a:rect r="r" b="b" t="t" l="l"/>
            <a:pathLst>
              <a:path h="5308315" w="10723869">
                <a:moveTo>
                  <a:pt x="0" y="0"/>
                </a:moveTo>
                <a:lnTo>
                  <a:pt x="10723869" y="0"/>
                </a:lnTo>
                <a:lnTo>
                  <a:pt x="10723869" y="5308316"/>
                </a:lnTo>
                <a:lnTo>
                  <a:pt x="0" y="53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4035" y="2684371"/>
            <a:ext cx="6947521" cy="5300301"/>
          </a:xfrm>
          <a:custGeom>
            <a:avLst/>
            <a:gdLst/>
            <a:ahLst/>
            <a:cxnLst/>
            <a:rect r="r" b="b" t="t" l="l"/>
            <a:pathLst>
              <a:path h="5300301" w="6947521">
                <a:moveTo>
                  <a:pt x="0" y="0"/>
                </a:moveTo>
                <a:lnTo>
                  <a:pt x="6947520" y="0"/>
                </a:lnTo>
                <a:lnTo>
                  <a:pt x="6947520" y="5300302"/>
                </a:lnTo>
                <a:lnTo>
                  <a:pt x="0" y="5300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6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9926" y="1156866"/>
            <a:ext cx="16308705" cy="11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.3 Analisar desembolso, desempenho de empréstimos e tendências de receita ao longo do tempo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305"/>
            <a:ext cx="12523881" cy="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. Lending Operation Assessment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3649" y="2549382"/>
            <a:ext cx="11301259" cy="5594123"/>
          </a:xfrm>
          <a:custGeom>
            <a:avLst/>
            <a:gdLst/>
            <a:ahLst/>
            <a:cxnLst/>
            <a:rect r="r" b="b" t="t" l="l"/>
            <a:pathLst>
              <a:path h="5594123" w="11301259">
                <a:moveTo>
                  <a:pt x="0" y="0"/>
                </a:moveTo>
                <a:lnTo>
                  <a:pt x="11301259" y="0"/>
                </a:lnTo>
                <a:lnTo>
                  <a:pt x="11301259" y="5594124"/>
                </a:lnTo>
                <a:lnTo>
                  <a:pt x="0" y="559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9435" y="8353056"/>
            <a:ext cx="6029687" cy="1757974"/>
          </a:xfrm>
          <a:custGeom>
            <a:avLst/>
            <a:gdLst/>
            <a:ahLst/>
            <a:cxnLst/>
            <a:rect r="r" b="b" t="t" l="l"/>
            <a:pathLst>
              <a:path h="1757974" w="6029687">
                <a:moveTo>
                  <a:pt x="0" y="0"/>
                </a:moveTo>
                <a:lnTo>
                  <a:pt x="6029687" y="0"/>
                </a:lnTo>
                <a:lnTo>
                  <a:pt x="6029687" y="1757974"/>
                </a:lnTo>
                <a:lnTo>
                  <a:pt x="0" y="1757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9926" y="1156866"/>
            <a:ext cx="16308705" cy="118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.3 Analisar desembolso, desempenho de empréstimos e tendências de receita ao longo do tempo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305"/>
            <a:ext cx="12523881" cy="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. Lending Operation Assessment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9450" y="3681033"/>
            <a:ext cx="4219280" cy="3158549"/>
            <a:chOff x="0" y="0"/>
            <a:chExt cx="9836328" cy="7363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36322" cy="7363460"/>
            </a:xfrm>
            <a:custGeom>
              <a:avLst/>
              <a:gdLst/>
              <a:ahLst/>
              <a:cxnLst/>
              <a:rect r="r" b="b" t="t" l="l"/>
              <a:pathLst>
                <a:path h="7363460" w="9836322">
                  <a:moveTo>
                    <a:pt x="0" y="0"/>
                  </a:moveTo>
                  <a:lnTo>
                    <a:pt x="9836322" y="0"/>
                  </a:lnTo>
                  <a:lnTo>
                    <a:pt x="9836322" y="7363460"/>
                  </a:lnTo>
                  <a:lnTo>
                    <a:pt x="0" y="7363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7" t="-223" r="-44742" b="-4174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4617" y="4152573"/>
            <a:ext cx="6133685" cy="1870774"/>
            <a:chOff x="0" y="0"/>
            <a:chExt cx="8610840" cy="26263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10854" cy="2626360"/>
            </a:xfrm>
            <a:custGeom>
              <a:avLst/>
              <a:gdLst/>
              <a:ahLst/>
              <a:cxnLst/>
              <a:rect r="r" b="b" t="t" l="l"/>
              <a:pathLst>
                <a:path h="2626360" w="8610854">
                  <a:moveTo>
                    <a:pt x="0" y="0"/>
                  </a:moveTo>
                  <a:lnTo>
                    <a:pt x="8610854" y="0"/>
                  </a:lnTo>
                  <a:lnTo>
                    <a:pt x="8610854" y="2626360"/>
                  </a:lnTo>
                  <a:lnTo>
                    <a:pt x="0" y="26263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" t="0" r="-10" b="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342841">
            <a:off x="4536435" y="5120213"/>
            <a:ext cx="1361625" cy="4114800"/>
          </a:xfrm>
          <a:custGeom>
            <a:avLst/>
            <a:gdLst/>
            <a:ahLst/>
            <a:cxnLst/>
            <a:rect r="r" b="b" t="t" l="l"/>
            <a:pathLst>
              <a:path h="4114800" w="1361625">
                <a:moveTo>
                  <a:pt x="0" y="0"/>
                </a:moveTo>
                <a:lnTo>
                  <a:pt x="1361625" y="0"/>
                </a:lnTo>
                <a:lnTo>
                  <a:pt x="13616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66" t="0" r="-3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173937">
            <a:off x="10712578" y="2207010"/>
            <a:ext cx="3743679" cy="2110074"/>
          </a:xfrm>
          <a:custGeom>
            <a:avLst/>
            <a:gdLst/>
            <a:ahLst/>
            <a:cxnLst/>
            <a:rect r="r" b="b" t="t" l="l"/>
            <a:pathLst>
              <a:path h="2110074" w="3743679">
                <a:moveTo>
                  <a:pt x="0" y="0"/>
                </a:moveTo>
                <a:lnTo>
                  <a:pt x="3743679" y="0"/>
                </a:lnTo>
                <a:lnTo>
                  <a:pt x="3743679" y="2110074"/>
                </a:lnTo>
                <a:lnTo>
                  <a:pt x="0" y="2110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" t="0" r="-1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589592" y="4051158"/>
            <a:ext cx="6223798" cy="3306393"/>
            <a:chOff x="0" y="0"/>
            <a:chExt cx="8298397" cy="44085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98434" cy="4408551"/>
            </a:xfrm>
            <a:custGeom>
              <a:avLst/>
              <a:gdLst/>
              <a:ahLst/>
              <a:cxnLst/>
              <a:rect r="r" b="b" t="t" l="l"/>
              <a:pathLst>
                <a:path h="4408551" w="8298434">
                  <a:moveTo>
                    <a:pt x="0" y="0"/>
                  </a:moveTo>
                  <a:lnTo>
                    <a:pt x="8298434" y="0"/>
                  </a:lnTo>
                  <a:lnTo>
                    <a:pt x="8298434" y="4408551"/>
                  </a:lnTo>
                  <a:lnTo>
                    <a:pt x="0" y="4408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45" r="0" b="-4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6479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2.1Identificar padrões emocionais dominantes para o usuário ao longo do tempo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6479" y="1980560"/>
            <a:ext cx="4691219" cy="180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Criando uma nova base de dados listando os sentimentos predominantes (maior contagem) </a:t>
            </a:r>
            <a:r>
              <a:rPr lang="en-US" sz="2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 MÊS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4617" y="5966197"/>
            <a:ext cx="56803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inicial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emotions.csv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8937" y="7416848"/>
            <a:ext cx="6709063" cy="43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dados nova </a:t>
            </a:r>
            <a:r>
              <a:rPr lang="en-US" sz="2499">
                <a:solidFill>
                  <a:srgbClr val="0CC0DF"/>
                </a:solidFill>
                <a:latin typeface="Open Sans"/>
                <a:ea typeface="Open Sans"/>
                <a:cs typeface="Open Sans"/>
                <a:sym typeface="Open Sans"/>
              </a:rPr>
              <a:t>2.1 Emotion_by_month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185" y="2278801"/>
            <a:ext cx="9688851" cy="6443891"/>
          </a:xfrm>
          <a:custGeom>
            <a:avLst/>
            <a:gdLst/>
            <a:ahLst/>
            <a:cxnLst/>
            <a:rect r="r" b="b" t="t" l="l"/>
            <a:pathLst>
              <a:path h="6443891" w="9688851">
                <a:moveTo>
                  <a:pt x="0" y="0"/>
                </a:moveTo>
                <a:lnTo>
                  <a:pt x="9688851" y="0"/>
                </a:lnTo>
                <a:lnTo>
                  <a:pt x="9688851" y="6443891"/>
                </a:lnTo>
                <a:lnTo>
                  <a:pt x="0" y="644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479" y="1171570"/>
            <a:ext cx="16308705" cy="58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2.1Identificar padrões emocionais dominantes para o usuário ao longo do tempo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18306" y="2193076"/>
            <a:ext cx="6481247" cy="26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Aqui está o comportamento das </a:t>
            </a:r>
            <a:r>
              <a:rPr lang="en-US" sz="3720">
                <a:solidFill>
                  <a:srgbClr val="CC423B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emoções dominantes ao decorrer dos últimos anos.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5035" y="3296633"/>
            <a:ext cx="7247963" cy="5852059"/>
          </a:xfrm>
          <a:custGeom>
            <a:avLst/>
            <a:gdLst/>
            <a:ahLst/>
            <a:cxnLst/>
            <a:rect r="r" b="b" t="t" l="l"/>
            <a:pathLst>
              <a:path h="5852059" w="7247963">
                <a:moveTo>
                  <a:pt x="0" y="0"/>
                </a:moveTo>
                <a:lnTo>
                  <a:pt x="7247963" y="0"/>
                </a:lnTo>
                <a:lnTo>
                  <a:pt x="7247963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4350" y="3296633"/>
            <a:ext cx="7258701" cy="5852059"/>
          </a:xfrm>
          <a:custGeom>
            <a:avLst/>
            <a:gdLst/>
            <a:ahLst/>
            <a:cxnLst/>
            <a:rect r="r" b="b" t="t" l="l"/>
            <a:pathLst>
              <a:path h="5852059" w="7258701">
                <a:moveTo>
                  <a:pt x="0" y="0"/>
                </a:moveTo>
                <a:lnTo>
                  <a:pt x="7258701" y="0"/>
                </a:lnTo>
                <a:lnTo>
                  <a:pt x="7258701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307628"/>
            <a:ext cx="9334418" cy="47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0"/>
              </a:lnSpc>
            </a:pPr>
            <a:r>
              <a:rPr lang="en-US" sz="25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QUANTIDADE de sentimentos primários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7692" y="3406241"/>
            <a:ext cx="7860014" cy="5852059"/>
          </a:xfrm>
          <a:custGeom>
            <a:avLst/>
            <a:gdLst/>
            <a:ahLst/>
            <a:cxnLst/>
            <a:rect r="r" b="b" t="t" l="l"/>
            <a:pathLst>
              <a:path h="5852059" w="7860014">
                <a:moveTo>
                  <a:pt x="0" y="0"/>
                </a:moveTo>
                <a:lnTo>
                  <a:pt x="7860014" y="0"/>
                </a:lnTo>
                <a:lnTo>
                  <a:pt x="7860014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7327" y="3406241"/>
            <a:ext cx="8257309" cy="5852059"/>
          </a:xfrm>
          <a:custGeom>
            <a:avLst/>
            <a:gdLst/>
            <a:ahLst/>
            <a:cxnLst/>
            <a:rect r="r" b="b" t="t" l="l"/>
            <a:pathLst>
              <a:path h="5852059" w="8257309">
                <a:moveTo>
                  <a:pt x="0" y="0"/>
                </a:moveTo>
                <a:lnTo>
                  <a:pt x="8257309" y="0"/>
                </a:lnTo>
                <a:lnTo>
                  <a:pt x="8257309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307628"/>
            <a:ext cx="9334418" cy="47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0"/>
              </a:lnSpc>
            </a:pPr>
            <a:r>
              <a:rPr lang="en-US" sz="25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QUANTIDADE de sentimentos primários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21" y="3406241"/>
            <a:ext cx="7247963" cy="5852059"/>
          </a:xfrm>
          <a:custGeom>
            <a:avLst/>
            <a:gdLst/>
            <a:ahLst/>
            <a:cxnLst/>
            <a:rect r="r" b="b" t="t" l="l"/>
            <a:pathLst>
              <a:path h="5852059" w="7247963">
                <a:moveTo>
                  <a:pt x="0" y="0"/>
                </a:moveTo>
                <a:lnTo>
                  <a:pt x="7247964" y="0"/>
                </a:lnTo>
                <a:lnTo>
                  <a:pt x="7247964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1337" y="3406241"/>
            <a:ext cx="7247963" cy="5852059"/>
          </a:xfrm>
          <a:custGeom>
            <a:avLst/>
            <a:gdLst/>
            <a:ahLst/>
            <a:cxnLst/>
            <a:rect r="r" b="b" t="t" l="l"/>
            <a:pathLst>
              <a:path h="5852059" w="7247963">
                <a:moveTo>
                  <a:pt x="0" y="0"/>
                </a:moveTo>
                <a:lnTo>
                  <a:pt x="7247963" y="0"/>
                </a:lnTo>
                <a:lnTo>
                  <a:pt x="7247963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307628"/>
            <a:ext cx="9334418" cy="47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0"/>
              </a:lnSpc>
            </a:pPr>
            <a:r>
              <a:rPr lang="en-US" sz="25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QUANTIDADE de sentimentos primários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010" y="3406241"/>
            <a:ext cx="7258701" cy="5852059"/>
          </a:xfrm>
          <a:custGeom>
            <a:avLst/>
            <a:gdLst/>
            <a:ahLst/>
            <a:cxnLst/>
            <a:rect r="r" b="b" t="t" l="l"/>
            <a:pathLst>
              <a:path h="5852059" w="7258701">
                <a:moveTo>
                  <a:pt x="0" y="0"/>
                </a:moveTo>
                <a:lnTo>
                  <a:pt x="7258701" y="0"/>
                </a:lnTo>
                <a:lnTo>
                  <a:pt x="7258701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26405" y="3406241"/>
            <a:ext cx="7988866" cy="5852059"/>
          </a:xfrm>
          <a:custGeom>
            <a:avLst/>
            <a:gdLst/>
            <a:ahLst/>
            <a:cxnLst/>
            <a:rect r="r" b="b" t="t" l="l"/>
            <a:pathLst>
              <a:path h="5852059" w="7988866">
                <a:moveTo>
                  <a:pt x="0" y="0"/>
                </a:moveTo>
                <a:lnTo>
                  <a:pt x="7988866" y="0"/>
                </a:lnTo>
                <a:lnTo>
                  <a:pt x="7988866" y="5852059"/>
                </a:lnTo>
                <a:lnTo>
                  <a:pt x="0" y="5852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307628"/>
            <a:ext cx="9334418" cy="47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0"/>
              </a:lnSpc>
            </a:pPr>
            <a:r>
              <a:rPr lang="en-US" sz="25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QUANTIDADE de sentimentos primários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567" y="3053752"/>
            <a:ext cx="9811251" cy="7009800"/>
            <a:chOff x="0" y="0"/>
            <a:chExt cx="13081668" cy="934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81636" cy="9346438"/>
            </a:xfrm>
            <a:custGeom>
              <a:avLst/>
              <a:gdLst/>
              <a:ahLst/>
              <a:cxnLst/>
              <a:rect r="r" b="b" t="t" l="l"/>
              <a:pathLst>
                <a:path h="9346438" w="13081636">
                  <a:moveTo>
                    <a:pt x="0" y="0"/>
                  </a:moveTo>
                  <a:lnTo>
                    <a:pt x="13081636" y="0"/>
                  </a:lnTo>
                  <a:lnTo>
                    <a:pt x="13081636" y="9346438"/>
                  </a:lnTo>
                  <a:lnTo>
                    <a:pt x="0" y="9346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288578"/>
            <a:ext cx="9822489" cy="48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INTENSIDADE de sentimentos primários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58373" y="2882302"/>
            <a:ext cx="6481247" cy="393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Independentemente da situação, a intensidade exibe uma distribuição homogênea entre os diferentes contextos, evidenciando sua independência.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2909" y="3053752"/>
            <a:ext cx="9615332" cy="6992969"/>
            <a:chOff x="0" y="0"/>
            <a:chExt cx="12820443" cy="9323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0396" cy="9323959"/>
            </a:xfrm>
            <a:custGeom>
              <a:avLst/>
              <a:gdLst/>
              <a:ahLst/>
              <a:cxnLst/>
              <a:rect r="r" b="b" t="t" l="l"/>
              <a:pathLst>
                <a:path h="9323959" w="12820396">
                  <a:moveTo>
                    <a:pt x="0" y="0"/>
                  </a:moveTo>
                  <a:lnTo>
                    <a:pt x="12820396" y="0"/>
                  </a:lnTo>
                  <a:lnTo>
                    <a:pt x="12820396" y="9323959"/>
                  </a:lnTo>
                  <a:lnTo>
                    <a:pt x="0" y="9323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27305"/>
            <a:ext cx="10215398" cy="100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Emotional pattern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346" y="1171570"/>
            <a:ext cx="1630870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2.2 Identificar como emoções se correlacionam com diferentes contextos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9" y="2288578"/>
            <a:ext cx="9098872" cy="48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Analise envolvendo a NOTA de sentimentos primários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9130" y="3061705"/>
            <a:ext cx="6600416" cy="348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fator nota está relacionado à intensidade e à 'qualidade' do sentimento, com os sentimentos positivos recebendo as maiores pontuações. Destacam-se os seguintes:</a:t>
            </a:r>
          </a:p>
          <a:p>
            <a:pPr algn="l">
              <a:lnSpc>
                <a:spcPts val="3500"/>
              </a:lnSpc>
            </a:pPr>
          </a:p>
          <a:p>
            <a:pPr algn="l" marL="571502" indent="-190501" lvl="2">
              <a:lnSpc>
                <a:spcPts val="3500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Joy - </a:t>
            </a:r>
            <a:r>
              <a:rPr lang="en-US" sz="2499">
                <a:solidFill>
                  <a:srgbClr val="CC423B"/>
                </a:solidFill>
                <a:latin typeface="Open Sans"/>
                <a:ea typeface="Open Sans"/>
                <a:cs typeface="Open Sans"/>
                <a:sym typeface="Open Sans"/>
              </a:rPr>
              <a:t>Média 5,915</a:t>
            </a:r>
          </a:p>
          <a:p>
            <a:pPr algn="l" marL="571502" indent="-190501" lvl="2">
              <a:lnSpc>
                <a:spcPts val="3500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Love - </a:t>
            </a:r>
            <a:r>
              <a:rPr lang="en-US" sz="2499">
                <a:solidFill>
                  <a:srgbClr val="CC423B"/>
                </a:solidFill>
                <a:latin typeface="Open Sans"/>
                <a:ea typeface="Open Sans"/>
                <a:cs typeface="Open Sans"/>
                <a:sym typeface="Open Sans"/>
              </a:rPr>
              <a:t>Média 5,555</a:t>
            </a:r>
          </a:p>
          <a:p>
            <a:pPr algn="l" marL="571502" indent="-190501" lvl="2">
              <a:lnSpc>
                <a:spcPts val="3500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Pride - </a:t>
            </a:r>
            <a:r>
              <a:rPr lang="en-US" sz="2499">
                <a:solidFill>
                  <a:srgbClr val="CC423B"/>
                </a:solidFill>
                <a:latin typeface="Open Sans"/>
                <a:ea typeface="Open Sans"/>
                <a:cs typeface="Open Sans"/>
                <a:sym typeface="Open Sans"/>
              </a:rPr>
              <a:t>Média 5,5475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DAGTrPpZDgs</dc:identifier>
  <dcterms:modified xsi:type="dcterms:W3CDTF">2011-08-01T06:04:30Z</dcterms:modified>
  <cp:revision>1</cp:revision>
  <dc:title>Apresentação de Slides Corporativo Preto e Amarelo.pptx</dc:title>
</cp:coreProperties>
</file>