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C57B7C-D1BE-4194-8DF0-4C3FC8D1F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BBA8040-C58D-4AF7-9E25-6BD37420C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7BF191-881A-4E30-8E59-C67EBE2D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ED1-73AA-419F-90B8-CF2744DE262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FB4738-3503-4817-A166-0BD354A3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2D07B0-EA98-49D7-B899-5C3B3FFD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9376-0396-4197-BCDE-D06117226D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72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D15949-CCF9-45A0-85DD-70931538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7B45867-59B3-4335-9EE1-86D87CF04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BAFF2F-4EE4-48D0-A677-95FDBF62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ED1-73AA-419F-90B8-CF2744DE262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DB673A-3A13-4E46-99FD-3D94A083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EBD37D-AFC2-4245-8A1C-3DFFBE4F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9376-0396-4197-BCDE-D06117226D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66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D12BE3B-EF97-4DE0-8247-7F652BF5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4E8CF70-A414-4115-8CF8-54CE316D4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110AD0-A5B6-4CF8-A4AE-2866E11B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ED1-73AA-419F-90B8-CF2744DE262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0F7985-19BF-4851-BE96-1E1B8398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AED3BE-8847-434E-A78E-B2197455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9376-0396-4197-BCDE-D06117226D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28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0139DC-A1A8-4648-9B22-EBA8BF79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E38A1F-5F8C-4D08-993F-A12E9EA5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FC05E9-B67C-409B-918B-716C096A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ED1-73AA-419F-90B8-CF2744DE262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359558-C85B-4907-8E38-A21954D0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F09F17-88AF-4B6E-8D0D-0946E9A5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9376-0396-4197-BCDE-D06117226D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334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37DAD6-2C26-44B7-91B9-E13251CF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8F93F64-6154-4985-AC7B-58CD88CE9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7A1EDF-5AE2-4FE9-B0EB-F22E0901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ED1-73AA-419F-90B8-CF2744DE262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86F008-AD5C-4665-83CC-5B9479B9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329343-9D8B-40D2-B76D-94532C6B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9376-0396-4197-BCDE-D06117226D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3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C8FF0E-B947-4DBB-A61E-EAB2486F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D2EF69-2FF0-49E7-84D8-8733371BB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23BA85E-39E3-4432-B8B4-B666127B1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CFADAC9-107E-4453-9573-29F92084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ED1-73AA-419F-90B8-CF2744DE262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F3A3D49-4550-42A2-969B-27190757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23FC2C-E4B5-4CD9-A40C-0CC3AED6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9376-0396-4197-BCDE-D06117226D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826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FC6A07-A86D-4B3E-AF00-B9B3912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0EFA75F-9089-4484-8F47-29C9B876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FA921EA-C843-42BE-B345-194AB6591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BD964D-F4FD-458F-9E53-B56613DAE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105C447-624E-472A-B2C2-7567015E1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3AEA6DA-5D83-439C-8CDB-5E6D7C4F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ED1-73AA-419F-90B8-CF2744DE262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A327C59-0078-48B0-B893-FBE17F80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7ECCEE3-375B-477E-823D-84E3BBB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9376-0396-4197-BCDE-D06117226D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92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9EF8C4-28CF-4ED9-8010-AF8C7201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4CF2532-CDE5-4765-8AB6-834105A2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ED1-73AA-419F-90B8-CF2744DE262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C179F06-37E9-481F-BCFD-7A65D611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50D5C26-2ABB-4FBE-8E3F-E13154D6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9376-0396-4197-BCDE-D06117226D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332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2992862-E413-4725-BB85-C1543AC0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ED1-73AA-419F-90B8-CF2744DE262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9CDE7F0-DC4D-453B-9443-88341D3D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6898D6-075B-4B12-9631-C4ADBE1D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9376-0396-4197-BCDE-D06117226D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176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9642B3-0EF1-442C-9E30-993D8845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220277-498E-43A0-AE23-DA7606ABE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66D5F4-9DD2-4BAB-AE45-D596384F8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BDF13FC-CF01-4C2F-9DBA-2DB23C3F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ED1-73AA-419F-90B8-CF2744DE262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74B17A0-15E8-4F28-8721-10FE7F1E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4B63698-D373-49DE-9829-A795A6AF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9376-0396-4197-BCDE-D06117226D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809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7B5DB3-303E-489A-966F-3AD855D3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A20ACB4-EF68-43E9-A591-764BB2D7A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F680368-AE7C-4FA9-AA2A-DBE63F73B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6E34175-8C75-49E8-86DA-C97E846C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ED1-73AA-419F-90B8-CF2744DE262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EDBD5E-0F8E-4BC7-AA5D-B9A76ACB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E6F0A8-F562-46D0-A563-4A7B7BE0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9376-0396-4197-BCDE-D06117226D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616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09681B9-86B0-4EDF-A52E-A5A93259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8CE91D-2CAF-46C1-8664-03CFD74E4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F0A2A1-6A87-4CE1-AC94-58666A6B1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FED1-73AA-419F-90B8-CF2744DE262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DDDCC6-DD76-4137-B4DC-B2ABBE33D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1ADA9A-2851-4F28-BADC-B35D4CCAF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9376-0396-4197-BCDE-D06117226D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9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6143E0-5F26-4628-89C4-A74AB93C3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05000"/>
            <a:ext cx="12267135" cy="909790"/>
          </a:xfrm>
        </p:spPr>
        <p:txBody>
          <a:bodyPr>
            <a:normAutofit fontScale="90000"/>
          </a:bodyPr>
          <a:lstStyle/>
          <a:p>
            <a:r>
              <a:rPr lang="hu-HU" b="1" i="1" dirty="0"/>
              <a:t>Az ipari forradalom legjelentősebb területei (könnyűipar, nehézipar, közlekedés) és néhány találmánya. 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32E25B5-D1C0-42FD-B497-5E0605AB3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567" y="2814790"/>
            <a:ext cx="9144000" cy="1655762"/>
          </a:xfrm>
        </p:spPr>
        <p:txBody>
          <a:bodyPr>
            <a:normAutofit/>
          </a:bodyPr>
          <a:lstStyle/>
          <a:p>
            <a:r>
              <a:rPr lang="hu-HU" b="1" i="1" dirty="0"/>
              <a:t>A második ipari forradalom alapvető vonásainak bemutatása</a:t>
            </a:r>
            <a:br>
              <a:rPr lang="hu-HU" dirty="0"/>
            </a:br>
            <a:r>
              <a:rPr lang="hu-HU" dirty="0"/>
              <a:t>Történelem tétel 25.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979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733714-6B6E-4AD3-BB6A-55AC2DA1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53192"/>
            <a:ext cx="10515600" cy="1325563"/>
          </a:xfrm>
        </p:spPr>
        <p:txBody>
          <a:bodyPr/>
          <a:lstStyle/>
          <a:p>
            <a:r>
              <a:rPr lang="hu-HU" i="1" u="sng" dirty="0"/>
              <a:t>Az ipari forradalom kezdetének okai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1FE6D6-151B-46B6-84E2-5F6135C1C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5300" y="81597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hu-HU" dirty="0"/>
              <a:t>A XVIII. század közepén </a:t>
            </a:r>
            <a:r>
              <a:rPr lang="hu-HU" b="1" dirty="0"/>
              <a:t>Angliában jelentős változások történtek</a:t>
            </a:r>
            <a:r>
              <a:rPr lang="hu-HU" dirty="0"/>
              <a:t>, amelyek megváltoztatták annak történetét. Az ország fejlődését elősegítette, hogy szigetország révén </a:t>
            </a:r>
            <a:r>
              <a:rPr lang="hu-HU" b="1" dirty="0"/>
              <a:t>védve volt a külső támadásoktól</a:t>
            </a:r>
            <a:r>
              <a:rPr lang="hu-HU" dirty="0"/>
              <a:t>, a </a:t>
            </a:r>
            <a:r>
              <a:rPr lang="hu-HU" b="1" dirty="0"/>
              <a:t>politika nem befolyásolta a gazdaság fejlődését,</a:t>
            </a:r>
            <a:r>
              <a:rPr lang="hu-HU" dirty="0"/>
              <a:t> és </a:t>
            </a:r>
            <a:r>
              <a:rPr lang="hu-HU" b="1" dirty="0"/>
              <a:t>rengeteg ásványkinccsel rendelkezett</a:t>
            </a:r>
            <a:r>
              <a:rPr lang="hu-HU" dirty="0"/>
              <a:t> a szigetország. </a:t>
            </a:r>
          </a:p>
          <a:p>
            <a:pPr lvl="1"/>
            <a:endParaRPr lang="hu-HU" dirty="0"/>
          </a:p>
          <a:p>
            <a:pPr lvl="1"/>
            <a:r>
              <a:rPr lang="hu-HU" dirty="0"/>
              <a:t>A változások először a </a:t>
            </a:r>
            <a:r>
              <a:rPr lang="hu-HU" b="1" dirty="0"/>
              <a:t>mezőgazdaságot</a:t>
            </a:r>
            <a:r>
              <a:rPr lang="hu-HU" dirty="0"/>
              <a:t> </a:t>
            </a:r>
            <a:r>
              <a:rPr lang="hu-HU" b="1" dirty="0"/>
              <a:t>érintik</a:t>
            </a:r>
            <a:r>
              <a:rPr lang="hu-HU" dirty="0"/>
              <a:t>, ugyanis </a:t>
            </a:r>
            <a:r>
              <a:rPr lang="hu-HU" b="1" dirty="0"/>
              <a:t>elkezdik bekeríteni a legelőket</a:t>
            </a:r>
            <a:r>
              <a:rPr lang="hu-HU" dirty="0"/>
              <a:t> (karámok kialakítása, főleg juhoknak), így egy </a:t>
            </a:r>
            <a:r>
              <a:rPr lang="hu-HU" b="1" dirty="0"/>
              <a:t>csomó mezőgazdaságban dolgozó ember munka nélkül maradt</a:t>
            </a:r>
            <a:r>
              <a:rPr lang="hu-HU" dirty="0"/>
              <a:t>. Ez az esemény rengeteg embert arra késztet, hogy </a:t>
            </a:r>
            <a:r>
              <a:rPr lang="hu-HU" b="1" dirty="0"/>
              <a:t>városokba költözzön</a:t>
            </a:r>
            <a:r>
              <a:rPr lang="hu-HU" dirty="0"/>
              <a:t>, így a </a:t>
            </a:r>
            <a:r>
              <a:rPr lang="hu-HU" b="1" dirty="0"/>
              <a:t>városok létszáma ugrásszerűen megnőtt</a:t>
            </a:r>
            <a:r>
              <a:rPr lang="hu-HU" dirty="0"/>
              <a:t>. A városokban alakultak ki a </a:t>
            </a:r>
            <a:r>
              <a:rPr lang="hu-HU" b="1" dirty="0"/>
              <a:t>gyárak elődjei, a manufaktúrák</a:t>
            </a:r>
            <a:r>
              <a:rPr lang="hu-HU" dirty="0"/>
              <a:t>, ahol az emberek kézzel végezték a munkát. Mivel nagyon nagy volt a munkaerő, ezért </a:t>
            </a:r>
            <a:r>
              <a:rPr lang="hu-HU" b="1" dirty="0"/>
              <a:t>minimális fizetésért dolgoztatták</a:t>
            </a:r>
            <a:r>
              <a:rPr lang="hu-HU" dirty="0"/>
              <a:t> a tulajdonosok a munkásaikat, így megszületett a </a:t>
            </a:r>
            <a:r>
              <a:rPr lang="hu-HU" b="1" dirty="0"/>
              <a:t>vadkapitalizmus</a:t>
            </a:r>
            <a:r>
              <a:rPr lang="hu-HU" dirty="0"/>
              <a:t>, aminek célja, hogy a tulajdonos rövid időn belül meggazdagodjon, nem törődve semmi mással.</a:t>
            </a:r>
          </a:p>
          <a:p>
            <a:endParaRPr lang="hu-HU" dirty="0"/>
          </a:p>
        </p:txBody>
      </p:sp>
      <p:pic>
        <p:nvPicPr>
          <p:cNvPr id="1026" name="Picture 2" descr="Történelem: Az első ipari forradalom">
            <a:extLst>
              <a:ext uri="{FF2B5EF4-FFF2-40B4-BE49-F238E27FC236}">
                <a16:creationId xmlns:a16="http://schemas.microsoft.com/office/drawing/2014/main" id="{8A0590C6-EE5E-49EA-B8B5-98C3B86F2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05" y="4486846"/>
            <a:ext cx="3806190" cy="23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87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35EB6A-2B23-4251-8C20-24AC457E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Az első ipari forradalom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6EC2AE-C676-46B7-8671-CB659D148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1576"/>
            <a:ext cx="8153400" cy="5457824"/>
          </a:xfrm>
        </p:spPr>
        <p:txBody>
          <a:bodyPr>
            <a:normAutofit lnSpcReduction="10000"/>
          </a:bodyPr>
          <a:lstStyle/>
          <a:p>
            <a:r>
              <a:rPr lang="hu-HU" b="1" dirty="0"/>
              <a:t>1769-ben James Watt feltalálta a gőzgépet</a:t>
            </a:r>
            <a:r>
              <a:rPr lang="hu-HU" dirty="0"/>
              <a:t>, ami egy alap erőgép volt, ami a gőz erejét energiává alakította át. Később ez szolgáltatta az alapját több másik találmány megalkotásához. Mivel a gép működtetéséhez </a:t>
            </a:r>
            <a:r>
              <a:rPr lang="hu-HU" b="1" dirty="0"/>
              <a:t>szén elégetésére volt szükség</a:t>
            </a:r>
            <a:r>
              <a:rPr lang="hu-HU" dirty="0"/>
              <a:t>, ezért csak olyan helyeken tudták alkalmazni, ahol nem fenyegetett a tűzvész veszélye, így főleg a </a:t>
            </a:r>
            <a:r>
              <a:rPr lang="hu-HU" b="1" dirty="0"/>
              <a:t>bányászatban, kohászatban, közlekedésben használták</a:t>
            </a:r>
            <a:r>
              <a:rPr lang="hu-HU" dirty="0"/>
              <a:t>.</a:t>
            </a:r>
          </a:p>
          <a:p>
            <a:r>
              <a:rPr lang="hu-HU" b="1" dirty="0"/>
              <a:t>1780-ban John Kay repülő vetélőt terveztett a szövőszékhez</a:t>
            </a:r>
            <a:r>
              <a:rPr lang="hu-HU" dirty="0"/>
              <a:t>, ezzel beindítva a </a:t>
            </a:r>
            <a:r>
              <a:rPr lang="hu-HU" b="1" dirty="0"/>
              <a:t>textilipar fejlődését</a:t>
            </a:r>
            <a:r>
              <a:rPr lang="hu-HU" dirty="0"/>
              <a:t>. </a:t>
            </a:r>
            <a:r>
              <a:rPr lang="hu-HU" b="1" dirty="0"/>
              <a:t>1807-ben Fulton</a:t>
            </a:r>
            <a:r>
              <a:rPr lang="hu-HU" dirty="0"/>
              <a:t> megépíttette az első </a:t>
            </a:r>
            <a:r>
              <a:rPr lang="hu-HU" b="1" dirty="0"/>
              <a:t>gőzhajót</a:t>
            </a:r>
            <a:r>
              <a:rPr lang="hu-HU" dirty="0"/>
              <a:t> és </a:t>
            </a:r>
            <a:r>
              <a:rPr lang="hu-HU" b="1" dirty="0"/>
              <a:t>1815-ben Stephenson az első gőzmozdonyt,</a:t>
            </a:r>
            <a:r>
              <a:rPr lang="hu-HU" dirty="0"/>
              <a:t> ami forradalmi 25 km/h-s csúcssebességre volt képes. (ezért </a:t>
            </a:r>
            <a:r>
              <a:rPr lang="hu-HU" dirty="0" err="1"/>
              <a:t>Rocket-nek</a:t>
            </a:r>
            <a:r>
              <a:rPr lang="hu-HU" dirty="0"/>
              <a:t> nevezték el)</a:t>
            </a:r>
          </a:p>
          <a:p>
            <a:endParaRPr lang="hu-HU" dirty="0"/>
          </a:p>
        </p:txBody>
      </p:sp>
      <p:sp>
        <p:nvSpPr>
          <p:cNvPr id="4" name="AutoShape 4" descr="James Watt gőzgépe (18. század) - 3D-modell - Mozaik digitális oktatás ...">
            <a:extLst>
              <a:ext uri="{FF2B5EF4-FFF2-40B4-BE49-F238E27FC236}">
                <a16:creationId xmlns:a16="http://schemas.microsoft.com/office/drawing/2014/main" id="{64B29052-55F6-4DB6-A94A-4A669EBFD8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9338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2056" name="Picture 8" descr="James Watts Steam Engine, 18th Century Photograph by Dave King ...">
            <a:extLst>
              <a:ext uri="{FF2B5EF4-FFF2-40B4-BE49-F238E27FC236}">
                <a16:creationId xmlns:a16="http://schemas.microsoft.com/office/drawing/2014/main" id="{884FEBE7-C31A-4545-BA2B-61829CE4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24524"/>
            <a:ext cx="4038600" cy="294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22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5ABF61-D39C-4B4F-AA47-947FBB24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Az ipari forradalom hatásai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D39770-73D7-4583-B866-FAEEA071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/>
              <a:t> A sok modernizálás miatt </a:t>
            </a:r>
            <a:r>
              <a:rPr lang="hu-HU" b="1" dirty="0"/>
              <a:t>felgyorsul a világ menete</a:t>
            </a:r>
            <a:r>
              <a:rPr lang="hu-HU" dirty="0"/>
              <a:t>, ugyanannyi idő alatt több dolgot tudunk elvégezni. A </a:t>
            </a:r>
            <a:r>
              <a:rPr lang="hu-HU" b="1" dirty="0"/>
              <a:t>közlekedés</a:t>
            </a:r>
            <a:r>
              <a:rPr lang="hu-HU" dirty="0"/>
              <a:t> és a </a:t>
            </a:r>
            <a:r>
              <a:rPr lang="hu-HU" b="1" dirty="0"/>
              <a:t>szállítás felgyorsul a gőzmozdony és a gőzhajó hatására</a:t>
            </a:r>
            <a:r>
              <a:rPr lang="hu-HU" dirty="0"/>
              <a:t>. A </a:t>
            </a:r>
            <a:r>
              <a:rPr lang="hu-HU" b="1" dirty="0"/>
              <a:t>vadkapitalizmus gyermekmunkásokat alkalmaz</a:t>
            </a:r>
            <a:r>
              <a:rPr lang="hu-HU" dirty="0"/>
              <a:t>, akiket kevesebb fizetségért dolgoztatnak, mint a felnőtteket. Mivel azonban rengetegen maradtak munka nélkül </a:t>
            </a:r>
            <a:r>
              <a:rPr lang="hu-HU" b="1" dirty="0"/>
              <a:t>ezért kialakulnak a városokra jellemző nyomornegyedek</a:t>
            </a:r>
            <a:r>
              <a:rPr lang="hu-HU" dirty="0"/>
              <a:t>, </a:t>
            </a:r>
            <a:r>
              <a:rPr lang="hu-HU" b="1" dirty="0"/>
              <a:t>a bűnözés, az alkoholizmus, a prostitúció.</a:t>
            </a:r>
            <a:endParaRPr lang="hu-HU" dirty="0"/>
          </a:p>
          <a:p>
            <a:r>
              <a:rPr lang="hu-HU" dirty="0"/>
              <a:t>Mivel az ipari forradalom idején a környezetvédelem nem volt lényeges ezért </a:t>
            </a:r>
            <a:r>
              <a:rPr lang="hu-HU" b="1" dirty="0"/>
              <a:t>óriási volt a környezetszennyezés</a:t>
            </a:r>
            <a:r>
              <a:rPr lang="hu-HU" dirty="0"/>
              <a:t>. </a:t>
            </a:r>
            <a:r>
              <a:rPr lang="hu-HU" b="1" dirty="0"/>
              <a:t>Londonban például óriási szmog alakult ki</a:t>
            </a:r>
            <a:r>
              <a:rPr lang="hu-HU" dirty="0"/>
              <a:t>, aminek következtében </a:t>
            </a:r>
            <a:r>
              <a:rPr lang="hu-HU" b="1" dirty="0"/>
              <a:t>új betegségek jelentek meg a városokban</a:t>
            </a:r>
            <a:r>
              <a:rPr lang="hu-HU" dirty="0"/>
              <a:t>, ilyenek voltak az angol-láz és a TBC. </a:t>
            </a:r>
          </a:p>
          <a:p>
            <a:r>
              <a:rPr lang="hu-HU" dirty="0"/>
              <a:t>A XIX. század közepére a munkásoknak elegük lett a munkakörülményekből és </a:t>
            </a:r>
            <a:r>
              <a:rPr lang="hu-HU" b="1" dirty="0"/>
              <a:t>mozgalmakat szerveztek</a:t>
            </a:r>
            <a:r>
              <a:rPr lang="hu-HU" dirty="0"/>
              <a:t>. A munkások eszköze lett a </a:t>
            </a:r>
            <a:r>
              <a:rPr lang="hu-HU" b="1" dirty="0"/>
              <a:t>sztrájk</a:t>
            </a:r>
            <a:r>
              <a:rPr lang="hu-HU" dirty="0"/>
              <a:t> amikor a munkások bementek munkahelyükre, de nem dolgoztak és ezen idő alatt a képviselőjük tárgyal a munkáltatóval a körülményeik javításáról. Végül a munkásmozgalmak hatására pár </a:t>
            </a:r>
            <a:r>
              <a:rPr lang="hu-HU" b="1" dirty="0"/>
              <a:t>szabályozást vezettek be</a:t>
            </a:r>
            <a:r>
              <a:rPr lang="hu-HU" dirty="0"/>
              <a:t>. Ilyen volt </a:t>
            </a:r>
            <a:r>
              <a:rPr lang="hu-HU" b="1" dirty="0"/>
              <a:t>a gyermekmunka visszaszorítása</a:t>
            </a:r>
            <a:r>
              <a:rPr lang="hu-HU" dirty="0"/>
              <a:t> (14 éves kor alatt nem lehetett), a </a:t>
            </a:r>
            <a:r>
              <a:rPr lang="hu-HU" b="1" dirty="0"/>
              <a:t>munkaidő maximalizálása napi 14 órában</a:t>
            </a:r>
            <a:r>
              <a:rPr lang="hu-HU" dirty="0"/>
              <a:t>, </a:t>
            </a:r>
            <a:r>
              <a:rPr lang="hu-HU" b="1" dirty="0"/>
              <a:t>munkakörülmények javítása,</a:t>
            </a:r>
            <a:r>
              <a:rPr lang="hu-HU" dirty="0"/>
              <a:t> a </a:t>
            </a:r>
            <a:r>
              <a:rPr lang="hu-HU" b="1" dirty="0"/>
              <a:t>vasárnapi pihenőnap bevezetése</a:t>
            </a:r>
            <a:r>
              <a:rPr lang="hu-HU" dirty="0"/>
              <a:t>, a </a:t>
            </a:r>
            <a:r>
              <a:rPr lang="hu-HU" b="1" dirty="0"/>
              <a:t>május 1-jei munkaszüneti nap</a:t>
            </a:r>
            <a:r>
              <a:rPr lang="hu-HU" dirty="0"/>
              <a:t> és az </a:t>
            </a:r>
            <a:r>
              <a:rPr lang="hu-HU" b="1" dirty="0"/>
              <a:t>általános titkos választójog bevezetése.</a:t>
            </a:r>
            <a:endParaRPr lang="hu-HU" dirty="0"/>
          </a:p>
          <a:p>
            <a:r>
              <a:rPr lang="hu-HU" dirty="0"/>
              <a:t>Ebben az időszakban kezdtek megjelenni Angliában a </a:t>
            </a:r>
            <a:r>
              <a:rPr lang="hu-HU" b="1" dirty="0"/>
              <a:t>nagy futball csapatok</a:t>
            </a:r>
            <a:r>
              <a:rPr lang="hu-HU" dirty="0"/>
              <a:t>. Valamint érdemes megemlíteni </a:t>
            </a:r>
            <a:r>
              <a:rPr lang="hu-HU" b="1" dirty="0"/>
              <a:t>Owent a jótékony gyárost</a:t>
            </a:r>
            <a:r>
              <a:rPr lang="hu-HU" dirty="0"/>
              <a:t>, aki munkásainak orvosi ellátást, óvodát, és jó munkakörülményeket biztosított, de ezzel megelőzte a korát. Jelentős </a:t>
            </a:r>
            <a:r>
              <a:rPr lang="hu-HU" b="1" dirty="0"/>
              <a:t>eszmerendszer a szocializmus</a:t>
            </a:r>
            <a:r>
              <a:rPr lang="hu-HU" dirty="0"/>
              <a:t>, ami a közösségre helyezi a hangsúlyt az egyénnel szemben és a Karl Marx által kidolgozott </a:t>
            </a:r>
            <a:r>
              <a:rPr lang="hu-HU" b="1" dirty="0"/>
              <a:t>marxizmus,</a:t>
            </a:r>
            <a:r>
              <a:rPr lang="hu-HU" dirty="0"/>
              <a:t> ami egy jövőbeli tökéletes társadalom képét festette fel, ahol minden ember egyenértékű és minden a közösség tulajdona. (Ez egy képzeletbeli, megvalósulhatatlan világ -&gt; utópia)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955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592D15-DEBC-4A55-B413-BB84822C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 második ipari forradalom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23B575-2780-45CA-A4A7-86E75F654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143001"/>
            <a:ext cx="8534399" cy="5524500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A második ipari forradalom az </a:t>
            </a:r>
            <a:r>
              <a:rPr lang="hu-HU" b="1" dirty="0"/>
              <a:t>1860-as években indult el</a:t>
            </a:r>
            <a:r>
              <a:rPr lang="hu-HU" dirty="0"/>
              <a:t>.  Az USA, Német Császárság és Osztrák-Magyar Monarchia ekkor csatlakoznak be Anglia mellé az ipari forradalomba. Itt ugyanis főleg a f</a:t>
            </a:r>
            <a:r>
              <a:rPr lang="hu-HU" b="1" dirty="0"/>
              <a:t>izika és kémia terén történtek újítások</a:t>
            </a:r>
            <a:r>
              <a:rPr lang="hu-HU" dirty="0"/>
              <a:t>. A fizikával az </a:t>
            </a:r>
            <a:r>
              <a:rPr lang="hu-HU" b="1" dirty="0"/>
              <a:t>acélipar (német),</a:t>
            </a:r>
            <a:r>
              <a:rPr lang="hu-HU" dirty="0"/>
              <a:t> a </a:t>
            </a:r>
            <a:r>
              <a:rPr lang="hu-HU" b="1" dirty="0"/>
              <a:t>robbanómotor</a:t>
            </a:r>
            <a:r>
              <a:rPr lang="hu-HU" dirty="0"/>
              <a:t>, az </a:t>
            </a:r>
            <a:r>
              <a:rPr lang="hu-HU" b="1" dirty="0"/>
              <a:t>elektromosság</a:t>
            </a:r>
            <a:r>
              <a:rPr lang="hu-HU" dirty="0"/>
              <a:t> és a </a:t>
            </a:r>
            <a:r>
              <a:rPr lang="hu-HU" b="1" dirty="0"/>
              <a:t>repülés fejlődött</a:t>
            </a:r>
            <a:r>
              <a:rPr lang="hu-HU" dirty="0"/>
              <a:t>. A kémiával a </a:t>
            </a:r>
            <a:r>
              <a:rPr lang="hu-HU" b="1" dirty="0"/>
              <a:t>vegyipar, műanyag, robbanóanyag, műtrágya, gyógyszeripar, filmgyártás</a:t>
            </a:r>
            <a:r>
              <a:rPr lang="hu-HU" dirty="0"/>
              <a:t> jár együtt. Nagy előrelépést jelentett, hogy </a:t>
            </a:r>
            <a:r>
              <a:rPr lang="hu-HU" b="1" dirty="0"/>
              <a:t>megjelentek a tőkés befektetők</a:t>
            </a:r>
            <a:r>
              <a:rPr lang="hu-HU" dirty="0"/>
              <a:t>, akik a feltalálók mögé vagyoni támogatással álltak be.</a:t>
            </a:r>
          </a:p>
          <a:p>
            <a:r>
              <a:rPr lang="hu-HU" dirty="0"/>
              <a:t>Fontosabb feltalálók többek között </a:t>
            </a:r>
            <a:r>
              <a:rPr lang="hu-HU" b="1" dirty="0"/>
              <a:t>Edison </a:t>
            </a:r>
            <a:r>
              <a:rPr lang="hu-HU" dirty="0"/>
              <a:t>aki a</a:t>
            </a:r>
            <a:r>
              <a:rPr lang="hu-HU" b="1" dirty="0"/>
              <a:t> gramofont </a:t>
            </a:r>
            <a:r>
              <a:rPr lang="hu-HU" dirty="0"/>
              <a:t>és a</a:t>
            </a:r>
            <a:r>
              <a:rPr lang="hu-HU" b="1" dirty="0"/>
              <a:t> villanykörtét,</a:t>
            </a:r>
            <a:r>
              <a:rPr lang="hu-HU" dirty="0"/>
              <a:t> </a:t>
            </a:r>
            <a:r>
              <a:rPr lang="hu-HU" b="1" dirty="0"/>
              <a:t>Jedlik Ányos</a:t>
            </a:r>
            <a:r>
              <a:rPr lang="hu-HU" dirty="0"/>
              <a:t> aki a </a:t>
            </a:r>
            <a:r>
              <a:rPr lang="hu-HU" b="1" dirty="0"/>
              <a:t>dinamót</a:t>
            </a:r>
            <a:r>
              <a:rPr lang="hu-HU" dirty="0"/>
              <a:t> és a </a:t>
            </a:r>
            <a:r>
              <a:rPr lang="hu-HU" b="1" dirty="0"/>
              <a:t>szódavizet</a:t>
            </a:r>
            <a:r>
              <a:rPr lang="hu-HU" dirty="0"/>
              <a:t>, a </a:t>
            </a:r>
            <a:r>
              <a:rPr lang="hu-HU" b="1" dirty="0"/>
              <a:t>Wright testvérek</a:t>
            </a:r>
            <a:r>
              <a:rPr lang="hu-HU" dirty="0"/>
              <a:t> pedig a </a:t>
            </a:r>
            <a:r>
              <a:rPr lang="hu-HU" b="1" dirty="0"/>
              <a:t>repülőgépet</a:t>
            </a:r>
            <a:r>
              <a:rPr lang="hu-HU" dirty="0"/>
              <a:t>, </a:t>
            </a:r>
            <a:r>
              <a:rPr lang="hu-HU" b="1" dirty="0"/>
              <a:t>Puskás Tivadar</a:t>
            </a:r>
            <a:r>
              <a:rPr lang="hu-HU" dirty="0"/>
              <a:t> pedig a </a:t>
            </a:r>
            <a:r>
              <a:rPr lang="hu-HU" b="1" dirty="0"/>
              <a:t>telefonhírmondót</a:t>
            </a:r>
            <a:r>
              <a:rPr lang="hu-HU" dirty="0"/>
              <a:t> találták fel.</a:t>
            </a:r>
          </a:p>
          <a:p>
            <a:r>
              <a:rPr lang="hu-HU" dirty="0"/>
              <a:t>A jelentősebb létrejött monopóliumok:</a:t>
            </a:r>
          </a:p>
          <a:p>
            <a:pPr lvl="0"/>
            <a:r>
              <a:rPr lang="hu-HU" dirty="0"/>
              <a:t>A </a:t>
            </a:r>
            <a:r>
              <a:rPr lang="hu-HU" b="1" dirty="0"/>
              <a:t>kartell</a:t>
            </a:r>
            <a:r>
              <a:rPr lang="hu-HU" dirty="0"/>
              <a:t> akkor jön létre, amikor a vállalatok megegyeznek egymással a piac és az árak felosztásáról. Ilyen módon nem jön létre verseny a vásárló kegyeiért, ezért a törvény tiltja a kartell létrehozását.</a:t>
            </a:r>
          </a:p>
          <a:p>
            <a:pPr lvl="0"/>
            <a:r>
              <a:rPr lang="hu-HU" dirty="0"/>
              <a:t>A </a:t>
            </a:r>
            <a:r>
              <a:rPr lang="hu-HU" b="1" dirty="0"/>
              <a:t>szindikátus</a:t>
            </a:r>
            <a:r>
              <a:rPr lang="hu-HU" dirty="0"/>
              <a:t> különböző profilú cégek összefogását jelenti egy bizonyos termék megalkotása érdekében. (pl.: autók esetén)</a:t>
            </a:r>
          </a:p>
          <a:p>
            <a:pPr lvl="0"/>
            <a:r>
              <a:rPr lang="hu-HU" dirty="0"/>
              <a:t>A </a:t>
            </a:r>
            <a:r>
              <a:rPr lang="hu-HU" b="1" dirty="0"/>
              <a:t>konszern</a:t>
            </a:r>
            <a:r>
              <a:rPr lang="hu-HU" dirty="0"/>
              <a:t> egy bank irányítása alatt létrejött vállalat</a:t>
            </a:r>
          </a:p>
          <a:p>
            <a:pPr lvl="0"/>
            <a:r>
              <a:rPr lang="hu-HU" dirty="0"/>
              <a:t>A </a:t>
            </a:r>
            <a:r>
              <a:rPr lang="hu-HU" b="1" dirty="0"/>
              <a:t>tröszt</a:t>
            </a:r>
            <a:r>
              <a:rPr lang="hu-HU" dirty="0"/>
              <a:t> pedig egy-egy vezető vállalat összeolvadásakor jön létre, és ez a folyamat részvényfelvásárlás útján jön létre.</a:t>
            </a:r>
          </a:p>
          <a:p>
            <a:endParaRPr lang="hu-HU" dirty="0"/>
          </a:p>
        </p:txBody>
      </p:sp>
      <p:pic>
        <p:nvPicPr>
          <p:cNvPr id="3074" name="Picture 2" descr="11.1.4 A második ipari forradalom - DigiTöri">
            <a:extLst>
              <a:ext uri="{FF2B5EF4-FFF2-40B4-BE49-F238E27FC236}">
                <a16:creationId xmlns:a16="http://schemas.microsoft.com/office/drawing/2014/main" id="{13E1555B-777A-4CFF-B40A-9C4BEB1FC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432" y="2092481"/>
            <a:ext cx="3432568" cy="259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3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806</Words>
  <Application>Microsoft Office PowerPoint</Application>
  <PresentationFormat>Szélesvásznú</PresentationFormat>
  <Paragraphs>22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Az ipari forradalom legjelentősebb területei (könnyűipar, nehézipar, közlekedés) és néhány találmánya. </vt:lpstr>
      <vt:lpstr>Az ipari forradalom kezdetének okai </vt:lpstr>
      <vt:lpstr>Az első ipari forradalom </vt:lpstr>
      <vt:lpstr>Az ipari forradalom hatásai </vt:lpstr>
      <vt:lpstr>A második ipari forradalom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ipari forradalom legjelentősebb területei (könnyűipar, nehézipar, közlekedés) és néhány találmánya.</dc:title>
  <dc:creator>user</dc:creator>
  <cp:lastModifiedBy>user</cp:lastModifiedBy>
  <cp:revision>4</cp:revision>
  <dcterms:created xsi:type="dcterms:W3CDTF">2024-03-05T12:20:19Z</dcterms:created>
  <dcterms:modified xsi:type="dcterms:W3CDTF">2024-03-07T07:55:18Z</dcterms:modified>
</cp:coreProperties>
</file>