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B9723-052B-49C0-B941-59E4D53B7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3C78D0-171E-4A55-9DAB-096DCA95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612BBB-E70B-4CDC-AF12-66A0F806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2955E2-4F12-4BFA-9905-F14A1995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4F2E41-6718-4BF1-BC26-A232BEA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96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2CEB90-7048-437A-B2C0-494D5964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DD76160-B125-4347-B9A2-5D9B3933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67D482-6E91-41DD-A5BC-39A46E9C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AD0707-2DCE-4F49-95B6-33A04C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328E88-7C59-456F-ADD8-53C8235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24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D5A2693-00C9-4744-A66B-875382DC7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D49AFBA-A5F3-4FC3-B481-218CEE194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317B81-C69B-436E-A7D4-C0E8E13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194463-9C08-4AA7-949B-2FCFB4F8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BCEFE2-0B57-4062-BEA8-92C094FA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7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7EA09-9CEE-4B7B-BE2C-667E956C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EE874B-2729-482A-94FD-69A7BE2E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1B58E4-0847-4B38-A708-ED884FAB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5B1C7-EBDC-4ABE-9CFE-F4BE2179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148055-F54C-46C9-BF28-E7D5F8B2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6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3F2A9-9A44-44E6-B353-0B11BAE1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BC9CD8-1DCD-4414-A5D5-E12C0D4C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BFF2E2-1F4C-4BDB-8589-8A97C90A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FD4A49-35A2-46DF-8F59-E868A6B8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2B490E-CFCB-439B-B54F-E96FCCE1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78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8BA4C2-EAB1-438F-868C-0A396DE2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501578-D979-4BEA-B6A4-B4FA8E84F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CA89159-16AE-40E7-AF17-F29BB69D1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108434-4F27-4818-AF14-DDB23A8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E0B209-3C32-4E2B-A0F6-B5D14DF0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CECE57-C3F0-4EB7-8E67-A379360C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5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2157A-D0CA-4CDD-9FFA-15897D8C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4EAB38-25B4-4706-B0D9-04FCDAFE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D1DE513-0AE7-401A-824C-7A43C3743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87C1FCA-7259-4728-8B77-FA2AE4682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C04D395-4648-4815-BB7E-0C456EE42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1F996A5-5F06-4CF6-A183-1DF966D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02E32D4-FA39-409A-AFBF-037D8B31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84EBD1A-2AF7-4022-A265-4EC4A630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81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92F7D-CA06-4D89-BE58-5D62ED91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41205ED-B1A2-4D49-A247-CD96184F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C450F74-5CB1-45A1-ADFC-56D16FC3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FCA276C-159A-44CA-B941-0C4472AD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82370C3-C03C-414A-ABBF-8C9C4411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B6C4049-91C0-4E9E-8894-2D6B6AC3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6DF250-AA8A-44E1-8D95-86C82C01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FE257F-CC19-48E3-86FD-551F267D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031E8F-2AD7-4D75-B010-FCF073EF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89FBCE-8AB0-4E71-BF7F-E6E5324F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F67557-4813-4AF8-99EE-F2D9993D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94453C-F91C-413E-B301-7E9F764F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6DDA83-6CDE-4B6A-8F72-0D566DC9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9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BCE62-4443-4D3B-A2B1-C60AD355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2E964E3-73A3-4CB0-9DCB-EA796AC34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04DE625-E550-4909-88A1-28D2E6C5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7414EA-85F8-495B-8771-F00D44A2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F054EC-188B-4CF0-9303-F5D98540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E4ECA4-4F14-4759-9484-F2F5BE02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9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6374292-9393-4158-ACBE-9F9750E4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087742-79D7-4C28-A6AC-AA955BDD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08FF81-E970-4316-B507-E6303A5EF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AD58-ECBE-4541-A63D-17905D46143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64D0F-69FE-4F9E-A2C3-086D3B342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305DF8-ED47-4AC7-B848-14ADCDF07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5C32-E592-463B-8E82-8FA406F9B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219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B2BF41-D41D-4BD5-A64A-14504C8BF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Németország nagyhatalommá válása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91C436-CF41-49E3-A900-938411577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Történelem tétel 27.</a:t>
            </a:r>
          </a:p>
        </p:txBody>
      </p:sp>
    </p:spTree>
    <p:extLst>
      <p:ext uri="{BB962C8B-B14F-4D97-AF65-F5344CB8AC3E}">
        <p14:creationId xmlns:p14="http://schemas.microsoft.com/office/powerpoint/2010/main" val="37962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227743-59D5-44AD-A952-709F2C71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A67810-A5D0-4E10-8D27-BA4E1A07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38850" cy="5032375"/>
          </a:xfrm>
        </p:spPr>
        <p:txBody>
          <a:bodyPr/>
          <a:lstStyle/>
          <a:p>
            <a:r>
              <a:rPr lang="hu-HU" dirty="0"/>
              <a:t>Az 1848-as </a:t>
            </a:r>
            <a:r>
              <a:rPr lang="hu-HU" b="1" dirty="0"/>
              <a:t>Népek Tavasza nem hozta meg a német egységet</a:t>
            </a:r>
            <a:r>
              <a:rPr lang="hu-HU" dirty="0"/>
              <a:t>. A második ipari forradalom azonban kedvező hatással volt a német iparra. A </a:t>
            </a:r>
            <a:r>
              <a:rPr lang="hu-HU" b="1" dirty="0"/>
              <a:t>szénbányászat</a:t>
            </a:r>
            <a:r>
              <a:rPr lang="hu-HU" dirty="0"/>
              <a:t> és az </a:t>
            </a:r>
            <a:r>
              <a:rPr lang="hu-HU" b="1" dirty="0"/>
              <a:t>angol tőkések pénze fellendítette a gazdaságot</a:t>
            </a:r>
            <a:r>
              <a:rPr lang="hu-HU" dirty="0"/>
              <a:t>, így Poroszország az acél bányászatában vezető országgá vált.</a:t>
            </a:r>
          </a:p>
          <a:p>
            <a:endParaRPr lang="hu-HU" dirty="0"/>
          </a:p>
        </p:txBody>
      </p:sp>
      <p:pic>
        <p:nvPicPr>
          <p:cNvPr id="1026" name="Picture 2" descr="Magyar Múzeumok - „NÉPEK TAVASZA”">
            <a:extLst>
              <a:ext uri="{FF2B5EF4-FFF2-40B4-BE49-F238E27FC236}">
                <a16:creationId xmlns:a16="http://schemas.microsoft.com/office/drawing/2014/main" id="{11B8D529-D713-4443-8F2D-6F779CBF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105025"/>
            <a:ext cx="4388031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9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ABEE2B-0D3A-4378-A972-CBB7B39C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német egység kialakulása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A77950-6748-42C8-ACCA-D0F43446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A német egység megteremtésére </a:t>
            </a:r>
            <a:r>
              <a:rPr lang="hu-HU" b="1" dirty="0"/>
              <a:t>dinasztikus megoldás</a:t>
            </a:r>
            <a:r>
              <a:rPr lang="hu-HU" dirty="0"/>
              <a:t> kerül előtérbe. Ekkoriban a </a:t>
            </a:r>
            <a:r>
              <a:rPr lang="hu-HU" b="1" dirty="0"/>
              <a:t>két</a:t>
            </a:r>
            <a:r>
              <a:rPr lang="hu-HU" dirty="0"/>
              <a:t> </a:t>
            </a:r>
            <a:r>
              <a:rPr lang="hu-HU" b="1" dirty="0"/>
              <a:t>legjelentősebb német uralkodóház</a:t>
            </a:r>
            <a:r>
              <a:rPr lang="hu-HU" dirty="0"/>
              <a:t> a </a:t>
            </a:r>
            <a:r>
              <a:rPr lang="hu-HU" b="1" dirty="0"/>
              <a:t>Habsburg </a:t>
            </a:r>
            <a:r>
              <a:rPr lang="hu-HU" dirty="0"/>
              <a:t>és a </a:t>
            </a:r>
            <a:r>
              <a:rPr lang="hu-HU" b="1" dirty="0"/>
              <a:t>Hohenzollern</a:t>
            </a:r>
            <a:r>
              <a:rPr lang="hu-HU" dirty="0"/>
              <a:t> volt. A </a:t>
            </a:r>
            <a:r>
              <a:rPr lang="hu-HU" b="1" dirty="0"/>
              <a:t>Habsburgok a német nemzetek lazább egységét</a:t>
            </a:r>
            <a:r>
              <a:rPr lang="hu-HU" dirty="0"/>
              <a:t> akarta megvalósítani, ez az úgynevezett </a:t>
            </a:r>
            <a:r>
              <a:rPr lang="hu-HU" b="1" dirty="0"/>
              <a:t>nagy német egység</a:t>
            </a:r>
            <a:r>
              <a:rPr lang="hu-HU" dirty="0"/>
              <a:t>. A XVIII. század közepért </a:t>
            </a:r>
            <a:r>
              <a:rPr lang="hu-HU" b="1" dirty="0"/>
              <a:t>Poroszország katonailag és gazdaságilag is a Habsburg Birodalom fölé került.</a:t>
            </a:r>
            <a:r>
              <a:rPr lang="hu-HU" dirty="0"/>
              <a:t> Döntő tényező volt, hogy Poroszország </a:t>
            </a:r>
            <a:r>
              <a:rPr lang="hu-HU" dirty="0" err="1"/>
              <a:t>etnikailag</a:t>
            </a:r>
            <a:r>
              <a:rPr lang="hu-HU" dirty="0"/>
              <a:t> német volt. Egy az </a:t>
            </a:r>
            <a:r>
              <a:rPr lang="hu-HU" b="1" dirty="0"/>
              <a:t>Ausztria nélküli, porosz Németország létrejötte</a:t>
            </a:r>
            <a:r>
              <a:rPr lang="hu-HU" dirty="0"/>
              <a:t>, a modern egységes nemzetállam ígéretét kecsegtette, ez lett a </a:t>
            </a:r>
            <a:r>
              <a:rPr lang="hu-HU" b="1" dirty="0"/>
              <a:t>kis német egység</a:t>
            </a:r>
            <a:r>
              <a:rPr lang="hu-HU" dirty="0"/>
              <a:t>.</a:t>
            </a:r>
          </a:p>
          <a:p>
            <a:r>
              <a:rPr lang="hu-HU" b="1" dirty="0"/>
              <a:t>III. Frigyes</a:t>
            </a:r>
            <a:r>
              <a:rPr lang="hu-HU" dirty="0"/>
              <a:t> idején a </a:t>
            </a:r>
            <a:r>
              <a:rPr lang="hu-HU" b="1" dirty="0"/>
              <a:t>porosz gazdaság, oktatás és hadsereg fejlődésnek indult</a:t>
            </a:r>
            <a:r>
              <a:rPr lang="hu-HU" dirty="0"/>
              <a:t>. Ebben nagy szerepet játszott </a:t>
            </a:r>
            <a:r>
              <a:rPr lang="hu-HU" b="1" dirty="0"/>
              <a:t>Otto von Bismarck porosz miniszterelnök</a:t>
            </a:r>
            <a:r>
              <a:rPr lang="hu-HU" dirty="0"/>
              <a:t> is, aki főleg a </a:t>
            </a:r>
            <a:r>
              <a:rPr lang="hu-HU" b="1" dirty="0"/>
              <a:t>hadsereget reformálta meg</a:t>
            </a:r>
            <a:r>
              <a:rPr lang="hu-HU" dirty="0"/>
              <a:t> új típusú fegyverekkel. Mivel Bismarck tudta, hogy a szomszédos Oroszországnak, Franciaországnak és Ausztriának nem áll érdekében egy erős Németország létrejötte, ezért úgy döntött egyesével számol le a fenyegetéssel.</a:t>
            </a:r>
          </a:p>
          <a:p>
            <a:r>
              <a:rPr lang="hu-HU" dirty="0"/>
              <a:t>1863-ban sikerült </a:t>
            </a:r>
            <a:r>
              <a:rPr lang="hu-HU" b="1" dirty="0"/>
              <a:t>Oroszországgal jó kapcsolatot kialakítani</a:t>
            </a:r>
            <a:r>
              <a:rPr lang="hu-HU" dirty="0"/>
              <a:t>, ezután Ausztria ellen fordultak. </a:t>
            </a:r>
            <a:r>
              <a:rPr lang="hu-HU" b="1" dirty="0"/>
              <a:t>1866-ban a </a:t>
            </a:r>
            <a:r>
              <a:rPr lang="hu-HU" b="1" dirty="0" err="1"/>
              <a:t>königgrätzi</a:t>
            </a:r>
            <a:r>
              <a:rPr lang="hu-HU" b="1" dirty="0"/>
              <a:t> csatában </a:t>
            </a:r>
            <a:r>
              <a:rPr lang="hu-HU" dirty="0"/>
              <a:t>legyőzik az osztrák hadsereget, és Prágában enyhe feltételekkel békét kötnek. Ausztriának </a:t>
            </a:r>
            <a:r>
              <a:rPr lang="hu-HU" b="1" dirty="0"/>
              <a:t>nem kellett területeket veszítenie</a:t>
            </a:r>
            <a:r>
              <a:rPr lang="hu-HU" dirty="0"/>
              <a:t>, viszont </a:t>
            </a:r>
            <a:r>
              <a:rPr lang="hu-HU" b="1" dirty="0"/>
              <a:t>nem akadályozhatta meg a porosz vezetésű német egység létrejöttét.</a:t>
            </a:r>
            <a:endParaRPr lang="hu-HU" dirty="0"/>
          </a:p>
          <a:p>
            <a:r>
              <a:rPr lang="hu-HU" b="1" dirty="0"/>
              <a:t>1870-ben Poroszország támadást indított Franciaország ellen és a </a:t>
            </a:r>
            <a:r>
              <a:rPr lang="hu-HU" b="1" dirty="0" err="1"/>
              <a:t>sedani</a:t>
            </a:r>
            <a:r>
              <a:rPr lang="hu-HU" b="1" dirty="0"/>
              <a:t> csatában meg is semmisítik a francia sereget.</a:t>
            </a:r>
            <a:r>
              <a:rPr lang="hu-HU" dirty="0"/>
              <a:t> A győzelem hatására a délnémet államok is csatlakoznak a szövetséghez. A </a:t>
            </a:r>
            <a:r>
              <a:rPr lang="hu-HU" b="1" dirty="0"/>
              <a:t>Német Császárság megszületését 1871. január 18-án a </a:t>
            </a:r>
            <a:r>
              <a:rPr lang="hu-HU" b="1" dirty="0" err="1"/>
              <a:t>versaillesi</a:t>
            </a:r>
            <a:r>
              <a:rPr lang="hu-HU" b="1" dirty="0"/>
              <a:t> palota tükörtermében mondják ki.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399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Németország nagyhatalommá válása </vt:lpstr>
      <vt:lpstr>Előzmények </vt:lpstr>
      <vt:lpstr>A német egység kialakulása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Németország nagyhatalommá válása</dc:title>
  <dc:creator>user</dc:creator>
  <cp:lastModifiedBy>user</cp:lastModifiedBy>
  <cp:revision>3</cp:revision>
  <dcterms:created xsi:type="dcterms:W3CDTF">2024-03-07T07:21:01Z</dcterms:created>
  <dcterms:modified xsi:type="dcterms:W3CDTF">2024-03-07T07:21:29Z</dcterms:modified>
</cp:coreProperties>
</file>