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1DBEC5-445A-4688-A269-AE5CB72CD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A3C8CEC-3BB4-4ED5-9A98-C3C0E179E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07AFD1D-B1B8-4FE6-BFAB-44124FD3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347E-FBCE-4CA6-BA99-7FB0A240300B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BFB8049-D058-4885-A1F9-BE7C66E1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257E7A6-6CE7-4BE1-94F8-A4926400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8BBC-93B0-4DA8-95C6-9034515409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548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447FFE-D09A-465C-AA41-148F7421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B0036BC-4D10-4CE7-9218-51842C930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FFFD4F-B66A-4333-B5A7-0F71772CE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347E-FBCE-4CA6-BA99-7FB0A240300B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B0F5145-A7DE-4F21-900D-3D1482915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774E9E-6045-4F04-952E-BC2BB163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8BBC-93B0-4DA8-95C6-9034515409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582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7D2D335-341F-44FB-9673-6345E20CD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24D3F77-747E-426C-8C8E-19E6D6975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4A68556-D0E3-4198-9834-BE1852EC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347E-FBCE-4CA6-BA99-7FB0A240300B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24A0983-F8E1-4244-979B-7E65A181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F301782-8F38-4D89-8760-A8F4CAA9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8BBC-93B0-4DA8-95C6-9034515409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816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1A5DA4-5415-427E-B62B-AEFF25F67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B84151-3057-4F35-B0E8-6048EE37B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FD32584-8C8A-47E1-AE5E-1B097B22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347E-FBCE-4CA6-BA99-7FB0A240300B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90C90B0-7AC0-40B3-9C4F-5C24F208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A492C-2775-4388-8FAE-C6BB1E17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8BBC-93B0-4DA8-95C6-9034515409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608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6B905D-2AEA-4DAC-AEC5-F3B1478C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2618144-162E-4A0C-90B5-13DEDD7A4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73133C3-3A39-4D2A-9167-5F142054C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347E-FBCE-4CA6-BA99-7FB0A240300B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BA8FEAB-7D87-4659-BB2C-467DC191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58AFEE3-7A53-4298-94FB-CE8172CE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8BBC-93B0-4DA8-95C6-9034515409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836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9864E6-1CC1-4C1D-8FEF-47AA254A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F43482-04EA-45EA-A2F5-8577DBF48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CB7945-EC36-440B-9C1D-354B7A400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D8EA5B2-BFD0-4024-9097-DC6EB138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347E-FBCE-4CA6-BA99-7FB0A240300B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C769C96-05CE-4ED9-9F16-D216C8BE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6BE3590-68B8-4E2F-B489-BC5833E0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8BBC-93B0-4DA8-95C6-9034515409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331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C2B964-BA01-4DDD-ABA9-53F161B5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D8484AA-F6BE-45ED-A4DC-1BEF6729B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EC63B26-8A51-4E74-B34F-D557CEB9C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19C144A-044E-4E10-BC13-A3BE96839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4A58084-DC56-4AC3-9385-B2739ADF1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108A954-B355-4B99-B405-1D47ED79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347E-FBCE-4CA6-BA99-7FB0A240300B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C6AEE45-8A10-4F88-B394-C5917F67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3C944A6-4EA8-46D7-8E6B-E943F9B5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8BBC-93B0-4DA8-95C6-9034515409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264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124E0B-F936-4D27-A484-34D86F73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23DBBB9-3980-400D-BF41-C60D256E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347E-FBCE-4CA6-BA99-7FB0A240300B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6FCB048-3236-4B7C-871C-82143437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C9370BC-C228-4DC0-A972-285CC31F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8BBC-93B0-4DA8-95C6-9034515409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202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8DE7ABB-911E-4E1C-9832-7804ED47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347E-FBCE-4CA6-BA99-7FB0A240300B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FAF0293-B5F2-43A1-9BB6-684A4AF3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A0AC194-669D-4E72-82B9-D02A8710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8BBC-93B0-4DA8-95C6-9034515409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026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CF89FC-0E11-48A9-BD2F-66CEF920D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C600F1-3975-410C-9772-D2C281332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E33D01A-24BC-4A1F-973F-479221EA2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34A7704-C0B2-470F-9457-EDED7557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347E-FBCE-4CA6-BA99-7FB0A240300B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87CB783-7480-4819-A0CC-8C3DD57B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6DFAE9C-105E-438E-A14B-DD89DAE4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8BBC-93B0-4DA8-95C6-9034515409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169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C25A76-25B2-4862-A3E6-08142978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6017F13-0F5F-4D04-8DB2-E89714662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197CD72-46A3-4DDA-AAEC-F62065A0C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0FE0AE7-9115-46FD-B58F-40F82447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347E-FBCE-4CA6-BA99-7FB0A240300B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6C2C1AE-7C31-45F2-AE61-E222B2D8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789AA55-3F26-4727-B7AC-465917D6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8BBC-93B0-4DA8-95C6-9034515409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860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A460B27-11D7-4229-A5E8-0B5BD2ACC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5785A0C-AF9D-4EC1-BA91-E53F983EE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2485688-0748-4B54-A64E-22BCD0047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A347E-FBCE-4CA6-BA99-7FB0A240300B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2668E74-BD21-46DD-807C-572BB2574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5A7CA35-EE4C-49BF-8A9F-EEA90DC2B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B8BBC-93B0-4DA8-95C6-9034515409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997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799B70-070F-44FD-AE49-64E0507E4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/>
              <a:t>A Reformkor fő kérdései, Kossuth és Széchenyi fő programja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501933C-CD5E-49F4-98A1-C672FD222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Történelem tétel 28.</a:t>
            </a:r>
          </a:p>
        </p:txBody>
      </p:sp>
    </p:spTree>
    <p:extLst>
      <p:ext uri="{BB962C8B-B14F-4D97-AF65-F5344CB8AC3E}">
        <p14:creationId xmlns:p14="http://schemas.microsoft.com/office/powerpoint/2010/main" val="2569424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8F8C64-7F95-422D-B864-4072B676F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Előzmények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8584A8-822A-4DB9-B914-A23445B2E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43000"/>
            <a:ext cx="7724775" cy="5505449"/>
          </a:xfrm>
        </p:spPr>
        <p:txBody>
          <a:bodyPr>
            <a:normAutofit fontScale="92500" lnSpcReduction="10000"/>
          </a:bodyPr>
          <a:lstStyle/>
          <a:p>
            <a:r>
              <a:rPr lang="hu-HU" b="1" dirty="0"/>
              <a:t>I. Ferenc 13 éven keresztül</a:t>
            </a:r>
            <a:r>
              <a:rPr lang="hu-HU" dirty="0"/>
              <a:t> </a:t>
            </a:r>
            <a:r>
              <a:rPr lang="hu-HU" b="1" dirty="0"/>
              <a:t>nem hívja össze az országgyűlést egészen 1825-ig</a:t>
            </a:r>
            <a:r>
              <a:rPr lang="hu-HU" dirty="0"/>
              <a:t>. </a:t>
            </a:r>
            <a:br>
              <a:rPr lang="hu-HU" dirty="0"/>
            </a:br>
            <a:r>
              <a:rPr lang="hu-HU" dirty="0"/>
              <a:t>Mivel az uralkodó új adókat akart kivetni ezért úgy döntött újra összehívja az országgyűlést. Végül az </a:t>
            </a:r>
            <a:r>
              <a:rPr lang="hu-HU" b="1" dirty="0"/>
              <a:t>1825-1848 közötti időszakban 5db úgynevezett Reformországgyűlés lett rendezve. </a:t>
            </a:r>
            <a:endParaRPr lang="hu-HU" dirty="0"/>
          </a:p>
          <a:p>
            <a:r>
              <a:rPr lang="hu-HU" dirty="0"/>
              <a:t>Általánosságban elmondható, hogy a </a:t>
            </a:r>
            <a:r>
              <a:rPr lang="hu-HU" b="1" dirty="0"/>
              <a:t>Reformkor</a:t>
            </a:r>
            <a:r>
              <a:rPr lang="hu-HU" dirty="0"/>
              <a:t> </a:t>
            </a:r>
            <a:r>
              <a:rPr lang="hu-HU" b="1" dirty="0"/>
              <a:t>nagy gazdasági és kulturális fellendülést eredményeztett</a:t>
            </a:r>
            <a:r>
              <a:rPr lang="hu-HU" dirty="0"/>
              <a:t>, viszont politikai reformok terén az osztrák kormányzás nem volt hajlandó változásokat engedélyezni. Egy jelentős javaslat lett elfogadva a </a:t>
            </a:r>
            <a:r>
              <a:rPr lang="hu-HU" b="1" dirty="0"/>
              <a:t>VI. Reformországgyűlésen</a:t>
            </a:r>
            <a:r>
              <a:rPr lang="hu-HU" dirty="0"/>
              <a:t>, amikoris </a:t>
            </a:r>
            <a:r>
              <a:rPr lang="hu-HU" b="1" dirty="0"/>
              <a:t>Magyarországon a hivatalos államnyelv a magyar lett,</a:t>
            </a:r>
            <a:r>
              <a:rPr lang="hu-HU" dirty="0"/>
              <a:t> ezzel azt eredményezve, hogy hivatali ügyeket magyar nyelven lehessen intézni.</a:t>
            </a:r>
          </a:p>
          <a:p>
            <a:endParaRPr lang="hu-HU" dirty="0"/>
          </a:p>
        </p:txBody>
      </p:sp>
      <p:pic>
        <p:nvPicPr>
          <p:cNvPr id="1028" name="Picture 4" descr="100%Magyar: Reformkor és szabadságharc">
            <a:extLst>
              <a:ext uri="{FF2B5EF4-FFF2-40B4-BE49-F238E27FC236}">
                <a16:creationId xmlns:a16="http://schemas.microsoft.com/office/drawing/2014/main" id="{A11EB081-13DC-4F46-8D1D-832EEFF05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299" y="2007869"/>
            <a:ext cx="3552826" cy="284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39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45374D-450E-49E8-9308-D90A74EBA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gróf Széchenyi István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1EF850-9F25-4182-98AB-B0A7867F7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485899"/>
            <a:ext cx="8105775" cy="5248275"/>
          </a:xfrm>
        </p:spPr>
        <p:txBody>
          <a:bodyPr>
            <a:normAutofit fontScale="62500" lnSpcReduction="20000"/>
          </a:bodyPr>
          <a:lstStyle/>
          <a:p>
            <a:r>
              <a:rPr lang="hu-HU" dirty="0"/>
              <a:t>Gazdag </a:t>
            </a:r>
            <a:r>
              <a:rPr lang="hu-HU" b="1" dirty="0"/>
              <a:t>magyar főúri családban született</a:t>
            </a:r>
            <a:r>
              <a:rPr lang="hu-HU" dirty="0"/>
              <a:t>, apja gróf Széchényi István, aki a Magyar Nemzeti Múzeum és az Országos Széchényi Könyvtár megalakulásában játszott szerepet. </a:t>
            </a:r>
          </a:p>
          <a:p>
            <a:r>
              <a:rPr lang="hu-HU" dirty="0"/>
              <a:t>1825-ben meghívót kapott az első Országgyűlésre, ami 1827-ig tartott. </a:t>
            </a:r>
            <a:br>
              <a:rPr lang="hu-HU" dirty="0"/>
            </a:br>
            <a:r>
              <a:rPr lang="hu-HU" b="1" dirty="0"/>
              <a:t>1825 november 3-án</a:t>
            </a:r>
            <a:r>
              <a:rPr lang="hu-HU" dirty="0"/>
              <a:t> magyar nyelven mondott felszólalást és </a:t>
            </a:r>
            <a:r>
              <a:rPr lang="hu-HU" b="1" dirty="0"/>
              <a:t>1 évi jövedelmét felajánlotta egy magyar tudóstársaság megalapítására</a:t>
            </a:r>
            <a:r>
              <a:rPr lang="hu-HU" dirty="0"/>
              <a:t>, és később a közélet fejlesztését tűzte ki célul magának. Gyakorlati és szellemi alkotásai közül pár a </a:t>
            </a:r>
            <a:r>
              <a:rPr lang="hu-HU" b="1" dirty="0"/>
              <a:t>Lánchíd</a:t>
            </a:r>
            <a:r>
              <a:rPr lang="hu-HU" dirty="0"/>
              <a:t> felépítése, az </a:t>
            </a:r>
            <a:r>
              <a:rPr lang="hu-HU" b="1" dirty="0"/>
              <a:t>MTA megalapítása, Kaszinó Pesten</a:t>
            </a:r>
            <a:r>
              <a:rPr lang="hu-HU" dirty="0"/>
              <a:t>, a </a:t>
            </a:r>
            <a:r>
              <a:rPr lang="hu-HU" b="1" dirty="0"/>
              <a:t>Hitel</a:t>
            </a:r>
            <a:r>
              <a:rPr lang="hu-HU" dirty="0"/>
              <a:t> és a </a:t>
            </a:r>
            <a:r>
              <a:rPr lang="hu-HU" b="1" dirty="0" err="1"/>
              <a:t>Lovakrul</a:t>
            </a:r>
            <a:r>
              <a:rPr lang="hu-HU" dirty="0"/>
              <a:t> című könyv. </a:t>
            </a:r>
          </a:p>
          <a:p>
            <a:r>
              <a:rPr lang="hu-HU" b="1" dirty="0"/>
              <a:t>1832 és 36 között zajlott a második Reformországgyűlés</a:t>
            </a:r>
            <a:r>
              <a:rPr lang="hu-HU" dirty="0"/>
              <a:t>, aminek fő kérdése a </a:t>
            </a:r>
            <a:r>
              <a:rPr lang="hu-HU" b="1" dirty="0"/>
              <a:t>jobbágyfelszabadítás</a:t>
            </a:r>
            <a:r>
              <a:rPr lang="hu-HU" dirty="0"/>
              <a:t> volt. Végül három javaslat született az ügyben:</a:t>
            </a:r>
          </a:p>
          <a:p>
            <a:pPr lvl="0"/>
            <a:r>
              <a:rPr lang="hu-HU" b="1" u="sng" dirty="0"/>
              <a:t>Önkéntes örökváltság</a:t>
            </a:r>
            <a:r>
              <a:rPr lang="hu-HU" dirty="0"/>
              <a:t> (Széchenyi javaslata) aminek értelmében a jobbágy pénzért cserébe megválthatja saját szabadságát. Ez azonban azért leheltelen mert a jobbágyoknak lett volna vagyon ennek megvalósítására.</a:t>
            </a:r>
          </a:p>
          <a:p>
            <a:pPr lvl="0"/>
            <a:r>
              <a:rPr lang="hu-HU" b="1" u="sng" dirty="0"/>
              <a:t>Kötelező örökváltság</a:t>
            </a:r>
            <a:r>
              <a:rPr lang="hu-HU" dirty="0"/>
              <a:t> (Kossuth javaslata) aminek értelmében kötelező módon kellett volna a jobbágyokat leszabadítani és ezek után az állam fizetett volna a földesúrnak a felszabadult jobbágyok után.</a:t>
            </a:r>
          </a:p>
          <a:p>
            <a:pPr lvl="0"/>
            <a:r>
              <a:rPr lang="hu-HU" b="1" u="sng" dirty="0"/>
              <a:t>Azonnali felszabadtás</a:t>
            </a:r>
            <a:r>
              <a:rPr lang="hu-HU" dirty="0"/>
              <a:t> (Táncsics javaslata) aminek értelmében az összes jobbágy felszabadult volna és értük senkinek nem kellett volna fizetni.</a:t>
            </a:r>
          </a:p>
          <a:p>
            <a:r>
              <a:rPr lang="hu-HU" b="1" dirty="0"/>
              <a:t>1835-ben V. Ferdinánd </a:t>
            </a:r>
            <a:r>
              <a:rPr lang="hu-HU" dirty="0"/>
              <a:t>került a trónra és </a:t>
            </a:r>
            <a:r>
              <a:rPr lang="hu-HU" b="1" dirty="0"/>
              <a:t>Metternich herceg lett a nem hivatalos államfő.</a:t>
            </a:r>
            <a:r>
              <a:rPr lang="hu-HU" dirty="0"/>
              <a:t> A kérdést végül nem sikerül eldönteni mert </a:t>
            </a:r>
            <a:r>
              <a:rPr lang="hu-HU" b="1" dirty="0"/>
              <a:t>1836-ban erőszakosan feloszlatják az Országgyűlést.</a:t>
            </a:r>
            <a:endParaRPr lang="hu-HU" dirty="0"/>
          </a:p>
          <a:p>
            <a:endParaRPr lang="hu-HU" dirty="0"/>
          </a:p>
        </p:txBody>
      </p:sp>
      <p:pic>
        <p:nvPicPr>
          <p:cNvPr id="2050" name="Picture 2" descr="Széchenyi István – Az egész országot megrázta a legnagyobb magyar ...">
            <a:extLst>
              <a:ext uri="{FF2B5EF4-FFF2-40B4-BE49-F238E27FC236}">
                <a16:creationId xmlns:a16="http://schemas.microsoft.com/office/drawing/2014/main" id="{A508319A-0864-4EC4-A458-A3FF65379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150" y="1571626"/>
            <a:ext cx="3658174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159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1C5C8A-90D2-4854-87FB-121D25CC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Kossuth Lajos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93D237-A495-4E1B-B620-8DD46C5A6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514475"/>
            <a:ext cx="7400925" cy="5715000"/>
          </a:xfrm>
        </p:spPr>
        <p:txBody>
          <a:bodyPr>
            <a:normAutofit fontScale="62500" lnSpcReduction="20000"/>
          </a:bodyPr>
          <a:lstStyle/>
          <a:p>
            <a:r>
              <a:rPr lang="hu-HU" dirty="0"/>
              <a:t>Kisnemesi családban született.</a:t>
            </a:r>
          </a:p>
          <a:p>
            <a:r>
              <a:rPr lang="hu-HU" b="1" dirty="0"/>
              <a:t> 1832-ben hivatásból jelent meg az Országgyűlésen,</a:t>
            </a:r>
            <a:r>
              <a:rPr lang="hu-HU" dirty="0"/>
              <a:t> mivel hivatalnok volt. Itt fedezte fel, hogy a </a:t>
            </a:r>
            <a:r>
              <a:rPr lang="hu-HU" b="1" dirty="0"/>
              <a:t>cenzúra miatt az ország nem tud semmiről, ami Pozsonyban történik</a:t>
            </a:r>
            <a:r>
              <a:rPr lang="hu-HU" dirty="0"/>
              <a:t> ezért </a:t>
            </a:r>
            <a:r>
              <a:rPr lang="hu-HU" b="1" dirty="0"/>
              <a:t>napilapot alapít, hogy tudósíthasson</a:t>
            </a:r>
            <a:r>
              <a:rPr lang="hu-HU" dirty="0"/>
              <a:t>. </a:t>
            </a:r>
            <a:r>
              <a:rPr lang="hu-HU" b="1" dirty="0"/>
              <a:t>1836-ban cenzúravétség miatt börtönbe is kerül. </a:t>
            </a:r>
            <a:endParaRPr lang="hu-HU" dirty="0"/>
          </a:p>
          <a:p>
            <a:r>
              <a:rPr lang="hu-HU" b="1" dirty="0"/>
              <a:t>1840-ben a Pesti Hírlaphoz</a:t>
            </a:r>
            <a:r>
              <a:rPr lang="hu-HU" dirty="0"/>
              <a:t> kerül és </a:t>
            </a:r>
            <a:r>
              <a:rPr lang="hu-HU" b="1" dirty="0"/>
              <a:t>politikai napilapot csinál belőle</a:t>
            </a:r>
            <a:r>
              <a:rPr lang="hu-HU" dirty="0"/>
              <a:t>. </a:t>
            </a:r>
            <a:br>
              <a:rPr lang="hu-HU" dirty="0"/>
            </a:br>
            <a:r>
              <a:rPr lang="hu-HU" dirty="0"/>
              <a:t>Itt </a:t>
            </a:r>
            <a:r>
              <a:rPr lang="hu-HU" b="1" dirty="0"/>
              <a:t>vezércikkeket</a:t>
            </a:r>
            <a:r>
              <a:rPr lang="hu-HU" dirty="0"/>
              <a:t> jelenít meg az első oldalon ami a nap legfontosabb hírét tartalmazza és annak hátterét. Ilyen vezércikkeket jelenít meg mint a „Magyarosítás”, „Érdekegyesítés”, „Örökváltság” és au „Iparpártolás” amiben azzal foglalkozik, hogy a </a:t>
            </a:r>
            <a:r>
              <a:rPr lang="hu-HU" b="1" dirty="0"/>
              <a:t>magyar</a:t>
            </a:r>
            <a:r>
              <a:rPr lang="hu-HU" dirty="0"/>
              <a:t> </a:t>
            </a:r>
            <a:r>
              <a:rPr lang="hu-HU" b="1" dirty="0"/>
              <a:t>termékek védelme érdekében védővámot kéne kivetni a cseh és osztrák árukra. </a:t>
            </a:r>
            <a:endParaRPr lang="hu-HU" dirty="0"/>
          </a:p>
          <a:p>
            <a:r>
              <a:rPr lang="hu-HU" dirty="0"/>
              <a:t>Végül nézetei miatt szembe is kerül Széchenyivel és vita alakul ki kettejük között. </a:t>
            </a:r>
            <a:r>
              <a:rPr lang="hu-HU" b="1" dirty="0"/>
              <a:t>Széchenyi szerint</a:t>
            </a:r>
            <a:r>
              <a:rPr lang="hu-HU" dirty="0"/>
              <a:t> ugyanis a </a:t>
            </a:r>
            <a:r>
              <a:rPr lang="hu-HU" b="1" dirty="0"/>
              <a:t>reformokat békésen, tárgyalások útján, a Habsburgokkal karöltve kell végrehajtani</a:t>
            </a:r>
            <a:r>
              <a:rPr lang="hu-HU" dirty="0"/>
              <a:t>, </a:t>
            </a:r>
            <a:r>
              <a:rPr lang="hu-HU" b="1" dirty="0"/>
              <a:t>Kossuth elvei azonban túlságosan radikálisak </a:t>
            </a:r>
            <a:r>
              <a:rPr lang="hu-HU" dirty="0"/>
              <a:t>és azoknak az egyetlen </a:t>
            </a:r>
            <a:r>
              <a:rPr lang="hu-HU" b="1" dirty="0"/>
              <a:t>kimenete csak is kizárólag háború lehet.</a:t>
            </a:r>
            <a:r>
              <a:rPr lang="hu-HU" dirty="0"/>
              <a:t>  Kossuth ennek hatásásra </a:t>
            </a:r>
            <a:r>
              <a:rPr lang="hu-HU" b="1" dirty="0"/>
              <a:t>válaszlevelet írt Széchenyinek</a:t>
            </a:r>
            <a:r>
              <a:rPr lang="hu-HU" dirty="0"/>
              <a:t>, miszerint a </a:t>
            </a:r>
            <a:r>
              <a:rPr lang="hu-HU" b="1" dirty="0"/>
              <a:t>gróf eljátssza a magyar nép bizalmát</a:t>
            </a:r>
            <a:r>
              <a:rPr lang="hu-HU" dirty="0"/>
              <a:t>.</a:t>
            </a:r>
            <a:br>
              <a:rPr lang="hu-HU" dirty="0"/>
            </a:br>
            <a:endParaRPr lang="hu-HU" dirty="0"/>
          </a:p>
          <a:p>
            <a:r>
              <a:rPr lang="hu-HU" b="1" dirty="0"/>
              <a:t>1844-ben Védegyletet alapított</a:t>
            </a:r>
            <a:r>
              <a:rPr lang="hu-HU" dirty="0"/>
              <a:t>, aminek tagjai kijelentették, hogy </a:t>
            </a:r>
            <a:r>
              <a:rPr lang="hu-HU" b="1" dirty="0"/>
              <a:t>6 éven keresztül csak magyar termékeket fognak vásárolni</a:t>
            </a:r>
            <a:r>
              <a:rPr lang="hu-HU" dirty="0"/>
              <a:t> még ha drágábbak vagy rosszabb minőségűek is mint a külföldiek. Végül csatlakozott </a:t>
            </a:r>
            <a:r>
              <a:rPr lang="hu-HU" b="1" dirty="0"/>
              <a:t>a Konzervatív Párthoz</a:t>
            </a:r>
            <a:r>
              <a:rPr lang="hu-HU" dirty="0"/>
              <a:t> és az </a:t>
            </a:r>
            <a:r>
              <a:rPr lang="hu-HU" b="1" dirty="0"/>
              <a:t>Ellenzéki Párthoz is</a:t>
            </a:r>
            <a:r>
              <a:rPr lang="hu-HU" dirty="0"/>
              <a:t>.</a:t>
            </a:r>
          </a:p>
          <a:p>
            <a:endParaRPr lang="hu-HU" dirty="0"/>
          </a:p>
        </p:txBody>
      </p:sp>
      <p:pic>
        <p:nvPicPr>
          <p:cNvPr id="3074" name="Picture 2" descr="The Hungarian revolutionary Lajos Kossuth on the peoples’ self ...">
            <a:extLst>
              <a:ext uri="{FF2B5EF4-FFF2-40B4-BE49-F238E27FC236}">
                <a16:creationId xmlns:a16="http://schemas.microsoft.com/office/drawing/2014/main" id="{75FE6F10-A389-43BA-8912-47B67C549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1323182"/>
            <a:ext cx="4189130" cy="527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358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558</Words>
  <Application>Microsoft Office PowerPoint</Application>
  <PresentationFormat>Szélesvásznú</PresentationFormat>
  <Paragraphs>19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A Reformkor fő kérdései, Kossuth és Széchenyi fő programja </vt:lpstr>
      <vt:lpstr>Előzmények </vt:lpstr>
      <vt:lpstr>gróf Széchenyi István</vt:lpstr>
      <vt:lpstr>Kossuth Lajos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Reformkor fő kérdései, Kossuth és Széchenyi fő programja</dc:title>
  <dc:creator>user</dc:creator>
  <cp:lastModifiedBy>user</cp:lastModifiedBy>
  <cp:revision>2</cp:revision>
  <dcterms:created xsi:type="dcterms:W3CDTF">2024-03-07T07:24:43Z</dcterms:created>
  <dcterms:modified xsi:type="dcterms:W3CDTF">2024-03-07T07:32:21Z</dcterms:modified>
</cp:coreProperties>
</file>