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4EB74A-DA12-41B5-A13F-EC1065C36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6F1AE0-101B-4AB6-A663-408B8F561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CF1AD3-D506-4437-B207-3642A071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F5843E-1067-4D22-BEF1-2C875EC2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36BDBF-298A-4372-AE46-ED93E84B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61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BBC3E4-B071-4D21-9C25-C70F585E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006D8E9-0F5D-4C49-8DA4-27A92D052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238746-1DC4-4A6A-A4CD-0AB8665C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6A2418-C1AA-4C37-8F07-77369205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E618A3-1C97-4816-8893-CEB6E62C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460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2DD719-9FF9-4B4D-9FF9-784CF5A2F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70E221-7A64-473A-AA2B-04691F16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6353BE-5683-410F-ADE7-6DED6D6C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5FA6D0-24C0-4624-BD41-FB8F6142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BF580E-CEF2-4FD3-B6D7-497C0550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30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6FADEC-CE0D-4981-A175-C6A47CF3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2D1B0-89A7-4167-B5F4-096C2CC9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8AF1B7-7588-4D26-9757-887063FB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7BC0A7-38F1-4ADD-8A73-F605345D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A416C3-AED3-4F63-83C4-813F4E6B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97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1DC373-9667-4348-BDBC-4ED7E9F2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2FC748-2071-4F0A-843C-563D2317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2FBEE9-C5DF-40C8-B0C3-FA3772DE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D9442A-085F-44C8-B50A-830EA393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F10552-26C9-4142-A77B-745E1D67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367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B9FAF-1BA3-407A-8793-20984316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87CBAA-7507-4C37-9A2F-33C58B934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D3A2DA-C577-4B3E-9EC2-E379AFB9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C1FDC3-375A-47F2-B8B2-7EAE58FD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C98D22-78D4-4063-80D0-199E3CE9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B1F0A8-3B91-498A-A642-BC0F8F31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78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281F8-25B8-418D-97F4-27B48193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3F847CA-E7EC-4937-9A73-03AAB1C7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B1174DD-C5D8-47D6-ABD1-92190A2DD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DF5D563-0AAA-4A5E-83DA-D5FA01E0D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A87FCF8-6B04-4F36-A624-6E9C0F4CA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4069C05-B18F-4DB2-9A4A-AA875382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4A127F0-FCDD-418F-9BD0-AAEFBF65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7E22A89-D94A-418E-8171-C99E700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4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C9AE90-6291-4576-B794-0B8A5623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EB49B7D-7A46-4E27-AE49-F064750C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08BEEE-EDAC-4327-BF03-3BE67BEE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26ECC2-B0C1-45FF-BACB-97A16999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79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C3065AA-1D66-49B7-BBE4-66E8976B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58714EF-9872-4EB6-98FF-AADB1664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F0B0B5E-9230-4A4E-A66B-17D527A1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3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FE94F7-EBFF-4F19-B135-C8FC5BE5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62F728-83E4-47F8-ABA5-4F93E435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F41146E-B660-43CA-9316-7180ED1EE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289D83-5DF1-42D5-87EF-B4940F23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B69CAF0-C183-4A81-8BE0-3C322E29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AD16956-E121-4A95-8277-5D30F3B1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42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C3EE01-6CC1-4450-A4D3-584A5294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CD1FA05-64D5-4EC4-8389-D597746FD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2403E27-F27F-4FC4-8FDF-BB3FE7D5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A188AE-94AF-447C-8E93-D6897B3E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070136-0E92-4288-A11D-0A8512B2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A32AF2-9782-43C1-B14D-63895566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7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85D6E9E-C5F9-4B24-9BCC-F86820BB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30F345-E2EB-44F8-9E3A-F78103F6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59DF6F-A2FC-4EB4-9655-0E917089B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606C-5708-42DE-B0CE-72AAC096CD9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39C999-ED59-415B-89A5-3317F3BF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C6D884-E0F2-4B76-AC47-318D87D44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E0BE-0E87-4E4F-9317-3E8827D644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0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923E-EF9C-40B4-82EC-AF3F088B6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A pesti forradalom eseményei. Az áprilisi törvények.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96533E6-9717-4D30-8F84-45C771B46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Történelem 29. tétel</a:t>
            </a:r>
          </a:p>
        </p:txBody>
      </p:sp>
    </p:spTree>
    <p:extLst>
      <p:ext uri="{BB962C8B-B14F-4D97-AF65-F5344CB8AC3E}">
        <p14:creationId xmlns:p14="http://schemas.microsoft.com/office/powerpoint/2010/main" val="65454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51A0F4-08D1-499B-A627-69A599BF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34C3AD-DCB5-445E-B324-FB983E69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14524"/>
            <a:ext cx="7581900" cy="6257925"/>
          </a:xfrm>
        </p:spPr>
        <p:txBody>
          <a:bodyPr/>
          <a:lstStyle/>
          <a:p>
            <a:r>
              <a:rPr lang="hu-HU" dirty="0"/>
              <a:t>1847-48-ban megtartották az </a:t>
            </a:r>
            <a:r>
              <a:rPr lang="hu-HU" b="1" dirty="0"/>
              <a:t>utolsó rendi országgyűlést</a:t>
            </a:r>
            <a:r>
              <a:rPr lang="hu-HU" dirty="0"/>
              <a:t>.  </a:t>
            </a:r>
            <a:r>
              <a:rPr lang="hu-HU" b="1" dirty="0"/>
              <a:t>1848. március 13. Kitört a bécsi forradalom és elűzik Metternich herceget</a:t>
            </a:r>
            <a:r>
              <a:rPr lang="hu-HU" dirty="0"/>
              <a:t>. A sikeres bécsi forradalom híre eljut Pestre, ahol a </a:t>
            </a:r>
            <a:r>
              <a:rPr lang="hu-HU" b="1" dirty="0"/>
              <a:t>radikálisok a cselekvés mellett döntenek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1026" name="Picture 2" descr="Az 1848-as bécsi forradalom - március 13. | Hír.ma">
            <a:extLst>
              <a:ext uri="{FF2B5EF4-FFF2-40B4-BE49-F238E27FC236}">
                <a16:creationId xmlns:a16="http://schemas.microsoft.com/office/drawing/2014/main" id="{A6FE4A89-F190-49F4-9551-4A7D53E1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7" y="1690688"/>
            <a:ext cx="4643438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1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E2F5D9-247C-4160-9E89-91B34AA6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március 15-ei forradalom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1202E3-47E8-49A9-8936-59697176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6" y="1162050"/>
            <a:ext cx="7058024" cy="5591175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hu-HU" dirty="0"/>
              <a:t>7:00-kor a </a:t>
            </a:r>
            <a:r>
              <a:rPr lang="hu-HU" b="1" dirty="0"/>
              <a:t>Pilvax-kávéházban találkoznak</a:t>
            </a:r>
            <a:r>
              <a:rPr lang="hu-HU" dirty="0"/>
              <a:t>, itt </a:t>
            </a:r>
            <a:r>
              <a:rPr lang="hu-HU" b="1" dirty="0"/>
              <a:t>elmondják a Nemzeti Dalt és a 12 Pontot is.</a:t>
            </a:r>
            <a:endParaRPr lang="hu-HU" dirty="0"/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9:00-kor a </a:t>
            </a:r>
            <a:r>
              <a:rPr lang="hu-HU" b="1" dirty="0"/>
              <a:t>Landerer-nyomdában kinyomtatják a 12 Pontot és a Nemzeti Dalt</a:t>
            </a:r>
            <a:r>
              <a:rPr lang="hu-HU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10:00 és 12:00 között a </a:t>
            </a:r>
            <a:r>
              <a:rPr lang="hu-HU" b="1" dirty="0"/>
              <a:t>Múzeum kertbe mentek gyűlésezni</a:t>
            </a:r>
            <a:r>
              <a:rPr lang="hu-HU" dirty="0"/>
              <a:t>, ahol 10 ezer fős tömeg gyűlt össze.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15:00-kor elviszik a </a:t>
            </a:r>
            <a:r>
              <a:rPr lang="hu-HU" b="1" dirty="0"/>
              <a:t>12 Pontot a városházára, ahol a nádor és a tanács átveszi a petíciót.</a:t>
            </a:r>
            <a:endParaRPr lang="hu-HU" dirty="0"/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Ezután a tömeg Budára vonul, hogy </a:t>
            </a:r>
            <a:r>
              <a:rPr lang="hu-HU" b="1" dirty="0"/>
              <a:t>kiszabadítsák Táncsics Mihályt a börtönből.</a:t>
            </a:r>
            <a:endParaRPr lang="hu-HU" dirty="0"/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Végül este, a </a:t>
            </a:r>
            <a:r>
              <a:rPr lang="hu-HU" b="1" dirty="0"/>
              <a:t>Nemzeti Színház a Bánk Bánt játszotta a közönségnek</a:t>
            </a:r>
            <a:r>
              <a:rPr lang="hu-HU" dirty="0"/>
              <a:t>.</a:t>
            </a:r>
          </a:p>
          <a:p>
            <a:r>
              <a:rPr lang="hu-HU" dirty="0"/>
              <a:t>Az események tekintetében kijelenthető, hogy a pesti forradalom</a:t>
            </a:r>
            <a:r>
              <a:rPr lang="hu-HU" b="1" dirty="0"/>
              <a:t> vér nélkül zajlott le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2050" name="Picture 2" descr="K.V.SZ. A Forradalom és Szabadságharc kezdete. TOVÁBBI HÍREINK">
            <a:extLst>
              <a:ext uri="{FF2B5EF4-FFF2-40B4-BE49-F238E27FC236}">
                <a16:creationId xmlns:a16="http://schemas.microsoft.com/office/drawing/2014/main" id="{E495D8C3-C2CB-491D-B5FE-F568A203F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052042"/>
            <a:ext cx="4895850" cy="27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6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5974F-E496-4FC9-AF70-34880AB8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áprilisi törvények: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CC096C-3E2B-47FC-9883-971BBAB0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85850"/>
            <a:ext cx="7667625" cy="5581650"/>
          </a:xfrm>
        </p:spPr>
        <p:txBody>
          <a:bodyPr>
            <a:normAutofit lnSpcReduction="10000"/>
          </a:bodyPr>
          <a:lstStyle/>
          <a:p>
            <a:r>
              <a:rPr lang="hu-HU" b="1" dirty="0"/>
              <a:t>Kossuth Lajos 1848 március 16-án</a:t>
            </a:r>
            <a:r>
              <a:rPr lang="hu-HU" dirty="0"/>
              <a:t> a Habsburg Birodalom összes tartománya számára </a:t>
            </a:r>
            <a:r>
              <a:rPr lang="hu-HU" b="1" dirty="0"/>
              <a:t>önálló kormányzási jogot kért</a:t>
            </a:r>
            <a:r>
              <a:rPr lang="hu-HU" dirty="0"/>
              <a:t>. A sikeres pesti forradalom hírére egy </a:t>
            </a:r>
            <a:r>
              <a:rPr lang="hu-HU" b="1" dirty="0"/>
              <a:t>törvényhozási láz vette kezdetét</a:t>
            </a:r>
            <a:r>
              <a:rPr lang="hu-HU" dirty="0"/>
              <a:t>. Ennek eredménye képen egy </a:t>
            </a:r>
            <a:r>
              <a:rPr lang="hu-HU" b="1" dirty="0"/>
              <a:t>31 törvényt tartalmazó törvénycsomag kerül benyújtásra az uralkodónak.</a:t>
            </a:r>
            <a:r>
              <a:rPr lang="hu-HU" dirty="0"/>
              <a:t> Ez a törvénycsomag tartalmazta a legfontosabb, reformkori törvényjavaslatokat. Ezek közül pár a: sajtószabadság, jobbágyfel-szabadítás, választójog, közteherviselés stb. </a:t>
            </a:r>
            <a:r>
              <a:rPr lang="hu-HU" b="1" dirty="0"/>
              <a:t>1848. április 11-én V. Ferdinánd szentesíti az összes beadott törvényjavaslatot. </a:t>
            </a:r>
            <a:r>
              <a:rPr lang="hu-HU" dirty="0"/>
              <a:t>Ezután megalakul az </a:t>
            </a:r>
            <a:r>
              <a:rPr lang="hu-HU" b="1" dirty="0"/>
              <a:t>első felelős magyar kormány</a:t>
            </a:r>
            <a:r>
              <a:rPr lang="hu-HU" dirty="0"/>
              <a:t> </a:t>
            </a:r>
            <a:r>
              <a:rPr lang="hu-HU" b="1" dirty="0"/>
              <a:t>gr. Batthyány Lajos miniszterelnökségével</a:t>
            </a:r>
            <a:r>
              <a:rPr lang="hu-HU" dirty="0"/>
              <a:t>. Az ő feladatuk az áprilisi törvények betartatása.</a:t>
            </a:r>
          </a:p>
          <a:p>
            <a:endParaRPr lang="hu-HU" dirty="0"/>
          </a:p>
        </p:txBody>
      </p:sp>
      <p:pic>
        <p:nvPicPr>
          <p:cNvPr id="3074" name="Picture 2" descr="1848 áprilisi törvények (részlet) | Magyar Nemzeti Levéltár">
            <a:extLst>
              <a:ext uri="{FF2B5EF4-FFF2-40B4-BE49-F238E27FC236}">
                <a16:creationId xmlns:a16="http://schemas.microsoft.com/office/drawing/2014/main" id="{E9F75D87-149A-46B9-8C2F-D0FBF556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0"/>
            <a:ext cx="444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8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B26A36-02CF-4049-9E6F-E141C112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70" y="319087"/>
            <a:ext cx="10515600" cy="1325563"/>
          </a:xfrm>
        </p:spPr>
        <p:txBody>
          <a:bodyPr/>
          <a:lstStyle/>
          <a:p>
            <a:r>
              <a:rPr lang="hu-HU" i="1" u="sng" dirty="0"/>
              <a:t>A szabadságharc alakulása: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BB12F8-2EE0-48F7-9041-E24E1049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81882"/>
            <a:ext cx="5746090" cy="5838825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A kormány elkezdte szervezni a Honvédséget, a földosztást … de nem foglalkozott a nemzetiségi kérdéssel, ezért a </a:t>
            </a:r>
            <a:r>
              <a:rPr lang="hu-HU" b="1" dirty="0"/>
              <a:t>nemzetiségek a szabadságharc ellen fordultak</a:t>
            </a:r>
            <a:r>
              <a:rPr lang="hu-HU" dirty="0"/>
              <a:t>. 1848. szeptember 11-én </a:t>
            </a:r>
            <a:r>
              <a:rPr lang="hu-HU" b="1" dirty="0"/>
              <a:t>Jellasics (horvát) megtámadta Magyarországot</a:t>
            </a:r>
            <a:r>
              <a:rPr lang="hu-HU" dirty="0"/>
              <a:t>. A </a:t>
            </a:r>
            <a:r>
              <a:rPr lang="hu-HU" b="1" dirty="0"/>
              <a:t>Batthyány-kormány lemondott</a:t>
            </a:r>
            <a:r>
              <a:rPr lang="hu-HU" dirty="0"/>
              <a:t> és az </a:t>
            </a:r>
            <a:r>
              <a:rPr lang="hu-HU" b="1" dirty="0"/>
              <a:t>OHB (Országos Hadügyvédelmi Bizottság) hadba szólított</a:t>
            </a:r>
            <a:r>
              <a:rPr lang="hu-HU" dirty="0"/>
              <a:t> a haza védelmének érdekében. </a:t>
            </a:r>
            <a:r>
              <a:rPr lang="hu-HU" b="1" dirty="0"/>
              <a:t>1848. szeptember 29. a pákozdi győztes</a:t>
            </a:r>
            <a:r>
              <a:rPr lang="hu-HU" dirty="0"/>
              <a:t> </a:t>
            </a:r>
            <a:r>
              <a:rPr lang="hu-HU" b="1" dirty="0"/>
              <a:t>csata</a:t>
            </a:r>
            <a:r>
              <a:rPr lang="hu-HU" dirty="0"/>
              <a:t> Jellasics felett. </a:t>
            </a:r>
            <a:r>
              <a:rPr lang="hu-HU" b="1" dirty="0"/>
              <a:t>1848 december 2-én Ferenc József kerül a trónra</a:t>
            </a:r>
            <a:r>
              <a:rPr lang="hu-HU" dirty="0"/>
              <a:t> és bejelenti, hogy a magyarok lázadók és le fogja verni a magyar forradalmat. Az osztrák támadások elől az </a:t>
            </a:r>
            <a:r>
              <a:rPr lang="hu-HU" b="1" dirty="0"/>
              <a:t>OHB Pestről Debrecenbe költözik át</a:t>
            </a:r>
            <a:r>
              <a:rPr lang="hu-HU" dirty="0"/>
              <a:t>.</a:t>
            </a:r>
          </a:p>
          <a:p>
            <a:r>
              <a:rPr lang="hu-HU" b="1" dirty="0"/>
              <a:t>Bem József,</a:t>
            </a:r>
            <a:r>
              <a:rPr lang="hu-HU" dirty="0"/>
              <a:t> Erdély felszabadítója 1849-re kiűzi az osztrákokat Erdélyből. 1849. március 9-én a </a:t>
            </a:r>
            <a:r>
              <a:rPr lang="hu-HU" b="1" dirty="0"/>
              <a:t>kápolnai csata</a:t>
            </a:r>
            <a:r>
              <a:rPr lang="hu-HU" dirty="0"/>
              <a:t> hatására kiadták az</a:t>
            </a:r>
            <a:r>
              <a:rPr lang="hu-HU" b="1" dirty="0"/>
              <a:t> Olmützi-alkotmányt</a:t>
            </a:r>
            <a:r>
              <a:rPr lang="hu-HU" dirty="0"/>
              <a:t>, ami visszavonja az áprilisi törvényeket és a Magyarországot újra a birodalom részének tekinti. 1849 április és májusában megindul a „</a:t>
            </a:r>
            <a:r>
              <a:rPr lang="hu-HU" b="1" dirty="0"/>
              <a:t>Dicsőséges tavaszi hadjárat</a:t>
            </a:r>
            <a:r>
              <a:rPr lang="hu-HU" dirty="0"/>
              <a:t>”, ahol többek között győzelemmel zárul Hatvanban, Tápióbicskén, Isaszegen, Vácon és Budán. </a:t>
            </a:r>
            <a:r>
              <a:rPr lang="hu-HU" b="1" dirty="0"/>
              <a:t>1849 április 14-én Debrecenben</a:t>
            </a:r>
            <a:r>
              <a:rPr lang="hu-HU" dirty="0"/>
              <a:t> kimondják a </a:t>
            </a:r>
            <a:r>
              <a:rPr lang="hu-HU" b="1" dirty="0"/>
              <a:t>Habsburg-ház trónfosztását</a:t>
            </a:r>
            <a:r>
              <a:rPr lang="hu-HU" dirty="0"/>
              <a:t> és </a:t>
            </a:r>
            <a:r>
              <a:rPr lang="hu-HU" b="1" dirty="0"/>
              <a:t>kormányzó-elnök lett Kossuth Lajos</a:t>
            </a:r>
            <a:r>
              <a:rPr lang="hu-HU" dirty="0"/>
              <a:t>. Ez a </a:t>
            </a:r>
            <a:r>
              <a:rPr lang="hu-HU" b="1" dirty="0"/>
              <a:t>Függetlenségi Nyilatkozat.</a:t>
            </a:r>
            <a:endParaRPr lang="hu-HU" dirty="0"/>
          </a:p>
          <a:p>
            <a:endParaRPr lang="hu-HU" dirty="0"/>
          </a:p>
        </p:txBody>
      </p:sp>
      <p:pic>
        <p:nvPicPr>
          <p:cNvPr id="4098" name="Picture 2" descr="A magyar Függetlenségi nyilatkozat | Magyar Iskola">
            <a:extLst>
              <a:ext uri="{FF2B5EF4-FFF2-40B4-BE49-F238E27FC236}">
                <a16:creationId xmlns:a16="http://schemas.microsoft.com/office/drawing/2014/main" id="{E168B869-132F-444F-A903-0B6DB436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0825"/>
            <a:ext cx="6096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3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07FACF-7F7A-4B6F-8174-B611DE89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orosz beavatkozás és vereség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6E55F1-AAF1-4FAE-82D4-C186BF12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57325"/>
            <a:ext cx="6353175" cy="5400675"/>
          </a:xfrm>
        </p:spPr>
        <p:txBody>
          <a:bodyPr/>
          <a:lstStyle/>
          <a:p>
            <a:r>
              <a:rPr lang="hu-HU" dirty="0"/>
              <a:t>1849 május </a:t>
            </a:r>
            <a:r>
              <a:rPr lang="hu-HU" b="1" dirty="0"/>
              <a:t>I. Miklós cár</a:t>
            </a:r>
            <a:r>
              <a:rPr lang="hu-HU" dirty="0"/>
              <a:t> </a:t>
            </a:r>
            <a:r>
              <a:rPr lang="hu-HU" b="1" dirty="0"/>
              <a:t>bejelenti, hogy segítséget nyújt az osztrákoknak</a:t>
            </a:r>
            <a:r>
              <a:rPr lang="hu-HU" dirty="0"/>
              <a:t>, a Szent Szövetség nevében. 1849 júliusában Bem József seregeit felőrölik az oroszok. 1949 augusztusában </a:t>
            </a:r>
            <a:r>
              <a:rPr lang="hu-HU" b="1" dirty="0"/>
              <a:t>Kossuth Lajos lemond</a:t>
            </a:r>
            <a:r>
              <a:rPr lang="hu-HU" dirty="0"/>
              <a:t> és </a:t>
            </a:r>
            <a:r>
              <a:rPr lang="hu-HU" b="1" dirty="0"/>
              <a:t>Görgey Artúr teljhatalmú diktátor lett</a:t>
            </a:r>
            <a:r>
              <a:rPr lang="hu-HU" dirty="0"/>
              <a:t>. </a:t>
            </a:r>
            <a:r>
              <a:rPr lang="hu-HU" b="1" dirty="0"/>
              <a:t>1849 augusztus 13-án Világosnál</a:t>
            </a:r>
            <a:r>
              <a:rPr lang="hu-HU" dirty="0"/>
              <a:t> </a:t>
            </a:r>
            <a:r>
              <a:rPr lang="hu-HU" b="1" dirty="0"/>
              <a:t>a magyar hadsereg leteszi a fegyvert</a:t>
            </a:r>
            <a:r>
              <a:rPr lang="hu-HU" dirty="0"/>
              <a:t> az oroszok előtt.</a:t>
            </a:r>
          </a:p>
          <a:p>
            <a:endParaRPr lang="hu-HU" dirty="0"/>
          </a:p>
        </p:txBody>
      </p:sp>
      <p:pic>
        <p:nvPicPr>
          <p:cNvPr id="5122" name="Picture 2" descr="Egy nap, ami megváltoztatta a magyar történelmet: ma 172 éve történt a ...">
            <a:extLst>
              <a:ext uri="{FF2B5EF4-FFF2-40B4-BE49-F238E27FC236}">
                <a16:creationId xmlns:a16="http://schemas.microsoft.com/office/drawing/2014/main" id="{7EB5D6E1-219C-4E42-A274-21D6D69F4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690688"/>
            <a:ext cx="5353050" cy="397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0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512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pesti forradalom eseményei. Az áprilisi törvények. </vt:lpstr>
      <vt:lpstr>Előzmények </vt:lpstr>
      <vt:lpstr>A március 15-ei forradalom </vt:lpstr>
      <vt:lpstr>Az áprilisi törvények: </vt:lpstr>
      <vt:lpstr>A szabadságharc alakulása: </vt:lpstr>
      <vt:lpstr>Az orosz beavatkozás és vereség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pesti forradalom eseményei. Az áprilisi törvények.</dc:title>
  <dc:creator>user</dc:creator>
  <cp:lastModifiedBy>user</cp:lastModifiedBy>
  <cp:revision>2</cp:revision>
  <dcterms:created xsi:type="dcterms:W3CDTF">2024-03-07T07:41:46Z</dcterms:created>
  <dcterms:modified xsi:type="dcterms:W3CDTF">2024-03-07T07:46:15Z</dcterms:modified>
</cp:coreProperties>
</file>