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6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7" r:id="rId35"/>
    <p:sldId id="287" r:id="rId36"/>
    <p:sldId id="288" r:id="rId37"/>
    <p:sldId id="290" r:id="rId38"/>
    <p:sldId id="291" r:id="rId39"/>
    <p:sldId id="292" r:id="rId40"/>
    <p:sldId id="293" r:id="rId41"/>
    <p:sldId id="294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188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FDEA9-E2CC-4BA8-9289-D5B23652A17F}" type="datetimeFigureOut">
              <a:rPr lang="fr-BE" smtClean="0"/>
              <a:t>8/05/2024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21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B7932-9704-4962-8D80-EFE3C082D4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40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B7932-9704-4962-8D80-EFE3C082D4D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50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260000"/>
            <a:ext cx="9071640" cy="45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E32DE-E919-B7A1-261A-0E144B50908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40BF1-93F6-8A0A-FA28-BCADE675A5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fr-BE" sz="900" spc="-1" dirty="0">
                <a:latin typeface="Open Sans Light"/>
              </a:rPr>
              <a:t>PL</a:t>
            </a:r>
            <a:endParaRPr lang="pl-PL" sz="900" spc="-1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AA5CF-3B44-285C-0059-92B0584A3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61044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61044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F2F41-B2D5-3728-E596-20C3AD26D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41A13-01F4-0E08-B4FB-68891CF3E4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6B9E6-0028-E59A-F17E-48D96564DC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292068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260000"/>
            <a:ext cx="292068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260000"/>
            <a:ext cx="292068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610440"/>
            <a:ext cx="292068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610440"/>
            <a:ext cx="292068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610440"/>
            <a:ext cx="292068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F2145-A9FA-24A5-EE54-B611EDE8D61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118A2-876C-31D3-AF9F-4E11D34D11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F1170-DFC3-B838-AE4E-816494504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9071640" cy="45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EBB74-466B-DCC8-99CE-2172B07E49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5CB8-67F5-2206-3860-7A5BD5DA3D0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313D0-4DEC-D227-A94F-43B7C67E5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45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45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2D6C1-3FD3-4DEE-0EA8-43E41E3478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8DF1C-FD50-4293-C2A7-1842CB6E46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E485-4674-52CB-7FF7-C4F47C16D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3242A-EA26-A722-A250-229F33E0D5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0D4C4-4D81-DAD7-A45A-792DA151D2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98D1A-1FFE-0E1D-DC5D-A4AF8BC8B4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360" y="180000"/>
            <a:ext cx="907164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9ACBE-3BB2-288A-1161-0CA5E5A600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B8EAA-526A-841C-5F76-FBD0D00273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E9805-5C41-F579-EEDE-0C6518084C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45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61044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A51F8-5EEB-9A21-529D-1C04C73F1E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17C66-6F8F-3F2D-404F-A1776C84FA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7141A-92BE-FE04-8E25-749EBA9CC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45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61044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835F1-89F7-35B5-92A6-A6026DC10F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96766-F634-E45D-85B5-1C11DAD2EE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F6FC8-CEBF-65B9-57DA-BE6F4638CE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260000"/>
            <a:ext cx="442692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610440"/>
            <a:ext cx="907164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E7032-D292-D1A2-6895-C539F6B27D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09626-213B-B4A1-41D1-FAF830210E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6123D-D674-F054-4082-1AE97350B1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B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907164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610440"/>
            <a:ext cx="9071640" cy="214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7313D-5AC9-2754-2109-C0AB5658E9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AEEBF-C699-5597-1CE1-DA021F4AC4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D306-561C-6377-7AB7-1D3D4F01B9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‹#›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360" y="180000"/>
            <a:ext cx="907164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Click to </a:t>
            </a:r>
            <a:r>
              <a:rPr lang="fr-BE" sz="3200" b="0" strike="noStrike" spc="-1" dirty="0" err="1">
                <a:solidFill>
                  <a:srgbClr val="FFFFFF"/>
                </a:solidFill>
                <a:latin typeface="Open Sans"/>
              </a:rPr>
              <a:t>edit</a:t>
            </a:r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 the </a:t>
            </a:r>
            <a:r>
              <a:rPr lang="fr-BE" sz="3200" b="0" strike="noStrike" spc="-1" dirty="0" err="1">
                <a:solidFill>
                  <a:srgbClr val="FFFFFF"/>
                </a:solidFill>
                <a:latin typeface="Open Sans"/>
              </a:rPr>
              <a:t>title</a:t>
            </a:r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3200" b="0" strike="noStrike" spc="-1" dirty="0" err="1">
                <a:solidFill>
                  <a:srgbClr val="FFFFFF"/>
                </a:solidFill>
                <a:latin typeface="Open Sans"/>
              </a:rPr>
              <a:t>text</a:t>
            </a:r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260000"/>
            <a:ext cx="9071640" cy="45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Click to </a:t>
            </a:r>
            <a:r>
              <a:rPr lang="fr-BE" sz="2400" b="0" strike="noStrike" spc="-1" dirty="0" err="1">
                <a:solidFill>
                  <a:srgbClr val="FFFFFF"/>
                </a:solidFill>
                <a:latin typeface="Open Sans"/>
              </a:rPr>
              <a:t>edit</a:t>
            </a: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the </a:t>
            </a:r>
            <a:r>
              <a:rPr lang="fr-BE" sz="2400" b="0" strike="noStrike" spc="-1" dirty="0" err="1">
                <a:solidFill>
                  <a:srgbClr val="FFFFFF"/>
                </a:solidFill>
                <a:latin typeface="Open Sans"/>
              </a:rPr>
              <a:t>outline</a:t>
            </a: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2400" b="0" strike="noStrike" spc="-1" dirty="0" err="1">
                <a:solidFill>
                  <a:srgbClr val="FFFFFF"/>
                </a:solidFill>
                <a:latin typeface="Open Sans"/>
              </a:rPr>
              <a:t>text</a:t>
            </a: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format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 dirty="0">
                <a:solidFill>
                  <a:srgbClr val="FFFFFF"/>
                </a:solidFill>
                <a:latin typeface="Open Sans"/>
              </a:rPr>
              <a:t>Second </a:t>
            </a:r>
            <a:r>
              <a:rPr lang="fr-BE" sz="2100" b="0" strike="noStrike" spc="-1" dirty="0" err="1">
                <a:solidFill>
                  <a:srgbClr val="FFFFFF"/>
                </a:solidFill>
                <a:latin typeface="Open Sans"/>
              </a:rPr>
              <a:t>Outline</a:t>
            </a:r>
            <a:r>
              <a:rPr lang="fr-BE" sz="210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2100" b="0" strike="noStrike" spc="-1" dirty="0" err="1">
                <a:solidFill>
                  <a:srgbClr val="FFFFFF"/>
                </a:solidFill>
                <a:latin typeface="Open Sans"/>
              </a:rPr>
              <a:t>Level</a:t>
            </a:r>
            <a:endParaRPr lang="fr-BE" sz="2100" b="0" strike="noStrike" spc="-1" dirty="0">
              <a:solidFill>
                <a:srgbClr val="FFFFFF"/>
              </a:solidFill>
              <a:latin typeface="Open Sans"/>
            </a:endParaRPr>
          </a:p>
          <a:p>
            <a:pPr marL="1296000" lvl="2" indent="-288000">
              <a:spcAft>
                <a:spcPts val="70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BE" sz="1800" b="0" strike="noStrike" spc="-1" dirty="0" err="1">
                <a:solidFill>
                  <a:srgbClr val="FFFFFF"/>
                </a:solidFill>
                <a:latin typeface="Open Sans"/>
              </a:rPr>
              <a:t>Third</a:t>
            </a:r>
            <a:r>
              <a:rPr lang="fr-BE" sz="180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800" b="0" strike="noStrike" spc="-1" dirty="0" err="1">
                <a:solidFill>
                  <a:srgbClr val="FFFFFF"/>
                </a:solidFill>
                <a:latin typeface="Open Sans"/>
              </a:rPr>
              <a:t>Outline</a:t>
            </a:r>
            <a:r>
              <a:rPr lang="fr-BE" sz="180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800" b="0" strike="noStrike" spc="-1" dirty="0" err="1">
                <a:solidFill>
                  <a:srgbClr val="FFFFFF"/>
                </a:solidFill>
                <a:latin typeface="Open Sans"/>
              </a:rPr>
              <a:t>Level</a:t>
            </a:r>
            <a:endParaRPr lang="fr-BE" sz="1800" b="0" strike="noStrike" spc="-1" dirty="0">
              <a:solidFill>
                <a:srgbClr val="FFFFFF"/>
              </a:solidFill>
              <a:latin typeface="Open Sans"/>
            </a:endParaRPr>
          </a:p>
          <a:p>
            <a:pPr marL="1728000" lvl="3" indent="-216000">
              <a:spcAft>
                <a:spcPts val="46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Fourth</a:t>
            </a:r>
            <a:r>
              <a:rPr lang="fr-BE" sz="167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Outline</a:t>
            </a:r>
            <a:r>
              <a:rPr lang="fr-BE" sz="167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Level</a:t>
            </a:r>
            <a:endParaRPr lang="fr-BE" sz="1670" b="0" strike="noStrike" spc="-1" dirty="0">
              <a:solidFill>
                <a:srgbClr val="FFFFFF"/>
              </a:solidFill>
              <a:latin typeface="Open Sans"/>
            </a:endParaRPr>
          </a:p>
          <a:p>
            <a:pPr marL="2160000" lvl="4" indent="-216000">
              <a:spcAft>
                <a:spcPts val="23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Fifth</a:t>
            </a:r>
            <a:r>
              <a:rPr lang="fr-BE" sz="167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Outline</a:t>
            </a:r>
            <a:r>
              <a:rPr lang="fr-BE" sz="167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Level</a:t>
            </a:r>
            <a:endParaRPr lang="fr-BE" sz="1670" b="0" strike="noStrike" spc="-1" dirty="0">
              <a:solidFill>
                <a:srgbClr val="FFFFFF"/>
              </a:solidFill>
              <a:latin typeface="Open Sans"/>
            </a:endParaRPr>
          </a:p>
          <a:p>
            <a:pPr marL="2592000" lvl="5" indent="-216000">
              <a:spcAft>
                <a:spcPts val="2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Sixth</a:t>
            </a:r>
            <a:r>
              <a:rPr lang="fr-BE" sz="167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Outline</a:t>
            </a:r>
            <a:r>
              <a:rPr lang="fr-BE" sz="167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Level</a:t>
            </a:r>
            <a:endParaRPr lang="fr-BE" sz="1670" b="0" strike="noStrike" spc="-1" dirty="0">
              <a:solidFill>
                <a:srgbClr val="FFFFFF"/>
              </a:solidFill>
              <a:latin typeface="Open Sans"/>
            </a:endParaRPr>
          </a:p>
          <a:p>
            <a:pPr marL="3024000" lvl="6" indent="-216000">
              <a:spcAft>
                <a:spcPts val="2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Seventh</a:t>
            </a:r>
            <a:r>
              <a:rPr lang="fr-BE" sz="167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Outline</a:t>
            </a:r>
            <a:r>
              <a:rPr lang="fr-BE" sz="1670" b="0" strike="noStrike" spc="-1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fr-BE" sz="1670" b="0" strike="noStrike" spc="-1" dirty="0" err="1">
                <a:solidFill>
                  <a:srgbClr val="FFFFFF"/>
                </a:solidFill>
                <a:latin typeface="Open Sans"/>
              </a:rPr>
              <a:t>Level</a:t>
            </a:r>
            <a:endParaRPr lang="fr-BE" sz="167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940000"/>
            <a:ext cx="2348280" cy="233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z="900" spc="-1">
                <a:latin typeface="Open Sans Light"/>
              </a:rPr>
              <a:t>2024/05/07</a:t>
            </a:r>
            <a:endParaRPr lang="pl-PL" sz="900" spc="-1" dirty="0">
              <a:latin typeface="Open Sans Ligh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940000"/>
            <a:ext cx="3195000" cy="233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fr-BE" sz="900" spc="-1">
                <a:latin typeface="Open Sans Light"/>
              </a:rPr>
              <a:t>PL</a:t>
            </a:r>
            <a:endParaRPr lang="pl-PL" sz="900" spc="-1" dirty="0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940000"/>
            <a:ext cx="2348280" cy="233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DCEDE811-7658-4DF3-8465-B3122DF3A5C3}" type="slidenum">
              <a:rPr lang="fr-BE" sz="900" spc="-1" smtClean="0">
                <a:latin typeface="Lucida Sans Typewriter"/>
              </a:rPr>
              <a:pPr algn="r"/>
              <a:t>‹#›</a:t>
            </a:fld>
            <a:endParaRPr lang="pl-PL" sz="900" spc="-1" dirty="0">
              <a:latin typeface="Open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?ref=chooser-v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governance.co.uk/iso27001" TargetMode="External"/><Relationship Id="rId2" Type="http://schemas.openxmlformats.org/officeDocument/2006/relationships/hyperlink" Target="https://www.iso.org/standard/2700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SpecialPublications/NIST.SP.1300.pdf" TargetMode="External"/><Relationship Id="rId2" Type="http://schemas.openxmlformats.org/officeDocument/2006/relationships/hyperlink" Target="https://www.nist.gov/itl/smallbusinesscyb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itl/smallbusinesscyber" TargetMode="External"/><Relationship Id="rId2" Type="http://schemas.openxmlformats.org/officeDocument/2006/relationships/hyperlink" Target="https://www.nist.gov/cyberfram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lpubs.nist.gov/nistpubs/SpecialPublications/NIST.SP.1300.pd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c.gov.uk/files/Cyber-Essentials-Requirements-for-Infrastructure-v3-0-January-2022.pdf" TargetMode="External"/><Relationship Id="rId2" Type="http://schemas.openxmlformats.org/officeDocument/2006/relationships/hyperlink" Target="https://www.ncsc.gov.uk/cyberessential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cb.belgium.be/fr/document/guide-pour-les-pme" TargetMode="External"/><Relationship Id="rId2" Type="http://schemas.openxmlformats.org/officeDocument/2006/relationships/hyperlink" Target="https://atwork.safeonweb.be/tools-resources/cyberfundamentals-framework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curity.org/cis-benchmarks" TargetMode="External"/><Relationship Id="rId2" Type="http://schemas.openxmlformats.org/officeDocument/2006/relationships/hyperlink" Target="https://www.cisecurity.org/contro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50560"/>
            <a:ext cx="9071640" cy="105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 err="1">
                <a:solidFill>
                  <a:srgbClr val="FFFFFF"/>
                </a:solidFill>
                <a:latin typeface="Open Sans"/>
              </a:rPr>
              <a:t>Frameworks</a:t>
            </a:r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 de cybersécurité pour PME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473840"/>
            <a:ext cx="9071640" cy="36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Arial"/>
              </a:rPr>
              <a:t>P.Leclercq</a:t>
            </a:r>
            <a:endParaRPr lang="fr-BE" sz="32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Arial"/>
              </a:rPr>
              <a:t>07/05/2024</a:t>
            </a:r>
          </a:p>
          <a:p>
            <a:pPr algn="ctr"/>
            <a:endParaRPr lang="fr-BE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AutoShape 2">
            <a:hlinkClick r:id="rId2"/>
            <a:extLst>
              <a:ext uri="{FF2B5EF4-FFF2-40B4-BE49-F238E27FC236}">
                <a16:creationId xmlns:a16="http://schemas.microsoft.com/office/drawing/2014/main" id="{22736354-2358-2FCD-927C-1BAE3136B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7428" y="5485532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443357B5-2200-2AEE-CA92-D3EBCC3E9D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8741" y="5485532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40D705A-1C41-F6C3-E6D1-19F2F2BCD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053" y="5485532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A8A696B-051B-06EE-9874-9976152D97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1366" y="5485532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ISO27001 – Annexe A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54"/>
              </a:spcAft>
              <a:buClr>
                <a:srgbClr val="FFFFFF"/>
              </a:buClr>
              <a:buSzPct val="45000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2411283438"/>
              </p:ext>
            </p:extLst>
          </p:nvPr>
        </p:nvGraphicFramePr>
        <p:xfrm>
          <a:off x="576000" y="1080000"/>
          <a:ext cx="8999640" cy="449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9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80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A.10: Cryptographie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A.10.1:Mesures cryptographiques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 rowSpan="2"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A.11: Sécurité physique et environnementale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A.11.1:Zones sécurisées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A.11.2: Matériels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80">
                <a:tc rowSpan="7"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A.12: Sécurité liée à l’exploitation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A.12.1: Procédures liées à l’exploitation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A.12.2: Protection contre les malwares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A.12.3: Sauvegardes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4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A.12.4: Journalisation et surveillance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A.12.5: Maîtrise des logiciels en exploit.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A.12.6: Gestion des vulnérabilités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A.12.7: Audit des S.I.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480">
                <a:tc rowSpan="2"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A.13: Sécurité des communications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A.13.1: Gestion de la sécurité des réseaux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3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A.13.2: Transfert de l’information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AA108-ED27-530C-2BBC-F5DCF97276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C3DD2-5B88-185B-A989-F1DA48ACF6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9BF5A-CF22-7247-E464-AE03155CC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10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ISO27001 – Annexe A</a:t>
            </a:r>
          </a:p>
        </p:txBody>
      </p:sp>
      <p:sp>
        <p:nvSpPr>
          <p:cNvPr id="73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54"/>
              </a:spcAft>
              <a:buClr>
                <a:srgbClr val="FFFFFF"/>
              </a:buClr>
              <a:buSzPct val="45000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 </a:t>
            </a:r>
          </a:p>
        </p:txBody>
      </p:sp>
      <p:graphicFrame>
        <p:nvGraphicFramePr>
          <p:cNvPr id="74" name="Table 3"/>
          <p:cNvGraphicFramePr/>
          <p:nvPr>
            <p:extLst>
              <p:ext uri="{D42A27DB-BD31-4B8C-83A1-F6EECF244321}">
                <p14:modId xmlns:p14="http://schemas.microsoft.com/office/powerpoint/2010/main" val="4175494270"/>
              </p:ext>
            </p:extLst>
          </p:nvPr>
        </p:nvGraphicFramePr>
        <p:xfrm>
          <a:off x="581024" y="1080000"/>
          <a:ext cx="8994616" cy="42673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9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 rowSpan="3"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A.14: Acquisition, développement et maintenance des systèmes d’information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A.14.1: Exigences de securité pour S.I.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A.14.2: Sécurité des processus de dév.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A.14.3: Données de test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 rowSpan="2"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A.15: Relations avec les fournisseurs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A.15.1: Sécurité dans les relations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A.15.2: Gestion de la prestation du service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A.16: Gestion des incidents de sécurité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A.16.1: Gestion des incidents et amélioration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 rowSpan="2"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A.17: Sécurité dans la gestion de continuité de l’activité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A.17.1: Continuité de la sécurité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A.17.2: Redondance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 rowSpan="2"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A.18: Conformité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A.18.1: Conformité légale et réglementaire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A.18.2: Revue de la sécurité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F1D03-9F5B-2704-E829-0F1580AD0D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6BCBB-B340-19CB-C9F2-B03E94CC0B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D16FE-5D23-0C39-2F21-A098EE8C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11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ISO 27001 – Plan de projet (ISO 27003)</a:t>
            </a:r>
          </a:p>
        </p:txBody>
      </p:sp>
      <p:sp>
        <p:nvSpPr>
          <p:cNvPr id="76" name="CustomShape 2"/>
          <p:cNvSpPr/>
          <p:nvPr/>
        </p:nvSpPr>
        <p:spPr>
          <a:xfrm>
            <a:off x="360000" y="1080000"/>
            <a:ext cx="1800000" cy="1080000"/>
          </a:xfrm>
          <a:prstGeom prst="flowChartProcess">
            <a:avLst/>
          </a:prstGeom>
          <a:solidFill>
            <a:srgbClr val="99CC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Mandat</a:t>
            </a:r>
          </a:p>
        </p:txBody>
      </p:sp>
      <p:sp>
        <p:nvSpPr>
          <p:cNvPr id="77" name="CustomShape 3"/>
          <p:cNvSpPr/>
          <p:nvPr/>
        </p:nvSpPr>
        <p:spPr>
          <a:xfrm>
            <a:off x="2700000" y="1080000"/>
            <a:ext cx="1800000" cy="1080000"/>
          </a:xfrm>
          <a:prstGeom prst="flowChartProcess">
            <a:avLst/>
          </a:prstGeom>
          <a:solidFill>
            <a:srgbClr val="99CC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Définition du</a:t>
            </a:r>
          </a:p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domaine</a:t>
            </a:r>
          </a:p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d’application</a:t>
            </a:r>
          </a:p>
        </p:txBody>
      </p:sp>
      <p:sp>
        <p:nvSpPr>
          <p:cNvPr id="78" name="CustomShape 4"/>
          <p:cNvSpPr/>
          <p:nvPr/>
        </p:nvSpPr>
        <p:spPr>
          <a:xfrm>
            <a:off x="5220000" y="1080000"/>
            <a:ext cx="1800000" cy="1080000"/>
          </a:xfrm>
          <a:prstGeom prst="flowChartProcess">
            <a:avLst/>
          </a:prstGeom>
          <a:solidFill>
            <a:srgbClr val="99CC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Analyse </a:t>
            </a:r>
          </a:p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business</a:t>
            </a:r>
          </a:p>
        </p:txBody>
      </p:sp>
      <p:sp>
        <p:nvSpPr>
          <p:cNvPr id="79" name="CustomShape 5"/>
          <p:cNvSpPr/>
          <p:nvPr/>
        </p:nvSpPr>
        <p:spPr>
          <a:xfrm>
            <a:off x="7740000" y="1080000"/>
            <a:ext cx="1800000" cy="1080000"/>
          </a:xfrm>
          <a:prstGeom prst="flowChartProcess">
            <a:avLst/>
          </a:prstGeom>
          <a:solidFill>
            <a:srgbClr val="99CC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Evaluation</a:t>
            </a:r>
          </a:p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des risques</a:t>
            </a:r>
          </a:p>
        </p:txBody>
      </p:sp>
      <p:sp>
        <p:nvSpPr>
          <p:cNvPr id="80" name="CustomShape 6"/>
          <p:cNvSpPr/>
          <p:nvPr/>
        </p:nvSpPr>
        <p:spPr>
          <a:xfrm>
            <a:off x="360000" y="3600000"/>
            <a:ext cx="1800000" cy="1080000"/>
          </a:xfrm>
          <a:prstGeom prst="flowChartProcess">
            <a:avLst/>
          </a:prstGeom>
          <a:solidFill>
            <a:srgbClr val="99CC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Design de </a:t>
            </a:r>
          </a:p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l’ISMS</a:t>
            </a:r>
          </a:p>
        </p:txBody>
      </p:sp>
      <p:sp>
        <p:nvSpPr>
          <p:cNvPr id="81" name="CustomShape 7"/>
          <p:cNvSpPr/>
          <p:nvPr/>
        </p:nvSpPr>
        <p:spPr>
          <a:xfrm>
            <a:off x="2700000" y="3600000"/>
            <a:ext cx="1800000" cy="1080000"/>
          </a:xfrm>
          <a:prstGeom prst="flowChartProcess">
            <a:avLst/>
          </a:prstGeom>
          <a:solidFill>
            <a:srgbClr val="99CC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Implémentation</a:t>
            </a:r>
          </a:p>
        </p:txBody>
      </p:sp>
      <p:sp>
        <p:nvSpPr>
          <p:cNvPr id="82" name="CustomShape 8"/>
          <p:cNvSpPr/>
          <p:nvPr/>
        </p:nvSpPr>
        <p:spPr>
          <a:xfrm>
            <a:off x="5257080" y="3600000"/>
            <a:ext cx="1762920" cy="1080000"/>
          </a:xfrm>
          <a:prstGeom prst="flowChartProcess">
            <a:avLst/>
          </a:prstGeom>
          <a:solidFill>
            <a:srgbClr val="99CC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Mesures,</a:t>
            </a:r>
          </a:p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 surveillance et </a:t>
            </a:r>
          </a:p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revue</a:t>
            </a:r>
          </a:p>
        </p:txBody>
      </p:sp>
      <p:sp>
        <p:nvSpPr>
          <p:cNvPr id="83" name="CustomShape 9"/>
          <p:cNvSpPr/>
          <p:nvPr/>
        </p:nvSpPr>
        <p:spPr>
          <a:xfrm>
            <a:off x="7740000" y="3600000"/>
            <a:ext cx="1800000" cy="1080000"/>
          </a:xfrm>
          <a:prstGeom prst="flowChartProcess">
            <a:avLst/>
          </a:prstGeom>
          <a:solidFill>
            <a:srgbClr val="99CC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Améliorations</a:t>
            </a:r>
          </a:p>
        </p:txBody>
      </p:sp>
      <p:sp>
        <p:nvSpPr>
          <p:cNvPr id="84" name="CustomShape 10"/>
          <p:cNvSpPr/>
          <p:nvPr/>
        </p:nvSpPr>
        <p:spPr>
          <a:xfrm>
            <a:off x="360000" y="2273400"/>
            <a:ext cx="1440000" cy="774600"/>
          </a:xfrm>
          <a:prstGeom prst="flowChartInputOutput">
            <a:avLst/>
          </a:prstGeom>
          <a:solidFill>
            <a:srgbClr val="8A8A8A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Support </a:t>
            </a:r>
          </a:p>
          <a:p>
            <a:pPr algn="ctr"/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de la </a:t>
            </a:r>
          </a:p>
          <a:p>
            <a:pPr algn="ctr"/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direction</a:t>
            </a:r>
          </a:p>
        </p:txBody>
      </p:sp>
      <p:sp>
        <p:nvSpPr>
          <p:cNvPr id="85" name="CustomShape 11"/>
          <p:cNvSpPr/>
          <p:nvPr/>
        </p:nvSpPr>
        <p:spPr>
          <a:xfrm>
            <a:off x="3240000" y="2268000"/>
            <a:ext cx="1440000" cy="900000"/>
          </a:xfrm>
          <a:prstGeom prst="flowChartDocument">
            <a:avLst/>
          </a:prstGeom>
          <a:solidFill>
            <a:srgbClr val="8A8A8A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Domaine 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d’applicabilité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Politiques</a:t>
            </a:r>
          </a:p>
        </p:txBody>
      </p:sp>
      <p:sp>
        <p:nvSpPr>
          <p:cNvPr id="86" name="CustomShape 12"/>
          <p:cNvSpPr/>
          <p:nvPr/>
        </p:nvSpPr>
        <p:spPr>
          <a:xfrm>
            <a:off x="5400000" y="2268000"/>
            <a:ext cx="1440000" cy="1080000"/>
          </a:xfrm>
          <a:prstGeom prst="flowChartDocument">
            <a:avLst/>
          </a:prstGeom>
          <a:solidFill>
            <a:srgbClr val="8A8A8A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Analyse des 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écarts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Inventaire</a:t>
            </a:r>
          </a:p>
        </p:txBody>
      </p:sp>
      <p:sp>
        <p:nvSpPr>
          <p:cNvPr id="87" name="CustomShape 13"/>
          <p:cNvSpPr/>
          <p:nvPr/>
        </p:nvSpPr>
        <p:spPr>
          <a:xfrm>
            <a:off x="7020000" y="2268000"/>
            <a:ext cx="2837175" cy="1080000"/>
          </a:xfrm>
          <a:prstGeom prst="flowChartDocument">
            <a:avLst/>
          </a:prstGeom>
          <a:solidFill>
            <a:srgbClr val="8A8A8A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Plan de gestion des risques</a:t>
            </a:r>
          </a:p>
          <a:p>
            <a:pPr algn="ctr"/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Sélection des contrôles</a:t>
            </a:r>
          </a:p>
          <a:p>
            <a:pPr algn="ctr"/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Evaluation des risques</a:t>
            </a:r>
          </a:p>
        </p:txBody>
      </p:sp>
      <p:sp>
        <p:nvSpPr>
          <p:cNvPr id="88" name="CustomShape 14"/>
          <p:cNvSpPr/>
          <p:nvPr/>
        </p:nvSpPr>
        <p:spPr>
          <a:xfrm>
            <a:off x="720000" y="4860000"/>
            <a:ext cx="2520000" cy="1080000"/>
          </a:xfrm>
          <a:prstGeom prst="flowChartDocument">
            <a:avLst/>
          </a:prstGeom>
          <a:solidFill>
            <a:srgbClr val="8A8A8A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Plan d’implémentation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Liste des 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enregistrements</a:t>
            </a:r>
          </a:p>
        </p:txBody>
      </p:sp>
      <p:sp>
        <p:nvSpPr>
          <p:cNvPr id="89" name="CustomShape 15"/>
          <p:cNvSpPr/>
          <p:nvPr/>
        </p:nvSpPr>
        <p:spPr>
          <a:xfrm>
            <a:off x="3420000" y="4860000"/>
            <a:ext cx="2520000" cy="1080000"/>
          </a:xfrm>
          <a:prstGeom prst="flowChartDocument">
            <a:avLst/>
          </a:prstGeom>
          <a:solidFill>
            <a:srgbClr val="8A8A8A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Procédures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Doc. contrôles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Doc. des mesures</a:t>
            </a:r>
          </a:p>
        </p:txBody>
      </p:sp>
      <p:sp>
        <p:nvSpPr>
          <p:cNvPr id="90" name="CustomShape 16"/>
          <p:cNvSpPr/>
          <p:nvPr/>
        </p:nvSpPr>
        <p:spPr>
          <a:xfrm>
            <a:off x="6120000" y="4860000"/>
            <a:ext cx="1980000" cy="1080000"/>
          </a:xfrm>
          <a:prstGeom prst="flowChartDocument">
            <a:avLst/>
          </a:prstGeom>
          <a:solidFill>
            <a:srgbClr val="8A8A8A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Enregistrements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Non-conformités</a:t>
            </a:r>
          </a:p>
          <a:p>
            <a:pPr algn="ctr"/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Revues</a:t>
            </a:r>
          </a:p>
        </p:txBody>
      </p:sp>
      <p:cxnSp>
        <p:nvCxnSpPr>
          <p:cNvPr id="91" name="Line 17"/>
          <p:cNvCxnSpPr>
            <a:stCxn id="76" idx="3"/>
            <a:endCxn id="77" idx="1"/>
          </p:cNvCxnSpPr>
          <p:nvPr/>
        </p:nvCxnSpPr>
        <p:spPr>
          <a:xfrm>
            <a:off x="2160000" y="1620000"/>
            <a:ext cx="540360" cy="360"/>
          </a:xfrm>
          <a:prstGeom prst="straightConnector1">
            <a:avLst/>
          </a:prstGeom>
          <a:ln w="22225">
            <a:solidFill>
              <a:schemeClr val="bg1"/>
            </a:solidFill>
            <a:round/>
            <a:tailEnd type="triangle" w="med" len="med"/>
          </a:ln>
        </p:spPr>
      </p:cxnSp>
      <p:cxnSp>
        <p:nvCxnSpPr>
          <p:cNvPr id="92" name="Line 18"/>
          <p:cNvCxnSpPr>
            <a:stCxn id="77" idx="3"/>
            <a:endCxn id="78" idx="1"/>
          </p:cNvCxnSpPr>
          <p:nvPr/>
        </p:nvCxnSpPr>
        <p:spPr>
          <a:xfrm>
            <a:off x="4500000" y="1620000"/>
            <a:ext cx="720360" cy="360"/>
          </a:xfrm>
          <a:prstGeom prst="straightConnector1">
            <a:avLst/>
          </a:prstGeom>
          <a:ln w="22225">
            <a:solidFill>
              <a:schemeClr val="bg1"/>
            </a:solidFill>
            <a:round/>
            <a:tailEnd type="triangle" w="med" len="med"/>
          </a:ln>
        </p:spPr>
      </p:cxnSp>
      <p:cxnSp>
        <p:nvCxnSpPr>
          <p:cNvPr id="93" name="Line 19"/>
          <p:cNvCxnSpPr>
            <a:stCxn id="78" idx="3"/>
            <a:endCxn id="79" idx="1"/>
          </p:cNvCxnSpPr>
          <p:nvPr/>
        </p:nvCxnSpPr>
        <p:spPr>
          <a:xfrm>
            <a:off x="7020000" y="1620000"/>
            <a:ext cx="720360" cy="360"/>
          </a:xfrm>
          <a:prstGeom prst="straightConnector1">
            <a:avLst/>
          </a:prstGeom>
          <a:ln w="22225">
            <a:solidFill>
              <a:schemeClr val="bg1"/>
            </a:solidFill>
            <a:round/>
            <a:tailEnd type="triangle" w="med" len="med"/>
          </a:ln>
        </p:spPr>
      </p:cxnSp>
      <p:cxnSp>
        <p:nvCxnSpPr>
          <p:cNvPr id="94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95" name="Line 21"/>
          <p:cNvCxnSpPr>
            <a:stCxn id="80" idx="3"/>
            <a:endCxn id="81" idx="1"/>
          </p:cNvCxnSpPr>
          <p:nvPr/>
        </p:nvCxnSpPr>
        <p:spPr>
          <a:xfrm>
            <a:off x="2160000" y="4140000"/>
            <a:ext cx="540360" cy="360"/>
          </a:xfrm>
          <a:prstGeom prst="straightConnector1">
            <a:avLst/>
          </a:prstGeom>
          <a:ln w="22225">
            <a:solidFill>
              <a:schemeClr val="bg1"/>
            </a:solidFill>
            <a:round/>
            <a:tailEnd type="triangle" w="med" len="med"/>
          </a:ln>
        </p:spPr>
      </p:cxnSp>
      <p:cxnSp>
        <p:nvCxnSpPr>
          <p:cNvPr id="96" name="Line 22"/>
          <p:cNvCxnSpPr>
            <a:stCxn id="81" idx="3"/>
            <a:endCxn id="82" idx="1"/>
          </p:cNvCxnSpPr>
          <p:nvPr/>
        </p:nvCxnSpPr>
        <p:spPr>
          <a:xfrm>
            <a:off x="4500000" y="4140000"/>
            <a:ext cx="757440" cy="360"/>
          </a:xfrm>
          <a:prstGeom prst="straightConnector1">
            <a:avLst/>
          </a:prstGeom>
          <a:ln w="22225">
            <a:solidFill>
              <a:schemeClr val="bg1"/>
            </a:solidFill>
            <a:round/>
            <a:tailEnd type="triangle" w="med" len="med"/>
          </a:ln>
        </p:spPr>
      </p:cxnSp>
      <p:cxnSp>
        <p:nvCxnSpPr>
          <p:cNvPr id="97" name="Line 23"/>
          <p:cNvCxnSpPr>
            <a:stCxn id="82" idx="3"/>
            <a:endCxn id="83" idx="1"/>
          </p:cNvCxnSpPr>
          <p:nvPr/>
        </p:nvCxnSpPr>
        <p:spPr>
          <a:xfrm>
            <a:off x="7020000" y="4140000"/>
            <a:ext cx="720360" cy="360"/>
          </a:xfrm>
          <a:prstGeom prst="straightConnector1">
            <a:avLst/>
          </a:prstGeom>
          <a:ln w="22225">
            <a:solidFill>
              <a:schemeClr val="bg1"/>
            </a:solidFill>
            <a:round/>
            <a:tailEnd type="triangle" w="med" len="med"/>
          </a:ln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B6BF1-9921-970E-6B8F-A4BDBC08625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B447F-C136-BF24-D145-E770DCA90A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2E9C8-3555-DF0E-9C8C-BD6988D7E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12</a:t>
            </a:fld>
            <a:endParaRPr lang="pl-PL" sz="900" b="0" strike="noStrike" spc="-1">
              <a:latin typeface="Open Sans Light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9D72163-184F-4F5A-E550-DCDD585966A1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 flipH="1">
            <a:off x="360000" y="1620000"/>
            <a:ext cx="9180000" cy="2520000"/>
          </a:xfrm>
          <a:prstGeom prst="bentConnector5">
            <a:avLst>
              <a:gd name="adj1" fmla="val -4461"/>
              <a:gd name="adj2" fmla="val 71545"/>
              <a:gd name="adj3" fmla="val 10249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ISO 27001 – PME ?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ISO publie ISO/IEC 27001:2022 - Information Security Management Systems - A practical guide for SMEs (CHF 42)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Expériences montrent qu’une PME de ~50 personnes peut être certifiée au bout de 8 à 12 mois dans des secteurs avec forte présence de l’IT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Coût min. d’implémentation : &gt; 1 année/homme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! coûts de maintenance de la certification : 1 audit externe/an + un audit approfondi de recertification tous les 3 ans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En Belgique : NIS/NIS 2 = ISO 27001 (bientôt CyFun)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16D7B-79EC-00EE-FF19-927586B58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E5C46-BD1C-E798-5FA5-679821C926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3E5CA-70CB-4ED5-908B-BB0D89A729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13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ISO 27001 – Références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https://www.iso.org/standard/27001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https://advisera.com/iso-27001/</a:t>
            </a:r>
            <a:endParaRPr lang="fr-BE" sz="2400" b="0" strike="noStrike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https://www.itgovernance.co.uk/iso27001</a:t>
            </a:r>
            <a:endParaRPr lang="fr-BE" sz="2400" b="0" strike="noStrike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16D7B-79EC-00EE-FF19-927586B58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E5C46-BD1C-E798-5FA5-679821C926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3E5CA-70CB-4ED5-908B-BB0D89A729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14</a:t>
            </a:fld>
            <a:endParaRPr lang="pl-PL" sz="900" b="0" strike="noStrike" spc="-1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9381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360" y="180000"/>
            <a:ext cx="9071640" cy="4173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Arial"/>
              </a:rPr>
              <a:t>NIST Cybersecurity Framework</a:t>
            </a: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3705120" y="2700000"/>
            <a:ext cx="2670120" cy="2670120"/>
          </a:xfrm>
          <a:prstGeom prst="rect">
            <a:avLst/>
          </a:prstGeom>
          <a:ln w="36000"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B8CCD-680D-AAD8-AB08-A1482FD29B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06E50-D287-6DFC-713E-244B37703B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3DF2C-C4FE-29D2-0AD5-A849A542B4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15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Cybersecurity Framework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NIST = National Institute of Standards and Technology, agence du département du Commerce des Etats-Unis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NIST CSF publié en 2014, version actuelle: CSF 2.0, publiée le 26/2/2024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Non prescriptif : décrit les résultats désirés, pas comment ils sont réalisés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EA82A-1238-9219-D738-2D8D4613EA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1F7D7-47B1-008A-AFDB-DB14EA4B61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0CEE-E91A-966C-2528-24D4CBCE1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16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CSF - Contenu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CSF </a:t>
            </a:r>
            <a:r>
              <a:rPr lang="fr-BE" sz="2400" b="0" strike="noStrike" spc="-1" dirty="0" err="1">
                <a:solidFill>
                  <a:srgbClr val="FFFFFF"/>
                </a:solidFill>
                <a:latin typeface="Open Sans"/>
              </a:rPr>
              <a:t>Core</a:t>
            </a: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: liste des résultats désirés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CSF </a:t>
            </a:r>
            <a:r>
              <a:rPr lang="fr-BE" sz="2400" b="0" strike="noStrike" spc="-1" dirty="0" err="1">
                <a:solidFill>
                  <a:srgbClr val="FFFFFF"/>
                </a:solidFill>
                <a:latin typeface="Open Sans"/>
              </a:rPr>
              <a:t>Organizational</a:t>
            </a: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Profiles: description des états actuel et cible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CSF Tiers: description de la rigueur des moyens de gestion de la sécurité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129A3-DC7F-F5A1-F296-FFAD84136E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6BA88-D289-7AF7-302E-528B3B221A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0887C-9BFF-FCCA-7750-31BC94EAF5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17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CSF – Fonctions</a:t>
            </a: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910240" y="1473840"/>
            <a:ext cx="4259520" cy="4106160"/>
          </a:xfrm>
          <a:prstGeom prst="rect">
            <a:avLst/>
          </a:prstGeom>
          <a:ln w="36000"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2FF48-2C4B-528F-83C2-FDECFBC22B8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A1465-9EC4-C4AD-9448-758C1D752B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5856-E819-845E-6CE1-97E7884DF7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18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CSF – Fonctions</a:t>
            </a:r>
          </a:p>
        </p:txBody>
      </p:sp>
      <p:graphicFrame>
        <p:nvGraphicFramePr>
          <p:cNvPr id="109" name="Table 2"/>
          <p:cNvGraphicFramePr/>
          <p:nvPr>
            <p:extLst>
              <p:ext uri="{D42A27DB-BD31-4B8C-83A1-F6EECF244321}">
                <p14:modId xmlns:p14="http://schemas.microsoft.com/office/powerpoint/2010/main" val="1290553558"/>
              </p:ext>
            </p:extLst>
          </p:nvPr>
        </p:nvGraphicFramePr>
        <p:xfrm>
          <a:off x="504360" y="1473840"/>
          <a:ext cx="9071640" cy="3657600"/>
        </p:xfrm>
        <a:graphic>
          <a:graphicData uri="http://schemas.openxmlformats.org/drawingml/2006/table">
            <a:tbl>
              <a:tblPr/>
              <a:tblGrid>
                <a:gridCol w="175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fr-BE" sz="1800" b="1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1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Catégorie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0">
                <a:tc rowSpan="6"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Gouverner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Contexte organisationnel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Stratégie de la gestion des risques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Rôles, responsabilités et autorités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Politique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Surveillance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Gestion des risques de la chaîne d'approvisionnement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20">
                <a:tc rowSpan="3"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Identifier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Gestion des actifs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Evaluation des risques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B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Amélioration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47623-EC1B-F24E-5C00-C5F64DF9FE5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EABA4-DFE8-2821-D7EB-33D04C3B7D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3222-4B1C-7B16-3402-2DD7C62D3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19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80000"/>
            <a:ext cx="9071640" cy="829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Liste des frameworks de sécurité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ISO 27001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NIST Cybersecurity Framework (CSF)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Cyber Essentials (UK NCSC)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CyberFundamentals Framework (CCB)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CIS Controls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0DB7EC-D942-43CC-F309-874F986CCE9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889235-1790-FCE2-E445-403B99192A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 dirty="0">
                <a:latin typeface="Open Sans Light"/>
              </a:rPr>
              <a:t>PL</a:t>
            </a:r>
            <a:endParaRPr lang="pl-PL" sz="900" b="0" strike="noStrike" spc="-1" dirty="0">
              <a:latin typeface="Times New Roman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71015D-080F-0100-1BF0-1E3A34CDF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CSF – Fonctions</a:t>
            </a:r>
          </a:p>
        </p:txBody>
      </p:sp>
      <p:graphicFrame>
        <p:nvGraphicFramePr>
          <p:cNvPr id="111" name="Table 2"/>
          <p:cNvGraphicFramePr/>
          <p:nvPr>
            <p:extLst>
              <p:ext uri="{D42A27DB-BD31-4B8C-83A1-F6EECF244321}">
                <p14:modId xmlns:p14="http://schemas.microsoft.com/office/powerpoint/2010/main" val="166965751"/>
              </p:ext>
            </p:extLst>
          </p:nvPr>
        </p:nvGraphicFramePr>
        <p:xfrm>
          <a:off x="504360" y="1473840"/>
          <a:ext cx="9071640" cy="2926080"/>
        </p:xfrm>
        <a:graphic>
          <a:graphicData uri="http://schemas.openxmlformats.org/drawingml/2006/table">
            <a:tbl>
              <a:tblPr/>
              <a:tblGrid>
                <a:gridCol w="175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fr-BE" sz="1800" b="1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1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Catégorie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0">
                <a:tc rowSpan="5"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Protéger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Gestion des identités, authentification et contrôle d'accès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Sensibilisation et formation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Sécurité des données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Sécurité de la plateforme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Résilience des infrastructures technologiques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 rowSpan="2"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Détecter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AD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Surveillance continue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A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AD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Analyse des événements indésirables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A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C70A9-BBEC-8EFA-4DE8-38BCB64E4C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209AA-0008-6B95-9AA4-CDB7B11FF6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A363-6BD9-AB67-664E-0647F6739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20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CSF – Fonctions</a:t>
            </a:r>
          </a:p>
        </p:txBody>
      </p:sp>
      <p:graphicFrame>
        <p:nvGraphicFramePr>
          <p:cNvPr id="113" name="Table 2"/>
          <p:cNvGraphicFramePr/>
          <p:nvPr>
            <p:extLst>
              <p:ext uri="{D42A27DB-BD31-4B8C-83A1-F6EECF244321}">
                <p14:modId xmlns:p14="http://schemas.microsoft.com/office/powerpoint/2010/main" val="4100619243"/>
              </p:ext>
            </p:extLst>
          </p:nvPr>
        </p:nvGraphicFramePr>
        <p:xfrm>
          <a:off x="504360" y="1473840"/>
          <a:ext cx="9071640" cy="2560320"/>
        </p:xfrm>
        <a:graphic>
          <a:graphicData uri="http://schemas.openxmlformats.org/drawingml/2006/table">
            <a:tbl>
              <a:tblPr/>
              <a:tblGrid>
                <a:gridCol w="175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fr-BE" sz="1800" b="1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1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Catégorie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0">
                <a:tc rowSpan="4"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Répondre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2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Gestion des incidents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2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72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Analyse des incidents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2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72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Rapports et communications en matière de réponse aux incidents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2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72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Atténuation des incidents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2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20">
                <a:tc rowSpan="2"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Récupérer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A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latin typeface="Arial"/>
                        </a:rPr>
                        <a:t>Exécution du plan de récupération après incident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A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FA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latin typeface="Arial"/>
                        </a:rPr>
                        <a:t>Communication de récupération après incident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A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TextShape 3"/>
          <p:cNvSpPr txBox="1"/>
          <p:nvPr/>
        </p:nvSpPr>
        <p:spPr>
          <a:xfrm>
            <a:off x="540000" y="4140000"/>
            <a:ext cx="9000000" cy="1845000"/>
          </a:xfrm>
          <a:prstGeom prst="rect">
            <a:avLst/>
          </a:prstGeom>
          <a:noFill/>
          <a:ln w="36000">
            <a:noFill/>
          </a:ln>
        </p:spPr>
        <p:txBody>
          <a:bodyPr lIns="0" tIns="0" rIns="0" bIns="0">
            <a:noAutofit/>
          </a:bodyPr>
          <a:lstStyle/>
          <a:p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Toutes les fonctions doivent être développées en parallèle. Gouverner, Identifier, Protéger et Détecter doivent fonctionner en continu, Répondre et Récupérer doivent être prêts à tout moment si un incident de sécurité survient.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ABC83-0426-4145-DB44-5B4A9D6731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69C5F-F3E4-62C5-919E-29477CBBB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287E4-789C-4D39-4B06-FAEA69C67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21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– Liste des contrôles techniques</a:t>
            </a:r>
          </a:p>
        </p:txBody>
      </p:sp>
      <p:sp>
        <p:nvSpPr>
          <p:cNvPr id="116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Voir NIST SP 800-53 (Security and Privacy Controls for Information Systems and Organizations)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1189 contrôles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6C5C5-F3D7-DD18-186A-7F7A0FB5AD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F63BF-2F88-B2B9-3D24-D5AC0B5889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EF4A-47D7-D7E6-4454-726D0CAFF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22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CSF - Niveaux</a:t>
            </a:r>
          </a:p>
        </p:txBody>
      </p:sp>
      <p:graphicFrame>
        <p:nvGraphicFramePr>
          <p:cNvPr id="118" name="Table 2"/>
          <p:cNvGraphicFramePr/>
          <p:nvPr>
            <p:extLst>
              <p:ext uri="{D42A27DB-BD31-4B8C-83A1-F6EECF244321}">
                <p14:modId xmlns:p14="http://schemas.microsoft.com/office/powerpoint/2010/main" val="3197894891"/>
              </p:ext>
            </p:extLst>
          </p:nvPr>
        </p:nvGraphicFramePr>
        <p:xfrm>
          <a:off x="504000" y="1473840"/>
          <a:ext cx="9071640" cy="429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8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fr-BE" sz="1800" b="1" strike="noStrike" spc="-1" dirty="0">
                          <a:solidFill>
                            <a:schemeClr val="bg1"/>
                          </a:solidFill>
                        </a:rPr>
                        <a:t>Niveau</a:t>
                      </a:r>
                      <a:endParaRPr lang="fr-BE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1" strike="noStrike" spc="-1">
                          <a:solidFill>
                            <a:schemeClr val="bg1"/>
                          </a:solidFill>
                        </a:rPr>
                        <a:t>Dénomination</a:t>
                      </a:r>
                      <a:endParaRPr lang="fr-BE" sz="1800" b="1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0" strike="noStrike" spc="-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BE" sz="1800" b="1" strike="noStrike" spc="-1" dirty="0">
                          <a:solidFill>
                            <a:schemeClr val="bg1"/>
                          </a:solidFill>
                        </a:rPr>
                        <a:t>Caractéristiques</a:t>
                      </a:r>
                      <a:endParaRPr lang="fr-BE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Niveau 1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Partiel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Application de la stratégie de cybersécurité ad hoc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Niveau 2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Informé du risque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solidFill>
                            <a:schemeClr val="bg1"/>
                          </a:solidFill>
                        </a:rPr>
                        <a:t>Pratiques de gestion des risques approuvées par le management, mais pas implémentées en totalité, et de manière non uniforme</a:t>
                      </a:r>
                      <a:endParaRPr lang="fr-BE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Niveau 3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Répétable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Pratiques de gestion des risques approuvées, exprimées sous forme de politiques, appliquées par des processus et procédures régulièrement mis à jour; personnel formé; cybersécurité surveillée à tous les niveaux de l'entreprise.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Niveau 4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>
                          <a:solidFill>
                            <a:schemeClr val="bg1"/>
                          </a:solidFill>
                        </a:rPr>
                        <a:t>Adaptatif</a:t>
                      </a:r>
                      <a:endParaRPr lang="fr-BE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>
                          <a:solidFill>
                            <a:schemeClr val="bg1"/>
                          </a:solidFill>
                        </a:rPr>
                        <a:t>Gestion des risques de cybersécurité fait partie de la culture d'entreprise, au même niveau que les risques financiers ou organisationnels; l'organisation adapte ses pratiques basées sur l'évolution des risques, les retours d'expérience et des indicateurs prédictifs.</a:t>
                      </a:r>
                      <a:endParaRPr lang="fr-BE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AECBA-125A-A861-8578-34B44E7B31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03558-F083-26EA-ABCF-961262F76B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504E5-4282-C38A-0724-2AE0C70C3B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23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CSF – Adaptation aux PME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Voir </a:t>
            </a:r>
            <a:r>
              <a:rPr lang="fr-BE" sz="2400" b="0" strike="noStrike" spc="-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smallbusinesscyber</a:t>
            </a: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 et </a:t>
            </a:r>
            <a:r>
              <a:rPr lang="fr-BE" sz="2400" b="0" strike="noStrike" spc="-1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NIST.SP.1300.pdf</a:t>
            </a:r>
            <a:r>
              <a:rPr lang="fr-BE" sz="2400" b="0" strike="noStrike" spc="-1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/>
              </a:rPr>
              <a:t>  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Liste d'actions, de questions et de documents types par fonction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 dirty="0">
                <a:solidFill>
                  <a:srgbClr val="FFFFFF"/>
                </a:solidFill>
                <a:latin typeface="Open Sans"/>
              </a:rPr>
              <a:t>Comprendre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 dirty="0">
                <a:solidFill>
                  <a:srgbClr val="FFFFFF"/>
                </a:solidFill>
                <a:latin typeface="Open Sans"/>
              </a:rPr>
              <a:t>Evaluer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 dirty="0">
                <a:solidFill>
                  <a:srgbClr val="FFFFFF"/>
                </a:solidFill>
                <a:latin typeface="Open Sans"/>
              </a:rPr>
              <a:t>Prioritiser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 dirty="0">
                <a:solidFill>
                  <a:srgbClr val="FFFFFF"/>
                </a:solidFill>
                <a:latin typeface="Open Sans"/>
              </a:rPr>
              <a:t>Communiquer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1C004-E80A-7313-69DC-380EB865BD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1562F-7C0E-000B-7C37-7DB749F014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2BD7A-7EFF-251A-DC32-5DDD3AA919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24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NIST CSF - PME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Documents types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graphicFrame>
        <p:nvGraphicFramePr>
          <p:cNvPr id="123" name="Table 3"/>
          <p:cNvGraphicFramePr/>
          <p:nvPr>
            <p:extLst>
              <p:ext uri="{D42A27DB-BD31-4B8C-83A1-F6EECF244321}">
                <p14:modId xmlns:p14="http://schemas.microsoft.com/office/powerpoint/2010/main" val="1846325600"/>
              </p:ext>
            </p:extLst>
          </p:nvPr>
        </p:nvGraphicFramePr>
        <p:xfrm>
          <a:off x="540720" y="1850040"/>
          <a:ext cx="8998920" cy="1085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8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60">
                <a:tc>
                  <a:txBody>
                    <a:bodyPr/>
                    <a:lstStyle/>
                    <a:p>
                      <a:r>
                        <a:rPr lang="fr-BE" sz="1800" b="0" strike="noStrike" spc="-1" dirty="0"/>
                        <a:t>Notre mission:</a:t>
                      </a:r>
                      <a:endParaRPr lang="fr-BE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r>
                        <a:rPr lang="fr-BE" sz="1800" b="0" strike="noStrike" spc="-1" dirty="0"/>
                        <a:t>Quels risques de cybersécurité pourraient nous empêcher de remplir notre mission?</a:t>
                      </a:r>
                      <a:endParaRPr lang="fr-BE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Table 4"/>
          <p:cNvGraphicFramePr/>
          <p:nvPr>
            <p:extLst>
              <p:ext uri="{D42A27DB-BD31-4B8C-83A1-F6EECF244321}">
                <p14:modId xmlns:p14="http://schemas.microsoft.com/office/powerpoint/2010/main" val="3077683317"/>
              </p:ext>
            </p:extLst>
          </p:nvPr>
        </p:nvGraphicFramePr>
        <p:xfrm>
          <a:off x="540720" y="3120120"/>
          <a:ext cx="8998920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fr-BE" sz="1800" b="0" strike="noStrike" spc="-1" dirty="0"/>
                        <a:t>Exigences légales:</a:t>
                      </a:r>
                      <a:endParaRPr lang="fr-BE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fr-BE" sz="1800" b="0" strike="noStrike" spc="-1" dirty="0"/>
                        <a:t>Exigences régulatoires:</a:t>
                      </a:r>
                      <a:endParaRPr lang="fr-BE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fr-BE" sz="1800" b="0" strike="noStrike" spc="-1"/>
                        <a:t>Exigences contractuelles:</a:t>
                      </a:r>
                      <a:endParaRPr lang="fr-BE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Table 5"/>
          <p:cNvGraphicFramePr/>
          <p:nvPr>
            <p:extLst>
              <p:ext uri="{D42A27DB-BD31-4B8C-83A1-F6EECF244321}">
                <p14:modId xmlns:p14="http://schemas.microsoft.com/office/powerpoint/2010/main" val="2154798149"/>
              </p:ext>
            </p:extLst>
          </p:nvPr>
        </p:nvGraphicFramePr>
        <p:xfrm>
          <a:off x="540720" y="4366080"/>
          <a:ext cx="8999280" cy="1263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2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fr-BE" sz="1800" b="0" strike="noStrike" spc="-1" dirty="0"/>
                        <a:t>Actif </a:t>
                      </a:r>
                      <a:endParaRPr lang="fr-BE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fr-BE" sz="1800" b="0" strike="noStrike" spc="-1" dirty="0"/>
                        <a:t>Usage</a:t>
                      </a:r>
                      <a:endParaRPr lang="fr-BE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BE" sz="1800" b="0" strike="noStrike" spc="-1"/>
                        <a:t>Propriétaire</a:t>
                      </a:r>
                      <a:endParaRPr lang="fr-BE" sz="1800" b="0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BE" sz="1800" b="0" strike="noStrike" spc="-1"/>
                        <a:t>Données sensibles </a:t>
                      </a:r>
                      <a:endParaRPr lang="fr-BE" sz="1800" b="0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BE" sz="1800" b="0" strike="noStrike" spc="-1"/>
                        <a:t>MFA?</a:t>
                      </a:r>
                      <a:endParaRPr lang="fr-BE" sz="1800" b="0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BE" sz="1800" b="0" strike="noStrike" spc="-1"/>
                        <a:t>Risque en cas de perte d’accès</a:t>
                      </a:r>
                      <a:endParaRPr lang="fr-BE" sz="1800" b="0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32E2D-A763-8D23-1306-631DBEF381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6E40-E0A5-A82F-A65B-EDB19A9E3F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59E39-55F5-2A63-FA16-F84BFB7E4F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25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NIST CSF – Références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https://www.nist.gov/cyberframework</a:t>
            </a:r>
            <a:endParaRPr lang="fr-BE" sz="2400" b="0" strike="noStrike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Voir </a:t>
            </a:r>
            <a:r>
              <a:rPr lang="fr-BE" sz="2400" b="0" strike="noStrike" spc="-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smallbusinesscyber</a:t>
            </a: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 et </a:t>
            </a:r>
            <a:r>
              <a:rPr lang="fr-BE" sz="2400" b="0" strike="noStrike" spc="-1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NIST.SP.1300.pdf</a:t>
            </a:r>
            <a:r>
              <a:rPr lang="fr-BE" sz="2400" b="0" strike="noStrike" spc="-1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/>
              </a:rPr>
              <a:t>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1C004-E80A-7313-69DC-380EB865BD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1562F-7C0E-000B-7C37-7DB749F014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2BD7A-7EFF-251A-DC32-5DDD3AA919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26</a:t>
            </a:fld>
            <a:endParaRPr lang="pl-PL" sz="900" b="0" strike="noStrike" spc="-1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33787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360" y="180000"/>
            <a:ext cx="9071640" cy="4173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Arial"/>
              </a:rPr>
              <a:t>Cyber Essentials</a:t>
            </a:r>
          </a:p>
        </p:txBody>
      </p:sp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3136680" y="2700000"/>
            <a:ext cx="3807000" cy="1800360"/>
          </a:xfrm>
          <a:prstGeom prst="rect">
            <a:avLst/>
          </a:prstGeom>
          <a:ln w="36000"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04C3-24C1-D950-A1F2-CAC438819A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404FA-BC48-94A9-FD6A-0AB359BF77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B144D-0827-BA5F-7AE9-9EA21461D3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27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Cyber Essentials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Développé par le National Cyber Security Centre (NCSC) du Royaume-Uni spécifiquement pour les PME, soutenu par le gouvernement GB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Certifiant pour les entreprises en GB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Normatif et prescriptif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800" b="0" strike="noStrike" spc="-1">
                <a:solidFill>
                  <a:srgbClr val="FFFFFF"/>
                </a:solidFill>
                <a:latin typeface="Open Sans"/>
              </a:rPr>
              <a:t>Actifs dans le domaine d’application bien définis, y compris le cloud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800" b="0" strike="noStrike" spc="-1">
                <a:solidFill>
                  <a:srgbClr val="FFFFFF"/>
                </a:solidFill>
                <a:latin typeface="Open Sans"/>
              </a:rPr>
              <a:t>Actions claires et précises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2 niveaux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800" b="0" strike="noStrike" spc="-1">
                <a:solidFill>
                  <a:srgbClr val="FFFFFF"/>
                </a:solidFill>
                <a:latin typeface="Open Sans"/>
              </a:rPr>
              <a:t>Cyber Essentials : certification par auto-évaluation (119 questions) et vérification des réponses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1800" b="0" strike="noStrike" spc="-1">
                <a:solidFill>
                  <a:srgbClr val="FFFFFF"/>
                </a:solidFill>
                <a:latin typeface="Open Sans"/>
              </a:rPr>
              <a:t>Cyber Essentials Plus : certification par audit (IASME consortium)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C42C9-1688-633C-7F14-40DD4D3D9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D5D31-4130-546F-4C1C-AAAFB490AB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98AF3-BBCC-1325-B912-2228C39FAD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28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Cyber Essentials - Coût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 dirty="0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 dirty="0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 dirty="0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 dirty="0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La certification comprend une assurance contre le risque cyber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Renouvellement annuel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graphicFrame>
        <p:nvGraphicFramePr>
          <p:cNvPr id="132" name="Table 3"/>
          <p:cNvGraphicFramePr/>
          <p:nvPr>
            <p:extLst>
              <p:ext uri="{D42A27DB-BD31-4B8C-83A1-F6EECF244321}">
                <p14:modId xmlns:p14="http://schemas.microsoft.com/office/powerpoint/2010/main" val="1431769095"/>
              </p:ext>
            </p:extLst>
          </p:nvPr>
        </p:nvGraphicFramePr>
        <p:xfrm>
          <a:off x="900360" y="1318680"/>
          <a:ext cx="828000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5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 dirty="0">
                          <a:solidFill>
                            <a:schemeClr val="bg1"/>
                          </a:solidFill>
                        </a:rPr>
                        <a:t>Taille</a:t>
                      </a:r>
                      <a:endParaRPr lang="pl-PL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 dirty="0">
                          <a:solidFill>
                            <a:schemeClr val="bg1"/>
                          </a:solidFill>
                        </a:rPr>
                        <a:t>Nombre d’employés</a:t>
                      </a:r>
                      <a:endParaRPr lang="pl-PL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 dirty="0">
                          <a:solidFill>
                            <a:schemeClr val="bg1"/>
                          </a:solidFill>
                        </a:rPr>
                        <a:t>Prix (€)</a:t>
                      </a:r>
                      <a:endParaRPr lang="pl-PL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Micro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0-9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380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Petite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10-49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520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Moyenne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50-249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590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Grande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250+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710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A066D-5C4F-CE7F-03CB-C603DB0150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D138F-CACF-0EA4-6D37-502FF737EC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50B7-113C-99D1-E6F0-D1AC26C408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29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360" y="180000"/>
            <a:ext cx="9071640" cy="4173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Arial"/>
              </a:rPr>
              <a:t>ISO 27001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3393720" y="2880000"/>
            <a:ext cx="3292560" cy="1851120"/>
          </a:xfrm>
          <a:prstGeom prst="rect">
            <a:avLst/>
          </a:prstGeom>
          <a:ln w="36000"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6740C-9E67-D913-8A96-12EDA26337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CEDFB-F050-5ECE-8A32-BDCF49D246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3B1A-E0B0-7037-59CD-E0AB03DCBB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Cyber Essentials - Contrôles</a:t>
            </a:r>
          </a:p>
        </p:txBody>
      </p:sp>
      <p:graphicFrame>
        <p:nvGraphicFramePr>
          <p:cNvPr id="134" name="Table 2"/>
          <p:cNvGraphicFramePr/>
          <p:nvPr>
            <p:extLst>
              <p:ext uri="{D42A27DB-BD31-4B8C-83A1-F6EECF244321}">
                <p14:modId xmlns:p14="http://schemas.microsoft.com/office/powerpoint/2010/main" val="2892436702"/>
              </p:ext>
            </p:extLst>
          </p:nvPr>
        </p:nvGraphicFramePr>
        <p:xfrm>
          <a:off x="515880" y="1149480"/>
          <a:ext cx="9036000" cy="4754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680">
                <a:tc>
                  <a:txBody>
                    <a:bodyPr/>
                    <a:lstStyle/>
                    <a:p>
                      <a:pPr algn="ctr"/>
                      <a:r>
                        <a:rPr lang="pl-PL" sz="1600" b="1" strike="noStrike" spc="-1" dirty="0">
                          <a:solidFill>
                            <a:schemeClr val="bg1"/>
                          </a:solidFill>
                        </a:rPr>
                        <a:t>Thème</a:t>
                      </a:r>
                      <a:endParaRPr lang="pl-PL" sz="16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trike="noStrike" spc="-1" dirty="0">
                          <a:solidFill>
                            <a:schemeClr val="bg1"/>
                          </a:solidFill>
                        </a:rPr>
                        <a:t>Contrôle</a:t>
                      </a:r>
                      <a:endParaRPr lang="pl-PL" sz="16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 rowSpan="5"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Firewalls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 dirty="0">
                          <a:solidFill>
                            <a:schemeClr val="bg1"/>
                          </a:solidFill>
                        </a:rPr>
                        <a:t>Changer le mot de passe par défaut ou bloquer l’accès administrateur</a:t>
                      </a:r>
                      <a:endParaRPr lang="pl-PL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Bloquer l’accès à l’interface d’administration à partir d’internet (ou imposer MFA ou liste d’adresses IP permises)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Bloquer les connections entrantes non authentifiées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S’assurer que les règles entrantes des firewalls sont approuvées et documentées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Rapidement désactiver les règles non nécessaires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80">
                <a:tc rowSpan="6"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Configuration sécurisée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Désactiver les comptes utilisateurs non nécessaires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Changer les mots de passe par défaut ou faibles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Supprimer les logiciels non nécessaires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Désactiver l’exécution automatique sans autorisation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Imposer l’authentification des utilisateurs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 dirty="0">
                          <a:solidFill>
                            <a:schemeClr val="bg1"/>
                          </a:solidFill>
                        </a:rPr>
                        <a:t>Activer le verrouillage automatique</a:t>
                      </a:r>
                      <a:endParaRPr lang="pl-PL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9BC91-3F93-8B28-45B6-3F2544C7DA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5032C-7D97-7501-4543-73EC59E1E8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0CE4A-9D1E-7DBA-9BB7-E195C592D7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30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Cyber Essentials - Contrôles</a:t>
            </a:r>
          </a:p>
        </p:txBody>
      </p:sp>
      <p:graphicFrame>
        <p:nvGraphicFramePr>
          <p:cNvPr id="136" name="Table 2"/>
          <p:cNvGraphicFramePr/>
          <p:nvPr>
            <p:extLst>
              <p:ext uri="{D42A27DB-BD31-4B8C-83A1-F6EECF244321}">
                <p14:modId xmlns:p14="http://schemas.microsoft.com/office/powerpoint/2010/main" val="3156633746"/>
              </p:ext>
            </p:extLst>
          </p:nvPr>
        </p:nvGraphicFramePr>
        <p:xfrm>
          <a:off x="515880" y="1149480"/>
          <a:ext cx="9036000" cy="3840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680">
                <a:tc rowSpan="4">
                  <a:txBody>
                    <a:bodyPr/>
                    <a:lstStyle/>
                    <a:p>
                      <a:r>
                        <a:rPr lang="pl-PL" sz="1600" b="0" strike="noStrike" spc="-1" dirty="0">
                          <a:solidFill>
                            <a:schemeClr val="bg1"/>
                          </a:solidFill>
                        </a:rPr>
                        <a:t>Gestion des mises à jour de sécurité</a:t>
                      </a:r>
                      <a:endParaRPr lang="pl-PL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Les logiciels doivent avoir des licences valables et être supportés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Supprimer les logiciels quand ils ne sont plus supportés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Activer les mises à jour automatiques dans la mesure du possible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Appliquer les mises à jour dans les 14 jours quand elles corrigent des vulnérabilités critiques ou à risque élevé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80">
                <a:tc rowSpan="6"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Contrôle d’accès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Avoir un processus pour créer et activer les comptes d’utilisateurs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Authentifier les utilisateurs avec des identifiants uniques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Désactiver les comptes utilisateurs non nécessaires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Implémenter un accès multifacteur quand c’est possible (l’authentification pour les services cloud doivent être MF)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>
                          <a:solidFill>
                            <a:schemeClr val="bg1"/>
                          </a:solidFill>
                        </a:rPr>
                        <a:t>Utiliser des comptes séparés pour les actions d’administrateur</a:t>
                      </a:r>
                      <a:endParaRPr lang="pl-PL" sz="16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strike="noStrike" spc="-1" dirty="0">
                          <a:solidFill>
                            <a:schemeClr val="bg1"/>
                          </a:solidFill>
                        </a:rPr>
                        <a:t>Désactiver les privilèges quand ils ne sont plus nécessaires</a:t>
                      </a:r>
                      <a:endParaRPr lang="pl-PL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5694B-DB42-2D69-2E0A-EEB7F5E6E3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CDFB-65B0-A552-DA85-C115615F06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9D6BF-E842-7ED2-EE97-71A8E4A7F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31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Cyber Essentials - Contrôles</a:t>
            </a:r>
          </a:p>
        </p:txBody>
      </p:sp>
      <p:graphicFrame>
        <p:nvGraphicFramePr>
          <p:cNvPr id="138" name="Table 2"/>
          <p:cNvGraphicFramePr/>
          <p:nvPr>
            <p:extLst>
              <p:ext uri="{D42A27DB-BD31-4B8C-83A1-F6EECF244321}">
                <p14:modId xmlns:p14="http://schemas.microsoft.com/office/powerpoint/2010/main" val="1846459880"/>
              </p:ext>
            </p:extLst>
          </p:nvPr>
        </p:nvGraphicFramePr>
        <p:xfrm>
          <a:off x="515880" y="1149480"/>
          <a:ext cx="9024120" cy="3806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880">
                <a:tc rowSpan="6"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Protection contre les malwares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Actifs avec anti-malware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Mettre à jour les logiciels anti-malware suivant les recommandations du fournisseur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Configurer les logiciels pour bloquer les malwares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Configurer les logiciels pour bloquer les codes mal intentionnés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Bloquer les connexions aux sites web malicieux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Actifs avec liste d’applications autorisées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Approver activement les applications autorisées avant de les déployer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1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Maintenir une liste d’applications autorisées; les utilisateurs ne peuvent pas être capable d’installer une application non signée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AF207-B28E-F137-76E8-2AC982AE93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0BE93-C819-9281-C749-EC1B5A10B6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98E0D-22F3-0E1A-8C43-6C656F8A1D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32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Cyber Essentials - Recommandations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La sauvegarde des données est mentionnée dans les recommandations annexes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312F1-442C-8AFD-7C6B-E4FCBA6A82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3A315-F386-0E64-72ED-AA514A7B0A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BD96E-6462-8A1F-7EED-20CFD49DB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33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Cyber Essentials - Références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https://www.ncsc.gov.uk/cyberessentials/</a:t>
            </a:r>
            <a:endParaRPr lang="fr-BE" sz="2400" b="0" strike="noStrike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https://www.ncsc.gov.uk/files/Cyber-Essentials-Requirements-for-Infrastructure-v3-0-January-2022.pdf</a:t>
            </a:r>
            <a:endParaRPr lang="fr-BE" sz="2400" b="0" strike="noStrike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312F1-442C-8AFD-7C6B-E4FCBA6A82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3A315-F386-0E64-72ED-AA514A7B0A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BD96E-6462-8A1F-7EED-20CFD49DB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34</a:t>
            </a:fld>
            <a:endParaRPr lang="pl-PL" sz="900" b="0" strike="noStrike" spc="-1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78456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360" y="180000"/>
            <a:ext cx="9071640" cy="4173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Arial"/>
              </a:rPr>
              <a:t>CyberFundamentals Framework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2112F-D7EF-6A39-7D91-77FD1D73FB1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5F9CF-2556-282D-D5D0-3094F8784B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BFFE1-508A-AA10-2FBC-A543EC5D9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35</a:t>
            </a:fld>
            <a:endParaRPr lang="pl-PL" sz="900" b="0" strike="noStrike" spc="-1">
              <a:latin typeface="Open Sans Light"/>
            </a:endParaRP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13CAF562-1A0B-F2D5-66B2-FCFFA801F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83" y="3150394"/>
            <a:ext cx="4001058" cy="141942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250560"/>
            <a:ext cx="9071640" cy="105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CyberFundamentals Framework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504000" y="1473840"/>
            <a:ext cx="9071640" cy="37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Ensemble de mesures concrètes visant à :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protéger les données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réduire de manière significative le risque des cyber-attaques les plus courantes,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accroître la cyber-résilience d'une organisation. 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Basé sur: NIST CSF, ISO 27001 / ISO 27002, CIS Controls et IEC 62443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Organisation de la certification en cours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1B1B3-067C-111A-32AE-373248C1808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C6F08-D927-29E5-5420-F61C70DBD7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BDDA7-9AC9-C7AA-92D2-DAB8C483F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36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CyberFundamentals - Niveaux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Choix du niveau facilité par un tableur d’évaluation des risques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Contrôles basés sur NIST CSF (sauf Small)</a:t>
            </a:r>
            <a:endParaRPr lang="fr-BE" sz="2400" b="0" strike="noStrike" spc="-1" dirty="0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graphicFrame>
        <p:nvGraphicFramePr>
          <p:cNvPr id="148" name="Table 3"/>
          <p:cNvGraphicFramePr/>
          <p:nvPr>
            <p:extLst>
              <p:ext uri="{D42A27DB-BD31-4B8C-83A1-F6EECF244321}">
                <p14:modId xmlns:p14="http://schemas.microsoft.com/office/powerpoint/2010/main" val="746790775"/>
              </p:ext>
            </p:extLst>
          </p:nvPr>
        </p:nvGraphicFramePr>
        <p:xfrm>
          <a:off x="540360" y="2567520"/>
          <a:ext cx="8999640" cy="2377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4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880"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 dirty="0">
                          <a:solidFill>
                            <a:schemeClr val="bg1"/>
                          </a:solidFill>
                        </a:rPr>
                        <a:t>Niveau</a:t>
                      </a:r>
                      <a:endParaRPr lang="pl-PL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 dirty="0">
                          <a:solidFill>
                            <a:schemeClr val="bg1"/>
                          </a:solidFill>
                        </a:rPr>
                        <a:t>Cible</a:t>
                      </a:r>
                      <a:endParaRPr lang="pl-PL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 dirty="0">
                          <a:solidFill>
                            <a:schemeClr val="bg1"/>
                          </a:solidFill>
                        </a:rPr>
                        <a:t>% attaques couvertes</a:t>
                      </a:r>
                      <a:endParaRPr lang="pl-PL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 dirty="0">
                          <a:solidFill>
                            <a:schemeClr val="bg1"/>
                          </a:solidFill>
                        </a:rPr>
                        <a:t>Contrôles</a:t>
                      </a:r>
                      <a:endParaRPr lang="pl-PL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Small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Micro-organisations ou connaissances techniques limitées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-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Basic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Toutes les entreprises standard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82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31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Important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Attaquant à compétences communes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94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95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Essentiel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Attaquant à compétences avancées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9DDAB-24CE-0A4F-498A-E8CBD4EA95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DAD0B-C65E-5F59-2E27-5C66E58823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4BEA8-3973-2EC1-D3D0-85628F338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37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 err="1">
                <a:solidFill>
                  <a:srgbClr val="FFFFFF"/>
                </a:solidFill>
                <a:latin typeface="Open Sans"/>
              </a:rPr>
              <a:t>CyFun</a:t>
            </a:r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 – Contrôles - Small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504000" y="1260000"/>
            <a:ext cx="9071640" cy="457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85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Small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Protéger toutes les connexions avec l’authentification multifactorielle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Installer immédiatement toutes les mises à jour de sécurité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Installer un antivirus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Sécuriser votre réseau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Sauvegarder vos données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Droits d’administration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Recommandations finales</a:t>
            </a:r>
          </a:p>
          <a:p>
            <a:pPr marL="1296000" lvl="2" indent="-288000">
              <a:spcAft>
                <a:spcPts val="703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fr-BE" sz="1800" b="0" strike="noStrike" spc="-1">
                <a:solidFill>
                  <a:srgbClr val="FFFFFF"/>
                </a:solidFill>
                <a:latin typeface="Open Sans"/>
              </a:rPr>
              <a:t>Protégez physiquement vos actifs, savoir qui contacter en cas d’incident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0DC72-A13C-6DFA-3293-C75405B5EA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FBF07-1CAE-779A-808A-02DA7C8712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7B942-89F2-D516-BB1F-210A9EDF8C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38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 err="1">
                <a:solidFill>
                  <a:srgbClr val="FFFFFF"/>
                </a:solidFill>
                <a:latin typeface="Open Sans"/>
              </a:rPr>
              <a:t>CyFun</a:t>
            </a:r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 – (future) Certification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54"/>
              </a:spcAft>
              <a:buClr>
                <a:srgbClr val="FFFFFF"/>
              </a:buClr>
              <a:buSzPct val="45000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 </a:t>
            </a:r>
          </a:p>
        </p:txBody>
      </p:sp>
      <p:graphicFrame>
        <p:nvGraphicFramePr>
          <p:cNvPr id="153" name="Table 3"/>
          <p:cNvGraphicFramePr/>
          <p:nvPr>
            <p:extLst>
              <p:ext uri="{D42A27DB-BD31-4B8C-83A1-F6EECF244321}">
                <p14:modId xmlns:p14="http://schemas.microsoft.com/office/powerpoint/2010/main" val="3564571067"/>
              </p:ext>
            </p:extLst>
          </p:nvPr>
        </p:nvGraphicFramePr>
        <p:xfrm>
          <a:off x="540000" y="1178475"/>
          <a:ext cx="8999640" cy="4720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 dirty="0">
                          <a:solidFill>
                            <a:schemeClr val="bg1"/>
                          </a:solidFill>
                        </a:rPr>
                        <a:t>Basic</a:t>
                      </a:r>
                      <a:endParaRPr lang="pl-PL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>
                          <a:solidFill>
                            <a:schemeClr val="bg1"/>
                          </a:solidFill>
                        </a:rPr>
                        <a:t>Important</a:t>
                      </a:r>
                      <a:endParaRPr lang="pl-PL" sz="1800" b="1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strike="noStrike" spc="-1">
                          <a:solidFill>
                            <a:schemeClr val="bg1"/>
                          </a:solidFill>
                        </a:rPr>
                        <a:t>Essentiel</a:t>
                      </a:r>
                      <a:endParaRPr lang="pl-PL" sz="1800" b="1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r>
                        <a:rPr lang="pl-PL" sz="1800" b="1" strike="noStrike" spc="-1">
                          <a:solidFill>
                            <a:schemeClr val="bg1"/>
                          </a:solidFill>
                        </a:rPr>
                        <a:t>Type de vérification</a:t>
                      </a:r>
                      <a:endParaRPr lang="pl-PL" sz="1800" b="1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Vérification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Vérification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Certification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r>
                        <a:rPr lang="pl-PL" sz="1800" b="1" strike="noStrike" spc="-1">
                          <a:solidFill>
                            <a:schemeClr val="bg1"/>
                          </a:solidFill>
                        </a:rPr>
                        <a:t>Méthode de vérification</a:t>
                      </a:r>
                      <a:endParaRPr lang="pl-PL" sz="1800" b="1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Vérification d’auto-évaluation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Vérification d’auto-évaluation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Audit de certification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r>
                        <a:rPr lang="pl-PL" sz="1800" b="1" strike="noStrike" spc="-1">
                          <a:solidFill>
                            <a:schemeClr val="bg1"/>
                          </a:solidFill>
                        </a:rPr>
                        <a:t>Standard d’accréditation</a:t>
                      </a:r>
                      <a:endParaRPr lang="pl-PL" sz="1800" b="1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ISO/IEC 17029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ISO/IEC 17029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ISO/IEC 17021-1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7800">
                <a:tc>
                  <a:txBody>
                    <a:bodyPr/>
                    <a:lstStyle/>
                    <a:p>
                      <a:r>
                        <a:rPr lang="pl-PL" sz="1800" b="1" strike="noStrike" spc="-1">
                          <a:solidFill>
                            <a:schemeClr val="bg1"/>
                          </a:solidFill>
                        </a:rPr>
                        <a:t>Fréquence</a:t>
                      </a:r>
                      <a:endParaRPr lang="pl-PL" sz="1800" b="1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-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-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Surveillance annuelle, recertification tous les 3 ans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r>
                        <a:rPr lang="pl-PL" sz="1800" b="1" strike="noStrike" spc="-1">
                          <a:solidFill>
                            <a:schemeClr val="bg1"/>
                          </a:solidFill>
                        </a:rPr>
                        <a:t>Evidence de conformité</a:t>
                      </a:r>
                      <a:endParaRPr lang="pl-PL" sz="1800" b="1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Déclaration vérifiée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Déclaration vérifiée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Certificat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r>
                        <a:rPr lang="fr-BE" sz="1800" b="1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NIS2</a:t>
                      </a:r>
                      <a:endParaRPr lang="pl-PL" sz="18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X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X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844428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1BC57-B390-9B2A-C08F-2C80820798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F0FB9-2705-3EC0-F7E9-C4E3FB0BB1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37576-B327-9D27-214B-95A77AB7BF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39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ISO 27001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Standard international publié par l’International Standard Organization (ISO)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Décrit les exigences pour établir, implémenter et maintenir un système de gestion de la </a:t>
            </a:r>
            <a:r>
              <a:rPr lang="fr-BE" sz="2400" b="1" strike="noStrike" spc="-1">
                <a:solidFill>
                  <a:srgbClr val="FFB90F"/>
                </a:solidFill>
                <a:latin typeface="Open Sans"/>
              </a:rPr>
              <a:t>sécurité de l’information</a:t>
            </a: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 (ISMS)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Publication de la 1ère version: 2005, basé sur le standard BS 7799-2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Version actuelle: ISO 27001:2022 (ces notes sont basées sur la version 2013)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82804-67A5-7758-8321-5F6929BA47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5F7B3-7581-4CCD-8CD6-A67CCC756F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97F24-DB55-1F21-F411-3880EB522F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CCB – Cybersécurité pour les PME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En-dehors de CyFun, le CCB a publié un guide de cybersécurité pour les PME (plus basé sur ISO 27001)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fr-BE" sz="2400" b="0" strike="noStrike" spc="-1">
              <a:solidFill>
                <a:srgbClr val="FFFFFF"/>
              </a:solidFill>
              <a:latin typeface="Open Sans"/>
            </a:endParaRPr>
          </a:p>
        </p:txBody>
      </p:sp>
      <p:graphicFrame>
        <p:nvGraphicFramePr>
          <p:cNvPr id="156" name="Table 3"/>
          <p:cNvGraphicFramePr/>
          <p:nvPr>
            <p:extLst>
              <p:ext uri="{D42A27DB-BD31-4B8C-83A1-F6EECF244321}">
                <p14:modId xmlns:p14="http://schemas.microsoft.com/office/powerpoint/2010/main" val="2968467691"/>
              </p:ext>
            </p:extLst>
          </p:nvPr>
        </p:nvGraphicFramePr>
        <p:xfrm>
          <a:off x="720000" y="2160000"/>
          <a:ext cx="8819280" cy="381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0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640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01 – Impliquez le top management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07 – Sauvegardez toutes les informations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64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02 – Elaborez une politique de sécurité et un code de conduite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08 – Gérez l’accès à vos ordinateurs et réseaux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64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03 – Sensibilisez vos travailleurs aux risques cyber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09 – Sécurisez les postes de travail et les appareils mobiles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64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04 – Gérez vos ressources informatiques importantes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10 – Sécurisez les serveurs et composants réseaux 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64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05 – Mettez à jour tous les programmes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11 – Sécurisez les accès à distance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</a:rPr>
                        <a:t>06 – Installez une protection anti-virus</a:t>
                      </a:r>
                      <a:endParaRPr lang="pl-PL" sz="1800" b="0" strike="noStrike" spc="-1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</a:rPr>
                        <a:t>12 – Disposez d’un plan de la continuité et de gestion des incidents</a:t>
                      </a:r>
                      <a:endParaRPr lang="pl-PL" sz="18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1B51B-78A1-C0BB-65F4-541A6A27C1A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6DA93-02DE-83A8-1DA2-CAD37446ED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E5791-0518-03AD-BCFE-4505919F6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40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CCB – Cybersécurité pour les PME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2 niveaux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Protection de base : 51 contrôles</a:t>
            </a:r>
          </a:p>
          <a:p>
            <a:pPr marL="864000" lvl="1" indent="-324000">
              <a:spcAft>
                <a:spcPts val="9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100" b="0" strike="noStrike" spc="-1">
                <a:solidFill>
                  <a:srgbClr val="FFFFFF"/>
                </a:solidFill>
                <a:latin typeface="Open Sans"/>
              </a:rPr>
              <a:t>Protection avancée : 113 contrôles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9D37-4B78-486C-50DA-F6C279933B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D790-8769-F063-971C-4E3FBC8203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C530-B625-64E5-DE36-3EC03A2B3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41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 err="1">
                <a:solidFill>
                  <a:srgbClr val="FFFFFF"/>
                </a:solidFill>
                <a:latin typeface="Open Sans"/>
              </a:rPr>
              <a:t>CynFun</a:t>
            </a:r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 et CCB - Références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https://atwork.safeonweb.be/tools-resources/cyberfundamentals-framework</a:t>
            </a:r>
            <a:endParaRPr lang="fr-BE" sz="2400" b="0" strike="noStrike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https://ccb.belgium.be/fr/document/guide-pour-les-pme</a:t>
            </a:r>
            <a:endParaRPr lang="fr-BE" sz="2400" b="0" strike="noStrike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9D37-4B78-486C-50DA-F6C279933B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D790-8769-F063-971C-4E3FBC8203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C530-B625-64E5-DE36-3EC03A2B3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42</a:t>
            </a:fld>
            <a:endParaRPr lang="pl-PL" sz="900" b="0" strike="noStrike" spc="-1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6249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360" y="180000"/>
            <a:ext cx="9071640" cy="4173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Arial"/>
              </a:rPr>
              <a:t>CIS Controls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2112F-D7EF-6A39-7D91-77FD1D73FB1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5F9CF-2556-282D-D5D0-3094F8784B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BFFE1-508A-AA10-2FBC-A543EC5D9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43</a:t>
            </a:fld>
            <a:endParaRPr lang="pl-PL" sz="900" b="0" strike="noStrike" spc="-1">
              <a:latin typeface="Open Sans Light"/>
            </a:endParaRPr>
          </a:p>
        </p:txBody>
      </p:sp>
      <p:pic>
        <p:nvPicPr>
          <p:cNvPr id="7" name="Picture 6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7A299F4B-F31A-7061-6644-726D7C743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28" y="3150394"/>
            <a:ext cx="675416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CIS Controls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Projet initié en 2008 par le SANS Institute (SANS Top 20) en réponse aux attaques subies par les entreprises de défense américaines, puis transféré au Cente</a:t>
            </a: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r for Internet Security (CIS) en 2015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Basées sur observation d’attaques réelles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Version actuelle: v8 (20 -&gt; 18 actions clés)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Structure basée sur NIST CSF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Pas de notion de gouvernance, axés sur organisation et solutions techniques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9D37-4B78-486C-50DA-F6C279933B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D790-8769-F063-971C-4E3FBC8203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C530-B625-64E5-DE36-3EC03A2B3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44</a:t>
            </a:fld>
            <a:endParaRPr lang="pl-PL" sz="900" b="0" strike="noStrike" spc="-1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4570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CIS Controls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3 niveaux (« </a:t>
            </a:r>
            <a:r>
              <a:rPr lang="fr-BE" sz="2400" b="0" strike="noStrike" spc="-1" dirty="0" err="1">
                <a:solidFill>
                  <a:srgbClr val="FFFFFF"/>
                </a:solidFill>
                <a:latin typeface="Open Sans"/>
              </a:rPr>
              <a:t>Implementation</a:t>
            </a: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Groups »)</a:t>
            </a:r>
          </a:p>
          <a:p>
            <a:pPr marL="889200" lvl="1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IG1: PME avec expertise IT limitée, contrôles disponibles avec des solutions grand public – 56 contrôles</a:t>
            </a:r>
          </a:p>
          <a:p>
            <a:pPr marL="889200" lvl="1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IG2: En</a:t>
            </a: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treprise avec personnel dédié à la gestion de l’IT et de la sécurité, contrôles disponibles avec des solutions d’entreprise et de l’aide d’experts pour l’implémentation – 130 contrôles</a:t>
            </a:r>
          </a:p>
          <a:p>
            <a:pPr marL="889200" lvl="1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IG3: Entreprise avec plusieurs experts spécialisés dans des branches différentes de sécurité – 153 contrôles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9D37-4B78-486C-50DA-F6C279933B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D790-8769-F063-971C-4E3FBC8203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C530-B625-64E5-DE36-3EC03A2B3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45</a:t>
            </a:fld>
            <a:endParaRPr lang="pl-PL" sz="900" b="0" strike="noStrike" spc="-1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2136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CIS Controls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54"/>
              </a:spcAft>
              <a:buClr>
                <a:srgbClr val="FFFFFF"/>
              </a:buClr>
              <a:buSzPct val="45000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9D37-4B78-486C-50DA-F6C279933B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D790-8769-F063-971C-4E3FBC8203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C530-B625-64E5-DE36-3EC03A2B3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46</a:t>
            </a:fld>
            <a:endParaRPr lang="pl-PL" sz="900" b="0" strike="noStrike" spc="-1">
              <a:latin typeface="Open Sans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55D21-F401-EA70-708B-38606879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86563"/>
              </p:ext>
            </p:extLst>
          </p:nvPr>
        </p:nvGraphicFramePr>
        <p:xfrm>
          <a:off x="624114" y="910255"/>
          <a:ext cx="8951528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3943">
                  <a:extLst>
                    <a:ext uri="{9D8B030D-6E8A-4147-A177-3AD203B41FA5}">
                      <a16:colId xmlns:a16="http://schemas.microsoft.com/office/drawing/2014/main" val="2996877772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347720054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2052322534"/>
                    </a:ext>
                  </a:extLst>
                </a:gridCol>
                <a:gridCol w="663871">
                  <a:extLst>
                    <a:ext uri="{9D8B030D-6E8A-4147-A177-3AD203B41FA5}">
                      <a16:colId xmlns:a16="http://schemas.microsoft.com/office/drawing/2014/main" val="375863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</a:rPr>
                        <a:t>Contrôle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</a:rPr>
                        <a:t>IG1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</a:rPr>
                        <a:t>IG2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</a:rPr>
                        <a:t>IG3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88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01 – Inventaire et contrôle des actifs matériels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31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02 – Inventaire et contrôle des actifs logiciels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8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03 – Protection des données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2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04 – Configuration sécurisée des actifs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6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05 – Gestion des comptes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47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06 – Contrôle d’accès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125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07 – Gestion continue des vulnérabilités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912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08 – Gestion des journaux d’audit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95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09 – Protection des emails et des browsers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41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10 – Défense contre les malwares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65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11 – Récupération des données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856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12 – Gestion de l’infrastructure réseau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65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84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CIS Controls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54"/>
              </a:spcAft>
              <a:buClr>
                <a:srgbClr val="FFFFFF"/>
              </a:buClr>
              <a:buSzPct val="45000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9D37-4B78-486C-50DA-F6C279933B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D790-8769-F063-971C-4E3FBC8203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C530-B625-64E5-DE36-3EC03A2B3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47</a:t>
            </a:fld>
            <a:endParaRPr lang="pl-PL" sz="900" b="0" strike="noStrike" spc="-1">
              <a:latin typeface="Open Sans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55D21-F401-EA70-708B-38606879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246"/>
              </p:ext>
            </p:extLst>
          </p:nvPr>
        </p:nvGraphicFramePr>
        <p:xfrm>
          <a:off x="624114" y="910255"/>
          <a:ext cx="895152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3943">
                  <a:extLst>
                    <a:ext uri="{9D8B030D-6E8A-4147-A177-3AD203B41FA5}">
                      <a16:colId xmlns:a16="http://schemas.microsoft.com/office/drawing/2014/main" val="2996877772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347720054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2052322534"/>
                    </a:ext>
                  </a:extLst>
                </a:gridCol>
                <a:gridCol w="663871">
                  <a:extLst>
                    <a:ext uri="{9D8B030D-6E8A-4147-A177-3AD203B41FA5}">
                      <a16:colId xmlns:a16="http://schemas.microsoft.com/office/drawing/2014/main" val="375863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</a:rPr>
                        <a:t>Contrôle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</a:rPr>
                        <a:t>IG1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</a:rPr>
                        <a:t>IG2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1" dirty="0">
                          <a:solidFill>
                            <a:schemeClr val="bg1"/>
                          </a:solidFill>
                        </a:rPr>
                        <a:t>IG3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88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13 – Surveillance et défense du réseau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31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14 – Sensibilisation à la sécurité et formation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8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15 – Gestion des prestataires de services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2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16 – Sécurité des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6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17 – Gestion de la réponse aux incidents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47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18 – Tests de pénétration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125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720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CIS Benchmarks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Parallèlement, CIS publie des recommandations de configuration sécurisées (CIS Benchmarks) pour de nombreux produits: </a:t>
            </a:r>
          </a:p>
          <a:p>
            <a:pPr marL="889200" lvl="1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OS</a:t>
            </a:r>
          </a:p>
          <a:p>
            <a:pPr marL="889200" lvl="1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Middlewares (bases de données, serveurs Web, Office…)</a:t>
            </a:r>
          </a:p>
          <a:p>
            <a:pPr marL="889200" lvl="1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Composants réseaux (firewalls…)</a:t>
            </a:r>
          </a:p>
          <a:p>
            <a:pPr marL="889200" lvl="1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rgbClr val="FFFFFF"/>
                </a:solidFill>
                <a:latin typeface="Open Sans"/>
              </a:rPr>
              <a:t>Solutions cloud……</a:t>
            </a:r>
            <a:endParaRPr lang="fr-BE" sz="24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9D37-4B78-486C-50DA-F6C279933B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D790-8769-F063-971C-4E3FBC8203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C530-B625-64E5-DE36-3EC03A2B3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48</a:t>
            </a:fld>
            <a:endParaRPr lang="pl-PL" sz="900" b="0" strike="noStrike" spc="-1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2453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CIS  - Références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https://www.cisecurity.org/controls</a:t>
            </a:r>
            <a:endParaRPr lang="fr-BE" sz="2400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https://www.cisecurity.org/cis-benchmarks</a:t>
            </a:r>
            <a:endParaRPr lang="fr-BE" sz="2400" spc="-1" dirty="0">
              <a:solidFill>
                <a:schemeClr val="accent1">
                  <a:lumMod val="20000"/>
                  <a:lumOff val="80000"/>
                </a:schemeClr>
              </a:solidFill>
              <a:latin typeface="Open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9D37-4B78-486C-50DA-F6C279933B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D790-8769-F063-971C-4E3FBC8203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C530-B625-64E5-DE36-3EC03A2B3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49</a:t>
            </a:fld>
            <a:endParaRPr lang="pl-PL" sz="900" b="0" strike="noStrike" spc="-1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2304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ISO 27001 – Buts et moyens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Protéger la confidentialité, l’intégrité et la disponibilité de l’information (CIA)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Certification des individus et des entreprises possible 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Normatif et non prescriptif : ne dit pas comment implémenter les exigences, mais aucun point des sections 4 à 10 ne peut être ignoré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407E9-DE9C-0FF1-9D9A-AC96DF9BB4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D16D4-981C-0D91-9C78-D70642AF75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FB9E-D273-E2D0-EFAA-C811E9B45A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5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ISO 27001 - Structure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4000" y="1260000"/>
            <a:ext cx="9071640" cy="4683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Clause 4 : Contexte de l’organisation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Clause 5 : Leadership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Clause 6 : Planification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Clause 7 : Support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Clause 8 : Fonctionnement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Clause 9 : Evaluation des performances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Clause 10 : Amélioration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Annexe A : Objectifs et mesures de référence (14 sections, 114 contrôles)</a:t>
            </a:r>
          </a:p>
        </p:txBody>
      </p:sp>
      <p:sp>
        <p:nvSpPr>
          <p:cNvPr id="53" name="CustomShape 3"/>
          <p:cNvSpPr/>
          <p:nvPr/>
        </p:nvSpPr>
        <p:spPr>
          <a:xfrm>
            <a:off x="828000" y="1260000"/>
            <a:ext cx="7020000" cy="1929600"/>
          </a:xfrm>
          <a:custGeom>
            <a:avLst/>
            <a:gdLst/>
            <a:ahLst/>
            <a:cxnLst/>
            <a:rect l="0" t="0" r="r" b="b"/>
            <a:pathLst>
              <a:path w="19502" h="5711">
                <a:moveTo>
                  <a:pt x="951" y="0"/>
                </a:moveTo>
                <a:lnTo>
                  <a:pt x="952" y="0"/>
                </a:lnTo>
                <a:cubicBezTo>
                  <a:pt x="785" y="0"/>
                  <a:pt x="621" y="44"/>
                  <a:pt x="476" y="127"/>
                </a:cubicBezTo>
                <a:cubicBezTo>
                  <a:pt x="331" y="211"/>
                  <a:pt x="211" y="331"/>
                  <a:pt x="127" y="476"/>
                </a:cubicBezTo>
                <a:cubicBezTo>
                  <a:pt x="44" y="621"/>
                  <a:pt x="0" y="785"/>
                  <a:pt x="0" y="952"/>
                </a:cubicBezTo>
                <a:lnTo>
                  <a:pt x="0" y="4758"/>
                </a:lnTo>
                <a:lnTo>
                  <a:pt x="0" y="4758"/>
                </a:lnTo>
                <a:cubicBezTo>
                  <a:pt x="0" y="4925"/>
                  <a:pt x="44" y="5089"/>
                  <a:pt x="127" y="5234"/>
                </a:cubicBezTo>
                <a:cubicBezTo>
                  <a:pt x="211" y="5379"/>
                  <a:pt x="331" y="5499"/>
                  <a:pt x="476" y="5583"/>
                </a:cubicBezTo>
                <a:cubicBezTo>
                  <a:pt x="621" y="5666"/>
                  <a:pt x="785" y="5710"/>
                  <a:pt x="952" y="5710"/>
                </a:cubicBezTo>
                <a:lnTo>
                  <a:pt x="18549" y="5710"/>
                </a:lnTo>
                <a:lnTo>
                  <a:pt x="18549" y="5710"/>
                </a:lnTo>
                <a:cubicBezTo>
                  <a:pt x="18716" y="5710"/>
                  <a:pt x="18880" y="5666"/>
                  <a:pt x="19025" y="5583"/>
                </a:cubicBezTo>
                <a:cubicBezTo>
                  <a:pt x="19170" y="5499"/>
                  <a:pt x="19290" y="5379"/>
                  <a:pt x="19374" y="5234"/>
                </a:cubicBezTo>
                <a:cubicBezTo>
                  <a:pt x="19457" y="5089"/>
                  <a:pt x="19501" y="4925"/>
                  <a:pt x="19501" y="4758"/>
                </a:cubicBezTo>
                <a:lnTo>
                  <a:pt x="19501" y="951"/>
                </a:lnTo>
                <a:lnTo>
                  <a:pt x="19501" y="952"/>
                </a:lnTo>
                <a:lnTo>
                  <a:pt x="19501" y="952"/>
                </a:lnTo>
                <a:cubicBezTo>
                  <a:pt x="19501" y="785"/>
                  <a:pt x="19457" y="621"/>
                  <a:pt x="19374" y="476"/>
                </a:cubicBezTo>
                <a:cubicBezTo>
                  <a:pt x="19290" y="331"/>
                  <a:pt x="19170" y="211"/>
                  <a:pt x="19025" y="127"/>
                </a:cubicBezTo>
                <a:cubicBezTo>
                  <a:pt x="18880" y="44"/>
                  <a:pt x="18716" y="0"/>
                  <a:pt x="18549" y="0"/>
                </a:cubicBezTo>
                <a:lnTo>
                  <a:pt x="951" y="0"/>
                </a:lnTo>
              </a:path>
            </a:pathLst>
          </a:custGeom>
          <a:noFill/>
          <a:ln w="360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BE"/>
          </a:p>
        </p:txBody>
      </p:sp>
      <p:sp>
        <p:nvSpPr>
          <p:cNvPr id="54" name="CustomShape 4"/>
          <p:cNvSpPr/>
          <p:nvPr/>
        </p:nvSpPr>
        <p:spPr>
          <a:xfrm>
            <a:off x="828000" y="3267075"/>
            <a:ext cx="7020000" cy="462525"/>
          </a:xfrm>
          <a:custGeom>
            <a:avLst/>
            <a:gdLst/>
            <a:ahLst/>
            <a:cxnLst/>
            <a:rect l="0" t="0" r="r" b="b"/>
            <a:pathLst>
              <a:path w="19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19250" y="1501"/>
                </a:lnTo>
                <a:lnTo>
                  <a:pt x="19251" y="1501"/>
                </a:lnTo>
                <a:cubicBezTo>
                  <a:pt x="19295" y="1501"/>
                  <a:pt x="19338" y="1489"/>
                  <a:pt x="19376" y="1467"/>
                </a:cubicBezTo>
                <a:cubicBezTo>
                  <a:pt x="19414" y="1446"/>
                  <a:pt x="19446" y="1414"/>
                  <a:pt x="19467" y="1376"/>
                </a:cubicBezTo>
                <a:cubicBezTo>
                  <a:pt x="19489" y="1338"/>
                  <a:pt x="19501" y="1295"/>
                  <a:pt x="19501" y="1251"/>
                </a:cubicBezTo>
                <a:lnTo>
                  <a:pt x="19501" y="250"/>
                </a:lnTo>
                <a:lnTo>
                  <a:pt x="19501" y="250"/>
                </a:lnTo>
                <a:lnTo>
                  <a:pt x="19501" y="250"/>
                </a:lnTo>
                <a:cubicBezTo>
                  <a:pt x="19501" y="206"/>
                  <a:pt x="19489" y="163"/>
                  <a:pt x="19467" y="125"/>
                </a:cubicBezTo>
                <a:cubicBezTo>
                  <a:pt x="19446" y="87"/>
                  <a:pt x="19414" y="55"/>
                  <a:pt x="19376" y="34"/>
                </a:cubicBezTo>
                <a:cubicBezTo>
                  <a:pt x="19338" y="12"/>
                  <a:pt x="19295" y="0"/>
                  <a:pt x="19251" y="0"/>
                </a:cubicBezTo>
                <a:lnTo>
                  <a:pt x="250" y="0"/>
                </a:lnTo>
              </a:path>
            </a:pathLst>
          </a:custGeom>
          <a:noFill/>
          <a:ln w="360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BE"/>
          </a:p>
        </p:txBody>
      </p:sp>
      <p:sp>
        <p:nvSpPr>
          <p:cNvPr id="55" name="CustomShape 5"/>
          <p:cNvSpPr/>
          <p:nvPr/>
        </p:nvSpPr>
        <p:spPr>
          <a:xfrm>
            <a:off x="828000" y="3807075"/>
            <a:ext cx="7020000" cy="462525"/>
          </a:xfrm>
          <a:custGeom>
            <a:avLst/>
            <a:gdLst/>
            <a:ahLst/>
            <a:cxnLst/>
            <a:rect l="0" t="0" r="r" b="b"/>
            <a:pathLst>
              <a:path w="19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19250" y="1501"/>
                </a:lnTo>
                <a:lnTo>
                  <a:pt x="19251" y="1501"/>
                </a:lnTo>
                <a:cubicBezTo>
                  <a:pt x="19295" y="1501"/>
                  <a:pt x="19338" y="1489"/>
                  <a:pt x="19376" y="1467"/>
                </a:cubicBezTo>
                <a:cubicBezTo>
                  <a:pt x="19414" y="1446"/>
                  <a:pt x="19446" y="1414"/>
                  <a:pt x="19467" y="1376"/>
                </a:cubicBezTo>
                <a:cubicBezTo>
                  <a:pt x="19489" y="1338"/>
                  <a:pt x="19501" y="1295"/>
                  <a:pt x="19501" y="1251"/>
                </a:cubicBezTo>
                <a:lnTo>
                  <a:pt x="19501" y="250"/>
                </a:lnTo>
                <a:lnTo>
                  <a:pt x="19501" y="250"/>
                </a:lnTo>
                <a:lnTo>
                  <a:pt x="19501" y="250"/>
                </a:lnTo>
                <a:cubicBezTo>
                  <a:pt x="19501" y="206"/>
                  <a:pt x="19489" y="163"/>
                  <a:pt x="19467" y="125"/>
                </a:cubicBezTo>
                <a:cubicBezTo>
                  <a:pt x="19446" y="87"/>
                  <a:pt x="19414" y="55"/>
                  <a:pt x="19376" y="34"/>
                </a:cubicBezTo>
                <a:cubicBezTo>
                  <a:pt x="19338" y="12"/>
                  <a:pt x="19295" y="0"/>
                  <a:pt x="19251" y="0"/>
                </a:cubicBezTo>
                <a:lnTo>
                  <a:pt x="250" y="0"/>
                </a:lnTo>
              </a:path>
            </a:pathLst>
          </a:custGeom>
          <a:noFill/>
          <a:ln w="360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BE"/>
          </a:p>
        </p:txBody>
      </p:sp>
      <p:sp>
        <p:nvSpPr>
          <p:cNvPr id="56" name="CustomShape 6"/>
          <p:cNvSpPr/>
          <p:nvPr/>
        </p:nvSpPr>
        <p:spPr>
          <a:xfrm>
            <a:off x="828000" y="4333537"/>
            <a:ext cx="7020000" cy="462525"/>
          </a:xfrm>
          <a:custGeom>
            <a:avLst/>
            <a:gdLst/>
            <a:ahLst/>
            <a:cxnLst/>
            <a:rect l="0" t="0" r="r" b="b"/>
            <a:pathLst>
              <a:path w="19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19250" y="1501"/>
                </a:lnTo>
                <a:lnTo>
                  <a:pt x="19251" y="1501"/>
                </a:lnTo>
                <a:cubicBezTo>
                  <a:pt x="19295" y="1501"/>
                  <a:pt x="19338" y="1489"/>
                  <a:pt x="19376" y="1467"/>
                </a:cubicBezTo>
                <a:cubicBezTo>
                  <a:pt x="19414" y="1446"/>
                  <a:pt x="19446" y="1414"/>
                  <a:pt x="19467" y="1376"/>
                </a:cubicBezTo>
                <a:cubicBezTo>
                  <a:pt x="19489" y="1338"/>
                  <a:pt x="19501" y="1295"/>
                  <a:pt x="19501" y="1251"/>
                </a:cubicBezTo>
                <a:lnTo>
                  <a:pt x="19501" y="250"/>
                </a:lnTo>
                <a:lnTo>
                  <a:pt x="19501" y="250"/>
                </a:lnTo>
                <a:lnTo>
                  <a:pt x="19501" y="250"/>
                </a:lnTo>
                <a:cubicBezTo>
                  <a:pt x="19501" y="206"/>
                  <a:pt x="19489" y="163"/>
                  <a:pt x="19467" y="125"/>
                </a:cubicBezTo>
                <a:cubicBezTo>
                  <a:pt x="19446" y="87"/>
                  <a:pt x="19414" y="55"/>
                  <a:pt x="19376" y="34"/>
                </a:cubicBezTo>
                <a:cubicBezTo>
                  <a:pt x="19338" y="12"/>
                  <a:pt x="19295" y="0"/>
                  <a:pt x="19251" y="0"/>
                </a:cubicBezTo>
                <a:lnTo>
                  <a:pt x="250" y="0"/>
                </a:lnTo>
              </a:path>
            </a:pathLst>
          </a:custGeom>
          <a:noFill/>
          <a:ln w="360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BE"/>
          </a:p>
        </p:txBody>
      </p:sp>
      <p:sp>
        <p:nvSpPr>
          <p:cNvPr id="57" name="TextShape 7"/>
          <p:cNvSpPr txBox="1"/>
          <p:nvPr/>
        </p:nvSpPr>
        <p:spPr>
          <a:xfrm>
            <a:off x="8100000" y="2146320"/>
            <a:ext cx="1620000" cy="373680"/>
          </a:xfrm>
          <a:prstGeom prst="rect">
            <a:avLst/>
          </a:prstGeom>
          <a:noFill/>
          <a:ln w="360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l-PL" sz="1800" b="1" strike="noStrike" spc="-1">
                <a:solidFill>
                  <a:srgbClr val="FFFFFF"/>
                </a:solidFill>
                <a:latin typeface="Arial"/>
              </a:rPr>
              <a:t>P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LAN</a:t>
            </a:r>
          </a:p>
        </p:txBody>
      </p:sp>
      <p:sp>
        <p:nvSpPr>
          <p:cNvPr id="58" name="TextShape 8"/>
          <p:cNvSpPr txBox="1"/>
          <p:nvPr/>
        </p:nvSpPr>
        <p:spPr>
          <a:xfrm>
            <a:off x="8100000" y="3338955"/>
            <a:ext cx="162000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l-PL" sz="1800" b="1" strike="noStrike" spc="-1" dirty="0">
                <a:solidFill>
                  <a:srgbClr val="FFFFFF"/>
                </a:solidFill>
                <a:latin typeface="Arial"/>
              </a:rPr>
              <a:t>D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O</a:t>
            </a:r>
          </a:p>
        </p:txBody>
      </p:sp>
      <p:sp>
        <p:nvSpPr>
          <p:cNvPr id="59" name="TextShape 9"/>
          <p:cNvSpPr txBox="1"/>
          <p:nvPr/>
        </p:nvSpPr>
        <p:spPr>
          <a:xfrm>
            <a:off x="8100000" y="3829590"/>
            <a:ext cx="162000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l-PL" sz="1800" b="1" strike="noStrike" spc="-1" dirty="0">
                <a:solidFill>
                  <a:srgbClr val="FFFFFF"/>
                </a:solidFill>
                <a:latin typeface="Arial"/>
              </a:rPr>
              <a:t>C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HECK</a:t>
            </a:r>
          </a:p>
        </p:txBody>
      </p:sp>
      <p:sp>
        <p:nvSpPr>
          <p:cNvPr id="60" name="TextShape 10"/>
          <p:cNvSpPr txBox="1"/>
          <p:nvPr/>
        </p:nvSpPr>
        <p:spPr>
          <a:xfrm>
            <a:off x="8100000" y="4352722"/>
            <a:ext cx="1620000" cy="346320"/>
          </a:xfrm>
          <a:prstGeom prst="rect">
            <a:avLst/>
          </a:prstGeom>
          <a:noFill/>
          <a:ln w="360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l-PL" sz="1800" b="1" strike="noStrike" spc="-1" dirty="0">
                <a:solidFill>
                  <a:srgbClr val="FFFFFF"/>
                </a:solidFill>
                <a:latin typeface="Arial"/>
              </a:rPr>
              <a:t>A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5BBD3-93DB-75F8-B862-F1FCB28312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446DE-E539-E294-91B7-9C1738B25B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F5A40-1341-BC82-06C9-A56CB14C8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6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ISO 27001 – Documents obligatoires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504000" y="1260000"/>
            <a:ext cx="907164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54"/>
              </a:spcAft>
              <a:buClr>
                <a:srgbClr val="FFFFFF"/>
              </a:buClr>
              <a:buSzPct val="45000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 </a:t>
            </a:r>
          </a:p>
        </p:txBody>
      </p:sp>
      <p:graphicFrame>
        <p:nvGraphicFramePr>
          <p:cNvPr id="63" name="Table 3"/>
          <p:cNvGraphicFramePr/>
          <p:nvPr>
            <p:extLst>
              <p:ext uri="{D42A27DB-BD31-4B8C-83A1-F6EECF244321}">
                <p14:modId xmlns:p14="http://schemas.microsoft.com/office/powerpoint/2010/main" val="1234955219"/>
              </p:ext>
            </p:extLst>
          </p:nvPr>
        </p:nvGraphicFramePr>
        <p:xfrm>
          <a:off x="576000" y="921960"/>
          <a:ext cx="8999640" cy="44780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9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Domaine d’application (scope)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Politique d’utilisation correcte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Politique de sécurité de l’information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Politique de contrôle d’accès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Processus d’évaluation et de traitement des risques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Procédures opérationelles pour la gestion de l’IT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Déclaration d’applicabilité (justification de l’inclusion ou non des contrôles annexe A)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Principes d’ingénierie de la sécurité des systèmes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63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Plan de gestion des risques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Politique de sécurité pour les fournisseurs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Résultats de l’évaluation et du traitement des risques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Procédure de gestion des incidents de sécurité de l’information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Définition des rôles et responsabilités dans la sécurité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Procédure de gestion de la continuité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Inventaire des actifs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Exigences légales, statutaires, régulatoires et contractuelles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11331-8C65-8388-8597-4EB7882FFF8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9B088-7F46-47B0-1768-083B478F12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C5595-7D55-F3C7-68D1-DA6531F45B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7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 dirty="0">
                <a:solidFill>
                  <a:srgbClr val="FFFFFF"/>
                </a:solidFill>
                <a:latin typeface="Open Sans"/>
              </a:rPr>
              <a:t>ISO 27001 – Enregistrements obligatoires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Liste de compétences, formations, aptitudes et qualifications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Résultats de la surveillance et mesures du système de sécurité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Programme d’audit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Résultats des audits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Résultats des revues de la direction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Non-conformités, actions correctives et résultats</a:t>
            </a:r>
          </a:p>
          <a:p>
            <a:pPr marL="432000" indent="-324000">
              <a:spcAft>
                <a:spcPts val="105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BE" sz="2400" b="0" strike="noStrike" spc="-1">
                <a:solidFill>
                  <a:srgbClr val="FFFFFF"/>
                </a:solidFill>
                <a:latin typeface="Open Sans"/>
              </a:rPr>
              <a:t>Journaux d’événements, administrateurs et opérateurs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52EC5-850D-1DBA-C95F-D52CBE59EE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DFA1A-AC61-97BF-682C-8C5D852BA9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3BE05-F47D-0BDC-90DE-20863F056B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8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360" y="180000"/>
            <a:ext cx="907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BE" sz="3200" b="0" strike="noStrike" spc="-1">
                <a:solidFill>
                  <a:srgbClr val="FFFFFF"/>
                </a:solidFill>
                <a:latin typeface="Open Sans"/>
              </a:rPr>
              <a:t>ISO27001 – Annexe A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504000" y="1260000"/>
            <a:ext cx="907164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054"/>
              </a:spcAft>
              <a:buClr>
                <a:srgbClr val="FFFFFF"/>
              </a:buClr>
              <a:buSzPct val="45000"/>
            </a:pPr>
            <a:r>
              <a:rPr lang="fr-BE" sz="2400" b="0" strike="noStrike" spc="-1" dirty="0">
                <a:solidFill>
                  <a:srgbClr val="FFFFFF"/>
                </a:solidFill>
                <a:latin typeface="Open Sans"/>
              </a:rPr>
              <a:t>  </a:t>
            </a:r>
          </a:p>
        </p:txBody>
      </p:sp>
      <p:graphicFrame>
        <p:nvGraphicFramePr>
          <p:cNvPr id="68" name="Table 3"/>
          <p:cNvGraphicFramePr/>
          <p:nvPr>
            <p:extLst>
              <p:ext uri="{D42A27DB-BD31-4B8C-83A1-F6EECF244321}">
                <p14:modId xmlns:p14="http://schemas.microsoft.com/office/powerpoint/2010/main" val="1003009223"/>
              </p:ext>
            </p:extLst>
          </p:nvPr>
        </p:nvGraphicFramePr>
        <p:xfrm>
          <a:off x="576000" y="1080000"/>
          <a:ext cx="8999640" cy="48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9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760"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A.5: Politique de sécurité de l’information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A.5.1:Orientations de la direction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60">
                <a:tc rowSpan="2"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A.6: Organisation de la sécurité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A.6.1:Organisation interne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A.6.2: Appareils mobiles et télétravail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60">
                <a:tc rowSpan="3"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A.7: Sécurité des ressources humaines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A.7.1: Avant l’embauche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A.7.2: Pendant la durée du contrat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7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A.7.3: Rupture, terme ou modif. du contrat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760">
                <a:tc rowSpan="3"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A.8: Gestion des actifs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A.8.1: Responsabilité des actifs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7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A.8.2: Classification de l’information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7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A.8.3: Manipulation des supports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760">
                <a:tc rowSpan="4"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A.9: Contrôle d’accès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A.9.1: Exigences métier des accès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7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A.9.2: Gestion de l’accès des utilisateurs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A.9.3: Responsabilité des utilisateurs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0" strike="noStrike" spc="-1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A.9.4: Contrôle de l’accès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80B45-35F7-E483-9BFD-12DB2E58AF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z="900" b="0" strike="noStrike" spc="-1">
                <a:latin typeface="Open Sans Light"/>
              </a:rPr>
              <a:t>2024/05/07</a:t>
            </a:r>
            <a:endParaRPr lang="pl-PL" sz="900" b="0" strike="noStrike" spc="-1">
              <a:latin typeface="Open Sans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3BFBC-BC42-E550-BFDC-FA8AD1EA37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fr-BE" sz="900" b="0" strike="noStrike" spc="-1">
                <a:latin typeface="Open Sans Light"/>
              </a:rPr>
              <a:t>PL</a:t>
            </a:r>
            <a:endParaRPr lang="pl-PL" sz="9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3308F-8444-D220-B9B4-89AD56E98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DCEDE811-7658-4DF3-8465-B3122DF3A5C3}" type="slidenum">
              <a:rPr lang="fr-BE" sz="900" b="0" strike="noStrike" spc="-1" smtClean="0">
                <a:latin typeface="Lucida Sans Typewriter"/>
              </a:rPr>
              <a:t>9</a:t>
            </a:fld>
            <a:endParaRPr lang="pl-PL" sz="900" b="0" strike="noStrike" spc="-1">
              <a:latin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2829</Words>
  <Application>Microsoft Office PowerPoint</Application>
  <PresentationFormat>Custom</PresentationFormat>
  <Paragraphs>666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Aptos</vt:lpstr>
      <vt:lpstr>Arial</vt:lpstr>
      <vt:lpstr>Lucida Sans Typewriter</vt:lpstr>
      <vt:lpstr>Open Sans</vt:lpstr>
      <vt:lpstr>Open Sans Light</vt:lpstr>
      <vt:lpstr>StarSymbol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sécurité pour PME</dc:title>
  <dc:subject/>
  <dc:creator>Philippe Leclercq</dc:creator>
  <dc:description/>
  <cp:lastModifiedBy>Philippe Leclercq</cp:lastModifiedBy>
  <cp:revision>65</cp:revision>
  <dcterms:created xsi:type="dcterms:W3CDTF">2024-05-06T17:54:54Z</dcterms:created>
  <dcterms:modified xsi:type="dcterms:W3CDTF">2024-05-08T11:52:04Z</dcterms:modified>
  <dc:language>fr-BE</dc:language>
</cp:coreProperties>
</file>