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40"/>
  </p:notesMasterIdLst>
  <p:sldIdLst>
    <p:sldId id="256" r:id="rId3"/>
    <p:sldId id="257" r:id="rId4"/>
    <p:sldId id="259" r:id="rId5"/>
    <p:sldId id="310" r:id="rId6"/>
    <p:sldId id="314" r:id="rId7"/>
    <p:sldId id="315" r:id="rId8"/>
    <p:sldId id="319" r:id="rId9"/>
    <p:sldId id="317" r:id="rId10"/>
    <p:sldId id="320" r:id="rId11"/>
    <p:sldId id="311" r:id="rId12"/>
    <p:sldId id="321" r:id="rId13"/>
    <p:sldId id="322" r:id="rId14"/>
    <p:sldId id="326" r:id="rId15"/>
    <p:sldId id="327" r:id="rId16"/>
    <p:sldId id="323" r:id="rId17"/>
    <p:sldId id="324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25" r:id="rId37"/>
    <p:sldId id="347" r:id="rId38"/>
    <p:sldId id="309" r:id="rId39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C019A-FF84-4353-BB5F-EBAC6F20B722}">
  <a:tblStyle styleId="{3D9C019A-FF84-4353-BB5F-EBAC6F20B722}" styleName="Table_0"/>
  <a:tblStyle styleId="{A27F209B-C58D-4D48-A787-D465046E40A9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02" autoAdjust="0"/>
  </p:normalViewPr>
  <p:slideViewPr>
    <p:cSldViewPr snapToGrid="0">
      <p:cViewPr varScale="1">
        <p:scale>
          <a:sx n="67" d="100"/>
          <a:sy n="67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35587" cy="3998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4"/>
          </p:nvPr>
        </p:nvSpPr>
        <p:spPr>
          <a:xfrm>
            <a:off x="4278312" y="10156825"/>
            <a:ext cx="3271836" cy="525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‹Nr.›</a:t>
            </a:fld>
            <a:endParaRPr lang="en-US" sz="1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" name="Shape 42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54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252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87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86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418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5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5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20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62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6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212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715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37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26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32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486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59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132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946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1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" name="Shape 63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52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349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90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361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791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429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3" name="Shape 473"/>
          <p:cNvSpPr/>
          <p:nvPr/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7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6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9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35588" cy="40020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" name="Shape 49"/>
          <p:cNvSpPr/>
          <p:nvPr/>
        </p:nvSpPr>
        <p:spPr>
          <a:xfrm>
            <a:off x="755650" y="5078412"/>
            <a:ext cx="6042024" cy="4805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38849" cy="48021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layout with centered title and subtitle placehold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51799" cy="363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539750" y="6557961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39750" y="4910137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39750" y="6135687"/>
            <a:ext cx="8061324" cy="1587"/>
          </a:xfrm>
          <a:prstGeom prst="straightConnector1">
            <a:avLst/>
          </a:prstGeom>
          <a:noFill/>
          <a:ln w="9525" cap="flat" cmpd="sng">
            <a:solidFill>
              <a:srgbClr val="71717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0487" y="539750"/>
            <a:ext cx="2160586" cy="120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286000"/>
            <a:ext cx="860424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0075" cy="3967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2650" y="539750"/>
            <a:ext cx="13684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9750"/>
            <a:ext cx="695007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51799" cy="371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51799" cy="363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539750" y="6557961"/>
            <a:ext cx="6615112" cy="1428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25000"/>
              <a:buFont typeface="Arial"/>
              <a:buNone/>
            </a:pPr>
            <a:r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idx="4294967295"/>
          </p:nvPr>
        </p:nvSpPr>
        <p:spPr>
          <a:xfrm>
            <a:off x="539750" y="5075237"/>
            <a:ext cx="8061324" cy="3587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Impact of Windows Size in windowed aggregations</a:t>
            </a:r>
            <a:endParaRPr lang="en-US" sz="2400" b="0" i="0" u="none" strike="noStrike" cap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539750" y="5434012"/>
            <a:ext cx="8061324" cy="576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Jeyhun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Karimov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group   </a:t>
            </a:r>
            <a:r>
              <a:rPr lang="en-US" dirty="0"/>
              <a:t>Andres </a:t>
            </a:r>
            <a:r>
              <a:rPr lang="en-US" dirty="0" err="1"/>
              <a:t>Vivanco</a:t>
            </a:r>
            <a:r>
              <a:rPr lang="en-US" dirty="0"/>
              <a:t> – Patrick Lehmann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0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roup presentation - Objectives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Individual presentatio</a:t>
            </a:r>
            <a:r>
              <a:rPr lang="en-US" sz="2000" dirty="0">
                <a:solidFill>
                  <a:srgbClr val="00B050"/>
                </a:solidFill>
              </a:rPr>
              <a:t>n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r>
              <a:rPr lang="en-US" sz="200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1 - Andres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Approach 2 - Patrick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4867416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Benchmarking Design / Methodology</a:t>
            </a:r>
            <a:endParaRPr lang="en-US" sz="2000" b="1" i="0" u="none" strike="noStrike" cap="none" dirty="0">
              <a:solidFill>
                <a:srgbClr val="00B050"/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size (for Spark and Trident).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2</a:t>
            </a:r>
          </a:p>
        </p:txBody>
      </p:sp>
    </p:spTree>
    <p:extLst>
      <p:ext uri="{BB962C8B-B14F-4D97-AF65-F5344CB8AC3E}">
        <p14:creationId xmlns:p14="http://schemas.microsoft.com/office/powerpoint/2010/main" val="3535689114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Benchmarking Design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03508" y="1872120"/>
            <a:ext cx="750175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Compare</a:t>
            </a:r>
            <a:r>
              <a:rPr lang="de-DE" sz="1800" dirty="0"/>
              <a:t> Flink </a:t>
            </a:r>
            <a:r>
              <a:rPr lang="de-DE" sz="1800" dirty="0" err="1"/>
              <a:t>and</a:t>
            </a:r>
            <a:r>
              <a:rPr lang="de-DE" sz="1800" dirty="0"/>
              <a:t> Spark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Large </a:t>
            </a:r>
            <a:r>
              <a:rPr lang="de-DE" sz="1800" dirty="0" err="1"/>
              <a:t>TaxiRide</a:t>
            </a:r>
            <a:r>
              <a:rPr lang="de-DE" sz="1800" dirty="0"/>
              <a:t> </a:t>
            </a:r>
            <a:r>
              <a:rPr lang="de-DE" sz="1800" dirty="0" err="1"/>
              <a:t>file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datastream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Kafka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generate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datastream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Average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passengers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aggregation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Maximum </a:t>
            </a:r>
            <a:r>
              <a:rPr lang="de-DE" sz="1800" dirty="0" err="1"/>
              <a:t>timestamp</a:t>
            </a:r>
            <a:r>
              <a:rPr lang="de-DE" sz="1800" dirty="0"/>
              <a:t> in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window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measure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512132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Benchmarking Design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49275" y="1802061"/>
            <a:ext cx="6265863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1 Master </a:t>
            </a:r>
            <a:r>
              <a:rPr lang="de-DE" sz="1800" dirty="0" err="1"/>
              <a:t>node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5 Worker </a:t>
            </a:r>
            <a:r>
              <a:rPr lang="de-DE" sz="1800" dirty="0" err="1"/>
              <a:t>node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1 </a:t>
            </a:r>
            <a:r>
              <a:rPr lang="de-DE" sz="1800" dirty="0" err="1"/>
              <a:t>Zookeeper</a:t>
            </a:r>
            <a:r>
              <a:rPr lang="de-DE" sz="1800" dirty="0"/>
              <a:t> </a:t>
            </a:r>
            <a:r>
              <a:rPr lang="de-DE" sz="1800" dirty="0" err="1"/>
              <a:t>node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1 Kafka </a:t>
            </a:r>
            <a:r>
              <a:rPr lang="de-DE" sz="1800" dirty="0" err="1"/>
              <a:t>node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1 Producer </a:t>
            </a:r>
            <a:r>
              <a:rPr lang="de-DE" sz="1800" dirty="0" err="1"/>
              <a:t>node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Change 1 </a:t>
            </a:r>
            <a:r>
              <a:rPr lang="de-DE" sz="1800" dirty="0" err="1"/>
              <a:t>parameter</a:t>
            </a:r>
            <a:r>
              <a:rPr lang="de-DE" sz="1800" dirty="0"/>
              <a:t> at time: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Windowsize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Slidingsize</a:t>
            </a:r>
            <a:endParaRPr lang="de-DE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 err="1"/>
              <a:t>Workload</a:t>
            </a:r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2034094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Benchmarking Design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24395" y="2062647"/>
            <a:ext cx="7606863" cy="4361102"/>
            <a:chOff x="394137" y="1690688"/>
            <a:chExt cx="10405246" cy="4426596"/>
          </a:xfrm>
        </p:grpSpPr>
        <p:sp>
          <p:nvSpPr>
            <p:cNvPr id="23" name="Rechteck 22"/>
            <p:cNvSpPr/>
            <p:nvPr/>
          </p:nvSpPr>
          <p:spPr>
            <a:xfrm>
              <a:off x="394137" y="3314536"/>
              <a:ext cx="110358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chemeClr val="tx1"/>
                  </a:solidFill>
                </a:rPr>
                <a:t>Data </a:t>
              </a:r>
              <a:r>
                <a:rPr lang="de-DE" sz="1800" b="1" dirty="0" err="1">
                  <a:solidFill>
                    <a:schemeClr val="tx1"/>
                  </a:solidFill>
                </a:rPr>
                <a:t>file</a:t>
              </a:r>
              <a:endParaRPr lang="de-DE" sz="1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1623848" y="3771736"/>
              <a:ext cx="8513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/>
            <p:cNvSpPr/>
            <p:nvPr/>
          </p:nvSpPr>
          <p:spPr>
            <a:xfrm>
              <a:off x="2601310" y="3314536"/>
              <a:ext cx="170267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chemeClr val="tx1"/>
                  </a:solidFill>
                </a:rPr>
                <a:t>Kafka</a:t>
              </a: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4524704" y="3771736"/>
              <a:ext cx="1087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/>
            <p:cNvSpPr/>
            <p:nvPr/>
          </p:nvSpPr>
          <p:spPr>
            <a:xfrm>
              <a:off x="5738649" y="3314536"/>
              <a:ext cx="2012737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chemeClr val="tx1"/>
                  </a:solidFill>
                </a:rPr>
                <a:t>Flink/Spark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096708" y="3314536"/>
              <a:ext cx="1702675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303985" y="1690688"/>
              <a:ext cx="1434664" cy="7529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>
                  <a:solidFill>
                    <a:schemeClr val="tx1"/>
                  </a:solidFill>
                </a:rPr>
                <a:t>conf.ini</a:t>
              </a:r>
            </a:p>
          </p:txBody>
        </p:sp>
        <p:cxnSp>
          <p:nvCxnSpPr>
            <p:cNvPr id="30" name="Gerade Verbindung mit Pfeil 29"/>
            <p:cNvCxnSpPr>
              <a:cxnSpLocks/>
              <a:stCxn id="29" idx="2"/>
            </p:cNvCxnSpPr>
            <p:nvPr/>
          </p:nvCxnSpPr>
          <p:spPr>
            <a:xfrm>
              <a:off x="5021317" y="2443655"/>
              <a:ext cx="811926" cy="870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>
              <a:off x="7985238" y="3771736"/>
              <a:ext cx="10878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/>
            <p:nvPr/>
          </p:nvCxnSpPr>
          <p:spPr>
            <a:xfrm flipV="1">
              <a:off x="5178973" y="3800639"/>
              <a:ext cx="559676" cy="841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/>
            <p:cNvCxnSpPr>
              <a:cxnSpLocks/>
              <a:endCxn id="27" idx="3"/>
            </p:cNvCxnSpPr>
            <p:nvPr/>
          </p:nvCxnSpPr>
          <p:spPr>
            <a:xfrm flipH="1" flipV="1">
              <a:off x="7751386" y="3771736"/>
              <a:ext cx="233852" cy="870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/>
          </p:nvSpPr>
          <p:spPr>
            <a:xfrm>
              <a:off x="4084359" y="4715039"/>
              <a:ext cx="2064207" cy="37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/>
                <a:t>Timestamp</a:t>
              </a:r>
              <a:endParaRPr lang="de-DE" sz="1800" b="1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291552" y="4715039"/>
              <a:ext cx="1944348" cy="37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/>
                <a:t>Timestamp</a:t>
              </a:r>
              <a:endParaRPr lang="de-DE" sz="1800" b="1" dirty="0"/>
            </a:p>
          </p:txBody>
        </p:sp>
        <p:cxnSp>
          <p:nvCxnSpPr>
            <p:cNvPr id="36" name="Gerade Verbindung mit Pfeil 35"/>
            <p:cNvCxnSpPr>
              <a:cxnSpLocks/>
              <a:stCxn id="34" idx="2"/>
            </p:cNvCxnSpPr>
            <p:nvPr/>
          </p:nvCxnSpPr>
          <p:spPr>
            <a:xfrm>
              <a:off x="5116462" y="5089918"/>
              <a:ext cx="1032102" cy="7628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cxnSpLocks/>
              <a:stCxn id="35" idx="2"/>
            </p:cNvCxnSpPr>
            <p:nvPr/>
          </p:nvCxnSpPr>
          <p:spPr>
            <a:xfrm flipH="1">
              <a:off x="7291552" y="5089918"/>
              <a:ext cx="972174" cy="727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/>
          </p:nvSpPr>
          <p:spPr>
            <a:xfrm>
              <a:off x="6132700" y="5742405"/>
              <a:ext cx="1620019" cy="374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b="1" dirty="0" err="1"/>
                <a:t>Latency</a:t>
              </a:r>
              <a:endParaRPr lang="de-DE" sz="1800" b="1" dirty="0"/>
            </a:p>
          </p:txBody>
        </p:sp>
        <p:cxnSp>
          <p:nvCxnSpPr>
            <p:cNvPr id="39" name="Gerade Verbindung mit Pfeil 38"/>
            <p:cNvCxnSpPr>
              <a:cxnSpLocks/>
              <a:stCxn id="29" idx="2"/>
              <a:endCxn id="25" idx="0"/>
            </p:cNvCxnSpPr>
            <p:nvPr/>
          </p:nvCxnSpPr>
          <p:spPr>
            <a:xfrm flipH="1">
              <a:off x="3452648" y="2443655"/>
              <a:ext cx="1568669" cy="870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59682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Benchmarking Design / Methodology</a:t>
            </a:r>
            <a:endParaRPr lang="en-US" sz="200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Windowsize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Slidingsize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2</a:t>
            </a:r>
          </a:p>
        </p:txBody>
      </p:sp>
    </p:spTree>
    <p:extLst>
      <p:ext uri="{BB962C8B-B14F-4D97-AF65-F5344CB8AC3E}">
        <p14:creationId xmlns:p14="http://schemas.microsoft.com/office/powerpoint/2010/main" val="316914568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Workload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2" y="2011929"/>
            <a:ext cx="6805490" cy="45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11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Backpressuring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549275" y="1802061"/>
            <a:ext cx="5736021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When: System is receiving data at a higher rate than it can process 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What</a:t>
            </a:r>
            <a:r>
              <a:rPr lang="de-DE" sz="1800" dirty="0"/>
              <a:t>: </a:t>
            </a:r>
            <a:r>
              <a:rPr lang="de-DE" sz="1800" dirty="0" err="1"/>
              <a:t>Reduces</a:t>
            </a:r>
            <a:r>
              <a:rPr lang="de-DE" sz="1800" dirty="0"/>
              <a:t> </a:t>
            </a:r>
            <a:r>
              <a:rPr lang="de-DE" sz="1800" dirty="0" err="1"/>
              <a:t>receiving</a:t>
            </a:r>
            <a:r>
              <a:rPr lang="de-DE" sz="1800" dirty="0"/>
              <a:t>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Why</a:t>
            </a:r>
            <a:r>
              <a:rPr lang="de-DE" sz="1800" dirty="0"/>
              <a:t>:</a:t>
            </a:r>
            <a:r>
              <a:rPr lang="de-DE" sz="1800" dirty="0"/>
              <a:t> So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delay</a:t>
            </a:r>
            <a:r>
              <a:rPr lang="de-DE" sz="1800" dirty="0"/>
              <a:t> in </a:t>
            </a:r>
            <a:r>
              <a:rPr lang="de-DE" sz="1800" dirty="0" err="1"/>
              <a:t>computation</a:t>
            </a:r>
            <a:r>
              <a:rPr lang="de-DE" sz="1800" dirty="0"/>
              <a:t> </a:t>
            </a:r>
            <a:r>
              <a:rPr lang="de-DE" sz="1800" dirty="0" err="1"/>
              <a:t>occurs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Result</a:t>
            </a:r>
            <a:r>
              <a:rPr lang="de-DE" sz="1800" dirty="0"/>
              <a:t>: </a:t>
            </a:r>
            <a:r>
              <a:rPr lang="de-DE" sz="1800" dirty="0" err="1"/>
              <a:t>Latency</a:t>
            </a:r>
            <a:r>
              <a:rPr lang="de-DE" sz="1800" dirty="0"/>
              <a:t> </a:t>
            </a:r>
            <a:r>
              <a:rPr lang="de-DE" sz="1800" dirty="0" err="1"/>
              <a:t>stays</a:t>
            </a:r>
            <a:r>
              <a:rPr lang="de-DE" sz="1800" dirty="0"/>
              <a:t> </a:t>
            </a:r>
            <a:r>
              <a:rPr lang="de-DE" sz="1800" dirty="0" err="1"/>
              <a:t>approximately</a:t>
            </a:r>
            <a:r>
              <a:rPr lang="de-DE" sz="1800" dirty="0"/>
              <a:t> </a:t>
            </a:r>
            <a:r>
              <a:rPr lang="de-DE" sz="1800" dirty="0" err="1"/>
              <a:t>constant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0200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Backpressuring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744932"/>
            <a:ext cx="7764799" cy="496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6608828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Backpressuring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764800" cy="51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947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/>
              <a:t>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roup presentation - Objectives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Individual presentatio</a:t>
            </a:r>
            <a:r>
              <a:rPr lang="en-US" sz="2000" dirty="0"/>
              <a:t>n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1 - Andres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2 - Patrick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Backpressuring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714596" cy="49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0903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Backpressuring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764799" cy="50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24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Workload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92" y="2011929"/>
            <a:ext cx="6805490" cy="45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05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Workload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6805490" cy="48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21692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Workload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6805490" cy="453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75192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Workload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Inhaltsplatzhalter 5"/>
          <p:cNvSpPr txBox="1">
            <a:spLocks/>
          </p:cNvSpPr>
          <p:nvPr/>
        </p:nvSpPr>
        <p:spPr>
          <a:xfrm>
            <a:off x="549276" y="1887795"/>
            <a:ext cx="6853388" cy="4289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higher</a:t>
            </a:r>
            <a:r>
              <a:rPr lang="de-DE" sz="1800" dirty="0"/>
              <a:t> </a:t>
            </a:r>
            <a:r>
              <a:rPr lang="de-DE" sz="1800" dirty="0" err="1"/>
              <a:t>workload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backpressuring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enabled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Therefore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latency</a:t>
            </a:r>
            <a:r>
              <a:rPr lang="de-DE" sz="1800" dirty="0"/>
              <a:t> </a:t>
            </a:r>
            <a:r>
              <a:rPr lang="de-DE" sz="1800" dirty="0" err="1"/>
              <a:t>stays</a:t>
            </a:r>
            <a:r>
              <a:rPr lang="de-DE" sz="1800" dirty="0"/>
              <a:t> </a:t>
            </a:r>
            <a:r>
              <a:rPr lang="de-DE" sz="1800" dirty="0" err="1"/>
              <a:t>constant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But: The </a:t>
            </a:r>
            <a:r>
              <a:rPr lang="de-DE" sz="1800" dirty="0" err="1"/>
              <a:t>throughput</a:t>
            </a:r>
            <a:r>
              <a:rPr lang="de-DE" sz="1800" dirty="0"/>
              <a:t> rate </a:t>
            </a:r>
            <a:r>
              <a:rPr lang="de-DE" sz="1800" dirty="0" err="1"/>
              <a:t>decreases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higher</a:t>
            </a:r>
            <a:r>
              <a:rPr lang="de-DE" sz="1800" dirty="0"/>
              <a:t>  </a:t>
            </a:r>
            <a:r>
              <a:rPr lang="de-DE" sz="1800" dirty="0" err="1"/>
              <a:t>workload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>
                <a:sym typeface="Wingdings" panose="05000000000000000000" pitchFamily="2" charset="2"/>
              </a:rPr>
              <a:t> </a:t>
            </a:r>
            <a:r>
              <a:rPr lang="de-DE" sz="1800" dirty="0" err="1">
                <a:sym typeface="Wingdings" panose="05000000000000000000" pitchFamily="2" charset="2"/>
              </a:rPr>
              <a:t>Latency</a:t>
            </a:r>
            <a:r>
              <a:rPr lang="de-DE" sz="1800" dirty="0">
                <a:sym typeface="Wingdings" panose="05000000000000000000" pitchFamily="2" charset="2"/>
              </a:rPr>
              <a:t> – </a:t>
            </a:r>
            <a:r>
              <a:rPr lang="de-DE" sz="1800" dirty="0" err="1">
                <a:sym typeface="Wingdings" panose="05000000000000000000" pitchFamily="2" charset="2"/>
              </a:rPr>
              <a:t>Throughput</a:t>
            </a:r>
            <a:r>
              <a:rPr lang="de-DE" sz="1800" dirty="0">
                <a:sym typeface="Wingdings" panose="05000000000000000000" pitchFamily="2" charset="2"/>
              </a:rPr>
              <a:t> Trade-off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928103191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Windowsize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775113" cy="499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887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Windowsize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755448" cy="49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32496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Windowsize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578468" cy="4993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99628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Windowsize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233901" y="2091263"/>
            <a:ext cx="4290392" cy="3707740"/>
            <a:chOff x="838200" y="1558526"/>
            <a:chExt cx="4756355" cy="3707740"/>
          </a:xfrm>
        </p:grpSpPr>
        <p:sp>
          <p:nvSpPr>
            <p:cNvPr id="37" name="Rechteck 36"/>
            <p:cNvSpPr/>
            <p:nvPr/>
          </p:nvSpPr>
          <p:spPr>
            <a:xfrm>
              <a:off x="838200" y="2192589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612490" y="2192128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2386780" y="2192128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3161070" y="2192360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3935360" y="2192128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838200" y="3126416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612490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2386780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161070" y="3126187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3935360" y="3125955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838200" y="1558526"/>
              <a:ext cx="4756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3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window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1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slidingtime</a:t>
              </a:r>
              <a:endParaRPr lang="de-DE" sz="18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709650" y="2192128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4709650" y="3112900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Pfeil: nach unten 49"/>
            <p:cNvSpPr/>
            <p:nvPr/>
          </p:nvSpPr>
          <p:spPr>
            <a:xfrm rot="10800000">
              <a:off x="3275677" y="3942735"/>
              <a:ext cx="545076" cy="7865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2579736" y="4896934"/>
              <a:ext cx="193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Just 1 </a:t>
              </a:r>
              <a:r>
                <a:rPr lang="de-DE" dirty="0" err="1"/>
                <a:t>new</a:t>
              </a:r>
              <a:r>
                <a:rPr lang="de-DE" dirty="0"/>
                <a:t> block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5037964" y="2116231"/>
            <a:ext cx="4106036" cy="3682772"/>
            <a:chOff x="6752303" y="1558526"/>
            <a:chExt cx="5206487" cy="3707740"/>
          </a:xfrm>
        </p:grpSpPr>
        <p:sp>
          <p:nvSpPr>
            <p:cNvPr id="54" name="Rechteck 53"/>
            <p:cNvSpPr/>
            <p:nvPr/>
          </p:nvSpPr>
          <p:spPr>
            <a:xfrm>
              <a:off x="6752303" y="2159382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7526593" y="2158921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8300883" y="2158921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9075173" y="2159153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9849463" y="2158921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52303" y="1558526"/>
              <a:ext cx="4756356" cy="65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5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window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1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slidingtime</a:t>
              </a:r>
              <a:endParaRPr lang="de-DE" sz="1800" dirty="0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10623753" y="2158921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6753532" y="3126416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752782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830211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9076402" y="3126187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/>
            <p:cNvSpPr/>
            <p:nvPr/>
          </p:nvSpPr>
          <p:spPr>
            <a:xfrm>
              <a:off x="985069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062498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Pfeil: nach unten 66"/>
            <p:cNvSpPr/>
            <p:nvPr/>
          </p:nvSpPr>
          <p:spPr>
            <a:xfrm rot="10800000">
              <a:off x="10717776" y="3942735"/>
              <a:ext cx="545076" cy="7865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10021835" y="4896934"/>
              <a:ext cx="193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Just 1 </a:t>
              </a:r>
              <a:r>
                <a:rPr lang="de-DE" dirty="0" err="1"/>
                <a:t>new</a:t>
              </a:r>
              <a:r>
                <a:rPr lang="de-DE" dirty="0"/>
                <a:t>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2211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457200" y="141450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Group presentation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9750" y="6557963"/>
            <a:ext cx="6624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sz="1000">
                <a:solidFill>
                  <a:srgbClr val="717171"/>
                </a:solidFill>
                <a:cs typeface="DejaVu Sans" charset="0"/>
              </a:rPr>
              <a:t>Seite </a:t>
            </a:r>
            <a:fld id="{0D9F0931-F66B-4A0A-9595-83B62684BD51}" type="slidenum">
              <a:rPr lang="en-US" altLang="en-US" sz="1000">
                <a:solidFill>
                  <a:srgbClr val="717171"/>
                </a:solidFill>
                <a:cs typeface="DejaVu Sans" charset="0"/>
              </a:rPr>
              <a:pPr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en-US" sz="1000">
              <a:solidFill>
                <a:srgbClr val="717171"/>
              </a:solidFill>
              <a:cs typeface="DejaVu Sans" charset="0"/>
            </a:endParaRPr>
          </a:p>
        </p:txBody>
      </p:sp>
      <p:sp>
        <p:nvSpPr>
          <p:cNvPr id="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96652" y="1397075"/>
            <a:ext cx="1955133" cy="459608"/>
          </a:xfrm>
          <a:ln/>
        </p:spPr>
        <p:txBody>
          <a:bodyPr/>
          <a:lstStyle/>
          <a:p>
            <a:pPr algn="l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C50E1F"/>
                </a:solidFill>
              </a:rPr>
              <a:t>Objectives</a:t>
            </a:r>
            <a:endParaRPr lang="de-DE" altLang="en-US" sz="2400" dirty="0">
              <a:solidFill>
                <a:srgbClr val="C50E1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062" y="2072270"/>
            <a:ext cx="7467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This project aims to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</a:rPr>
              <a:t>analyze the impact of window size to latency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with different streaming systems: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028700" lvl="1">
              <a:lnSpc>
                <a:spcPct val="20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1028700" lvl="1">
              <a:lnSpc>
                <a:spcPct val="200000"/>
              </a:lnSpc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Experiments are expected to conduct with different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batch size (for Spark and Trident).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2" descr="http://storm.apache.org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801" y="2651130"/>
            <a:ext cx="1953168" cy="61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flink.apache.org/img/navbar-brand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24" y="3016402"/>
            <a:ext cx="1680084" cy="8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spark.apache.org/images/spark-logo-tradem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09" y="3556857"/>
            <a:ext cx="1299143" cy="69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1.comicvine.com/uploads/original/13/135592/5270582-4644160274-vs.p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7" y="3298465"/>
            <a:ext cx="935455" cy="7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Windowsize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>
          <a:xfrm>
            <a:off x="838200" y="1838632"/>
            <a:ext cx="7067719" cy="43383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Windowsize</a:t>
            </a:r>
            <a:r>
              <a:rPr lang="en-US" sz="1800" dirty="0"/>
              <a:t> does not influence the latency or throughput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Explanation: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With higher </a:t>
            </a:r>
            <a:r>
              <a:rPr lang="en-US" sz="1800" dirty="0" err="1"/>
              <a:t>windowsize</a:t>
            </a:r>
            <a:r>
              <a:rPr lang="en-US" sz="1800" dirty="0"/>
              <a:t> the number of new elements stays constant</a:t>
            </a:r>
          </a:p>
        </p:txBody>
      </p:sp>
    </p:spTree>
    <p:extLst>
      <p:ext uri="{BB962C8B-B14F-4D97-AF65-F5344CB8AC3E}">
        <p14:creationId xmlns:p14="http://schemas.microsoft.com/office/powerpoint/2010/main" val="2993860408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Slidingsize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6" y="1802062"/>
            <a:ext cx="7537202" cy="5024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2812858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Slidingsize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02061"/>
            <a:ext cx="7449737" cy="49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379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Slidingsize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241853" y="2250289"/>
            <a:ext cx="4266538" cy="3707740"/>
            <a:chOff x="838200" y="1558526"/>
            <a:chExt cx="4756355" cy="3707740"/>
          </a:xfrm>
        </p:grpSpPr>
        <p:sp>
          <p:nvSpPr>
            <p:cNvPr id="6" name="Rechteck 5"/>
            <p:cNvSpPr/>
            <p:nvPr/>
          </p:nvSpPr>
          <p:spPr>
            <a:xfrm>
              <a:off x="838200" y="2192589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1612490" y="2192128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2386780" y="2192128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161070" y="2192360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3935360" y="2192128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38200" y="3126416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612490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386780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3161070" y="3126187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935360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38200" y="1558526"/>
              <a:ext cx="4756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4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window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1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slidingtime</a:t>
              </a:r>
              <a:endParaRPr lang="de-DE" sz="18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4709650" y="2192128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4709650" y="3128666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Pfeil: nach unten 18"/>
            <p:cNvSpPr/>
            <p:nvPr/>
          </p:nvSpPr>
          <p:spPr>
            <a:xfrm rot="10800000">
              <a:off x="4062261" y="3942735"/>
              <a:ext cx="545076" cy="7865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740298" y="4896934"/>
              <a:ext cx="2562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Just 1 </a:t>
              </a:r>
              <a:r>
                <a:rPr lang="de-DE" sz="1800" dirty="0" err="1"/>
                <a:t>new</a:t>
              </a:r>
              <a:r>
                <a:rPr lang="de-DE" sz="1800" dirty="0"/>
                <a:t> block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609202" y="2250289"/>
            <a:ext cx="4844899" cy="4330712"/>
            <a:chOff x="6752303" y="1558526"/>
            <a:chExt cx="5311876" cy="4330712"/>
          </a:xfrm>
        </p:grpSpPr>
        <p:sp>
          <p:nvSpPr>
            <p:cNvPr id="22" name="Rechteck 21"/>
            <p:cNvSpPr/>
            <p:nvPr/>
          </p:nvSpPr>
          <p:spPr>
            <a:xfrm>
              <a:off x="6752303" y="2159382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7526593" y="2158921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8300883" y="2158921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9075173" y="2159153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849463" y="2158921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752303" y="1558526"/>
              <a:ext cx="4756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4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window</a:t>
              </a:r>
              <a:r>
                <a:rPr lang="de-DE" sz="1800" dirty="0"/>
                <a:t> </a:t>
              </a:r>
              <a:r>
                <a:rPr lang="de-DE" sz="1800" dirty="0" err="1"/>
                <a:t>with</a:t>
              </a:r>
              <a:r>
                <a:rPr lang="de-DE" sz="1800" dirty="0"/>
                <a:t> 2 </a:t>
              </a:r>
              <a:r>
                <a:rPr lang="de-DE" sz="1800" dirty="0" err="1"/>
                <a:t>second</a:t>
              </a:r>
              <a:r>
                <a:rPr lang="de-DE" sz="1800" dirty="0"/>
                <a:t> </a:t>
              </a:r>
              <a:r>
                <a:rPr lang="de-DE" sz="1800" dirty="0" err="1"/>
                <a:t>slidingtime</a:t>
              </a:r>
              <a:endParaRPr lang="de-DE" sz="180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623753" y="2158921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6753532" y="3126416"/>
              <a:ext cx="774290" cy="648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7527822" y="3125955"/>
              <a:ext cx="774290" cy="6489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830211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9076402" y="3126187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985069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10624982" y="3125955"/>
              <a:ext cx="774290" cy="64892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unten 34"/>
            <p:cNvSpPr/>
            <p:nvPr/>
          </p:nvSpPr>
          <p:spPr>
            <a:xfrm rot="10800000">
              <a:off x="10373647" y="3942735"/>
              <a:ext cx="545076" cy="7865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776027" y="4896934"/>
              <a:ext cx="193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2 </a:t>
              </a:r>
              <a:r>
                <a:rPr lang="de-DE" sz="1800" dirty="0" err="1"/>
                <a:t>new</a:t>
              </a:r>
              <a:r>
                <a:rPr lang="de-DE" sz="1800" dirty="0"/>
                <a:t> </a:t>
              </a:r>
              <a:r>
                <a:rPr lang="de-DE" sz="1800" dirty="0" err="1"/>
                <a:t>blocks</a:t>
              </a:r>
              <a:endParaRPr lang="de-DE" sz="1800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662417" y="5519906"/>
              <a:ext cx="4401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/>
                <a:t>But: </a:t>
              </a:r>
              <a:r>
                <a:rPr lang="de-DE" sz="1800" dirty="0" err="1"/>
                <a:t>doubled</a:t>
              </a:r>
              <a:r>
                <a:rPr lang="de-DE" sz="1800" dirty="0"/>
                <a:t> time </a:t>
              </a:r>
              <a:r>
                <a:rPr lang="de-DE" sz="1800" dirty="0" err="1"/>
                <a:t>for</a:t>
              </a:r>
              <a:r>
                <a:rPr lang="de-DE" sz="1800" dirty="0"/>
                <a:t> </a:t>
              </a:r>
              <a:r>
                <a:rPr lang="de-DE" sz="1800" dirty="0" err="1"/>
                <a:t>computation</a:t>
              </a:r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9323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 - </a:t>
            </a:r>
            <a:r>
              <a:rPr lang="en-US" sz="2400" dirty="0" err="1">
                <a:solidFill>
                  <a:srgbClr val="C50E1F"/>
                </a:solidFill>
              </a:rPr>
              <a:t>Slidingsize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543370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Benchmarking Design / Methodology</a:t>
            </a:r>
            <a:endParaRPr lang="en-US" sz="200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batch size (for Spark and Trident).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accent6">
                    <a:lumMod val="65000"/>
                  </a:schemeClr>
                </a:solidFill>
              </a:rPr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2</a:t>
            </a:r>
          </a:p>
        </p:txBody>
      </p:sp>
    </p:spTree>
    <p:extLst>
      <p:ext uri="{BB962C8B-B14F-4D97-AF65-F5344CB8AC3E}">
        <p14:creationId xmlns:p14="http://schemas.microsoft.com/office/powerpoint/2010/main" val="2925879406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rgbClr val="C50E1F"/>
                </a:solidFill>
              </a:rPr>
              <a:t>Conclusion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Backpressuring</a:t>
            </a:r>
            <a:r>
              <a:rPr lang="de-DE" sz="1800" dirty="0"/>
              <a:t> fixes </a:t>
            </a:r>
            <a:r>
              <a:rPr lang="de-DE" sz="1800" dirty="0" err="1"/>
              <a:t>latency</a:t>
            </a:r>
            <a:endParaRPr lang="de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Latency-Throughput</a:t>
            </a:r>
            <a:r>
              <a:rPr lang="de-DE" sz="1800" dirty="0"/>
              <a:t> Trade-off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Workload</a:t>
            </a:r>
            <a:r>
              <a:rPr lang="de-DE" sz="1800" dirty="0"/>
              <a:t>: </a:t>
            </a:r>
            <a:r>
              <a:rPr lang="de-DE" sz="1800" dirty="0" err="1"/>
              <a:t>Decreases</a:t>
            </a:r>
            <a:r>
              <a:rPr lang="de-DE" sz="1800" dirty="0"/>
              <a:t> </a:t>
            </a:r>
            <a:r>
              <a:rPr lang="de-DE" sz="1800" dirty="0" err="1"/>
              <a:t>Throughput</a:t>
            </a:r>
            <a:r>
              <a:rPr lang="de-DE" sz="1800" dirty="0"/>
              <a:t>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 err="1"/>
              <a:t>Window</a:t>
            </a:r>
            <a:r>
              <a:rPr lang="de-DE" sz="1800" dirty="0"/>
              <a:t>-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Slidingsize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no</a:t>
            </a:r>
            <a:r>
              <a:rPr lang="de-DE" sz="1800" dirty="0"/>
              <a:t> </a:t>
            </a:r>
            <a:r>
              <a:rPr lang="de-DE" sz="1800" dirty="0" err="1"/>
              <a:t>significant</a:t>
            </a:r>
            <a:r>
              <a:rPr lang="de-DE" sz="1800" dirty="0"/>
              <a:t> </a:t>
            </a:r>
            <a:r>
              <a:rPr lang="de-DE" sz="1800" dirty="0" err="1"/>
              <a:t>influence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 General: Flink </a:t>
            </a:r>
            <a:r>
              <a:rPr lang="en-US" sz="1800" dirty="0"/>
              <a:t>outperforms</a:t>
            </a:r>
            <a:r>
              <a:rPr lang="de-DE" sz="1800" dirty="0"/>
              <a:t>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But: More </a:t>
            </a:r>
            <a:r>
              <a:rPr lang="de-DE" sz="1800" dirty="0" err="1"/>
              <a:t>experiments</a:t>
            </a:r>
            <a:r>
              <a:rPr lang="de-DE" sz="1800" dirty="0"/>
              <a:t> </a:t>
            </a:r>
            <a:r>
              <a:rPr lang="de-DE" sz="1800" dirty="0" err="1"/>
              <a:t>needed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sufficient</a:t>
            </a:r>
            <a:r>
              <a:rPr lang="de-DE" sz="1800" dirty="0"/>
              <a:t> </a:t>
            </a:r>
            <a:r>
              <a:rPr lang="de-DE" sz="1800" dirty="0" err="1"/>
              <a:t>results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508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/>
        </p:nvSpPr>
        <p:spPr>
          <a:xfrm>
            <a:off x="539750" y="6372225"/>
            <a:ext cx="6624637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Shape 477"/>
          <p:cNvSpPr txBox="1"/>
          <p:nvPr/>
        </p:nvSpPr>
        <p:spPr>
          <a:xfrm>
            <a:off x="539750" y="6557961"/>
            <a:ext cx="6624637" cy="15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171"/>
              </a:buClr>
              <a:buSzPct val="25000"/>
              <a:buFont typeface="Arial"/>
              <a:buNone/>
            </a:pPr>
            <a:r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en-US" sz="1000" b="0" i="0" u="none">
                <a:solidFill>
                  <a:srgbClr val="71717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000" b="0" i="0" u="none">
              <a:solidFill>
                <a:srgbClr val="7171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x="2228906" y="3658802"/>
            <a:ext cx="4614000" cy="6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400" dirty="0"/>
              <a:t>Thank you for your attention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2419350"/>
            <a:ext cx="8054974" cy="32416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sz="20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roup presentation - Objectives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Individual presentatio</a:t>
            </a:r>
            <a:r>
              <a:rPr lang="en-US" sz="2000" dirty="0">
                <a:solidFill>
                  <a:srgbClr val="00B050"/>
                </a:solidFill>
              </a:rPr>
              <a:t>n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Approach 1 - Andres</a:t>
            </a:r>
          </a:p>
          <a:p>
            <a:pPr marL="1482725" marR="0" lvl="1" indent="-568325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 2 - Patrick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549275" y="2000250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5311994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Benchmarking Design / Methodology</a:t>
            </a:r>
            <a:endParaRPr lang="en-US" sz="2000" b="1" i="0" u="none" strike="noStrike" cap="none" dirty="0">
              <a:solidFill>
                <a:srgbClr val="00B050"/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size (for Spark and Trident).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1</a:t>
            </a:r>
          </a:p>
        </p:txBody>
      </p:sp>
    </p:spTree>
    <p:extLst>
      <p:ext uri="{BB962C8B-B14F-4D97-AF65-F5344CB8AC3E}">
        <p14:creationId xmlns:p14="http://schemas.microsoft.com/office/powerpoint/2010/main" val="407302376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Benchmarking Design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60576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Benchmarking Design / Methodology</a:t>
            </a:r>
            <a:endParaRPr lang="en-US" sz="200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batch size (for Spark and Trident).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1</a:t>
            </a:r>
          </a:p>
        </p:txBody>
      </p:sp>
    </p:spTree>
    <p:extLst>
      <p:ext uri="{BB962C8B-B14F-4D97-AF65-F5344CB8AC3E}">
        <p14:creationId xmlns:p14="http://schemas.microsoft.com/office/powerpoint/2010/main" val="368979778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549275" y="1452811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50E1F"/>
                </a:solidFill>
              </a:rPr>
              <a:t>Experiments</a:t>
            </a:r>
            <a:endParaRPr lang="en-US" sz="2400" b="0" i="0" u="none" dirty="0">
              <a:solidFill>
                <a:srgbClr val="C50E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954783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39750" y="1871910"/>
            <a:ext cx="8054974" cy="498608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Benchmarking Design / Methodology</a:t>
            </a:r>
            <a:endParaRPr lang="en-US" sz="200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Datasets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Generator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Experiments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cluster size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Workload (input data speed)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window length and slide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window types: partitioned and non-partitioned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batch size (for Spark and Trident).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b="1" dirty="0">
                <a:solidFill>
                  <a:srgbClr val="00B050"/>
                </a:solidFill>
              </a:rPr>
              <a:t>Analysis of results</a:t>
            </a:r>
          </a:p>
          <a:p>
            <a:pPr marL="342900" marR="0" lvl="0" indent="-342900" algn="l" rtl="0">
              <a:lnSpc>
                <a:spcPct val="104999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■"/>
            </a:pPr>
            <a:r>
              <a:rPr lang="en-US" sz="2000" dirty="0"/>
              <a:t>Conclusions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489117" y="1422732"/>
            <a:ext cx="8061324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C50E1F"/>
              </a:buClr>
              <a:buSzPct val="25000"/>
              <a:buFont typeface="Arial"/>
              <a:buNone/>
            </a:pPr>
            <a:r>
              <a:rPr lang="en-US" sz="2400" b="0" i="0" u="none" dirty="0">
                <a:solidFill>
                  <a:srgbClr val="C50E1F"/>
                </a:solidFill>
                <a:latin typeface="Arial"/>
                <a:ea typeface="Arial"/>
                <a:cs typeface="Arial"/>
                <a:sym typeface="Arial"/>
              </a:rPr>
              <a:t>Agenda – Approach 1</a:t>
            </a:r>
          </a:p>
        </p:txBody>
      </p:sp>
    </p:spTree>
    <p:extLst>
      <p:ext uri="{BB962C8B-B14F-4D97-AF65-F5344CB8AC3E}">
        <p14:creationId xmlns:p14="http://schemas.microsoft.com/office/powerpoint/2010/main" val="317987153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Bildschirmpräsentation (4:3)</PresentationFormat>
  <Paragraphs>186</Paragraphs>
  <Slides>37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37</vt:i4>
      </vt:variant>
    </vt:vector>
  </HeadingPairs>
  <TitlesOfParts>
    <vt:vector size="44" baseType="lpstr">
      <vt:lpstr>Arial</vt:lpstr>
      <vt:lpstr>DejaVu Sans</vt:lpstr>
      <vt:lpstr>Noto Sans Symbols</vt:lpstr>
      <vt:lpstr>Times New Roman</vt:lpstr>
      <vt:lpstr>Wingdings</vt:lpstr>
      <vt:lpstr>POI_THEME_TEMPLATE_DESIGN</vt:lpstr>
      <vt:lpstr>POI_THEME_TEMPLATE_DESIGN</vt:lpstr>
      <vt:lpstr>Impact of Windows Size in windowed aggregations</vt:lpstr>
      <vt:lpstr>PowerPoint-Präsentation</vt:lpstr>
      <vt:lpstr>Objectives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Benchmarking graph processing systems</dc:title>
  <dc:creator>andresviv</dc:creator>
  <cp:lastModifiedBy>Lehmann</cp:lastModifiedBy>
  <cp:revision>16</cp:revision>
  <dcterms:modified xsi:type="dcterms:W3CDTF">2017-01-16T00:29:55Z</dcterms:modified>
</cp:coreProperties>
</file>