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3" r:id="rId11"/>
    <p:sldId id="267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8BB-7078-4BCC-BB73-9C290A191B97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9298-BB03-4C8B-BB35-03A7C2F8F3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65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8BB-7078-4BCC-BB73-9C290A191B97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9298-BB03-4C8B-BB35-03A7C2F8F3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70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8BB-7078-4BCC-BB73-9C290A191B97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9298-BB03-4C8B-BB35-03A7C2F8F3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1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8BB-7078-4BCC-BB73-9C290A191B97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9298-BB03-4C8B-BB35-03A7C2F8F3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47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8BB-7078-4BCC-BB73-9C290A191B97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9298-BB03-4C8B-BB35-03A7C2F8F3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3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8BB-7078-4BCC-BB73-9C290A191B97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9298-BB03-4C8B-BB35-03A7C2F8F3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5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8BB-7078-4BCC-BB73-9C290A191B97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9298-BB03-4C8B-BB35-03A7C2F8F3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05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8BB-7078-4BCC-BB73-9C290A191B97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9298-BB03-4C8B-BB35-03A7C2F8F3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62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8BB-7078-4BCC-BB73-9C290A191B97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9298-BB03-4C8B-BB35-03A7C2F8F3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8BB-7078-4BCC-BB73-9C290A191B97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9298-BB03-4C8B-BB35-03A7C2F8F3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84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8BB-7078-4BCC-BB73-9C290A191B97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9298-BB03-4C8B-BB35-03A7C2F8F3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6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88BB-7078-4BCC-BB73-9C290A191B97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C9298-BB03-4C8B-BB35-03A7C2F8F3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4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73426"/>
            <a:ext cx="9144000" cy="2436537"/>
          </a:xfrm>
        </p:spPr>
        <p:txBody>
          <a:bodyPr>
            <a:normAutofit/>
          </a:bodyPr>
          <a:lstStyle/>
          <a:p>
            <a:r>
              <a:rPr lang="en-US" dirty="0"/>
              <a:t>Impact of window size in windowed aggregations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 err="1"/>
              <a:t>by</a:t>
            </a:r>
            <a:r>
              <a:rPr lang="de-DE" dirty="0"/>
              <a:t> Patrick Lehmann</a:t>
            </a:r>
          </a:p>
        </p:txBody>
      </p:sp>
    </p:spTree>
    <p:extLst>
      <p:ext uri="{BB962C8B-B14F-4D97-AF65-F5344CB8AC3E}">
        <p14:creationId xmlns:p14="http://schemas.microsoft.com/office/powerpoint/2010/main" val="233268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Aggregation (1)</a:t>
            </a:r>
          </a:p>
        </p:txBody>
      </p:sp>
      <p:sp>
        <p:nvSpPr>
          <p:cNvPr id="6" name="Rechteck 5"/>
          <p:cNvSpPr/>
          <p:nvPr/>
        </p:nvSpPr>
        <p:spPr>
          <a:xfrm>
            <a:off x="2096814" y="5001446"/>
            <a:ext cx="1939159" cy="709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(1,3,13:08)</a:t>
            </a:r>
          </a:p>
        </p:txBody>
      </p:sp>
      <p:sp>
        <p:nvSpPr>
          <p:cNvPr id="10" name="Rechteck 9"/>
          <p:cNvSpPr/>
          <p:nvPr/>
        </p:nvSpPr>
        <p:spPr>
          <a:xfrm>
            <a:off x="4035973" y="5001446"/>
            <a:ext cx="1939159" cy="709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(1,4,13:07)</a:t>
            </a:r>
          </a:p>
        </p:txBody>
      </p:sp>
      <p:sp>
        <p:nvSpPr>
          <p:cNvPr id="11" name="Rechteck 10"/>
          <p:cNvSpPr/>
          <p:nvPr/>
        </p:nvSpPr>
        <p:spPr>
          <a:xfrm>
            <a:off x="5975132" y="5001446"/>
            <a:ext cx="1939159" cy="709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(1,3,13:05)</a:t>
            </a:r>
          </a:p>
        </p:txBody>
      </p:sp>
      <p:sp>
        <p:nvSpPr>
          <p:cNvPr id="12" name="Rechteck 11"/>
          <p:cNvSpPr/>
          <p:nvPr/>
        </p:nvSpPr>
        <p:spPr>
          <a:xfrm>
            <a:off x="7914291" y="5001446"/>
            <a:ext cx="1939159" cy="709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(1,2,13:06)</a:t>
            </a:r>
          </a:p>
        </p:txBody>
      </p:sp>
      <p:sp>
        <p:nvSpPr>
          <p:cNvPr id="40" name="Rechteck 39"/>
          <p:cNvSpPr/>
          <p:nvPr/>
        </p:nvSpPr>
        <p:spPr>
          <a:xfrm>
            <a:off x="2096814" y="3009736"/>
            <a:ext cx="1939159" cy="709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TaxiRide4</a:t>
            </a:r>
          </a:p>
        </p:txBody>
      </p:sp>
      <p:sp>
        <p:nvSpPr>
          <p:cNvPr id="41" name="Rechteck 40"/>
          <p:cNvSpPr/>
          <p:nvPr/>
        </p:nvSpPr>
        <p:spPr>
          <a:xfrm>
            <a:off x="4035973" y="3009736"/>
            <a:ext cx="1939159" cy="709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TaxiRide3</a:t>
            </a:r>
          </a:p>
        </p:txBody>
      </p:sp>
      <p:sp>
        <p:nvSpPr>
          <p:cNvPr id="42" name="Rechteck 41"/>
          <p:cNvSpPr/>
          <p:nvPr/>
        </p:nvSpPr>
        <p:spPr>
          <a:xfrm>
            <a:off x="5975132" y="3009736"/>
            <a:ext cx="1939159" cy="709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TaxiRide1</a:t>
            </a:r>
          </a:p>
        </p:txBody>
      </p:sp>
      <p:sp>
        <p:nvSpPr>
          <p:cNvPr id="43" name="Rechteck 42"/>
          <p:cNvSpPr/>
          <p:nvPr/>
        </p:nvSpPr>
        <p:spPr>
          <a:xfrm>
            <a:off x="7914291" y="3009736"/>
            <a:ext cx="1939159" cy="709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TaxiRide2</a:t>
            </a:r>
          </a:p>
        </p:txBody>
      </p:sp>
      <p:cxnSp>
        <p:nvCxnSpPr>
          <p:cNvPr id="47" name="Gerade Verbindung mit Pfeil 46"/>
          <p:cNvCxnSpPr>
            <a:stCxn id="40" idx="2"/>
          </p:cNvCxnSpPr>
          <p:nvPr/>
        </p:nvCxnSpPr>
        <p:spPr>
          <a:xfrm>
            <a:off x="3066394" y="3719184"/>
            <a:ext cx="7882" cy="110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5013435" y="3719184"/>
            <a:ext cx="7882" cy="110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6956535" y="3696685"/>
            <a:ext cx="7882" cy="110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8903576" y="3696685"/>
            <a:ext cx="7882" cy="110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402019" y="1906940"/>
            <a:ext cx="923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MapFunction</a:t>
            </a:r>
            <a:r>
              <a:rPr lang="de-DE" sz="2400" dirty="0"/>
              <a:t>: X -&gt; (1, </a:t>
            </a:r>
            <a:r>
              <a:rPr lang="de-DE" sz="2400" dirty="0" err="1"/>
              <a:t>X.passengerCnt</a:t>
            </a:r>
            <a:r>
              <a:rPr lang="de-DE" sz="2400" dirty="0"/>
              <a:t> , </a:t>
            </a:r>
            <a:r>
              <a:rPr lang="de-DE" sz="2400" dirty="0" err="1"/>
              <a:t>X.timestamp</a:t>
            </a:r>
            <a:r>
              <a:rPr lang="de-DE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33518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Aggregation (2)</a:t>
            </a:r>
          </a:p>
        </p:txBody>
      </p:sp>
      <p:sp>
        <p:nvSpPr>
          <p:cNvPr id="6" name="Rechteck 5"/>
          <p:cNvSpPr/>
          <p:nvPr/>
        </p:nvSpPr>
        <p:spPr>
          <a:xfrm>
            <a:off x="1907627" y="2468045"/>
            <a:ext cx="1939159" cy="709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(1,3,13:08)</a:t>
            </a:r>
          </a:p>
        </p:txBody>
      </p:sp>
      <p:sp>
        <p:nvSpPr>
          <p:cNvPr id="10" name="Rechteck 9"/>
          <p:cNvSpPr/>
          <p:nvPr/>
        </p:nvSpPr>
        <p:spPr>
          <a:xfrm>
            <a:off x="3846786" y="2468045"/>
            <a:ext cx="1939159" cy="709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(1,4,13:07)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85945" y="2468045"/>
            <a:ext cx="1939159" cy="709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(1,3,13:05)</a:t>
            </a:r>
          </a:p>
        </p:txBody>
      </p:sp>
      <p:sp>
        <p:nvSpPr>
          <p:cNvPr id="12" name="Rechteck 11"/>
          <p:cNvSpPr/>
          <p:nvPr/>
        </p:nvSpPr>
        <p:spPr>
          <a:xfrm>
            <a:off x="7725104" y="2468045"/>
            <a:ext cx="1939159" cy="709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(1,2,13:06)</a:t>
            </a:r>
          </a:p>
        </p:txBody>
      </p:sp>
      <p:cxnSp>
        <p:nvCxnSpPr>
          <p:cNvPr id="14" name="Gerader Verbinder 13"/>
          <p:cNvCxnSpPr/>
          <p:nvPr/>
        </p:nvCxnSpPr>
        <p:spPr>
          <a:xfrm>
            <a:off x="2877206" y="3303617"/>
            <a:ext cx="338960" cy="44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4323695" y="3303617"/>
            <a:ext cx="492670" cy="44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2758965" y="3745954"/>
            <a:ext cx="1939159" cy="709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(2,7,13:08)</a:t>
            </a:r>
          </a:p>
        </p:txBody>
      </p:sp>
      <p:cxnSp>
        <p:nvCxnSpPr>
          <p:cNvPr id="18" name="Gerader Verbinder 17"/>
          <p:cNvCxnSpPr/>
          <p:nvPr/>
        </p:nvCxnSpPr>
        <p:spPr>
          <a:xfrm>
            <a:off x="6873765" y="3303617"/>
            <a:ext cx="315311" cy="44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8324193" y="3303617"/>
            <a:ext cx="488732" cy="44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755524" y="3745954"/>
            <a:ext cx="1939159" cy="709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(2,5,13:06)</a:t>
            </a:r>
          </a:p>
        </p:txBody>
      </p:sp>
      <p:cxnSp>
        <p:nvCxnSpPr>
          <p:cNvPr id="21" name="Gerader Verbinder 20"/>
          <p:cNvCxnSpPr>
            <a:stCxn id="17" idx="2"/>
          </p:cNvCxnSpPr>
          <p:nvPr/>
        </p:nvCxnSpPr>
        <p:spPr>
          <a:xfrm>
            <a:off x="3728545" y="4455402"/>
            <a:ext cx="1087820" cy="43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0" idx="2"/>
          </p:cNvCxnSpPr>
          <p:nvPr/>
        </p:nvCxnSpPr>
        <p:spPr>
          <a:xfrm flipH="1">
            <a:off x="6873766" y="4455402"/>
            <a:ext cx="851338" cy="43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845925" y="4889282"/>
            <a:ext cx="1998280" cy="709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(4,12,13:08)</a:t>
            </a:r>
          </a:p>
        </p:txBody>
      </p:sp>
      <p:sp>
        <p:nvSpPr>
          <p:cNvPr id="29" name="Pfeil: nach unten 28"/>
          <p:cNvSpPr/>
          <p:nvPr/>
        </p:nvSpPr>
        <p:spPr>
          <a:xfrm>
            <a:off x="5486399" y="5598730"/>
            <a:ext cx="630621" cy="4691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4323695" y="6064140"/>
            <a:ext cx="340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Average = 12 / 4 = 3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386254" y="1686993"/>
            <a:ext cx="886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ReduceFunction</a:t>
            </a:r>
            <a:r>
              <a:rPr lang="de-DE" sz="2400" dirty="0"/>
              <a:t>: (X,Y) -&gt; (X.f0+Y.f0 , X.f1+Y.f1 , </a:t>
            </a:r>
            <a:r>
              <a:rPr lang="de-DE" sz="2400" dirty="0" err="1"/>
              <a:t>max</a:t>
            </a:r>
            <a:r>
              <a:rPr lang="de-DE" sz="2400" dirty="0"/>
              <a:t>(X.f2,Y.f2)</a:t>
            </a:r>
          </a:p>
        </p:txBody>
      </p:sp>
    </p:spTree>
    <p:extLst>
      <p:ext uri="{BB962C8B-B14F-4D97-AF65-F5344CB8AC3E}">
        <p14:creationId xmlns:p14="http://schemas.microsoft.com/office/powerpoint/2010/main" val="413693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implementation</a:t>
            </a:r>
          </a:p>
          <a:p>
            <a:r>
              <a:rPr lang="en-US" dirty="0"/>
              <a:t>Run application in cluster</a:t>
            </a:r>
          </a:p>
          <a:p>
            <a:r>
              <a:rPr lang="en-US" dirty="0"/>
              <a:t>Measure hardware utilizations</a:t>
            </a:r>
          </a:p>
          <a:p>
            <a:r>
              <a:rPr lang="en-US" dirty="0"/>
              <a:t>Illustrate results</a:t>
            </a:r>
          </a:p>
          <a:p>
            <a:r>
              <a:rPr lang="en-US" dirty="0"/>
              <a:t>Interpret result</a:t>
            </a:r>
          </a:p>
          <a:p>
            <a:r>
              <a:rPr lang="en-US" dirty="0"/>
              <a:t>Write report</a:t>
            </a:r>
          </a:p>
        </p:txBody>
      </p:sp>
    </p:spTree>
    <p:extLst>
      <p:ext uri="{BB962C8B-B14F-4D97-AF65-F5344CB8AC3E}">
        <p14:creationId xmlns:p14="http://schemas.microsoft.com/office/powerpoint/2010/main" val="70517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description</a:t>
            </a:r>
            <a:r>
              <a:rPr lang="de-DE" dirty="0"/>
              <a:t>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2 streaming systems (e.g. </a:t>
            </a:r>
            <a:r>
              <a:rPr lang="en-US" dirty="0" err="1"/>
              <a:t>Flink</a:t>
            </a:r>
            <a:r>
              <a:rPr lang="en-US" dirty="0"/>
              <a:t>, Spark, Storm)</a:t>
            </a:r>
          </a:p>
          <a:p>
            <a:r>
              <a:rPr lang="en-US" dirty="0"/>
              <a:t>Implement aggregation on windowed data stream</a:t>
            </a:r>
          </a:p>
          <a:p>
            <a:r>
              <a:rPr lang="en-US" dirty="0"/>
              <a:t>Run implementation with different parameters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Window size</a:t>
            </a:r>
          </a:p>
          <a:p>
            <a:pPr lvl="1"/>
            <a:r>
              <a:rPr lang="en-US" dirty="0"/>
              <a:t>Sliding size</a:t>
            </a:r>
          </a:p>
          <a:p>
            <a:pPr lvl="1"/>
            <a:r>
              <a:rPr lang="en-US" dirty="0"/>
              <a:t>Workload </a:t>
            </a:r>
          </a:p>
          <a:p>
            <a:r>
              <a:rPr lang="en-US" dirty="0"/>
              <a:t>Build mechanism to measure latency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0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description</a:t>
            </a:r>
            <a:r>
              <a:rPr lang="de-DE" dirty="0"/>
              <a:t>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in cluster</a:t>
            </a:r>
          </a:p>
          <a:p>
            <a:r>
              <a:rPr lang="en-US" dirty="0"/>
              <a:t>With different parameters</a:t>
            </a:r>
          </a:p>
          <a:p>
            <a:r>
              <a:rPr lang="en-US" dirty="0"/>
              <a:t>Save result and analyze them</a:t>
            </a:r>
          </a:p>
          <a:p>
            <a:r>
              <a:rPr lang="en-US" dirty="0"/>
              <a:t>Write a report describing and explaining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5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-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Basic Concept</a:t>
            </a:r>
          </a:p>
          <a:p>
            <a:r>
              <a:rPr lang="en-US" dirty="0"/>
              <a:t>Implementations</a:t>
            </a:r>
          </a:p>
          <a:p>
            <a:r>
              <a:rPr lang="en-US" dirty="0" err="1"/>
              <a:t>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5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Concept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Flink </a:t>
            </a:r>
            <a:r>
              <a:rPr lang="de-DE" dirty="0" err="1"/>
              <a:t>and</a:t>
            </a:r>
            <a:r>
              <a:rPr lang="de-DE" dirty="0"/>
              <a:t> Spark</a:t>
            </a:r>
          </a:p>
          <a:p>
            <a:r>
              <a:rPr lang="de-DE" dirty="0"/>
              <a:t>Large </a:t>
            </a:r>
            <a:r>
              <a:rPr lang="de-DE" dirty="0" err="1"/>
              <a:t>TaxiRide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stream</a:t>
            </a:r>
            <a:endParaRPr lang="de-DE" dirty="0"/>
          </a:p>
          <a:p>
            <a:r>
              <a:rPr lang="de-DE" dirty="0"/>
              <a:t>Kafka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stream</a:t>
            </a:r>
            <a:endParaRPr lang="de-DE" dirty="0"/>
          </a:p>
          <a:p>
            <a:r>
              <a:rPr lang="de-DE" dirty="0"/>
              <a:t>Average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passengers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aggregation</a:t>
            </a:r>
            <a:endParaRPr lang="de-DE" dirty="0"/>
          </a:p>
          <a:p>
            <a:r>
              <a:rPr lang="de-DE" dirty="0" err="1"/>
              <a:t>Timestamps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latency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2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TaxiRide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9035"/>
            <a:ext cx="10515600" cy="39645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rideId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: 	Long  		- a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unique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each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ride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isStart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: 	Boolean 	-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flag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indicating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event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type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startTime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: 	String 	-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start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time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a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ride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endTime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: 	String		-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end time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a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ride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startLon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: 	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Float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		-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longitude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ride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start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location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startLat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: 	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Float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		-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latitude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ride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start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location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endLon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: 	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Float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		-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longitude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ride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end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location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endLat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: 	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Float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		-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latitude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ride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end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location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passengerCnt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: Short 	-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passengers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on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ride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1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4137" y="3314536"/>
            <a:ext cx="110358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Data </a:t>
            </a:r>
            <a:r>
              <a:rPr lang="de-DE" sz="2000" b="1" dirty="0" err="1">
                <a:solidFill>
                  <a:schemeClr val="tx1"/>
                </a:solidFill>
              </a:rPr>
              <a:t>file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Dataflow</a:t>
            </a:r>
            <a:r>
              <a:rPr lang="de-DE" dirty="0"/>
              <a:t> Model 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623848" y="3771736"/>
            <a:ext cx="851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2601310" y="3314536"/>
            <a:ext cx="170267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Kafka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4524704" y="3771736"/>
            <a:ext cx="1087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833243" y="3314536"/>
            <a:ext cx="1734207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Flink/Spark</a:t>
            </a:r>
          </a:p>
        </p:txBody>
      </p:sp>
      <p:sp>
        <p:nvSpPr>
          <p:cNvPr id="13" name="Rechteck 12"/>
          <p:cNvSpPr/>
          <p:nvPr/>
        </p:nvSpPr>
        <p:spPr>
          <a:xfrm>
            <a:off x="9096708" y="3314536"/>
            <a:ext cx="170267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4" name="Rechteck 13"/>
          <p:cNvSpPr/>
          <p:nvPr/>
        </p:nvSpPr>
        <p:spPr>
          <a:xfrm>
            <a:off x="4303985" y="1690688"/>
            <a:ext cx="1308539" cy="752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conf.ini</a:t>
            </a:r>
          </a:p>
        </p:txBody>
      </p:sp>
      <p:cxnSp>
        <p:nvCxnSpPr>
          <p:cNvPr id="15" name="Gerade Verbindung mit Pfeil 14"/>
          <p:cNvCxnSpPr>
            <a:stCxn id="14" idx="2"/>
          </p:cNvCxnSpPr>
          <p:nvPr/>
        </p:nvCxnSpPr>
        <p:spPr>
          <a:xfrm>
            <a:off x="4958255" y="2443655"/>
            <a:ext cx="874988" cy="870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767145" y="3771736"/>
            <a:ext cx="1087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5178973" y="3800639"/>
            <a:ext cx="559676" cy="841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 flipV="1">
            <a:off x="7656791" y="3800640"/>
            <a:ext cx="328445" cy="841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4729668" y="4715039"/>
            <a:ext cx="14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Timestamp</a:t>
            </a:r>
            <a:endParaRPr lang="de-DE" sz="20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7291553" y="4715039"/>
            <a:ext cx="14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Timestamp</a:t>
            </a:r>
            <a:endParaRPr lang="de-DE" sz="2000" b="1" dirty="0"/>
          </a:p>
        </p:txBody>
      </p:sp>
      <p:cxnSp>
        <p:nvCxnSpPr>
          <p:cNvPr id="29" name="Gerade Verbindung mit Pfeil 28"/>
          <p:cNvCxnSpPr>
            <a:stCxn id="27" idx="2"/>
          </p:cNvCxnSpPr>
          <p:nvPr/>
        </p:nvCxnSpPr>
        <p:spPr>
          <a:xfrm>
            <a:off x="5439117" y="5115149"/>
            <a:ext cx="709448" cy="737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</p:cNvCxnSpPr>
          <p:nvPr/>
        </p:nvCxnSpPr>
        <p:spPr>
          <a:xfrm flipH="1">
            <a:off x="7291553" y="5115149"/>
            <a:ext cx="709449" cy="702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6237896" y="5727376"/>
            <a:ext cx="14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Latency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692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7" grpId="0"/>
      <p:bldP spid="28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 </a:t>
            </a:r>
            <a:r>
              <a:rPr lang="de-DE" dirty="0" err="1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Kafka Integration</a:t>
            </a:r>
          </a:p>
          <a:p>
            <a:r>
              <a:rPr lang="de-DE" dirty="0"/>
              <a:t>Flink Implementation</a:t>
            </a:r>
          </a:p>
          <a:p>
            <a:pPr lvl="1"/>
            <a:r>
              <a:rPr lang="de-DE" dirty="0"/>
              <a:t>Aggregation</a:t>
            </a:r>
          </a:p>
          <a:p>
            <a:pPr lvl="1"/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1"/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latency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340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78372" y="2617076"/>
            <a:ext cx="5754415" cy="961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Latency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78372" y="2617076"/>
            <a:ext cx="1150883" cy="961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hteck 6"/>
          <p:cNvSpPr/>
          <p:nvPr/>
        </p:nvSpPr>
        <p:spPr>
          <a:xfrm>
            <a:off x="1529255" y="2617076"/>
            <a:ext cx="1150883" cy="961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hteck 7"/>
          <p:cNvSpPr/>
          <p:nvPr/>
        </p:nvSpPr>
        <p:spPr>
          <a:xfrm>
            <a:off x="2680138" y="2617076"/>
            <a:ext cx="1150883" cy="961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hteck 8"/>
          <p:cNvSpPr/>
          <p:nvPr/>
        </p:nvSpPr>
        <p:spPr>
          <a:xfrm>
            <a:off x="3831021" y="2617076"/>
            <a:ext cx="1150883" cy="961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hteck 9"/>
          <p:cNvSpPr/>
          <p:nvPr/>
        </p:nvSpPr>
        <p:spPr>
          <a:xfrm>
            <a:off x="4981904" y="2617076"/>
            <a:ext cx="1150883" cy="961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hteck 10"/>
          <p:cNvSpPr/>
          <p:nvPr/>
        </p:nvSpPr>
        <p:spPr>
          <a:xfrm>
            <a:off x="7704083" y="2617076"/>
            <a:ext cx="1150883" cy="961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6353503" y="3097924"/>
            <a:ext cx="11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273566" y="4243550"/>
            <a:ext cx="56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t1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122683" y="4243550"/>
            <a:ext cx="56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t2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971800" y="4243550"/>
            <a:ext cx="56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20917" y="4243550"/>
            <a:ext cx="56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t4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70034" y="4243550"/>
            <a:ext cx="56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t5</a:t>
            </a:r>
          </a:p>
        </p:txBody>
      </p:sp>
      <p:cxnSp>
        <p:nvCxnSpPr>
          <p:cNvPr id="24" name="Gerader Verbinder 23"/>
          <p:cNvCxnSpPr>
            <a:stCxn id="6" idx="2"/>
            <a:endCxn id="22" idx="0"/>
          </p:cNvCxnSpPr>
          <p:nvPr/>
        </p:nvCxnSpPr>
        <p:spPr>
          <a:xfrm flipH="1">
            <a:off x="953813" y="3578772"/>
            <a:ext cx="1" cy="664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2112580" y="3578772"/>
            <a:ext cx="1" cy="664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>
            <a:off x="3275286" y="3578772"/>
            <a:ext cx="1" cy="664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H="1">
            <a:off x="4386753" y="3578772"/>
            <a:ext cx="1" cy="664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5565229" y="3578772"/>
            <a:ext cx="1" cy="664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995745" y="4243550"/>
            <a:ext cx="56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t6</a:t>
            </a:r>
          </a:p>
        </p:txBody>
      </p:sp>
      <p:cxnSp>
        <p:nvCxnSpPr>
          <p:cNvPr id="30" name="Gerader Verbinder 29"/>
          <p:cNvCxnSpPr/>
          <p:nvPr/>
        </p:nvCxnSpPr>
        <p:spPr>
          <a:xfrm flipH="1">
            <a:off x="8275582" y="3578772"/>
            <a:ext cx="1" cy="664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2016309" y="5864772"/>
            <a:ext cx="4895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Latency</a:t>
            </a:r>
            <a:r>
              <a:rPr lang="de-DE" sz="3200" b="1" dirty="0"/>
              <a:t> = t6 - </a:t>
            </a:r>
            <a:r>
              <a:rPr lang="de-DE" sz="3200" b="1" dirty="0" err="1"/>
              <a:t>max</a:t>
            </a:r>
            <a:r>
              <a:rPr lang="de-DE" sz="3200" b="1" dirty="0"/>
              <a:t>(t1-t5)</a:t>
            </a:r>
          </a:p>
        </p:txBody>
      </p:sp>
      <p:sp>
        <p:nvSpPr>
          <p:cNvPr id="32" name="Pfeil: nach rechts 31"/>
          <p:cNvSpPr/>
          <p:nvPr/>
        </p:nvSpPr>
        <p:spPr>
          <a:xfrm>
            <a:off x="378372" y="5975131"/>
            <a:ext cx="1150883" cy="3468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63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Breitbild</PresentationFormat>
  <Paragraphs>95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Office</vt:lpstr>
      <vt:lpstr>Impact of window size in windowed aggregations</vt:lpstr>
      <vt:lpstr>Task description (1)</vt:lpstr>
      <vt:lpstr>Task description (2)</vt:lpstr>
      <vt:lpstr>Progress - Overview</vt:lpstr>
      <vt:lpstr>Basic Concept</vt:lpstr>
      <vt:lpstr>TaxiRide file</vt:lpstr>
      <vt:lpstr>Dataflow Model </vt:lpstr>
      <vt:lpstr>So far</vt:lpstr>
      <vt:lpstr>Latency</vt:lpstr>
      <vt:lpstr>Aggregation (1)</vt:lpstr>
      <vt:lpstr>Aggregation (2)</vt:lpstr>
      <vt:lpstr>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window size in windowed aggregations</dc:title>
  <dc:creator>Lehmann</dc:creator>
  <cp:lastModifiedBy>Lehmann</cp:lastModifiedBy>
  <cp:revision>17</cp:revision>
  <dcterms:created xsi:type="dcterms:W3CDTF">2016-12-10T17:34:10Z</dcterms:created>
  <dcterms:modified xsi:type="dcterms:W3CDTF">2016-12-10T22:02:24Z</dcterms:modified>
</cp:coreProperties>
</file>