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57" r:id="rId4"/>
    <p:sldId id="258" r:id="rId5"/>
    <p:sldId id="259" r:id="rId6"/>
    <p:sldId id="260" r:id="rId7"/>
    <p:sldId id="263" r:id="rId8"/>
    <p:sldId id="261" r:id="rId9"/>
    <p:sldId id="264"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9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2" name="正方形/長方形 1"/>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62">
              <a:latin typeface="+mn-ea"/>
              <a:ea typeface="+mn-ea"/>
            </a:endParaRPr>
          </a:p>
        </p:txBody>
      </p:sp>
      <p:pic>
        <p:nvPicPr>
          <p:cNvPr id="7" name="Picture 2" descr="http://www.epark.jp/images/pc_bg.png"/>
          <p:cNvPicPr>
            <a:picLocks noChangeAspect="1" noChangeArrowheads="1"/>
          </p:cNvPicPr>
          <p:nvPr/>
        </p:nvPicPr>
        <p:blipFill rotWithShape="1">
          <a:blip r:embed="rId2">
            <a:extLst>
              <a:ext uri="{28A0092B-C50C-407E-A947-70E740481C1C}">
                <a14:useLocalDpi xmlns:a14="http://schemas.microsoft.com/office/drawing/2010/main" val="0"/>
              </a:ext>
            </a:extLst>
          </a:blip>
          <a:srcRect t="21327" b="-41"/>
          <a:stretch/>
        </p:blipFill>
        <p:spPr bwMode="auto">
          <a:xfrm>
            <a:off x="0" y="0"/>
            <a:ext cx="9144000" cy="7105650"/>
          </a:xfrm>
          <a:prstGeom prst="rect">
            <a:avLst/>
          </a:prstGeom>
          <a:noFill/>
          <a:extLst>
            <a:ext uri="{909E8E84-426E-40DD-AFC4-6F175D3DCCD1}">
              <a14:hiddenFill xmlns:a14="http://schemas.microsoft.com/office/drawing/2010/main">
                <a:solidFill>
                  <a:srgbClr val="FFFFFF"/>
                </a:solidFill>
              </a14:hiddenFill>
            </a:ext>
          </a:extLst>
        </p:spPr>
      </p:pic>
      <p:sp>
        <p:nvSpPr>
          <p:cNvPr id="11" name="正方形/長方形 10"/>
          <p:cNvSpPr/>
          <p:nvPr/>
        </p:nvSpPr>
        <p:spPr>
          <a:xfrm>
            <a:off x="0" y="2924944"/>
            <a:ext cx="9144000" cy="1080120"/>
          </a:xfrm>
          <a:prstGeom prst="rect">
            <a:avLst/>
          </a:prstGeom>
          <a:gradFill flip="none" rotWithShape="1">
            <a:gsLst>
              <a:gs pos="50000">
                <a:srgbClr val="8FC31F"/>
              </a:gs>
              <a:gs pos="0">
                <a:srgbClr val="A8DE2E">
                  <a:alpha val="50000"/>
                </a:srgbClr>
              </a:gs>
              <a:gs pos="100000">
                <a:srgbClr val="A8DE2E">
                  <a:alpha val="5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0559" tIns="40280" rIns="80559" bIns="40280" rtlCol="0" anchor="ctr"/>
          <a:lstStyle/>
          <a:p>
            <a:pPr algn="ctr"/>
            <a:endParaRPr kumimoji="1" lang="ja-JP" altLang="en-US" sz="1662">
              <a:latin typeface="+mn-ea"/>
              <a:ea typeface="+mn-ea"/>
            </a:endParaRPr>
          </a:p>
        </p:txBody>
      </p:sp>
      <p:sp>
        <p:nvSpPr>
          <p:cNvPr id="12" name="サブタイトル 2"/>
          <p:cNvSpPr>
            <a:spLocks noGrp="1"/>
          </p:cNvSpPr>
          <p:nvPr>
            <p:ph type="subTitle" idx="1"/>
          </p:nvPr>
        </p:nvSpPr>
        <p:spPr>
          <a:xfrm>
            <a:off x="1049147" y="4437112"/>
            <a:ext cx="7045706" cy="1752600"/>
          </a:xfrm>
        </p:spPr>
        <p:txBody>
          <a:bodyPr>
            <a:normAutofit/>
          </a:bodyPr>
          <a:lstStyle>
            <a:lvl1pPr marL="0" indent="0" algn="ctr">
              <a:buNone/>
              <a:defRPr sz="2215" b="1">
                <a:solidFill>
                  <a:schemeClr val="tx1"/>
                </a:solidFill>
                <a:latin typeface="+mn-ea"/>
                <a:ea typeface="+mn-ea"/>
                <a:cs typeface="メイリオ" panose="020B0604030504040204" pitchFamily="50" charset="-128"/>
              </a:defRPr>
            </a:lvl1pPr>
            <a:lvl2pPr marL="402805" indent="0" algn="ctr">
              <a:buNone/>
              <a:defRPr>
                <a:solidFill>
                  <a:schemeClr val="tx1">
                    <a:tint val="75000"/>
                  </a:schemeClr>
                </a:solidFill>
              </a:defRPr>
            </a:lvl2pPr>
            <a:lvl3pPr marL="805610" indent="0" algn="ctr">
              <a:buNone/>
              <a:defRPr>
                <a:solidFill>
                  <a:schemeClr val="tx1">
                    <a:tint val="75000"/>
                  </a:schemeClr>
                </a:solidFill>
              </a:defRPr>
            </a:lvl3pPr>
            <a:lvl4pPr marL="1208415" indent="0" algn="ctr">
              <a:buNone/>
              <a:defRPr>
                <a:solidFill>
                  <a:schemeClr val="tx1">
                    <a:tint val="75000"/>
                  </a:schemeClr>
                </a:solidFill>
              </a:defRPr>
            </a:lvl4pPr>
            <a:lvl5pPr marL="1611220" indent="0" algn="ctr">
              <a:buNone/>
              <a:defRPr>
                <a:solidFill>
                  <a:schemeClr val="tx1">
                    <a:tint val="75000"/>
                  </a:schemeClr>
                </a:solidFill>
              </a:defRPr>
            </a:lvl5pPr>
            <a:lvl6pPr marL="2014025" indent="0" algn="ctr">
              <a:buNone/>
              <a:defRPr>
                <a:solidFill>
                  <a:schemeClr val="tx1">
                    <a:tint val="75000"/>
                  </a:schemeClr>
                </a:solidFill>
              </a:defRPr>
            </a:lvl6pPr>
            <a:lvl7pPr marL="2416830" indent="0" algn="ctr">
              <a:buNone/>
              <a:defRPr>
                <a:solidFill>
                  <a:schemeClr val="tx1">
                    <a:tint val="75000"/>
                  </a:schemeClr>
                </a:solidFill>
              </a:defRPr>
            </a:lvl7pPr>
            <a:lvl8pPr marL="2819636" indent="0" algn="ctr">
              <a:buNone/>
              <a:defRPr>
                <a:solidFill>
                  <a:schemeClr val="tx1">
                    <a:tint val="75000"/>
                  </a:schemeClr>
                </a:solidFill>
              </a:defRPr>
            </a:lvl8pPr>
            <a:lvl9pPr marL="3222441"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
        <p:nvSpPr>
          <p:cNvPr id="13" name="タイトル 16"/>
          <p:cNvSpPr>
            <a:spLocks noGrp="1"/>
          </p:cNvSpPr>
          <p:nvPr>
            <p:ph type="title"/>
          </p:nvPr>
        </p:nvSpPr>
        <p:spPr>
          <a:xfrm>
            <a:off x="0" y="3068960"/>
            <a:ext cx="9144000" cy="900014"/>
          </a:xfrm>
        </p:spPr>
        <p:txBody>
          <a:bodyPr/>
          <a:lstStyle>
            <a:lvl1pPr algn="ctr">
              <a:defRPr sz="3323" b="1" spc="277">
                <a:solidFill>
                  <a:schemeClr val="bg1"/>
                </a:solidFill>
                <a:latin typeface="+mn-ea"/>
                <a:ea typeface="+mn-ea"/>
                <a:cs typeface="メイリオ" panose="020B0604030504040204" pitchFamily="50" charset="-128"/>
              </a:defRPr>
            </a:lvl1pPr>
          </a:lstStyle>
          <a:p>
            <a:r>
              <a:rPr kumimoji="1" lang="ja-JP" altLang="en-US"/>
              <a:t>マスター タイトルの書式設定</a:t>
            </a:r>
            <a:endParaRPr kumimoji="1" lang="ja-JP" altLang="en-US" dirty="0"/>
          </a:p>
        </p:txBody>
      </p:sp>
      <p:sp>
        <p:nvSpPr>
          <p:cNvPr id="3" name="テキスト ボックス 2"/>
          <p:cNvSpPr txBox="1"/>
          <p:nvPr/>
        </p:nvSpPr>
        <p:spPr>
          <a:xfrm>
            <a:off x="7563102" y="179348"/>
            <a:ext cx="1355226" cy="441340"/>
          </a:xfrm>
          <a:prstGeom prst="rect">
            <a:avLst/>
          </a:prstGeom>
          <a:solidFill>
            <a:schemeClr val="bg1"/>
          </a:solidFill>
          <a:ln w="38100">
            <a:solidFill>
              <a:srgbClr val="FF0000"/>
            </a:solidFill>
          </a:ln>
        </p:spPr>
        <p:txBody>
          <a:bodyPr wrap="none" rtlCol="0" anchor="ctr">
            <a:noAutofit/>
          </a:bodyPr>
          <a:lstStyle/>
          <a:p>
            <a:pPr algn="ctr"/>
            <a:r>
              <a:rPr kumimoji="1" lang="en-US" altLang="ja-JP" sz="1477" dirty="0">
                <a:solidFill>
                  <a:srgbClr val="FF0000"/>
                </a:solidFill>
                <a:latin typeface="+mn-ea"/>
                <a:ea typeface="+mn-ea"/>
              </a:rPr>
              <a:t>Confidential</a:t>
            </a:r>
            <a:endParaRPr kumimoji="1" lang="ja-JP" altLang="en-US" sz="1477" dirty="0">
              <a:solidFill>
                <a:srgbClr val="FF0000"/>
              </a:solidFill>
              <a:latin typeface="+mn-ea"/>
              <a:ea typeface="+mn-ea"/>
            </a:endParaRPr>
          </a:p>
        </p:txBody>
      </p:sp>
      <p:sp>
        <p:nvSpPr>
          <p:cNvPr id="14" name="角丸四角形 13"/>
          <p:cNvSpPr/>
          <p:nvPr/>
        </p:nvSpPr>
        <p:spPr>
          <a:xfrm>
            <a:off x="2836710" y="1052736"/>
            <a:ext cx="3470581" cy="15380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0559" tIns="40280" rIns="80559" bIns="40280" rtlCol="0" anchor="ctr"/>
          <a:lstStyle/>
          <a:p>
            <a:pPr algn="ctr"/>
            <a:endParaRPr kumimoji="1" lang="ja-JP" altLang="en-US" sz="1662"/>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9684" y="1132730"/>
            <a:ext cx="2924633" cy="1378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89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438406"/>
          </a:xfrm>
        </p:spPr>
        <p:txBody>
          <a:bodyPr/>
          <a:lstStyle>
            <a:lvl1pPr>
              <a:defRPr sz="2585">
                <a:latin typeface="+mn-ea"/>
                <a:ea typeface="+mn-ea"/>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0" y="620689"/>
            <a:ext cx="9144000" cy="438407"/>
          </a:xfrm>
        </p:spPr>
        <p:txBody>
          <a:bodyPr/>
          <a:lstStyle>
            <a:lvl1pPr marL="0" indent="0">
              <a:buNone/>
              <a:defRPr spc="92" baseline="0">
                <a:latin typeface="+mn-ea"/>
                <a:ea typeface="+mn-ea"/>
              </a:defRPr>
            </a:lvl1pPr>
            <a:lvl2pPr>
              <a:defRPr spc="92" baseline="0">
                <a:latin typeface="+mn-ea"/>
                <a:ea typeface="+mn-ea"/>
              </a:defRPr>
            </a:lvl2pPr>
            <a:lvl3pPr>
              <a:defRPr spc="92" baseline="0">
                <a:latin typeface="+mn-ea"/>
                <a:ea typeface="+mn-ea"/>
              </a:defRPr>
            </a:lvl3pPr>
            <a:lvl4pPr>
              <a:defRPr spc="92" baseline="0">
                <a:latin typeface="+mn-ea"/>
                <a:ea typeface="+mn-ea"/>
              </a:defRPr>
            </a:lvl4pPr>
            <a:lvl5pPr>
              <a:defRPr spc="92" baseline="0">
                <a:latin typeface="+mn-ea"/>
                <a:ea typeface="+mn-ea"/>
              </a:defRPr>
            </a:lvl5pPr>
          </a:lstStyle>
          <a:p>
            <a:pPr lvl="0"/>
            <a:r>
              <a:rPr kumimoji="1" lang="ja-JP" altLang="en-US"/>
              <a:t>マスター テキストの書式設定</a:t>
            </a:r>
          </a:p>
        </p:txBody>
      </p:sp>
      <p:sp>
        <p:nvSpPr>
          <p:cNvPr id="9" name="スライド番号プレースホルダー 5"/>
          <p:cNvSpPr>
            <a:spLocks noGrp="1"/>
          </p:cNvSpPr>
          <p:nvPr>
            <p:ph type="sldNum" sz="quarter" idx="4"/>
          </p:nvPr>
        </p:nvSpPr>
        <p:spPr>
          <a:xfrm>
            <a:off x="8188885" y="6473230"/>
            <a:ext cx="822218" cy="268139"/>
          </a:xfrm>
          <a:prstGeom prst="rect">
            <a:avLst/>
          </a:prstGeom>
        </p:spPr>
        <p:txBody>
          <a:bodyPr vert="horz" lIns="87272" tIns="43637" rIns="87272" bIns="43637" rtlCol="0" anchor="ctr"/>
          <a:lstStyle>
            <a:lvl1pPr algn="r">
              <a:defRPr sz="1015">
                <a:solidFill>
                  <a:schemeClr val="tx1">
                    <a:tint val="75000"/>
                  </a:schemeClr>
                </a:solidFill>
                <a:latin typeface="+mn-ea"/>
                <a:ea typeface="+mn-ea"/>
                <a:cs typeface="メイリオ" panose="020B0604030504040204" pitchFamily="50" charset="-128"/>
              </a:defRPr>
            </a:lvl1pPr>
          </a:lstStyle>
          <a:p>
            <a:fld id="{1FF4A747-BAEB-4A8A-8E86-40B79D37FB5A}" type="slidenum">
              <a:rPr kumimoji="1" lang="ja-JP" altLang="en-US" smtClean="0"/>
              <a:t>‹#›</a:t>
            </a:fld>
            <a:endParaRPr kumimoji="1" lang="ja-JP" altLang="en-US"/>
          </a:p>
        </p:txBody>
      </p:sp>
      <p:sp>
        <p:nvSpPr>
          <p:cNvPr id="12" name="正方形/長方形 11"/>
          <p:cNvSpPr/>
          <p:nvPr/>
        </p:nvSpPr>
        <p:spPr>
          <a:xfrm rot="10800000">
            <a:off x="0" y="6417417"/>
            <a:ext cx="9144000" cy="45720"/>
          </a:xfrm>
          <a:prstGeom prst="rect">
            <a:avLst/>
          </a:prstGeom>
          <a:gradFill flip="none" rotWithShape="1">
            <a:gsLst>
              <a:gs pos="0">
                <a:srgbClr val="8FC31F"/>
              </a:gs>
              <a:gs pos="100000">
                <a:srgbClr val="A8DE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0559" tIns="40280" rIns="80559" bIns="40280" rtlCol="0" anchor="ctr"/>
          <a:lstStyle/>
          <a:p>
            <a:pPr algn="ctr"/>
            <a:endParaRPr kumimoji="1" lang="ja-JP" altLang="en-US" sz="1662">
              <a:latin typeface="+mn-ea"/>
              <a:ea typeface="+mn-ea"/>
            </a:endParaRPr>
          </a:p>
        </p:txBody>
      </p:sp>
    </p:spTree>
    <p:extLst>
      <p:ext uri="{BB962C8B-B14F-4D97-AF65-F5344CB8AC3E}">
        <p14:creationId xmlns:p14="http://schemas.microsoft.com/office/powerpoint/2010/main" val="35884343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8039" y="-6358"/>
            <a:ext cx="9143999" cy="411022"/>
          </a:xfrm>
          <a:prstGeom prst="rect">
            <a:avLst/>
          </a:prstGeom>
        </p:spPr>
        <p:txBody>
          <a:bodyPr vert="horz" lIns="91440" tIns="45720" rIns="91440" bIns="45720" rtlCol="0" anchor="t">
            <a:no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0" y="476673"/>
            <a:ext cx="9125959" cy="435107"/>
          </a:xfrm>
          <a:prstGeom prst="rect">
            <a:avLst/>
          </a:prstGeom>
        </p:spPr>
        <p:txBody>
          <a:bodyPr vert="horz" lIns="91440" tIns="45720" rIns="91440" bIns="45720" rtlCol="0">
            <a:noAutofit/>
          </a:bodyPr>
          <a:lstStyle/>
          <a:p>
            <a:pPr lvl="0"/>
            <a:r>
              <a:rPr kumimoji="1" lang="ja-JP" altLang="en-US" dirty="0"/>
              <a:t>マスター テキストの</a:t>
            </a:r>
            <a:r>
              <a:rPr kumimoji="1" lang="ja-JP" altLang="en-US"/>
              <a:t>書式設定</a:t>
            </a:r>
            <a:endParaRPr kumimoji="1" lang="ja-JP" altLang="en-US" dirty="0"/>
          </a:p>
        </p:txBody>
      </p:sp>
      <p:sp>
        <p:nvSpPr>
          <p:cNvPr id="9" name="正方形/長方形 8"/>
          <p:cNvSpPr/>
          <p:nvPr/>
        </p:nvSpPr>
        <p:spPr>
          <a:xfrm rot="10800000">
            <a:off x="0" y="6417417"/>
            <a:ext cx="9144000" cy="45720"/>
          </a:xfrm>
          <a:prstGeom prst="rect">
            <a:avLst/>
          </a:prstGeom>
          <a:gradFill flip="none" rotWithShape="1">
            <a:gsLst>
              <a:gs pos="0">
                <a:srgbClr val="8FC31F"/>
              </a:gs>
              <a:gs pos="100000">
                <a:srgbClr val="A8DE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0559" tIns="40280" rIns="80559" bIns="40280" rtlCol="0" anchor="ctr"/>
          <a:lstStyle/>
          <a:p>
            <a:pPr algn="ctr"/>
            <a:endParaRPr kumimoji="1" lang="ja-JP" altLang="en-US" sz="1662">
              <a:latin typeface="+mn-ea"/>
              <a:ea typeface="+mn-ea"/>
            </a:endParaRPr>
          </a:p>
        </p:txBody>
      </p:sp>
      <p:sp>
        <p:nvSpPr>
          <p:cNvPr id="10" name="正方形/長方形 9"/>
          <p:cNvSpPr/>
          <p:nvPr/>
        </p:nvSpPr>
        <p:spPr>
          <a:xfrm rot="10800000">
            <a:off x="0" y="430951"/>
            <a:ext cx="9144000" cy="45720"/>
          </a:xfrm>
          <a:prstGeom prst="rect">
            <a:avLst/>
          </a:prstGeom>
          <a:gradFill flip="none" rotWithShape="1">
            <a:gsLst>
              <a:gs pos="0">
                <a:srgbClr val="8FC31F"/>
              </a:gs>
              <a:gs pos="100000">
                <a:srgbClr val="A8DE2E"/>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0559" tIns="40280" rIns="80559" bIns="40280" rtlCol="0" anchor="ctr"/>
          <a:lstStyle/>
          <a:p>
            <a:pPr algn="ctr"/>
            <a:endParaRPr kumimoji="1" lang="ja-JP" altLang="en-US" sz="1662">
              <a:latin typeface="+mn-ea"/>
              <a:ea typeface="+mn-ea"/>
            </a:endParaRPr>
          </a:p>
        </p:txBody>
      </p:sp>
      <p:sp>
        <p:nvSpPr>
          <p:cNvPr id="11" name="テキスト ボックス 10"/>
          <p:cNvSpPr txBox="1"/>
          <p:nvPr/>
        </p:nvSpPr>
        <p:spPr>
          <a:xfrm>
            <a:off x="52114" y="6506293"/>
            <a:ext cx="797626" cy="216000"/>
          </a:xfrm>
          <a:prstGeom prst="rect">
            <a:avLst/>
          </a:prstGeom>
          <a:solidFill>
            <a:schemeClr val="bg1"/>
          </a:solidFill>
          <a:ln w="12700">
            <a:solidFill>
              <a:srgbClr val="FF0000"/>
            </a:solidFill>
          </a:ln>
        </p:spPr>
        <p:txBody>
          <a:bodyPr wrap="none" rtlCol="0" anchor="ctr">
            <a:noAutofit/>
          </a:bodyPr>
          <a:lstStyle/>
          <a:p>
            <a:pPr algn="ctr"/>
            <a:r>
              <a:rPr kumimoji="1" lang="en-US" altLang="ja-JP" sz="831" dirty="0">
                <a:solidFill>
                  <a:srgbClr val="FF0000"/>
                </a:solidFill>
                <a:latin typeface="+mn-ea"/>
                <a:ea typeface="+mn-ea"/>
              </a:rPr>
              <a:t>Confidential</a:t>
            </a:r>
            <a:endParaRPr kumimoji="1" lang="ja-JP" altLang="en-US" sz="831" dirty="0">
              <a:solidFill>
                <a:srgbClr val="FF0000"/>
              </a:solidFill>
              <a:latin typeface="+mn-ea"/>
              <a:ea typeface="+mn-ea"/>
            </a:endParaRPr>
          </a:p>
        </p:txBody>
      </p:sp>
      <p:sp>
        <p:nvSpPr>
          <p:cNvPr id="4" name="テキスト ボックス 3"/>
          <p:cNvSpPr txBox="1"/>
          <p:nvPr/>
        </p:nvSpPr>
        <p:spPr>
          <a:xfrm>
            <a:off x="4142233" y="6506849"/>
            <a:ext cx="859531" cy="205890"/>
          </a:xfrm>
          <a:prstGeom prst="rect">
            <a:avLst/>
          </a:prstGeom>
          <a:noFill/>
        </p:spPr>
        <p:txBody>
          <a:bodyPr wrap="none" rtlCol="0">
            <a:spAutoFit/>
          </a:bodyPr>
          <a:lstStyle/>
          <a:p>
            <a:pPr marL="0" marR="0" indent="0" algn="ctr" defTabSz="844083" rtl="0" eaLnBrk="1" fontAlgn="auto" latinLnBrk="0" hangingPunct="1">
              <a:lnSpc>
                <a:spcPct val="100000"/>
              </a:lnSpc>
              <a:spcBef>
                <a:spcPts val="0"/>
              </a:spcBef>
              <a:spcAft>
                <a:spcPts val="0"/>
              </a:spcAft>
              <a:buClrTx/>
              <a:buSzTx/>
              <a:buFontTx/>
              <a:buNone/>
              <a:tabLst/>
              <a:defRPr/>
            </a:pPr>
            <a:r>
              <a:rPr lang="en-US" altLang="ja-JP" sz="738" dirty="0">
                <a:solidFill>
                  <a:schemeClr val="tx1">
                    <a:lumMod val="50000"/>
                    <a:lumOff val="50000"/>
                  </a:schemeClr>
                </a:solidFill>
                <a:latin typeface="+mn-ea"/>
                <a:ea typeface="+mn-ea"/>
                <a:cs typeface="メイリオ" panose="020B0604030504040204" pitchFamily="50" charset="-128"/>
              </a:rPr>
              <a:t>© EPARK, Inc.</a:t>
            </a:r>
            <a:endParaRPr lang="ja-JP" altLang="en-US" sz="738" dirty="0">
              <a:solidFill>
                <a:schemeClr val="tx1">
                  <a:lumMod val="50000"/>
                  <a:lumOff val="50000"/>
                </a:schemeClr>
              </a:solidFill>
              <a:latin typeface="+mn-ea"/>
              <a:ea typeface="+mn-ea"/>
              <a:cs typeface="メイリオ" panose="020B0604030504040204" pitchFamily="50" charset="-128"/>
            </a:endParaRPr>
          </a:p>
        </p:txBody>
      </p:sp>
      <p:sp>
        <p:nvSpPr>
          <p:cNvPr id="5" name="テキスト ボックス 4"/>
          <p:cNvSpPr txBox="1"/>
          <p:nvPr/>
        </p:nvSpPr>
        <p:spPr>
          <a:xfrm>
            <a:off x="8427197" y="6506293"/>
            <a:ext cx="631455" cy="248530"/>
          </a:xfrm>
          <a:prstGeom prst="rect">
            <a:avLst/>
          </a:prstGeom>
          <a:noFill/>
        </p:spPr>
        <p:txBody>
          <a:bodyPr wrap="square" rtlCol="0">
            <a:spAutoFit/>
          </a:bodyPr>
          <a:lstStyle/>
          <a:p>
            <a:pPr algn="r"/>
            <a:fld id="{949B32E5-5485-4A50-B0C0-115EF891109A}" type="slidenum">
              <a:rPr kumimoji="1" lang="ja-JP" altLang="en-US" sz="1015" smtClean="0">
                <a:solidFill>
                  <a:schemeClr val="tx1">
                    <a:lumMod val="50000"/>
                    <a:lumOff val="50000"/>
                  </a:schemeClr>
                </a:solidFill>
                <a:latin typeface="+mn-ea"/>
                <a:ea typeface="+mn-ea"/>
                <a:cs typeface="メイリオ" panose="020B0604030504040204" pitchFamily="50" charset="-128"/>
              </a:rPr>
              <a:pPr algn="r"/>
              <a:t>‹#›</a:t>
            </a:fld>
            <a:endParaRPr kumimoji="1" lang="ja-JP" altLang="en-US" sz="1015" dirty="0">
              <a:solidFill>
                <a:schemeClr val="tx1">
                  <a:lumMod val="50000"/>
                  <a:lumOff val="50000"/>
                </a:schemeClr>
              </a:solidFill>
              <a:latin typeface="+mn-ea"/>
              <a:ea typeface="+mn-ea"/>
              <a:cs typeface="メイリオ" panose="020B0604030504040204" pitchFamily="50" charset="-128"/>
            </a:endParaRPr>
          </a:p>
        </p:txBody>
      </p:sp>
      <p:pic>
        <p:nvPicPr>
          <p:cNvPr id="14"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63102" y="1"/>
            <a:ext cx="1562859" cy="40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592308"/>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844083" rtl="0" eaLnBrk="1" latinLnBrk="0" hangingPunct="1">
        <a:spcBef>
          <a:spcPct val="0"/>
        </a:spcBef>
        <a:buNone/>
        <a:defRPr kumimoji="1" sz="2585" b="1" kern="1200" spc="0" baseline="0">
          <a:solidFill>
            <a:schemeClr val="tx1"/>
          </a:solidFill>
          <a:latin typeface="+mn-ea"/>
          <a:ea typeface="+mn-ea"/>
          <a:cs typeface="メイリオ" panose="020B0604030504040204" pitchFamily="50" charset="-128"/>
        </a:defRPr>
      </a:lvl1pPr>
    </p:titleStyle>
    <p:bodyStyle>
      <a:lvl1pPr marL="0" indent="0" algn="l" defTabSz="844083" rtl="0" eaLnBrk="1" latinLnBrk="0" hangingPunct="1">
        <a:lnSpc>
          <a:spcPct val="120000"/>
        </a:lnSpc>
        <a:spcBef>
          <a:spcPct val="20000"/>
        </a:spcBef>
        <a:buFont typeface="Arial" panose="020B0604020202020204" pitchFamily="34" charset="0"/>
        <a:buNone/>
        <a:defRPr kumimoji="1" sz="2215" kern="1200" spc="92" baseline="0">
          <a:solidFill>
            <a:schemeClr val="tx1"/>
          </a:solidFill>
          <a:latin typeface="+mn-ea"/>
          <a:ea typeface="+mn-ea"/>
          <a:cs typeface="+mn-cs"/>
        </a:defRPr>
      </a:lvl1pPr>
      <a:lvl2pPr marL="685817" indent="-263776" algn="l" defTabSz="844083" rtl="0" eaLnBrk="1" latinLnBrk="0" hangingPunct="1">
        <a:lnSpc>
          <a:spcPct val="120000"/>
        </a:lnSpc>
        <a:spcBef>
          <a:spcPct val="20000"/>
        </a:spcBef>
        <a:buFont typeface="Arial" panose="020B0604020202020204" pitchFamily="34" charset="0"/>
        <a:buChar char="–"/>
        <a:defRPr kumimoji="1" sz="2585" kern="1200" spc="92" baseline="0">
          <a:solidFill>
            <a:schemeClr val="tx1"/>
          </a:solidFill>
          <a:latin typeface="+mn-ea"/>
          <a:ea typeface="+mn-ea"/>
          <a:cs typeface="+mn-cs"/>
        </a:defRPr>
      </a:lvl2pPr>
      <a:lvl3pPr marL="1055103" indent="-211021" algn="l" defTabSz="844083" rtl="0" eaLnBrk="1" latinLnBrk="0" hangingPunct="1">
        <a:lnSpc>
          <a:spcPct val="120000"/>
        </a:lnSpc>
        <a:spcBef>
          <a:spcPct val="20000"/>
        </a:spcBef>
        <a:buFont typeface="Arial" panose="020B0604020202020204" pitchFamily="34" charset="0"/>
        <a:buChar char="•"/>
        <a:defRPr kumimoji="1" sz="2215" kern="1200" spc="92" baseline="0">
          <a:solidFill>
            <a:schemeClr val="tx1"/>
          </a:solidFill>
          <a:latin typeface="+mn-ea"/>
          <a:ea typeface="+mn-ea"/>
          <a:cs typeface="+mn-cs"/>
        </a:defRPr>
      </a:lvl3pPr>
      <a:lvl4pPr marL="1477145" indent="-211021" algn="l" defTabSz="844083" rtl="0" eaLnBrk="1" latinLnBrk="0" hangingPunct="1">
        <a:lnSpc>
          <a:spcPct val="120000"/>
        </a:lnSpc>
        <a:spcBef>
          <a:spcPct val="20000"/>
        </a:spcBef>
        <a:buFont typeface="Arial" panose="020B0604020202020204" pitchFamily="34" charset="0"/>
        <a:buChar char="–"/>
        <a:defRPr kumimoji="1" sz="1846" kern="1200" spc="92" baseline="0">
          <a:solidFill>
            <a:schemeClr val="tx1"/>
          </a:solidFill>
          <a:latin typeface="+mn-ea"/>
          <a:ea typeface="+mn-ea"/>
          <a:cs typeface="+mn-cs"/>
        </a:defRPr>
      </a:lvl4pPr>
      <a:lvl5pPr marL="1899186" indent="-211021" algn="l" defTabSz="844083" rtl="0" eaLnBrk="1" latinLnBrk="0" hangingPunct="1">
        <a:lnSpc>
          <a:spcPct val="120000"/>
        </a:lnSpc>
        <a:spcBef>
          <a:spcPct val="20000"/>
        </a:spcBef>
        <a:buFont typeface="Arial" panose="020B0604020202020204" pitchFamily="34" charset="0"/>
        <a:buChar char="»"/>
        <a:defRPr kumimoji="1" sz="1846" kern="1200" spc="92" baseline="0">
          <a:solidFill>
            <a:schemeClr val="tx1"/>
          </a:solidFill>
          <a:latin typeface="+mn-ea"/>
          <a:ea typeface="+mn-ea"/>
          <a:cs typeface="+mn-cs"/>
        </a:defRPr>
      </a:lvl5pPr>
      <a:lvl6pPr marL="2321227" indent="-211021" algn="l" defTabSz="844083" rtl="0" eaLnBrk="1" latinLnBrk="0" hangingPunct="1">
        <a:spcBef>
          <a:spcPct val="20000"/>
        </a:spcBef>
        <a:buFont typeface="Arial" panose="020B0604020202020204" pitchFamily="34" charset="0"/>
        <a:buChar char="•"/>
        <a:defRPr kumimoji="1" sz="1846" kern="1200">
          <a:solidFill>
            <a:schemeClr val="tx1"/>
          </a:solidFill>
          <a:latin typeface="+mn-lt"/>
          <a:ea typeface="+mn-ea"/>
          <a:cs typeface="+mn-cs"/>
        </a:defRPr>
      </a:lvl6pPr>
      <a:lvl7pPr marL="2743269" indent="-211021" algn="l" defTabSz="844083" rtl="0" eaLnBrk="1" latinLnBrk="0" hangingPunct="1">
        <a:spcBef>
          <a:spcPct val="20000"/>
        </a:spcBef>
        <a:buFont typeface="Arial" panose="020B0604020202020204" pitchFamily="34" charset="0"/>
        <a:buChar char="•"/>
        <a:defRPr kumimoji="1" sz="1846" kern="1200">
          <a:solidFill>
            <a:schemeClr val="tx1"/>
          </a:solidFill>
          <a:latin typeface="+mn-lt"/>
          <a:ea typeface="+mn-ea"/>
          <a:cs typeface="+mn-cs"/>
        </a:defRPr>
      </a:lvl7pPr>
      <a:lvl8pPr marL="3165310" indent="-211021" algn="l" defTabSz="844083" rtl="0" eaLnBrk="1" latinLnBrk="0" hangingPunct="1">
        <a:spcBef>
          <a:spcPct val="20000"/>
        </a:spcBef>
        <a:buFont typeface="Arial" panose="020B0604020202020204" pitchFamily="34" charset="0"/>
        <a:buChar char="•"/>
        <a:defRPr kumimoji="1" sz="1846" kern="1200">
          <a:solidFill>
            <a:schemeClr val="tx1"/>
          </a:solidFill>
          <a:latin typeface="+mn-lt"/>
          <a:ea typeface="+mn-ea"/>
          <a:cs typeface="+mn-cs"/>
        </a:defRPr>
      </a:lvl8pPr>
      <a:lvl9pPr marL="3587351" indent="-211021" algn="l" defTabSz="844083" rtl="0" eaLnBrk="1" latinLnBrk="0" hangingPunct="1">
        <a:spcBef>
          <a:spcPct val="20000"/>
        </a:spcBef>
        <a:buFont typeface="Arial" panose="020B0604020202020204" pitchFamily="34" charset="0"/>
        <a:buChar char="•"/>
        <a:defRPr kumimoji="1" sz="1846" kern="1200">
          <a:solidFill>
            <a:schemeClr val="tx1"/>
          </a:solidFill>
          <a:latin typeface="+mn-lt"/>
          <a:ea typeface="+mn-ea"/>
          <a:cs typeface="+mn-cs"/>
        </a:defRPr>
      </a:lvl9pPr>
    </p:bodyStyle>
    <p:otherStyle>
      <a:defPPr>
        <a:defRPr lang="ja-JP"/>
      </a:defPPr>
      <a:lvl1pPr marL="0" algn="l" defTabSz="844083" rtl="0" eaLnBrk="1" latinLnBrk="0" hangingPunct="1">
        <a:defRPr kumimoji="1" sz="1662" kern="1200">
          <a:solidFill>
            <a:schemeClr val="tx1"/>
          </a:solidFill>
          <a:latin typeface="+mn-lt"/>
          <a:ea typeface="+mn-ea"/>
          <a:cs typeface="+mn-cs"/>
        </a:defRPr>
      </a:lvl1pPr>
      <a:lvl2pPr marL="422041" algn="l" defTabSz="844083" rtl="0" eaLnBrk="1" latinLnBrk="0" hangingPunct="1">
        <a:defRPr kumimoji="1" sz="1662" kern="1200">
          <a:solidFill>
            <a:schemeClr val="tx1"/>
          </a:solidFill>
          <a:latin typeface="+mn-lt"/>
          <a:ea typeface="+mn-ea"/>
          <a:cs typeface="+mn-cs"/>
        </a:defRPr>
      </a:lvl2pPr>
      <a:lvl3pPr marL="844083" algn="l" defTabSz="844083" rtl="0" eaLnBrk="1" latinLnBrk="0" hangingPunct="1">
        <a:defRPr kumimoji="1" sz="1662" kern="1200">
          <a:solidFill>
            <a:schemeClr val="tx1"/>
          </a:solidFill>
          <a:latin typeface="+mn-lt"/>
          <a:ea typeface="+mn-ea"/>
          <a:cs typeface="+mn-cs"/>
        </a:defRPr>
      </a:lvl3pPr>
      <a:lvl4pPr marL="1266124" algn="l" defTabSz="844083" rtl="0" eaLnBrk="1" latinLnBrk="0" hangingPunct="1">
        <a:defRPr kumimoji="1" sz="1662" kern="1200">
          <a:solidFill>
            <a:schemeClr val="tx1"/>
          </a:solidFill>
          <a:latin typeface="+mn-lt"/>
          <a:ea typeface="+mn-ea"/>
          <a:cs typeface="+mn-cs"/>
        </a:defRPr>
      </a:lvl4pPr>
      <a:lvl5pPr marL="1688165" algn="l" defTabSz="844083" rtl="0" eaLnBrk="1" latinLnBrk="0" hangingPunct="1">
        <a:defRPr kumimoji="1" sz="1662" kern="1200">
          <a:solidFill>
            <a:schemeClr val="tx1"/>
          </a:solidFill>
          <a:latin typeface="+mn-lt"/>
          <a:ea typeface="+mn-ea"/>
          <a:cs typeface="+mn-cs"/>
        </a:defRPr>
      </a:lvl5pPr>
      <a:lvl6pPr marL="2110207" algn="l" defTabSz="844083" rtl="0" eaLnBrk="1" latinLnBrk="0" hangingPunct="1">
        <a:defRPr kumimoji="1" sz="1662" kern="1200">
          <a:solidFill>
            <a:schemeClr val="tx1"/>
          </a:solidFill>
          <a:latin typeface="+mn-lt"/>
          <a:ea typeface="+mn-ea"/>
          <a:cs typeface="+mn-cs"/>
        </a:defRPr>
      </a:lvl6pPr>
      <a:lvl7pPr marL="2532248" algn="l" defTabSz="844083" rtl="0" eaLnBrk="1" latinLnBrk="0" hangingPunct="1">
        <a:defRPr kumimoji="1" sz="1662" kern="1200">
          <a:solidFill>
            <a:schemeClr val="tx1"/>
          </a:solidFill>
          <a:latin typeface="+mn-lt"/>
          <a:ea typeface="+mn-ea"/>
          <a:cs typeface="+mn-cs"/>
        </a:defRPr>
      </a:lvl7pPr>
      <a:lvl8pPr marL="2954289" algn="l" defTabSz="844083" rtl="0" eaLnBrk="1" latinLnBrk="0" hangingPunct="1">
        <a:defRPr kumimoji="1" sz="1662" kern="1200">
          <a:solidFill>
            <a:schemeClr val="tx1"/>
          </a:solidFill>
          <a:latin typeface="+mn-lt"/>
          <a:ea typeface="+mn-ea"/>
          <a:cs typeface="+mn-cs"/>
        </a:defRPr>
      </a:lvl8pPr>
      <a:lvl9pPr marL="3376331" algn="l" defTabSz="844083" rtl="0" eaLnBrk="1" latinLnBrk="0" hangingPunct="1">
        <a:defRPr kumimoji="1"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FDD9B501-E082-4419-BC7C-61C7BEC88AFA}"/>
              </a:ext>
            </a:extLst>
          </p:cNvPr>
          <p:cNvSpPr>
            <a:spLocks noGrp="1"/>
          </p:cNvSpPr>
          <p:nvPr>
            <p:ph type="subTitle" idx="1"/>
          </p:nvPr>
        </p:nvSpPr>
        <p:spPr/>
        <p:txBody>
          <a:bodyPr/>
          <a:lstStyle/>
          <a:p>
            <a:endParaRPr kumimoji="1" lang="ja-JP" altLang="en-US"/>
          </a:p>
        </p:txBody>
      </p:sp>
      <p:sp>
        <p:nvSpPr>
          <p:cNvPr id="2" name="タイトル 1">
            <a:extLst>
              <a:ext uri="{FF2B5EF4-FFF2-40B4-BE49-F238E27FC236}">
                <a16:creationId xmlns:a16="http://schemas.microsoft.com/office/drawing/2014/main" id="{8A6E81C1-8882-4C63-84A7-AD25A4FCE41F}"/>
              </a:ext>
            </a:extLst>
          </p:cNvPr>
          <p:cNvSpPr>
            <a:spLocks noGrp="1"/>
          </p:cNvSpPr>
          <p:nvPr>
            <p:ph type="title"/>
          </p:nvPr>
        </p:nvSpPr>
        <p:spPr/>
        <p:txBody>
          <a:bodyPr/>
          <a:lstStyle/>
          <a:p>
            <a:r>
              <a:rPr kumimoji="1" lang="ja-JP" altLang="en-US" dirty="0"/>
              <a:t>リピート率の算出についての説明</a:t>
            </a:r>
          </a:p>
        </p:txBody>
      </p:sp>
    </p:spTree>
    <p:extLst>
      <p:ext uri="{BB962C8B-B14F-4D97-AF65-F5344CB8AC3E}">
        <p14:creationId xmlns:p14="http://schemas.microsoft.com/office/powerpoint/2010/main" val="348618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51E456-5A8B-43FC-9BE1-5C438577C92C}"/>
              </a:ext>
            </a:extLst>
          </p:cNvPr>
          <p:cNvSpPr>
            <a:spLocks noGrp="1"/>
          </p:cNvSpPr>
          <p:nvPr>
            <p:ph type="title"/>
          </p:nvPr>
        </p:nvSpPr>
        <p:spPr/>
        <p:txBody>
          <a:bodyPr/>
          <a:lstStyle/>
          <a:p>
            <a:r>
              <a:rPr kumimoji="1" lang="en-US" altLang="ja-JP" dirty="0"/>
              <a:t>Index</a:t>
            </a:r>
            <a:endParaRPr kumimoji="1" lang="ja-JP" altLang="en-US" dirty="0"/>
          </a:p>
        </p:txBody>
      </p:sp>
      <p:sp>
        <p:nvSpPr>
          <p:cNvPr id="3" name="コンテンツ プレースホルダー 2">
            <a:extLst>
              <a:ext uri="{FF2B5EF4-FFF2-40B4-BE49-F238E27FC236}">
                <a16:creationId xmlns:a16="http://schemas.microsoft.com/office/drawing/2014/main" id="{CE4BAB48-290D-46E4-89B4-D2A73CCFFD2B}"/>
              </a:ext>
            </a:extLst>
          </p:cNvPr>
          <p:cNvSpPr>
            <a:spLocks noGrp="1"/>
          </p:cNvSpPr>
          <p:nvPr>
            <p:ph idx="1"/>
          </p:nvPr>
        </p:nvSpPr>
        <p:spPr/>
        <p:txBody>
          <a:bodyPr/>
          <a:lstStyle/>
          <a:p>
            <a:pPr marL="457200" indent="-457200">
              <a:buFont typeface="+mj-lt"/>
              <a:buAutoNum type="arabicPeriod"/>
            </a:pPr>
            <a:r>
              <a:rPr lang="ja-JP" altLang="en-US" dirty="0"/>
              <a:t>リピート率とは</a:t>
            </a:r>
            <a:endParaRPr lang="en-US" altLang="ja-JP" dirty="0"/>
          </a:p>
          <a:p>
            <a:pPr marL="457200" indent="-457200">
              <a:buFont typeface="+mj-lt"/>
              <a:buAutoNum type="arabicPeriod"/>
            </a:pPr>
            <a:endParaRPr lang="en-US" altLang="ja-JP" dirty="0"/>
          </a:p>
          <a:p>
            <a:pPr marL="457200" indent="-457200">
              <a:buFont typeface="+mj-lt"/>
              <a:buAutoNum type="arabicPeriod"/>
            </a:pPr>
            <a:r>
              <a:rPr lang="ja-JP" altLang="en-US" dirty="0"/>
              <a:t>算出要件</a:t>
            </a:r>
            <a:endParaRPr lang="en-US" altLang="ja-JP" dirty="0"/>
          </a:p>
          <a:p>
            <a:pPr marL="457200" indent="-457200">
              <a:buFont typeface="+mj-lt"/>
              <a:buAutoNum type="arabicPeriod"/>
            </a:pPr>
            <a:endParaRPr lang="en-US" altLang="ja-JP" dirty="0"/>
          </a:p>
          <a:p>
            <a:pPr marL="457200" indent="-457200">
              <a:buFont typeface="+mj-lt"/>
              <a:buAutoNum type="arabicPeriod"/>
            </a:pPr>
            <a:r>
              <a:rPr lang="ja-JP" altLang="en-US" dirty="0"/>
              <a:t>データの流れ</a:t>
            </a:r>
            <a:endParaRPr lang="en-US" altLang="ja-JP" dirty="0"/>
          </a:p>
          <a:p>
            <a:pPr marL="457200" indent="-457200">
              <a:buFont typeface="+mj-lt"/>
              <a:buAutoNum type="arabicPeriod"/>
            </a:pPr>
            <a:endParaRPr kumimoji="1" lang="en-US" altLang="ja-JP" dirty="0"/>
          </a:p>
          <a:p>
            <a:pPr marL="457200" indent="-457200">
              <a:buFont typeface="+mj-lt"/>
              <a:buAutoNum type="arabicPeriod"/>
            </a:pPr>
            <a:r>
              <a:rPr lang="ja-JP" altLang="en-US" dirty="0"/>
              <a:t>作業の流れ</a:t>
            </a:r>
            <a:endParaRPr lang="en-US" altLang="ja-JP" dirty="0"/>
          </a:p>
          <a:p>
            <a:pPr marL="457200" indent="-457200">
              <a:buFont typeface="+mj-lt"/>
              <a:buAutoNum type="arabicPeriod"/>
            </a:pPr>
            <a:endParaRPr kumimoji="1" lang="en-US" altLang="ja-JP" dirty="0"/>
          </a:p>
          <a:p>
            <a:pPr marL="457200" indent="-457200">
              <a:buFont typeface="+mj-lt"/>
              <a:buAutoNum type="arabicPeriod"/>
            </a:pPr>
            <a:r>
              <a:rPr kumimoji="1" lang="ja-JP" altLang="en-US" dirty="0"/>
              <a:t>課題</a:t>
            </a:r>
            <a:endParaRPr kumimoji="1" lang="en-US" altLang="ja-JP" dirty="0"/>
          </a:p>
          <a:p>
            <a:pPr marL="457200" indent="-457200">
              <a:buFont typeface="+mj-lt"/>
              <a:buAutoNum type="arabicPeriod"/>
            </a:pPr>
            <a:endParaRPr lang="en-US" altLang="ja-JP" dirty="0"/>
          </a:p>
          <a:p>
            <a:pPr marL="457200" indent="-457200">
              <a:buFont typeface="+mj-lt"/>
              <a:buAutoNum type="arabicPeriod"/>
            </a:pPr>
            <a:r>
              <a:rPr kumimoji="1" lang="ja-JP" altLang="en-US" dirty="0"/>
              <a:t>補足</a:t>
            </a:r>
            <a:endParaRPr kumimoji="1" lang="en-US" altLang="ja-JP" dirty="0"/>
          </a:p>
          <a:p>
            <a:pPr marL="457200" indent="-457200">
              <a:buFont typeface="+mj-lt"/>
              <a:buAutoNum type="arabicPeriod"/>
            </a:pPr>
            <a:endParaRPr kumimoji="1" lang="ja-JP" altLang="en-US" dirty="0"/>
          </a:p>
        </p:txBody>
      </p:sp>
    </p:spTree>
    <p:extLst>
      <p:ext uri="{BB962C8B-B14F-4D97-AF65-F5344CB8AC3E}">
        <p14:creationId xmlns:p14="http://schemas.microsoft.com/office/powerpoint/2010/main" val="1076515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F22993-B62E-4E09-B81A-26AA526E4D21}"/>
              </a:ext>
            </a:extLst>
          </p:cNvPr>
          <p:cNvSpPr>
            <a:spLocks noGrp="1"/>
          </p:cNvSpPr>
          <p:nvPr>
            <p:ph type="title"/>
          </p:nvPr>
        </p:nvSpPr>
        <p:spPr/>
        <p:txBody>
          <a:bodyPr/>
          <a:lstStyle/>
          <a:p>
            <a:r>
              <a:rPr kumimoji="1" lang="ja-JP" altLang="en-US" dirty="0"/>
              <a:t>１．リピート率とは</a:t>
            </a:r>
          </a:p>
        </p:txBody>
      </p:sp>
      <p:sp>
        <p:nvSpPr>
          <p:cNvPr id="3" name="コンテンツ プレースホルダー 2">
            <a:extLst>
              <a:ext uri="{FF2B5EF4-FFF2-40B4-BE49-F238E27FC236}">
                <a16:creationId xmlns:a16="http://schemas.microsoft.com/office/drawing/2014/main" id="{6FA8C961-5F74-4E83-8FD6-E168853262E3}"/>
              </a:ext>
            </a:extLst>
          </p:cNvPr>
          <p:cNvSpPr>
            <a:spLocks noGrp="1"/>
          </p:cNvSpPr>
          <p:nvPr>
            <p:ph idx="1"/>
          </p:nvPr>
        </p:nvSpPr>
        <p:spPr/>
        <p:txBody>
          <a:bodyPr/>
          <a:lstStyle/>
          <a:p>
            <a:pPr marL="342900" indent="-342900">
              <a:buFont typeface="Arial" panose="020B0604020202020204" pitchFamily="34" charset="0"/>
              <a:buChar char="•"/>
            </a:pPr>
            <a:r>
              <a:rPr kumimoji="1" lang="en-US" altLang="ja-JP" sz="1600" dirty="0"/>
              <a:t>EPARK</a:t>
            </a:r>
            <a:r>
              <a:rPr kumimoji="1" lang="ja-JP" altLang="en-US" sz="1600" dirty="0"/>
              <a:t>を利用したユーザーが、その後</a:t>
            </a:r>
            <a:r>
              <a:rPr kumimoji="1" lang="en-US" altLang="ja-JP" sz="1600" dirty="0"/>
              <a:t>60</a:t>
            </a:r>
            <a:r>
              <a:rPr kumimoji="1" lang="ja-JP" altLang="en-US" sz="1600" dirty="0"/>
              <a:t>日以内に再度利用する確率を出した</a:t>
            </a:r>
            <a:r>
              <a:rPr lang="ja-JP" altLang="en-US" sz="1600" dirty="0"/>
              <a:t>もの。</a:t>
            </a:r>
            <a:endParaRPr lang="en-US" altLang="ja-JP" sz="1600" dirty="0"/>
          </a:p>
          <a:p>
            <a:pPr marL="342900" indent="-342900">
              <a:buFont typeface="Arial" panose="020B0604020202020204" pitchFamily="34" charset="0"/>
              <a:buChar char="•"/>
            </a:pPr>
            <a:endParaRPr kumimoji="1" lang="en-US" altLang="ja-JP" sz="1600" dirty="0"/>
          </a:p>
          <a:p>
            <a:pPr marL="342900" indent="-342900">
              <a:buFont typeface="Arial" panose="020B0604020202020204" pitchFamily="34" charset="0"/>
              <a:buChar char="•"/>
            </a:pPr>
            <a:r>
              <a:rPr kumimoji="1" lang="ja-JP" altLang="en-US" sz="1600" dirty="0"/>
              <a:t>サイレントカスタマー（問い合わせをしないユーザー）と、問い合わせをしたユーザーで分けて差を見ており、</a:t>
            </a:r>
            <a:br>
              <a:rPr kumimoji="1" lang="en-US" altLang="ja-JP" sz="1600" dirty="0"/>
            </a:br>
            <a:r>
              <a:rPr kumimoji="1" lang="ja-JP" altLang="en-US" sz="1600" dirty="0"/>
              <a:t>問い合わせしたユーザーの中でも応対後のアンケートの結果ごとに分けて算出している。</a:t>
            </a:r>
            <a:endParaRPr kumimoji="1" lang="en-US" altLang="ja-JP" sz="1600" dirty="0"/>
          </a:p>
          <a:p>
            <a:pPr marL="342900" indent="-342900">
              <a:buFont typeface="Arial" panose="020B0604020202020204" pitchFamily="34" charset="0"/>
              <a:buChar char="•"/>
            </a:pPr>
            <a:endParaRPr lang="en-US" altLang="ja-JP" sz="1600" dirty="0"/>
          </a:p>
          <a:p>
            <a:pPr marL="342900" indent="-342900">
              <a:buFont typeface="Arial" panose="020B0604020202020204" pitchFamily="34" charset="0"/>
              <a:buChar char="•"/>
            </a:pPr>
            <a:r>
              <a:rPr kumimoji="1" lang="ja-JP" altLang="en-US" sz="1600" dirty="0"/>
              <a:t>各月ごとに算出し、また</a:t>
            </a:r>
            <a:r>
              <a:rPr kumimoji="1" lang="en-US" altLang="ja-JP" sz="1600" dirty="0"/>
              <a:t>3</a:t>
            </a:r>
            <a:r>
              <a:rPr kumimoji="1" lang="ja-JP" altLang="en-US" sz="1600" dirty="0"/>
              <a:t>ヶ月平均の値をグラフ化している。</a:t>
            </a:r>
            <a:endParaRPr kumimoji="1" lang="en-US" altLang="ja-JP" sz="1600" dirty="0"/>
          </a:p>
          <a:p>
            <a:pPr marL="342900" indent="-342900">
              <a:buFont typeface="Arial" panose="020B0604020202020204" pitchFamily="34" charset="0"/>
              <a:buChar char="•"/>
            </a:pPr>
            <a:endParaRPr lang="en-US" altLang="ja-JP" sz="1600" dirty="0"/>
          </a:p>
          <a:p>
            <a:pPr marL="342900" indent="-342900">
              <a:buFont typeface="Arial" panose="020B0604020202020204" pitchFamily="34" charset="0"/>
              <a:buChar char="•"/>
            </a:pPr>
            <a:r>
              <a:rPr kumimoji="1" lang="ja-JP" altLang="en-US" sz="1600" dirty="0"/>
              <a:t>同一サービスの再び利用したリピートと、</a:t>
            </a:r>
            <a:br>
              <a:rPr kumimoji="1" lang="en-US" altLang="ja-JP" sz="1600" dirty="0"/>
            </a:br>
            <a:r>
              <a:rPr kumimoji="1" lang="en-US" altLang="ja-JP" sz="1600" dirty="0"/>
              <a:t>EPARK</a:t>
            </a:r>
            <a:r>
              <a:rPr kumimoji="1" lang="ja-JP" altLang="en-US" sz="1600" dirty="0"/>
              <a:t>の別サービスの利用も含めたリピートの</a:t>
            </a:r>
            <a:r>
              <a:rPr kumimoji="1" lang="en-US" altLang="ja-JP" sz="1600" dirty="0"/>
              <a:t>2</a:t>
            </a:r>
            <a:r>
              <a:rPr kumimoji="1" lang="ja-JP" altLang="en-US" sz="1600" dirty="0"/>
              <a:t>種類で見ている。</a:t>
            </a:r>
          </a:p>
        </p:txBody>
      </p:sp>
    </p:spTree>
    <p:extLst>
      <p:ext uri="{BB962C8B-B14F-4D97-AF65-F5344CB8AC3E}">
        <p14:creationId xmlns:p14="http://schemas.microsoft.com/office/powerpoint/2010/main" val="643630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DF4CA-B519-406F-95F0-C735AF5F3FAD}"/>
              </a:ext>
            </a:extLst>
          </p:cNvPr>
          <p:cNvSpPr>
            <a:spLocks noGrp="1"/>
          </p:cNvSpPr>
          <p:nvPr>
            <p:ph type="title"/>
          </p:nvPr>
        </p:nvSpPr>
        <p:spPr/>
        <p:txBody>
          <a:bodyPr/>
          <a:lstStyle/>
          <a:p>
            <a:r>
              <a:rPr lang="ja-JP" altLang="en-US" dirty="0"/>
              <a:t>２．算出要件</a:t>
            </a:r>
            <a:endParaRPr kumimoji="1" lang="ja-JP" altLang="en-US" dirty="0"/>
          </a:p>
        </p:txBody>
      </p:sp>
      <p:sp>
        <p:nvSpPr>
          <p:cNvPr id="3" name="コンテンツ プレースホルダー 2">
            <a:extLst>
              <a:ext uri="{FF2B5EF4-FFF2-40B4-BE49-F238E27FC236}">
                <a16:creationId xmlns:a16="http://schemas.microsoft.com/office/drawing/2014/main" id="{A30DDC9D-9A26-4971-BAB3-E865DF8DF959}"/>
              </a:ext>
            </a:extLst>
          </p:cNvPr>
          <p:cNvSpPr>
            <a:spLocks noGrp="1"/>
          </p:cNvSpPr>
          <p:nvPr>
            <p:ph idx="1"/>
          </p:nvPr>
        </p:nvSpPr>
        <p:spPr/>
        <p:txBody>
          <a:bodyPr/>
          <a:lstStyle/>
          <a:p>
            <a:pPr marL="342900" indent="-342900">
              <a:buFont typeface="Arial" panose="020B0604020202020204" pitchFamily="34" charset="0"/>
              <a:buChar char="•"/>
            </a:pPr>
            <a:r>
              <a:rPr kumimoji="1" lang="ja-JP" altLang="en-US" sz="1600" dirty="0"/>
              <a:t>ユーザーの属性 </a:t>
            </a:r>
            <a:r>
              <a:rPr kumimoji="1" lang="en-US" altLang="ja-JP" sz="1600" dirty="0"/>
              <a:t>* </a:t>
            </a:r>
            <a:r>
              <a:rPr kumimoji="1" lang="ja-JP" altLang="en-US" sz="1600" dirty="0"/>
              <a:t>サービス区分 </a:t>
            </a:r>
            <a:r>
              <a:rPr kumimoji="1" lang="en-US" altLang="ja-JP" sz="1600" dirty="0"/>
              <a:t>* </a:t>
            </a:r>
            <a:r>
              <a:rPr kumimoji="1" lang="ja-JP" altLang="en-US" sz="1600" dirty="0"/>
              <a:t>各月　のリピート率を計算する</a:t>
            </a:r>
            <a:endParaRPr lang="en-US" altLang="ja-JP" sz="1600" dirty="0"/>
          </a:p>
          <a:p>
            <a:pPr marL="342900" indent="-342900">
              <a:buFont typeface="Arial" panose="020B0604020202020204" pitchFamily="34" charset="0"/>
              <a:buChar char="•"/>
            </a:pPr>
            <a:endParaRPr kumimoji="1" lang="en-US" altLang="ja-JP" sz="1600" dirty="0"/>
          </a:p>
          <a:p>
            <a:pPr marL="342900" indent="-342900">
              <a:buFont typeface="Arial" panose="020B0604020202020204" pitchFamily="34" charset="0"/>
              <a:buChar char="•"/>
            </a:pPr>
            <a:r>
              <a:rPr kumimoji="1" lang="ja-JP" altLang="en-US" sz="1600" dirty="0"/>
              <a:t>同一サービスのリピートと、</a:t>
            </a:r>
            <a:r>
              <a:rPr kumimoji="1" lang="en-US" altLang="ja-JP" sz="1600" dirty="0"/>
              <a:t>EPARK</a:t>
            </a:r>
            <a:r>
              <a:rPr kumimoji="1" lang="ja-JP" altLang="en-US" sz="1600" dirty="0"/>
              <a:t>全サービスを含めたリピートに分けて出す</a:t>
            </a:r>
            <a:endParaRPr kumimoji="1" lang="en-US" altLang="ja-JP" sz="1600" dirty="0"/>
          </a:p>
          <a:p>
            <a:pPr marL="342900" indent="-342900">
              <a:buFont typeface="Arial" panose="020B0604020202020204" pitchFamily="34" charset="0"/>
              <a:buChar char="•"/>
            </a:pPr>
            <a:endParaRPr lang="en-US" altLang="ja-JP" sz="1600" dirty="0"/>
          </a:p>
          <a:p>
            <a:pPr marL="342900" indent="-342900">
              <a:buFont typeface="Arial" panose="020B0604020202020204" pitchFamily="34" charset="0"/>
              <a:buChar char="•"/>
            </a:pPr>
            <a:r>
              <a:rPr kumimoji="1" lang="ja-JP" altLang="en-US" sz="1600" dirty="0"/>
              <a:t>問い合わせユーザーがリピートとなる条件は、問い合わせから過去</a:t>
            </a:r>
            <a:r>
              <a:rPr kumimoji="1" lang="en-US" altLang="ja-JP" sz="1600" dirty="0"/>
              <a:t>180</a:t>
            </a:r>
            <a:r>
              <a:rPr kumimoji="1" lang="ja-JP" altLang="en-US" sz="1600" dirty="0"/>
              <a:t>日以内に利用しており、かつ問い合わせ後</a:t>
            </a:r>
            <a:r>
              <a:rPr kumimoji="1" lang="en-US" altLang="ja-JP" sz="1600" dirty="0"/>
              <a:t>60</a:t>
            </a:r>
            <a:r>
              <a:rPr kumimoji="1" lang="ja-JP" altLang="en-US" sz="1600" dirty="0"/>
              <a:t>日以内に再度利用すること</a:t>
            </a:r>
            <a:endParaRPr kumimoji="1" lang="en-US" altLang="ja-JP" sz="1600" dirty="0"/>
          </a:p>
          <a:p>
            <a:pPr marL="342900" indent="-342900">
              <a:buFont typeface="Arial" panose="020B0604020202020204" pitchFamily="34" charset="0"/>
              <a:buChar char="•"/>
            </a:pPr>
            <a:endParaRPr lang="en-US" altLang="ja-JP" sz="1600" dirty="0"/>
          </a:p>
          <a:p>
            <a:pPr marL="342900" indent="-342900">
              <a:buFont typeface="Arial" panose="020B0604020202020204" pitchFamily="34" charset="0"/>
              <a:buChar char="•"/>
            </a:pPr>
            <a:r>
              <a:rPr kumimoji="1" lang="ja-JP" altLang="en-US" sz="1600" dirty="0"/>
              <a:t>サイレントカスタマーのリピートとなる条件は、利用から</a:t>
            </a:r>
            <a:r>
              <a:rPr kumimoji="1" lang="en-US" altLang="ja-JP" sz="1600" dirty="0"/>
              <a:t>60</a:t>
            </a:r>
            <a:r>
              <a:rPr kumimoji="1" lang="ja-JP" altLang="en-US" sz="1600" dirty="0"/>
              <a:t>日以内に再度利用していること</a:t>
            </a:r>
            <a:endParaRPr kumimoji="1" lang="en-US" altLang="ja-JP" sz="1600" dirty="0"/>
          </a:p>
          <a:p>
            <a:pPr marL="342900" indent="-342900">
              <a:buFont typeface="Arial" panose="020B0604020202020204" pitchFamily="34" charset="0"/>
              <a:buChar char="•"/>
            </a:pPr>
            <a:endParaRPr lang="en-US" altLang="ja-JP" sz="1600" dirty="0"/>
          </a:p>
          <a:p>
            <a:pPr marL="342900" indent="-342900">
              <a:buFont typeface="Arial" panose="020B0604020202020204" pitchFamily="34" charset="0"/>
              <a:buChar char="•"/>
            </a:pPr>
            <a:r>
              <a:rPr kumimoji="1" lang="ja-JP" altLang="en-US" sz="1600" dirty="0"/>
              <a:t>利用に際して回数は問わない</a:t>
            </a:r>
            <a:endParaRPr lang="en-US" altLang="ja-JP" sz="1600" dirty="0"/>
          </a:p>
          <a:p>
            <a:pPr marL="1028717" lvl="1" indent="-342900">
              <a:buFont typeface="Arial" panose="020B0604020202020204" pitchFamily="34" charset="0"/>
              <a:buChar char="•"/>
            </a:pPr>
            <a:r>
              <a:rPr kumimoji="1" lang="ja-JP" altLang="en-US" sz="1400" dirty="0"/>
              <a:t>過去</a:t>
            </a:r>
            <a:r>
              <a:rPr kumimoji="1" lang="en-US" altLang="ja-JP" sz="1400" dirty="0"/>
              <a:t>0</a:t>
            </a:r>
            <a:r>
              <a:rPr kumimoji="1" lang="ja-JP" altLang="en-US" sz="1400" dirty="0"/>
              <a:t>回利用のユーザーが問い合わせ後に</a:t>
            </a:r>
            <a:r>
              <a:rPr kumimoji="1" lang="en-US" altLang="ja-JP" sz="1400" dirty="0"/>
              <a:t>100</a:t>
            </a:r>
            <a:r>
              <a:rPr kumimoji="1" lang="ja-JP" altLang="en-US" sz="1400" dirty="0"/>
              <a:t>回使ってもリピートとしてカウントしない</a:t>
            </a:r>
            <a:endParaRPr kumimoji="1" lang="en-US" altLang="ja-JP" sz="1400" dirty="0"/>
          </a:p>
          <a:p>
            <a:pPr marL="1028717" lvl="1" indent="-342900">
              <a:buFont typeface="Arial" panose="020B0604020202020204" pitchFamily="34" charset="0"/>
              <a:buChar char="•"/>
            </a:pPr>
            <a:r>
              <a:rPr lang="ja-JP" altLang="en-US" sz="1400" dirty="0"/>
              <a:t>過去</a:t>
            </a:r>
            <a:r>
              <a:rPr lang="en-US" altLang="ja-JP" sz="1400" dirty="0"/>
              <a:t>100</a:t>
            </a:r>
            <a:r>
              <a:rPr lang="ja-JP" altLang="en-US" sz="1400" dirty="0"/>
              <a:t>回利用のユーザーが問い合わせ後に</a:t>
            </a:r>
            <a:r>
              <a:rPr lang="en-US" altLang="ja-JP" sz="1400" dirty="0"/>
              <a:t>1</a:t>
            </a:r>
            <a:r>
              <a:rPr lang="ja-JP" altLang="en-US" sz="1400" dirty="0"/>
              <a:t>回利用のみでもリピートとなる</a:t>
            </a:r>
            <a:endParaRPr kumimoji="1" lang="en-US" altLang="ja-JP" sz="1400" dirty="0"/>
          </a:p>
          <a:p>
            <a:pPr marL="342900" indent="-342900">
              <a:buFont typeface="Arial" panose="020B0604020202020204" pitchFamily="34" charset="0"/>
              <a:buChar char="•"/>
            </a:pPr>
            <a:endParaRPr lang="en-US" altLang="ja-JP" sz="1600" dirty="0"/>
          </a:p>
          <a:p>
            <a:pPr marL="342900" indent="-342900">
              <a:buFont typeface="Arial" panose="020B0604020202020204" pitchFamily="34" charset="0"/>
              <a:buChar char="•"/>
            </a:pPr>
            <a:r>
              <a:rPr kumimoji="1" lang="ja-JP" altLang="en-US" sz="1600" dirty="0"/>
              <a:t>利用とは主に予約を指し、</a:t>
            </a:r>
            <a:br>
              <a:rPr kumimoji="1" lang="en-US" altLang="ja-JP" sz="1600" dirty="0"/>
            </a:br>
            <a:r>
              <a:rPr kumimoji="1" lang="ja-JP" altLang="en-US" sz="1600" dirty="0"/>
              <a:t>デジタル診察券では診察券、お薬手帳では記帳の操作も利用に含まれる</a:t>
            </a:r>
            <a:endParaRPr kumimoji="1" lang="en-US" altLang="ja-JP" sz="1600" dirty="0"/>
          </a:p>
          <a:p>
            <a:pPr marL="342900" indent="-342900">
              <a:buFont typeface="Arial" panose="020B0604020202020204" pitchFamily="34" charset="0"/>
              <a:buChar char="•"/>
            </a:pPr>
            <a:endParaRPr lang="en-US" altLang="ja-JP" sz="1600" dirty="0"/>
          </a:p>
        </p:txBody>
      </p:sp>
    </p:spTree>
    <p:extLst>
      <p:ext uri="{BB962C8B-B14F-4D97-AF65-F5344CB8AC3E}">
        <p14:creationId xmlns:p14="http://schemas.microsoft.com/office/powerpoint/2010/main" val="1650817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CFDD50-1403-418C-B4D4-DC9D5A8FA7A1}"/>
              </a:ext>
            </a:extLst>
          </p:cNvPr>
          <p:cNvSpPr>
            <a:spLocks noGrp="1"/>
          </p:cNvSpPr>
          <p:nvPr>
            <p:ph type="title"/>
          </p:nvPr>
        </p:nvSpPr>
        <p:spPr/>
        <p:txBody>
          <a:bodyPr/>
          <a:lstStyle/>
          <a:p>
            <a:r>
              <a:rPr kumimoji="1" lang="ja-JP" altLang="en-US" dirty="0"/>
              <a:t>３．データ収集の流れ</a:t>
            </a:r>
          </a:p>
        </p:txBody>
      </p:sp>
      <p:sp>
        <p:nvSpPr>
          <p:cNvPr id="3" name="コンテンツ プレースホルダー 2">
            <a:extLst>
              <a:ext uri="{FF2B5EF4-FFF2-40B4-BE49-F238E27FC236}">
                <a16:creationId xmlns:a16="http://schemas.microsoft.com/office/drawing/2014/main" id="{ED00A202-8CF9-43CD-9F97-A4BA9BAAA0D0}"/>
              </a:ext>
            </a:extLst>
          </p:cNvPr>
          <p:cNvSpPr>
            <a:spLocks noGrp="1"/>
          </p:cNvSpPr>
          <p:nvPr>
            <p:ph idx="1"/>
          </p:nvPr>
        </p:nvSpPr>
        <p:spPr/>
        <p:txBody>
          <a:bodyPr/>
          <a:lstStyle/>
          <a:p>
            <a:pPr marL="285750" indent="-285750">
              <a:buFont typeface="Arial" panose="020B0604020202020204" pitchFamily="34" charset="0"/>
              <a:buChar char="•"/>
            </a:pPr>
            <a:r>
              <a:rPr kumimoji="1" lang="ja-JP" altLang="en-US" sz="1600" dirty="0"/>
              <a:t>利用履歴は会員</a:t>
            </a:r>
            <a:r>
              <a:rPr kumimoji="1" lang="en-US" altLang="ja-JP" sz="1600" dirty="0"/>
              <a:t>ID</a:t>
            </a:r>
            <a:r>
              <a:rPr kumimoji="1" lang="ja-JP" altLang="en-US" sz="1600" dirty="0"/>
              <a:t>に紐づけ</a:t>
            </a:r>
            <a:r>
              <a:rPr lang="ja-JP" altLang="en-US" sz="1600" dirty="0"/>
              <a:t>照合が必要なため、</a:t>
            </a:r>
            <a:r>
              <a:rPr lang="en-US" altLang="ja-JP" sz="1600" dirty="0"/>
              <a:t>DB</a:t>
            </a:r>
            <a:r>
              <a:rPr lang="ja-JP" altLang="en-US" sz="1600" dirty="0"/>
              <a:t>チームへ依頼して問い合わせユーザーとの照合を依頼している</a:t>
            </a:r>
            <a:endParaRPr lang="en-US" altLang="ja-JP" sz="1600" dirty="0"/>
          </a:p>
          <a:p>
            <a:pPr marL="285750" indent="-285750">
              <a:buFont typeface="Arial" panose="020B0604020202020204" pitchFamily="34" charset="0"/>
              <a:buChar char="•"/>
            </a:pPr>
            <a:endParaRPr kumimoji="1" lang="en-US" altLang="ja-JP" sz="1600" dirty="0"/>
          </a:p>
          <a:p>
            <a:pPr marL="285750" indent="-285750">
              <a:buFont typeface="Arial" panose="020B0604020202020204" pitchFamily="34" charset="0"/>
              <a:buChar char="•"/>
            </a:pPr>
            <a:r>
              <a:rPr kumimoji="1" lang="ja-JP" altLang="en-US" sz="1600" dirty="0"/>
              <a:t>全会員の予約履歴は膨大なため、</a:t>
            </a:r>
            <a:br>
              <a:rPr kumimoji="1" lang="en-US" altLang="ja-JP" sz="1600" dirty="0"/>
            </a:br>
            <a:r>
              <a:rPr kumimoji="1" lang="ja-JP" altLang="en-US" sz="1600" dirty="0"/>
              <a:t>問い合わせ</a:t>
            </a:r>
            <a:r>
              <a:rPr lang="ja-JP" altLang="en-US" sz="1600" dirty="0"/>
              <a:t>情報を提出して、過去</a:t>
            </a:r>
            <a:r>
              <a:rPr lang="en-US" altLang="ja-JP" sz="1600" dirty="0"/>
              <a:t>180</a:t>
            </a:r>
            <a:r>
              <a:rPr lang="ja-JP" altLang="en-US" sz="1600" dirty="0"/>
              <a:t>日以内に利用が何回あったか、以降</a:t>
            </a:r>
            <a:r>
              <a:rPr lang="en-US" altLang="ja-JP" sz="1600" dirty="0"/>
              <a:t>60</a:t>
            </a:r>
            <a:r>
              <a:rPr lang="ja-JP" altLang="en-US" sz="1600" dirty="0"/>
              <a:t>日以内に利用が何回あったかを記入して返信してもらっている</a:t>
            </a:r>
            <a:endParaRPr lang="en-US" altLang="ja-JP" sz="1600" dirty="0"/>
          </a:p>
          <a:p>
            <a:pPr marL="285750" indent="-285750">
              <a:buFont typeface="Arial" panose="020B0604020202020204" pitchFamily="34" charset="0"/>
              <a:buChar char="•"/>
            </a:pPr>
            <a:endParaRPr kumimoji="1" lang="en-US" altLang="ja-JP" sz="1600" dirty="0"/>
          </a:p>
          <a:p>
            <a:pPr marL="285750" indent="-285750">
              <a:buFont typeface="Arial" panose="020B0604020202020204" pitchFamily="34" charset="0"/>
              <a:buChar char="•"/>
            </a:pPr>
            <a:r>
              <a:rPr kumimoji="1" lang="ja-JP" altLang="en-US" sz="1600" dirty="0"/>
              <a:t>会員</a:t>
            </a:r>
            <a:r>
              <a:rPr kumimoji="1" lang="en-US" altLang="ja-JP" sz="1600" dirty="0"/>
              <a:t>ID</a:t>
            </a:r>
            <a:r>
              <a:rPr kumimoji="1" lang="ja-JP" altLang="en-US" sz="1600" dirty="0"/>
              <a:t>が特定出来ないものについては、メールアドレスからの会員</a:t>
            </a:r>
            <a:r>
              <a:rPr kumimoji="1" lang="en-US" altLang="ja-JP" sz="1600" dirty="0"/>
              <a:t>ID</a:t>
            </a:r>
            <a:r>
              <a:rPr kumimoji="1" lang="ja-JP" altLang="en-US" sz="1600" dirty="0"/>
              <a:t>の割り出しをしてもらっている</a:t>
            </a:r>
            <a:endParaRPr kumimoji="1"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r>
              <a:rPr lang="ja-JP" altLang="en-US" sz="1600" dirty="0"/>
              <a:t>更に別途、（その時点で）問い合わせしていない利用ユーザーを</a:t>
            </a:r>
            <a:br>
              <a:rPr lang="en-US" altLang="ja-JP" sz="1600" dirty="0"/>
            </a:br>
            <a:r>
              <a:rPr lang="ja-JP" altLang="en-US" sz="1600" dirty="0"/>
              <a:t>サービス毎＊月毎に</a:t>
            </a:r>
            <a:r>
              <a:rPr lang="en-US" altLang="ja-JP" sz="1600" dirty="0"/>
              <a:t>500</a:t>
            </a:r>
            <a:r>
              <a:rPr lang="ja-JP" altLang="en-US" sz="1600" dirty="0"/>
              <a:t>件程度ランダム抽出し、そのユーザーの以降</a:t>
            </a:r>
            <a:r>
              <a:rPr lang="en-US" altLang="ja-JP" sz="1600" dirty="0"/>
              <a:t>60</a:t>
            </a:r>
            <a:r>
              <a:rPr lang="ja-JP" altLang="en-US" sz="1600" dirty="0"/>
              <a:t>日以内の利用回数をもらっている</a:t>
            </a:r>
            <a:endParaRPr lang="en-US" altLang="ja-JP" sz="1600" dirty="0"/>
          </a:p>
          <a:p>
            <a:pPr marL="285750" indent="-285750">
              <a:buFont typeface="Arial" panose="020B0604020202020204" pitchFamily="34" charset="0"/>
              <a:buChar char="•"/>
            </a:pPr>
            <a:endParaRPr kumimoji="1" lang="en-US" altLang="ja-JP" sz="1600" dirty="0"/>
          </a:p>
          <a:p>
            <a:pPr marL="285750" indent="-285750">
              <a:buFont typeface="Arial" panose="020B0604020202020204" pitchFamily="34" charset="0"/>
              <a:buChar char="•"/>
            </a:pPr>
            <a:endParaRPr kumimoji="1" lang="ja-JP" altLang="en-US" sz="1600" dirty="0"/>
          </a:p>
        </p:txBody>
      </p:sp>
    </p:spTree>
    <p:extLst>
      <p:ext uri="{BB962C8B-B14F-4D97-AF65-F5344CB8AC3E}">
        <p14:creationId xmlns:p14="http://schemas.microsoft.com/office/powerpoint/2010/main" val="147805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A6A428-A5D8-4834-89B9-BA8DA484D27B}"/>
              </a:ext>
            </a:extLst>
          </p:cNvPr>
          <p:cNvSpPr>
            <a:spLocks noGrp="1"/>
          </p:cNvSpPr>
          <p:nvPr>
            <p:ph type="title"/>
          </p:nvPr>
        </p:nvSpPr>
        <p:spPr/>
        <p:txBody>
          <a:bodyPr/>
          <a:lstStyle/>
          <a:p>
            <a:r>
              <a:rPr kumimoji="1" lang="ja-JP" altLang="en-US" dirty="0"/>
              <a:t>４．作業の流れ</a:t>
            </a:r>
          </a:p>
        </p:txBody>
      </p:sp>
      <p:sp>
        <p:nvSpPr>
          <p:cNvPr id="3" name="コンテンツ プレースホルダー 2">
            <a:extLst>
              <a:ext uri="{FF2B5EF4-FFF2-40B4-BE49-F238E27FC236}">
                <a16:creationId xmlns:a16="http://schemas.microsoft.com/office/drawing/2014/main" id="{26F2329C-5488-4FA9-8507-72965116B814}"/>
              </a:ext>
            </a:extLst>
          </p:cNvPr>
          <p:cNvSpPr>
            <a:spLocks noGrp="1"/>
          </p:cNvSpPr>
          <p:nvPr>
            <p:ph idx="1"/>
          </p:nvPr>
        </p:nvSpPr>
        <p:spPr/>
        <p:txBody>
          <a:bodyPr/>
          <a:lstStyle/>
          <a:p>
            <a:pPr marL="342900" indent="-342900">
              <a:buFont typeface="+mj-ea"/>
              <a:buAutoNum type="circleNumDbPlain"/>
            </a:pPr>
            <a:r>
              <a:rPr kumimoji="1" lang="ja-JP" altLang="en-US" sz="1600" dirty="0"/>
              <a:t>「利用履歴調査依頼データ</a:t>
            </a:r>
            <a:r>
              <a:rPr kumimoji="1" lang="en-US" altLang="ja-JP" sz="1600" dirty="0"/>
              <a:t>_(</a:t>
            </a:r>
            <a:r>
              <a:rPr kumimoji="1" lang="ja-JP" altLang="en-US" sz="1600" dirty="0"/>
              <a:t>日付</a:t>
            </a:r>
            <a:r>
              <a:rPr kumimoji="1" lang="en-US" altLang="ja-JP" sz="1600" dirty="0"/>
              <a:t>)_</a:t>
            </a:r>
            <a:r>
              <a:rPr kumimoji="1" lang="ja-JP" altLang="en-US" sz="1600" dirty="0"/>
              <a:t>結果</a:t>
            </a:r>
            <a:r>
              <a:rPr kumimoji="1" lang="en-US" altLang="ja-JP" sz="1600" dirty="0"/>
              <a:t>.xlsx</a:t>
            </a:r>
            <a:r>
              <a:rPr kumimoji="1" lang="ja-JP" altLang="en-US" sz="1600" dirty="0"/>
              <a:t>」を開く</a:t>
            </a:r>
            <a:endParaRPr kumimoji="1" lang="en-US" altLang="ja-JP" sz="1600" dirty="0"/>
          </a:p>
          <a:p>
            <a:pPr marL="342900" indent="-342900">
              <a:buFont typeface="+mj-ea"/>
              <a:buAutoNum type="circleNumDbPlain"/>
            </a:pPr>
            <a:r>
              <a:rPr kumimoji="1" lang="ja-JP" altLang="en-US" sz="1600" dirty="0"/>
              <a:t>「</a:t>
            </a:r>
            <a:r>
              <a:rPr kumimoji="1" lang="en-US" altLang="ja-JP" sz="1600" dirty="0"/>
              <a:t>VOC</a:t>
            </a:r>
            <a:r>
              <a:rPr kumimoji="1" lang="ja-JP" altLang="en-US" sz="1600" dirty="0"/>
              <a:t>」と「</a:t>
            </a:r>
            <a:r>
              <a:rPr kumimoji="1" lang="en-US" altLang="ja-JP" sz="1600" dirty="0"/>
              <a:t>VOC</a:t>
            </a:r>
            <a:r>
              <a:rPr kumimoji="1" lang="ja-JP" altLang="en-US" sz="1600" dirty="0"/>
              <a:t>（メールアドレスのみ）」と「</a:t>
            </a:r>
            <a:r>
              <a:rPr kumimoji="1" lang="en-US" altLang="ja-JP" sz="1600" dirty="0"/>
              <a:t>Silent</a:t>
            </a:r>
            <a:r>
              <a:rPr kumimoji="1" lang="ja-JP" altLang="en-US" sz="1600" dirty="0"/>
              <a:t>」をマージする</a:t>
            </a:r>
            <a:endParaRPr kumimoji="1" lang="en-US" altLang="ja-JP" sz="1600" dirty="0"/>
          </a:p>
          <a:p>
            <a:pPr marL="342900" indent="-342900">
              <a:buFont typeface="+mj-ea"/>
              <a:buAutoNum type="circleNumDbPlain"/>
            </a:pPr>
            <a:r>
              <a:rPr kumimoji="1" lang="en-US" altLang="ja-JP" sz="1600" dirty="0"/>
              <a:t>G</a:t>
            </a:r>
            <a:r>
              <a:rPr kumimoji="1" lang="ja-JP" altLang="en-US" sz="1600" dirty="0"/>
              <a:t>列で１つのチャネルを切り出す</a:t>
            </a:r>
            <a:endParaRPr kumimoji="1" lang="en-US" altLang="ja-JP" sz="1600" dirty="0"/>
          </a:p>
          <a:p>
            <a:pPr marL="342900" indent="-342900">
              <a:buFont typeface="+mj-ea"/>
              <a:buAutoNum type="circleNumDbPlain"/>
            </a:pPr>
            <a:r>
              <a:rPr kumimoji="1" lang="en-US" altLang="ja-JP" sz="1600" dirty="0"/>
              <a:t>C</a:t>
            </a:r>
            <a:r>
              <a:rPr kumimoji="1" lang="ja-JP" altLang="en-US" sz="1600" dirty="0"/>
              <a:t>列で１つのサービスにデータを切り出す（</a:t>
            </a:r>
            <a:r>
              <a:rPr kumimoji="1" lang="en-US" altLang="ja-JP" sz="1600" dirty="0">
                <a:solidFill>
                  <a:srgbClr val="FF0000"/>
                </a:solidFill>
              </a:rPr>
              <a:t>※</a:t>
            </a:r>
            <a:r>
              <a:rPr kumimoji="1" lang="ja-JP" altLang="en-US" sz="1600" dirty="0">
                <a:solidFill>
                  <a:srgbClr val="FF0000"/>
                </a:solidFill>
              </a:rPr>
              <a:t>１</a:t>
            </a:r>
            <a:r>
              <a:rPr kumimoji="1" lang="ja-JP" altLang="en-US" sz="1600" dirty="0"/>
              <a:t>）</a:t>
            </a:r>
            <a:endParaRPr lang="en-US" altLang="ja-JP" sz="1600" dirty="0"/>
          </a:p>
          <a:p>
            <a:pPr marL="342900" indent="-342900">
              <a:buFont typeface="+mj-ea"/>
              <a:buAutoNum type="circleNumDbPlain"/>
            </a:pPr>
            <a:r>
              <a:rPr lang="en-US" altLang="ja-JP" sz="1600" dirty="0"/>
              <a:t>D</a:t>
            </a:r>
            <a:r>
              <a:rPr lang="ja-JP" altLang="en-US" sz="1600" dirty="0"/>
              <a:t>列で１</a:t>
            </a:r>
            <a:r>
              <a:rPr kumimoji="1" lang="ja-JP" altLang="en-US" sz="1600" dirty="0"/>
              <a:t>つの月にデータを切り出す（</a:t>
            </a:r>
            <a:r>
              <a:rPr kumimoji="1" lang="en-US" altLang="ja-JP" sz="1600" dirty="0">
                <a:solidFill>
                  <a:srgbClr val="FF0000"/>
                </a:solidFill>
              </a:rPr>
              <a:t>※</a:t>
            </a:r>
            <a:r>
              <a:rPr kumimoji="1" lang="ja-JP" altLang="en-US" sz="1600" dirty="0">
                <a:solidFill>
                  <a:srgbClr val="FF0000"/>
                </a:solidFill>
              </a:rPr>
              <a:t>２</a:t>
            </a:r>
            <a:r>
              <a:rPr kumimoji="1" lang="ja-JP" altLang="en-US" sz="1600" dirty="0"/>
              <a:t>）</a:t>
            </a:r>
            <a:endParaRPr kumimoji="1" lang="en-US" altLang="ja-JP" sz="1600" dirty="0"/>
          </a:p>
          <a:p>
            <a:pPr marL="342900" indent="-342900">
              <a:buFont typeface="+mj-ea"/>
              <a:buAutoNum type="circleNumDbPlain"/>
            </a:pPr>
            <a:r>
              <a:rPr lang="en-US" altLang="ja-JP" sz="1600" dirty="0"/>
              <a:t>F</a:t>
            </a:r>
            <a:r>
              <a:rPr lang="ja-JP" altLang="en-US" sz="1600" dirty="0"/>
              <a:t>列で１つの評価にデータを切り出す（</a:t>
            </a:r>
            <a:r>
              <a:rPr lang="en-US" altLang="ja-JP" sz="1600" dirty="0">
                <a:solidFill>
                  <a:srgbClr val="FF0000"/>
                </a:solidFill>
              </a:rPr>
              <a:t>※</a:t>
            </a:r>
            <a:r>
              <a:rPr lang="ja-JP" altLang="en-US" sz="1600" dirty="0">
                <a:solidFill>
                  <a:srgbClr val="FF0000"/>
                </a:solidFill>
              </a:rPr>
              <a:t>３</a:t>
            </a:r>
            <a:r>
              <a:rPr lang="ja-JP" altLang="en-US" sz="1600" dirty="0"/>
              <a:t>）</a:t>
            </a:r>
            <a:endParaRPr lang="en-US" altLang="ja-JP" sz="1600" dirty="0"/>
          </a:p>
          <a:p>
            <a:pPr marL="342900" indent="-342900">
              <a:buFont typeface="+mj-ea"/>
              <a:buAutoNum type="circleNumDbPlain"/>
            </a:pPr>
            <a:r>
              <a:rPr lang="ja-JP" altLang="en-US" sz="1600" dirty="0"/>
              <a:t>切り出した中で</a:t>
            </a:r>
            <a:r>
              <a:rPr lang="en-US" altLang="ja-JP" sz="1600" dirty="0"/>
              <a:t>E</a:t>
            </a:r>
            <a:r>
              <a:rPr lang="ja-JP" altLang="en-US" sz="1600" dirty="0"/>
              <a:t>列の重複する会員</a:t>
            </a:r>
            <a:r>
              <a:rPr lang="en-US" altLang="ja-JP" sz="1600" dirty="0"/>
              <a:t>ID</a:t>
            </a:r>
            <a:r>
              <a:rPr lang="ja-JP" altLang="en-US" sz="1600" dirty="0"/>
              <a:t>を削除しユニークにする</a:t>
            </a:r>
            <a:endParaRPr lang="en-US" altLang="ja-JP" sz="1600" dirty="0"/>
          </a:p>
          <a:p>
            <a:pPr marL="342900" indent="-342900">
              <a:buFont typeface="+mj-ea"/>
              <a:buAutoNum type="circleNumDbPlain"/>
            </a:pPr>
            <a:r>
              <a:rPr kumimoji="1" lang="ja-JP" altLang="en-US" sz="1600" dirty="0"/>
              <a:t>過去</a:t>
            </a:r>
            <a:r>
              <a:rPr kumimoji="1" lang="en-US" altLang="ja-JP" sz="1600" dirty="0"/>
              <a:t>180</a:t>
            </a:r>
            <a:r>
              <a:rPr kumimoji="1" lang="ja-JP" altLang="en-US" sz="1600" dirty="0"/>
              <a:t>日以内に</a:t>
            </a:r>
            <a:r>
              <a:rPr kumimoji="1" lang="en-US" altLang="ja-JP" sz="1600" dirty="0"/>
              <a:t>1</a:t>
            </a:r>
            <a:r>
              <a:rPr kumimoji="1" lang="ja-JP" altLang="en-US" sz="1600" dirty="0"/>
              <a:t>回以上利用がある会員数をカウント</a:t>
            </a:r>
            <a:r>
              <a:rPr lang="ja-JP" altLang="en-US" sz="1600" dirty="0"/>
              <a:t>する（</a:t>
            </a:r>
            <a:r>
              <a:rPr lang="en-US" altLang="ja-JP" sz="1600" dirty="0">
                <a:solidFill>
                  <a:srgbClr val="FF0000"/>
                </a:solidFill>
              </a:rPr>
              <a:t>※</a:t>
            </a:r>
            <a:r>
              <a:rPr lang="ja-JP" altLang="en-US" sz="1600" dirty="0">
                <a:solidFill>
                  <a:srgbClr val="FF0000"/>
                </a:solidFill>
              </a:rPr>
              <a:t>４</a:t>
            </a:r>
            <a:r>
              <a:rPr lang="ja-JP" altLang="en-US" sz="1600" dirty="0"/>
              <a:t>）</a:t>
            </a:r>
            <a:endParaRPr lang="en-US" altLang="ja-JP" sz="1600" dirty="0"/>
          </a:p>
          <a:p>
            <a:pPr marL="342900" indent="-342900">
              <a:buFont typeface="+mj-ea"/>
              <a:buAutoNum type="circleNumDbPlain"/>
            </a:pPr>
            <a:r>
              <a:rPr kumimoji="1" lang="ja-JP" altLang="en-US" sz="1600" dirty="0"/>
              <a:t>以降</a:t>
            </a:r>
            <a:r>
              <a:rPr kumimoji="1" lang="en-US" altLang="ja-JP" sz="1600" dirty="0"/>
              <a:t>60</a:t>
            </a:r>
            <a:r>
              <a:rPr kumimoji="1" lang="ja-JP" altLang="en-US" sz="1600" dirty="0"/>
              <a:t>日以内に</a:t>
            </a:r>
            <a:r>
              <a:rPr kumimoji="1" lang="en-US" altLang="ja-JP" sz="1600" dirty="0"/>
              <a:t>1</a:t>
            </a:r>
            <a:r>
              <a:rPr kumimoji="1" lang="ja-JP" altLang="en-US" sz="1600" dirty="0"/>
              <a:t>回以上利用がある会員数をカウントする</a:t>
            </a:r>
            <a:endParaRPr kumimoji="1" lang="en-US" altLang="ja-JP" sz="1600" dirty="0"/>
          </a:p>
          <a:p>
            <a:pPr marL="342900" indent="-342900">
              <a:buFont typeface="+mj-ea"/>
              <a:buAutoNum type="circleNumDbPlain"/>
            </a:pPr>
            <a:r>
              <a:rPr kumimoji="1" lang="ja-JP" altLang="en-US" sz="1600" dirty="0"/>
              <a:t>（</a:t>
            </a:r>
            <a:r>
              <a:rPr kumimoji="1" lang="en-US" altLang="ja-JP" sz="1600" dirty="0"/>
              <a:t>ALL</a:t>
            </a:r>
            <a:r>
              <a:rPr kumimoji="1" lang="ja-JP" altLang="en-US" sz="1600" dirty="0"/>
              <a:t>）過去</a:t>
            </a:r>
            <a:r>
              <a:rPr kumimoji="1" lang="en-US" altLang="ja-JP" sz="1600" dirty="0"/>
              <a:t>180</a:t>
            </a:r>
            <a:r>
              <a:rPr kumimoji="1" lang="ja-JP" altLang="en-US" sz="1600" dirty="0"/>
              <a:t>日以内に</a:t>
            </a:r>
            <a:r>
              <a:rPr kumimoji="1" lang="en-US" altLang="ja-JP" sz="1600" dirty="0"/>
              <a:t>1</a:t>
            </a:r>
            <a:r>
              <a:rPr kumimoji="1" lang="ja-JP" altLang="en-US" sz="1600" dirty="0"/>
              <a:t>回以上利用がある会員数をカウント</a:t>
            </a:r>
            <a:r>
              <a:rPr lang="ja-JP" altLang="en-US" sz="1600" dirty="0"/>
              <a:t>する（</a:t>
            </a:r>
            <a:r>
              <a:rPr lang="en-US" altLang="ja-JP" sz="1600" dirty="0">
                <a:solidFill>
                  <a:srgbClr val="FF0000"/>
                </a:solidFill>
              </a:rPr>
              <a:t>※</a:t>
            </a:r>
            <a:r>
              <a:rPr lang="ja-JP" altLang="en-US" sz="1600" dirty="0">
                <a:solidFill>
                  <a:srgbClr val="FF0000"/>
                </a:solidFill>
              </a:rPr>
              <a:t>４</a:t>
            </a:r>
            <a:r>
              <a:rPr lang="ja-JP" altLang="en-US" sz="1600" dirty="0"/>
              <a:t>）</a:t>
            </a:r>
            <a:endParaRPr lang="en-US" altLang="ja-JP" sz="1600" dirty="0"/>
          </a:p>
          <a:p>
            <a:pPr marL="342900" indent="-342900">
              <a:buFont typeface="+mj-ea"/>
              <a:buAutoNum type="circleNumDbPlain"/>
            </a:pPr>
            <a:r>
              <a:rPr kumimoji="1" lang="ja-JP" altLang="en-US" sz="1600" dirty="0"/>
              <a:t>（</a:t>
            </a:r>
            <a:r>
              <a:rPr kumimoji="1" lang="en-US" altLang="ja-JP" sz="1600" dirty="0"/>
              <a:t>ALL</a:t>
            </a:r>
            <a:r>
              <a:rPr kumimoji="1" lang="ja-JP" altLang="en-US" sz="1600" dirty="0"/>
              <a:t>）以降</a:t>
            </a:r>
            <a:r>
              <a:rPr kumimoji="1" lang="en-US" altLang="ja-JP" sz="1600" dirty="0"/>
              <a:t>60</a:t>
            </a:r>
            <a:r>
              <a:rPr kumimoji="1" lang="ja-JP" altLang="en-US" sz="1600" dirty="0"/>
              <a:t>日以内に</a:t>
            </a:r>
            <a:r>
              <a:rPr kumimoji="1" lang="en-US" altLang="ja-JP" sz="1600" dirty="0"/>
              <a:t>1</a:t>
            </a:r>
            <a:r>
              <a:rPr kumimoji="1" lang="ja-JP" altLang="en-US" sz="1600" dirty="0"/>
              <a:t>回以上利用がある会員数をカウントする</a:t>
            </a:r>
            <a:endParaRPr lang="en-US" altLang="ja-JP" sz="1600" dirty="0"/>
          </a:p>
          <a:p>
            <a:pPr marL="342900" indent="-342900">
              <a:buFont typeface="+mj-ea"/>
              <a:buAutoNum type="circleNumDbPlain"/>
            </a:pPr>
            <a:r>
              <a:rPr kumimoji="1" lang="en-US" altLang="ja-JP" sz="1600" dirty="0"/>
              <a:t> </a:t>
            </a:r>
            <a:r>
              <a:rPr kumimoji="1" lang="ja-JP" altLang="en-US" sz="1600" dirty="0"/>
              <a:t>⑨</a:t>
            </a:r>
            <a:r>
              <a:rPr lang="ja-JP" altLang="en-US" sz="1600" dirty="0"/>
              <a:t>で出した数を⑧で割った数が、同一サービスの</a:t>
            </a:r>
            <a:r>
              <a:rPr kumimoji="1" lang="ja-JP" altLang="en-US" sz="1600" dirty="0"/>
              <a:t>リピート率となる</a:t>
            </a:r>
            <a:endParaRPr kumimoji="1" lang="en-US" altLang="ja-JP" sz="1600" dirty="0"/>
          </a:p>
          <a:p>
            <a:pPr marL="342900" indent="-342900">
              <a:buFont typeface="+mj-ea"/>
              <a:buAutoNum type="circleNumDbPlain"/>
            </a:pPr>
            <a:r>
              <a:rPr kumimoji="1" lang="en-US" altLang="ja-JP" sz="1600" dirty="0"/>
              <a:t> </a:t>
            </a:r>
            <a:r>
              <a:rPr kumimoji="1" lang="ja-JP" altLang="en-US" sz="1600" dirty="0"/>
              <a:t>⑪</a:t>
            </a:r>
            <a:r>
              <a:rPr lang="ja-JP" altLang="en-US" sz="1600" dirty="0"/>
              <a:t>で出した数を⑩で割った数が、</a:t>
            </a:r>
            <a:r>
              <a:rPr lang="en-US" altLang="ja-JP" sz="1600" dirty="0"/>
              <a:t>EPARK</a:t>
            </a:r>
            <a:r>
              <a:rPr lang="ja-JP" altLang="en-US" sz="1600" dirty="0"/>
              <a:t>全体含めた</a:t>
            </a:r>
            <a:r>
              <a:rPr kumimoji="1" lang="ja-JP" altLang="en-US" sz="1600" dirty="0"/>
              <a:t>リピート率となる</a:t>
            </a:r>
            <a:endParaRPr kumimoji="1" lang="en-US" altLang="ja-JP" sz="1600" dirty="0"/>
          </a:p>
          <a:p>
            <a:pPr marL="342900" indent="-342900">
              <a:buFont typeface="+mj-ea"/>
              <a:buAutoNum type="circleNumDbPlain"/>
            </a:pPr>
            <a:r>
              <a:rPr lang="ja-JP" altLang="en-US" sz="1600" dirty="0"/>
              <a:t>評価別に⑥～⑬を繰り返す</a:t>
            </a:r>
            <a:endParaRPr kumimoji="1" lang="en-US" altLang="ja-JP" sz="1600" dirty="0"/>
          </a:p>
          <a:p>
            <a:pPr marL="342900" indent="-342900">
              <a:buFont typeface="+mj-ea"/>
              <a:buAutoNum type="circleNumDbPlain"/>
            </a:pPr>
            <a:r>
              <a:rPr lang="ja-JP" altLang="en-US" sz="1600" dirty="0"/>
              <a:t>月別に⑤～⑭を繰り返す</a:t>
            </a:r>
            <a:endParaRPr lang="en-US" altLang="ja-JP" sz="1600" dirty="0"/>
          </a:p>
          <a:p>
            <a:pPr marL="342900" indent="-342900">
              <a:buFont typeface="+mj-ea"/>
              <a:buAutoNum type="circleNumDbPlain"/>
            </a:pPr>
            <a:r>
              <a:rPr kumimoji="1" lang="ja-JP" altLang="en-US" sz="1600" dirty="0"/>
              <a:t>サービス別に</a:t>
            </a:r>
            <a:r>
              <a:rPr lang="ja-JP" altLang="en-US" sz="1600" dirty="0"/>
              <a:t>④</a:t>
            </a:r>
            <a:r>
              <a:rPr kumimoji="1" lang="ja-JP" altLang="en-US" sz="1600" dirty="0"/>
              <a:t>～</a:t>
            </a:r>
            <a:r>
              <a:rPr lang="ja-JP" altLang="en-US" sz="1600" dirty="0"/>
              <a:t>⑮</a:t>
            </a:r>
            <a:r>
              <a:rPr kumimoji="1" lang="ja-JP" altLang="en-US" sz="1600" dirty="0"/>
              <a:t>を繰り返す</a:t>
            </a:r>
            <a:endParaRPr kumimoji="1" lang="en-US" altLang="ja-JP" sz="1600" dirty="0"/>
          </a:p>
          <a:p>
            <a:pPr marL="342900" indent="-342900">
              <a:buFont typeface="+mj-ea"/>
              <a:buAutoNum type="circleNumDbPlain"/>
            </a:pPr>
            <a:r>
              <a:rPr lang="ja-JP" altLang="en-US" sz="1600" dirty="0"/>
              <a:t>チャネル別に③～⑯を繰り返す（</a:t>
            </a:r>
            <a:r>
              <a:rPr lang="en-US" altLang="ja-JP" sz="1600" dirty="0">
                <a:solidFill>
                  <a:srgbClr val="FF0000"/>
                </a:solidFill>
              </a:rPr>
              <a:t>※</a:t>
            </a:r>
            <a:r>
              <a:rPr lang="ja-JP" altLang="en-US" sz="1600" dirty="0">
                <a:solidFill>
                  <a:srgbClr val="FF0000"/>
                </a:solidFill>
              </a:rPr>
              <a:t>５</a:t>
            </a:r>
            <a:r>
              <a:rPr lang="ja-JP" altLang="en-US" sz="1600" dirty="0"/>
              <a:t>）</a:t>
            </a:r>
            <a:endParaRPr kumimoji="1" lang="ja-JP" altLang="en-US" sz="1600" dirty="0"/>
          </a:p>
        </p:txBody>
      </p:sp>
    </p:spTree>
    <p:extLst>
      <p:ext uri="{BB962C8B-B14F-4D97-AF65-F5344CB8AC3E}">
        <p14:creationId xmlns:p14="http://schemas.microsoft.com/office/powerpoint/2010/main" val="4055406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D98E56-EDF0-4CC0-8A31-52D214C8D01A}"/>
              </a:ext>
            </a:extLst>
          </p:cNvPr>
          <p:cNvSpPr>
            <a:spLocks noGrp="1"/>
          </p:cNvSpPr>
          <p:nvPr>
            <p:ph type="title"/>
          </p:nvPr>
        </p:nvSpPr>
        <p:spPr/>
        <p:txBody>
          <a:bodyPr/>
          <a:lstStyle/>
          <a:p>
            <a:r>
              <a:rPr lang="ja-JP" altLang="en-US" dirty="0"/>
              <a:t>４．作業の流れ</a:t>
            </a:r>
            <a:endParaRPr kumimoji="1" lang="ja-JP" altLang="en-US" dirty="0"/>
          </a:p>
        </p:txBody>
      </p:sp>
      <p:sp>
        <p:nvSpPr>
          <p:cNvPr id="3" name="コンテンツ プレースホルダー 2">
            <a:extLst>
              <a:ext uri="{FF2B5EF4-FFF2-40B4-BE49-F238E27FC236}">
                <a16:creationId xmlns:a16="http://schemas.microsoft.com/office/drawing/2014/main" id="{41DA29CF-2EDA-446B-BEBB-E6D416DB769F}"/>
              </a:ext>
            </a:extLst>
          </p:cNvPr>
          <p:cNvSpPr>
            <a:spLocks noGrp="1"/>
          </p:cNvSpPr>
          <p:nvPr>
            <p:ph idx="1"/>
          </p:nvPr>
        </p:nvSpPr>
        <p:spPr/>
        <p:txBody>
          <a:bodyPr/>
          <a:lstStyle/>
          <a:p>
            <a:r>
              <a:rPr lang="en-US" altLang="ja-JP" sz="1200" b="1" dirty="0"/>
              <a:t>※</a:t>
            </a:r>
            <a:r>
              <a:rPr lang="ja-JP" altLang="en-US" sz="1200" b="1" dirty="0"/>
              <a:t>１</a:t>
            </a:r>
            <a:endParaRPr lang="en-US" altLang="ja-JP" sz="1200" b="1" dirty="0"/>
          </a:p>
          <a:p>
            <a:r>
              <a:rPr lang="ja-JP" altLang="en-US" sz="1200" dirty="0"/>
              <a:t>必要なサービス区分は「テイクアウト」「リラク＆エステ」「くすりの窓口」「お薬手帳」「</a:t>
            </a:r>
            <a:r>
              <a:rPr lang="en-US" altLang="ja-JP" sz="1200" dirty="0"/>
              <a:t>EPARK</a:t>
            </a:r>
            <a:r>
              <a:rPr lang="ja-JP" altLang="en-US" sz="1200" dirty="0"/>
              <a:t>会員情報」と「すべてのサービス」</a:t>
            </a:r>
            <a:endParaRPr lang="en-US" altLang="ja-JP" sz="1200" dirty="0"/>
          </a:p>
          <a:p>
            <a:endParaRPr lang="en-US" altLang="ja-JP" sz="1200" dirty="0"/>
          </a:p>
          <a:p>
            <a:r>
              <a:rPr lang="en-US" altLang="ja-JP" sz="1200" b="1" dirty="0"/>
              <a:t>※</a:t>
            </a:r>
            <a:r>
              <a:rPr lang="ja-JP" altLang="en-US" sz="1200" b="1" dirty="0"/>
              <a:t>２</a:t>
            </a:r>
            <a:endParaRPr lang="en-US" altLang="ja-JP" sz="1200" b="1" dirty="0"/>
          </a:p>
          <a:p>
            <a:r>
              <a:rPr lang="en-US" altLang="ja-JP" sz="1200" dirty="0"/>
              <a:t>2020</a:t>
            </a:r>
            <a:r>
              <a:rPr lang="ja-JP" altLang="en-US" sz="1200" dirty="0"/>
              <a:t>年</a:t>
            </a:r>
            <a:r>
              <a:rPr lang="en-US" altLang="ja-JP" sz="1200" dirty="0"/>
              <a:t>1</a:t>
            </a:r>
            <a:r>
              <a:rPr lang="ja-JP" altLang="en-US" sz="1200" dirty="0"/>
              <a:t>月以降</a:t>
            </a:r>
            <a:endParaRPr lang="en-US" altLang="ja-JP" sz="1200" dirty="0"/>
          </a:p>
          <a:p>
            <a:endParaRPr lang="en-US" altLang="ja-JP" sz="1200" dirty="0"/>
          </a:p>
          <a:p>
            <a:r>
              <a:rPr lang="en-US" altLang="ja-JP" sz="1200" b="1" dirty="0"/>
              <a:t>※</a:t>
            </a:r>
            <a:r>
              <a:rPr lang="ja-JP" altLang="en-US" sz="1200" b="1" dirty="0"/>
              <a:t>３</a:t>
            </a:r>
            <a:endParaRPr lang="en-US" altLang="ja-JP" sz="1200" b="1" dirty="0"/>
          </a:p>
          <a:p>
            <a:r>
              <a:rPr lang="ja-JP" altLang="en-US" sz="1200" dirty="0"/>
              <a:t>お問い合わせに対する評価は、</a:t>
            </a:r>
            <a:endParaRPr lang="en-US" altLang="ja-JP" sz="1200" dirty="0"/>
          </a:p>
          <a:p>
            <a:r>
              <a:rPr lang="ja-JP" altLang="en-US" sz="1200" dirty="0"/>
              <a:t>「無回答」「満足」「不満足」の３つに分類する。</a:t>
            </a:r>
            <a:endParaRPr lang="en-US" altLang="ja-JP" sz="1200" dirty="0"/>
          </a:p>
          <a:p>
            <a:r>
              <a:rPr lang="ja-JP" altLang="en-US" sz="1200" dirty="0"/>
              <a:t>空欄　→　無回答、</a:t>
            </a:r>
            <a:endParaRPr lang="en-US" altLang="ja-JP" sz="1200" dirty="0"/>
          </a:p>
          <a:p>
            <a:r>
              <a:rPr lang="ja-JP" altLang="en-US" sz="1200" dirty="0"/>
              <a:t>とても満足、まあまあ満足　→　満足</a:t>
            </a:r>
            <a:endParaRPr lang="en-US" altLang="ja-JP" sz="1200" dirty="0"/>
          </a:p>
          <a:p>
            <a:r>
              <a:rPr lang="ja-JP" altLang="en-US" sz="1200" dirty="0"/>
              <a:t>どちらでもない、やや不満足、大変不満足　→　不満足</a:t>
            </a:r>
            <a:endParaRPr lang="en-US" altLang="ja-JP" sz="1200" dirty="0"/>
          </a:p>
          <a:p>
            <a:endParaRPr lang="en-US" altLang="ja-JP" sz="1200" dirty="0"/>
          </a:p>
          <a:p>
            <a:r>
              <a:rPr lang="en-US" altLang="ja-JP" sz="1200" b="1" dirty="0"/>
              <a:t>※</a:t>
            </a:r>
            <a:r>
              <a:rPr lang="ja-JP" altLang="en-US" sz="1200" b="1" dirty="0"/>
              <a:t>４</a:t>
            </a:r>
            <a:endParaRPr lang="en-US" altLang="ja-JP" sz="1200" b="1" dirty="0"/>
          </a:p>
          <a:p>
            <a:r>
              <a:rPr lang="ja-JP" altLang="en-US" sz="1200" dirty="0"/>
              <a:t>サイレントの場合は過去</a:t>
            </a:r>
            <a:r>
              <a:rPr lang="en-US" altLang="ja-JP" sz="1200" dirty="0"/>
              <a:t>180</a:t>
            </a:r>
            <a:r>
              <a:rPr lang="ja-JP" altLang="en-US" sz="1200" dirty="0"/>
              <a:t>日の利用を条件にしない</a:t>
            </a:r>
            <a:endParaRPr lang="en-US" altLang="ja-JP" sz="1200" dirty="0"/>
          </a:p>
          <a:p>
            <a:endParaRPr lang="en-US" altLang="ja-JP" sz="1200" dirty="0"/>
          </a:p>
          <a:p>
            <a:r>
              <a:rPr lang="en-US" altLang="ja-JP" sz="1200" b="1" dirty="0"/>
              <a:t>※</a:t>
            </a:r>
            <a:r>
              <a:rPr lang="ja-JP" altLang="en-US" sz="1200" b="1" dirty="0"/>
              <a:t>５</a:t>
            </a:r>
            <a:endParaRPr lang="en-US" altLang="ja-JP" sz="1200" b="1" dirty="0"/>
          </a:p>
          <a:p>
            <a:r>
              <a:rPr lang="ja-JP" altLang="en-US" sz="1200" dirty="0"/>
              <a:t>問い合わせ（お問い合わせ）、とサイレントの</a:t>
            </a:r>
            <a:r>
              <a:rPr lang="en-US" altLang="ja-JP" sz="1200" dirty="0"/>
              <a:t>2</a:t>
            </a:r>
            <a:r>
              <a:rPr lang="ja-JP" altLang="en-US" sz="1200" dirty="0"/>
              <a:t>種類</a:t>
            </a:r>
            <a:endParaRPr lang="en-US" altLang="ja-JP" sz="1200" dirty="0"/>
          </a:p>
          <a:p>
            <a:r>
              <a:rPr lang="ja-JP" altLang="en-US" sz="1200" dirty="0"/>
              <a:t>サイレントには評価はない</a:t>
            </a:r>
          </a:p>
        </p:txBody>
      </p:sp>
    </p:spTree>
    <p:extLst>
      <p:ext uri="{BB962C8B-B14F-4D97-AF65-F5344CB8AC3E}">
        <p14:creationId xmlns:p14="http://schemas.microsoft.com/office/powerpoint/2010/main" val="2205089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D1AC4-F980-4490-9590-9CA8D96378D7}"/>
              </a:ext>
            </a:extLst>
          </p:cNvPr>
          <p:cNvSpPr>
            <a:spLocks noGrp="1"/>
          </p:cNvSpPr>
          <p:nvPr>
            <p:ph type="title"/>
          </p:nvPr>
        </p:nvSpPr>
        <p:spPr/>
        <p:txBody>
          <a:bodyPr/>
          <a:lstStyle/>
          <a:p>
            <a:r>
              <a:rPr kumimoji="1" lang="ja-JP" altLang="en-US" dirty="0"/>
              <a:t>５．課題</a:t>
            </a:r>
          </a:p>
        </p:txBody>
      </p:sp>
      <p:sp>
        <p:nvSpPr>
          <p:cNvPr id="3" name="コンテンツ プレースホルダー 2">
            <a:extLst>
              <a:ext uri="{FF2B5EF4-FFF2-40B4-BE49-F238E27FC236}">
                <a16:creationId xmlns:a16="http://schemas.microsoft.com/office/drawing/2014/main" id="{4FADC019-6150-4549-B8B7-2857DC4B5A53}"/>
              </a:ext>
            </a:extLst>
          </p:cNvPr>
          <p:cNvSpPr>
            <a:spLocks noGrp="1"/>
          </p:cNvSpPr>
          <p:nvPr>
            <p:ph idx="1"/>
          </p:nvPr>
        </p:nvSpPr>
        <p:spPr/>
        <p:txBody>
          <a:bodyPr/>
          <a:lstStyle/>
          <a:p>
            <a:pPr marL="342900" indent="-342900">
              <a:buFont typeface="Arial" panose="020B0604020202020204" pitchFamily="34" charset="0"/>
              <a:buChar char="•"/>
            </a:pPr>
            <a:r>
              <a:rPr kumimoji="1" lang="ja-JP" altLang="en-US" sz="1600" dirty="0"/>
              <a:t>算出に時間がかかる</a:t>
            </a:r>
            <a:endParaRPr kumimoji="1" lang="en-US" altLang="ja-JP" sz="1600" dirty="0"/>
          </a:p>
          <a:p>
            <a:pPr marL="1028717" lvl="1" indent="-342900">
              <a:buFont typeface="Arial" panose="020B0604020202020204" pitchFamily="34" charset="0"/>
              <a:buChar char="•"/>
            </a:pPr>
            <a:r>
              <a:rPr kumimoji="1" lang="ja-JP" altLang="en-US" sz="1400" dirty="0"/>
              <a:t>データ量が多い</a:t>
            </a:r>
            <a:endParaRPr kumimoji="1" lang="en-US" altLang="ja-JP" sz="1400" dirty="0"/>
          </a:p>
          <a:p>
            <a:pPr marL="1028717" lvl="1" indent="-342900">
              <a:buFont typeface="Arial" panose="020B0604020202020204" pitchFamily="34" charset="0"/>
              <a:buChar char="•"/>
            </a:pPr>
            <a:r>
              <a:rPr kumimoji="1" lang="en-US" altLang="ja-JP" sz="1400" dirty="0"/>
              <a:t>CS</a:t>
            </a:r>
            <a:r>
              <a:rPr kumimoji="1" lang="ja-JP" altLang="en-US" sz="1400" dirty="0"/>
              <a:t>側に保有できるデータベースが無い</a:t>
            </a:r>
            <a:endParaRPr kumimoji="1" lang="en-US" altLang="ja-JP" sz="1400" dirty="0"/>
          </a:p>
          <a:p>
            <a:pPr marL="1028717" lvl="1" indent="-342900">
              <a:buFont typeface="Arial" panose="020B0604020202020204" pitchFamily="34" charset="0"/>
              <a:buChar char="•"/>
            </a:pPr>
            <a:r>
              <a:rPr kumimoji="1" lang="ja-JP" altLang="en-US" sz="1400" dirty="0"/>
              <a:t>区分が多い（サービス </a:t>
            </a:r>
            <a:r>
              <a:rPr kumimoji="1" lang="en-US" altLang="ja-JP" sz="1400" dirty="0"/>
              <a:t>* </a:t>
            </a:r>
            <a:r>
              <a:rPr kumimoji="1" lang="ja-JP" altLang="en-US" sz="1400" dirty="0"/>
              <a:t>ユーザー属性 </a:t>
            </a:r>
            <a:r>
              <a:rPr kumimoji="1" lang="en-US" altLang="ja-JP" sz="1400" dirty="0"/>
              <a:t>* </a:t>
            </a:r>
            <a:r>
              <a:rPr kumimoji="1" lang="ja-JP" altLang="en-US" sz="1400" dirty="0"/>
              <a:t>月次 </a:t>
            </a:r>
            <a:r>
              <a:rPr kumimoji="1" lang="en-US" altLang="ja-JP" sz="1400" dirty="0"/>
              <a:t>* </a:t>
            </a:r>
            <a:r>
              <a:rPr kumimoji="1" lang="ja-JP" altLang="en-US" sz="1400" dirty="0"/>
              <a:t>同一サービス</a:t>
            </a:r>
            <a:r>
              <a:rPr kumimoji="1" lang="en-US" altLang="ja-JP" sz="1400" dirty="0" err="1"/>
              <a:t>orEPARK</a:t>
            </a:r>
            <a:r>
              <a:rPr kumimoji="1" lang="ja-JP" altLang="en-US" sz="1400" dirty="0"/>
              <a:t>サービスリピート）</a:t>
            </a:r>
            <a:endParaRPr kumimoji="1" lang="en-US" altLang="ja-JP" sz="1400" dirty="0"/>
          </a:p>
          <a:p>
            <a:pPr marL="342900" indent="-342900">
              <a:buFont typeface="Arial" panose="020B0604020202020204" pitchFamily="34" charset="0"/>
              <a:buChar char="•"/>
            </a:pPr>
            <a:endParaRPr lang="en-US" altLang="ja-JP" sz="1600" dirty="0"/>
          </a:p>
          <a:p>
            <a:pPr marL="342900" indent="-342900">
              <a:buFont typeface="Arial" panose="020B0604020202020204" pitchFamily="34" charset="0"/>
              <a:buChar char="•"/>
            </a:pPr>
            <a:r>
              <a:rPr lang="ja-JP" altLang="en-US" sz="1600" dirty="0"/>
              <a:t>現状のリピート率のためにリソースを割き、別視点での評価が出来ていない</a:t>
            </a:r>
            <a:endParaRPr lang="en-US" altLang="ja-JP" sz="1600" dirty="0"/>
          </a:p>
          <a:p>
            <a:pPr marL="1028717" lvl="1" indent="-342900">
              <a:buFont typeface="Arial" panose="020B0604020202020204" pitchFamily="34" charset="0"/>
              <a:buChar char="•"/>
            </a:pPr>
            <a:r>
              <a:rPr kumimoji="1" lang="ja-JP" altLang="en-US" sz="1400" dirty="0"/>
              <a:t>回数の増減での評価など</a:t>
            </a:r>
            <a:endParaRPr kumimoji="1" lang="en-US" altLang="ja-JP" sz="1400" dirty="0"/>
          </a:p>
          <a:p>
            <a:endParaRPr kumimoji="1" lang="en-US" altLang="ja-JP" sz="1600" dirty="0"/>
          </a:p>
          <a:p>
            <a:pPr marL="342900" indent="-342900">
              <a:buFont typeface="Arial" panose="020B0604020202020204" pitchFamily="34" charset="0"/>
              <a:buChar char="•"/>
            </a:pPr>
            <a:r>
              <a:rPr lang="ja-JP" altLang="en-US" sz="1600" dirty="0"/>
              <a:t>属人化している</a:t>
            </a:r>
            <a:endParaRPr lang="en-US" altLang="ja-JP" sz="1600" dirty="0"/>
          </a:p>
          <a:p>
            <a:pPr marL="1028717" lvl="1" indent="-342900">
              <a:buFont typeface="Arial" panose="020B0604020202020204" pitchFamily="34" charset="0"/>
              <a:buChar char="•"/>
            </a:pPr>
            <a:r>
              <a:rPr kumimoji="1" lang="ja-JP" altLang="en-US" sz="1400" dirty="0"/>
              <a:t>過程の作業を効率化しても属人化の解消に至るのはかなり先になる</a:t>
            </a:r>
            <a:endParaRPr kumimoji="1" lang="en-US" altLang="ja-JP" sz="1400" dirty="0"/>
          </a:p>
          <a:p>
            <a:endParaRPr lang="en-US" altLang="ja-JP" sz="1600" dirty="0"/>
          </a:p>
          <a:p>
            <a:pPr marL="342900" indent="-342900">
              <a:buFont typeface="Arial" panose="020B0604020202020204" pitchFamily="34" charset="0"/>
              <a:buChar char="•"/>
            </a:pPr>
            <a:r>
              <a:rPr kumimoji="1" lang="ja-JP" altLang="en-US" sz="1600" dirty="0"/>
              <a:t>評価に至らない</a:t>
            </a:r>
            <a:endParaRPr kumimoji="1" lang="en-US" altLang="ja-JP" sz="1600" dirty="0"/>
          </a:p>
          <a:p>
            <a:pPr marL="1028717" lvl="1" indent="-342900">
              <a:buFont typeface="Arial" panose="020B0604020202020204" pitchFamily="34" charset="0"/>
              <a:buChar char="•"/>
            </a:pPr>
            <a:r>
              <a:rPr lang="ja-JP" altLang="en-US" sz="1400" dirty="0"/>
              <a:t>リピート率を出しただけ、貢献はなにと言われると。。。</a:t>
            </a:r>
            <a:endParaRPr lang="en-US" altLang="ja-JP" sz="1400" dirty="0"/>
          </a:p>
          <a:p>
            <a:pPr marL="342900" indent="-342900">
              <a:buFont typeface="Arial" panose="020B0604020202020204" pitchFamily="34" charset="0"/>
              <a:buChar char="•"/>
            </a:pPr>
            <a:endParaRPr kumimoji="1" lang="en-US" altLang="ja-JP" sz="1030" dirty="0"/>
          </a:p>
          <a:p>
            <a:pPr marL="342900" indent="-342900">
              <a:buFont typeface="Arial" panose="020B0604020202020204" pitchFamily="34" charset="0"/>
              <a:buChar char="•"/>
            </a:pPr>
            <a:r>
              <a:rPr lang="ja-JP" altLang="en-US" sz="1600" dirty="0"/>
              <a:t>リピート率としての出し方も正しいのか確定していない</a:t>
            </a:r>
            <a:endParaRPr lang="en-US" altLang="ja-JP" sz="1600" dirty="0"/>
          </a:p>
          <a:p>
            <a:pPr marL="1028717" lvl="1" indent="-342900">
              <a:buFont typeface="Arial" panose="020B0604020202020204" pitchFamily="34" charset="0"/>
              <a:buChar char="•"/>
            </a:pPr>
            <a:r>
              <a:rPr kumimoji="1" lang="ja-JP" altLang="en-US" sz="1400" dirty="0"/>
              <a:t>定義についての議論は十分にされていない</a:t>
            </a:r>
          </a:p>
        </p:txBody>
      </p:sp>
    </p:spTree>
    <p:extLst>
      <p:ext uri="{BB962C8B-B14F-4D97-AF65-F5344CB8AC3E}">
        <p14:creationId xmlns:p14="http://schemas.microsoft.com/office/powerpoint/2010/main" val="378324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09E6F-6A2E-42FB-B795-D866BB44E10F}"/>
              </a:ext>
            </a:extLst>
          </p:cNvPr>
          <p:cNvSpPr>
            <a:spLocks noGrp="1"/>
          </p:cNvSpPr>
          <p:nvPr>
            <p:ph type="title"/>
          </p:nvPr>
        </p:nvSpPr>
        <p:spPr/>
        <p:txBody>
          <a:bodyPr/>
          <a:lstStyle/>
          <a:p>
            <a:r>
              <a:rPr kumimoji="1" lang="ja-JP" altLang="en-US" dirty="0"/>
              <a:t>６．補足</a:t>
            </a:r>
          </a:p>
        </p:txBody>
      </p:sp>
      <p:sp>
        <p:nvSpPr>
          <p:cNvPr id="3" name="コンテンツ プレースホルダー 2">
            <a:extLst>
              <a:ext uri="{FF2B5EF4-FFF2-40B4-BE49-F238E27FC236}">
                <a16:creationId xmlns:a16="http://schemas.microsoft.com/office/drawing/2014/main" id="{05E815B9-5195-4D6F-8418-C1C30E0CC5E2}"/>
              </a:ext>
            </a:extLst>
          </p:cNvPr>
          <p:cNvSpPr>
            <a:spLocks noGrp="1"/>
          </p:cNvSpPr>
          <p:nvPr>
            <p:ph idx="1"/>
          </p:nvPr>
        </p:nvSpPr>
        <p:spPr/>
        <p:txBody>
          <a:bodyPr/>
          <a:lstStyle/>
          <a:p>
            <a:pPr marL="342900" indent="-342900">
              <a:buFont typeface="Arial" panose="020B0604020202020204" pitchFamily="34" charset="0"/>
              <a:buChar char="•"/>
            </a:pPr>
            <a:r>
              <a:rPr kumimoji="1" lang="ja-JP" altLang="en-US" dirty="0"/>
              <a:t>サービスが特定されない問い合わせがある</a:t>
            </a:r>
            <a:endParaRPr kumimoji="1" lang="en-US" altLang="ja-JP" dirty="0"/>
          </a:p>
          <a:p>
            <a:pPr marL="1028717" lvl="1" indent="-342900">
              <a:buFont typeface="Arial" panose="020B0604020202020204" pitchFamily="34" charset="0"/>
              <a:buChar char="•"/>
            </a:pPr>
            <a:r>
              <a:rPr lang="en-US" altLang="ja-JP" sz="1600" dirty="0"/>
              <a:t>B</a:t>
            </a:r>
            <a:r>
              <a:rPr lang="ja-JP" altLang="en-US" sz="1600" dirty="0"/>
              <a:t>列が</a:t>
            </a:r>
            <a:r>
              <a:rPr lang="en-US" altLang="ja-JP" sz="1600" dirty="0"/>
              <a:t>0</a:t>
            </a:r>
            <a:r>
              <a:rPr lang="ja-JP" altLang="en-US" sz="1600" dirty="0"/>
              <a:t>のもの</a:t>
            </a:r>
            <a:endParaRPr lang="en-US" altLang="ja-JP" sz="1600" dirty="0"/>
          </a:p>
          <a:p>
            <a:pPr marL="1028717" lvl="1" indent="-342900">
              <a:buFont typeface="Arial" panose="020B0604020202020204" pitchFamily="34" charset="0"/>
              <a:buChar char="•"/>
            </a:pPr>
            <a:r>
              <a:rPr kumimoji="1" lang="en-US" altLang="ja-JP" sz="1600" dirty="0"/>
              <a:t>EPARK</a:t>
            </a:r>
            <a:r>
              <a:rPr kumimoji="1" lang="ja-JP" altLang="en-US" sz="1600" dirty="0"/>
              <a:t>全体のリピートのみ算出する</a:t>
            </a:r>
            <a:endParaRPr kumimoji="1" lang="en-US" altLang="ja-JP" sz="1600"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kumimoji="1" lang="en-US" altLang="ja-JP" dirty="0"/>
              <a:t>A</a:t>
            </a:r>
            <a:r>
              <a:rPr kumimoji="1" lang="ja-JP" altLang="en-US" dirty="0"/>
              <a:t>列（</a:t>
            </a:r>
            <a:r>
              <a:rPr kumimoji="1" lang="en-US" altLang="ja-JP" dirty="0"/>
              <a:t>id</a:t>
            </a:r>
            <a:r>
              <a:rPr kumimoji="1" lang="ja-JP" altLang="en-US" dirty="0"/>
              <a:t>）、</a:t>
            </a:r>
            <a:r>
              <a:rPr kumimoji="1" lang="en-US" altLang="ja-JP" dirty="0"/>
              <a:t>H</a:t>
            </a:r>
            <a:r>
              <a:rPr kumimoji="1" lang="ja-JP" altLang="en-US" dirty="0"/>
              <a:t>列（予備１）、</a:t>
            </a:r>
            <a:r>
              <a:rPr kumimoji="1" lang="en-US" altLang="ja-JP" dirty="0"/>
              <a:t>I</a:t>
            </a:r>
            <a:r>
              <a:rPr kumimoji="1" lang="ja-JP" altLang="en-US" dirty="0"/>
              <a:t>列（予備２）は</a:t>
            </a:r>
            <a:r>
              <a:rPr kumimoji="1" lang="en-US" altLang="ja-JP" dirty="0"/>
              <a:t>DB</a:t>
            </a:r>
            <a:r>
              <a:rPr kumimoji="1" lang="ja-JP" altLang="en-US" dirty="0"/>
              <a:t>チームへ依頼時に必要だったもので、リピート率計算には特に使用しない</a:t>
            </a:r>
            <a:endParaRPr kumimoji="1" lang="en-US" altLang="ja-JP" dirty="0"/>
          </a:p>
          <a:p>
            <a:pPr marL="1028717" lvl="1" indent="-342900">
              <a:buFont typeface="Arial" panose="020B0604020202020204" pitchFamily="34" charset="0"/>
              <a:buChar char="•"/>
            </a:pPr>
            <a:r>
              <a:rPr kumimoji="1" lang="ja-JP" altLang="en-US" sz="1600" dirty="0"/>
              <a:t>今後別の区分分けのために使用する可能性はある</a:t>
            </a:r>
            <a:endParaRPr kumimoji="1" lang="en-US" altLang="ja-JP" sz="1600"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dirty="0"/>
              <a:t>表記ゆれが存在する可能性がある</a:t>
            </a:r>
            <a:endParaRPr lang="en-US" altLang="ja-JP" dirty="0"/>
          </a:p>
          <a:p>
            <a:pPr marL="1028717" lvl="1" indent="-342900">
              <a:buFont typeface="Arial" panose="020B0604020202020204" pitchFamily="34" charset="0"/>
              <a:buChar char="•"/>
            </a:pPr>
            <a:r>
              <a:rPr lang="ja-JP" altLang="en-US" sz="1600" dirty="0"/>
              <a:t>「テイクアウト」と「</a:t>
            </a:r>
            <a:r>
              <a:rPr lang="en-US" altLang="ja-JP" sz="1600" dirty="0"/>
              <a:t>EPARK</a:t>
            </a:r>
            <a:r>
              <a:rPr lang="ja-JP" altLang="en-US" sz="1600" dirty="0"/>
              <a:t>テイクアウト」</a:t>
            </a:r>
            <a:br>
              <a:rPr lang="en-US" altLang="ja-JP" sz="1600" dirty="0"/>
            </a:br>
            <a:r>
              <a:rPr lang="ja-JP" altLang="en-US" sz="1600" dirty="0"/>
              <a:t>「問い合わせ」と「お問い合わせ」など</a:t>
            </a:r>
            <a:endParaRPr lang="en-US" altLang="ja-JP" sz="1600" dirty="0"/>
          </a:p>
          <a:p>
            <a:pPr marL="1028717" lvl="1" indent="-342900">
              <a:buFont typeface="Arial" panose="020B0604020202020204" pitchFamily="34" charset="0"/>
              <a:buChar char="•"/>
            </a:pPr>
            <a:endParaRPr lang="en-US" altLang="ja-JP" sz="1600"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endParaRPr kumimoji="1" lang="ja-JP" altLang="en-US" dirty="0"/>
          </a:p>
        </p:txBody>
      </p:sp>
    </p:spTree>
    <p:extLst>
      <p:ext uri="{BB962C8B-B14F-4D97-AF65-F5344CB8AC3E}">
        <p14:creationId xmlns:p14="http://schemas.microsoft.com/office/powerpoint/2010/main" val="2126035287"/>
      </p:ext>
    </p:extLst>
  </p:cSld>
  <p:clrMapOvr>
    <a:masterClrMapping/>
  </p:clrMapOvr>
</p:sld>
</file>

<file path=ppt/theme/theme1.xml><?xml version="1.0" encoding="utf-8"?>
<a:theme xmlns:a="http://schemas.openxmlformats.org/drawingml/2006/main" name="confidential">
  <a:themeElements>
    <a:clrScheme name="epark">
      <a:dk1>
        <a:sysClr val="windowText" lastClr="000000"/>
      </a:dk1>
      <a:lt1>
        <a:sysClr val="window" lastClr="FFFFFF"/>
      </a:lt1>
      <a:dk2>
        <a:srgbClr val="1F497D"/>
      </a:dk2>
      <a:lt2>
        <a:srgbClr val="EEECE1"/>
      </a:lt2>
      <a:accent1>
        <a:srgbClr val="8FC31F"/>
      </a:accent1>
      <a:accent2>
        <a:srgbClr val="FF8604"/>
      </a:accent2>
      <a:accent3>
        <a:srgbClr val="FF0000"/>
      </a:accent3>
      <a:accent4>
        <a:srgbClr val="8064A2"/>
      </a:accent4>
      <a:accent5>
        <a:srgbClr val="4BACC6"/>
      </a:accent5>
      <a:accent6>
        <a:srgbClr val="F79646"/>
      </a:accent6>
      <a:hlink>
        <a:srgbClr val="0000FF"/>
      </a:hlink>
      <a:folHlink>
        <a:srgbClr val="800080"/>
      </a:folHlink>
    </a:clrScheme>
    <a:fontScheme name="EPARK">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FC31F"/>
        </a:solidFill>
        <a:ln>
          <a:solidFill>
            <a:srgbClr val="84A806"/>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4A806"/>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新規 Microsoft PowerPoint プレゼンテーション.pptx" id="{3E6A45FC-4133-47F1-82D3-6F883A4416B3}" vid="{1F9BA81B-FDDE-4998-81C1-E5A29D49A859}"/>
    </a:ext>
  </a:extLst>
</a:theme>
</file>

<file path=docProps/app.xml><?xml version="1.0" encoding="utf-8"?>
<Properties xmlns="http://schemas.openxmlformats.org/officeDocument/2006/extended-properties" xmlns:vt="http://schemas.openxmlformats.org/officeDocument/2006/docPropsVTypes">
  <Template>EPARK_4-3</Template>
  <TotalTime>276</TotalTime>
  <Words>1018</Words>
  <Application>Microsoft Office PowerPoint</Application>
  <PresentationFormat>画面に合わせる (4:3)</PresentationFormat>
  <Paragraphs>109</Paragraphs>
  <Slides>9</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9</vt:i4>
      </vt:variant>
    </vt:vector>
  </HeadingPairs>
  <TitlesOfParts>
    <vt:vector size="12" baseType="lpstr">
      <vt:lpstr>メイリオ</vt:lpstr>
      <vt:lpstr>Arial</vt:lpstr>
      <vt:lpstr>confidential</vt:lpstr>
      <vt:lpstr>リピート率の算出についての説明</vt:lpstr>
      <vt:lpstr>Index</vt:lpstr>
      <vt:lpstr>１．リピート率とは</vt:lpstr>
      <vt:lpstr>２．算出要件</vt:lpstr>
      <vt:lpstr>３．データ収集の流れ</vt:lpstr>
      <vt:lpstr>４．作業の流れ</vt:lpstr>
      <vt:lpstr>４．作業の流れ</vt:lpstr>
      <vt:lpstr>５．課題</vt:lpstr>
      <vt:lpstr>６．補足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リピート率</dc:title>
  <dc:creator/>
  <cp:lastModifiedBy>中條 裕介</cp:lastModifiedBy>
  <cp:revision>17</cp:revision>
  <dcterms:created xsi:type="dcterms:W3CDTF">2021-01-27T00:30:35Z</dcterms:created>
  <dcterms:modified xsi:type="dcterms:W3CDTF">2021-01-29T07:21:39Z</dcterms:modified>
</cp:coreProperties>
</file>