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12.jpeg" ContentType="image/jpeg"/>
  <Override PartName="/ppt/media/image11.jpeg" ContentType="image/jpeg"/>
  <Override PartName="/ppt/media/image10.jpeg" ContentType="image/jpeg"/>
  <Override PartName="/ppt/media/image9.jpeg" ContentType="image/jpeg"/>
  <Override PartName="/ppt/media/image8.jpeg" ContentType="image/jpeg"/>
  <Override PartName="/ppt/media/image7.jpeg" ContentType="image/jpeg"/>
  <Override PartName="/ppt/media/image6.jpeg" ContentType="image/jpeg"/>
  <Override PartName="/ppt/media/image4.png" ContentType="image/png"/>
  <Override PartName="/ppt/media/image5.jpeg" ContentType="image/jpeg"/>
  <Override PartName="/ppt/media/image3.png" ContentType="image/png"/>
  <Override PartName="/ppt/media/image2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655300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32440" y="301320"/>
            <a:ext cx="95893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32440" y="1768680"/>
            <a:ext cx="95893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32440" y="4058640"/>
            <a:ext cx="95893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2440" y="301320"/>
            <a:ext cx="95893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32440" y="1768680"/>
            <a:ext cx="4679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446080" y="1768680"/>
            <a:ext cx="4679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446080" y="4058640"/>
            <a:ext cx="4679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32440" y="4058640"/>
            <a:ext cx="4679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32440" y="301320"/>
            <a:ext cx="95893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32440" y="1768680"/>
            <a:ext cx="95893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32440" y="1768680"/>
            <a:ext cx="95893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578680" y="1768680"/>
            <a:ext cx="54964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578680" y="1768680"/>
            <a:ext cx="54964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32440" y="301320"/>
            <a:ext cx="95893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32440" y="1768680"/>
            <a:ext cx="958932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32440" y="301320"/>
            <a:ext cx="95893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32440" y="1768680"/>
            <a:ext cx="95893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32440" y="301320"/>
            <a:ext cx="95893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32440" y="1768680"/>
            <a:ext cx="4679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446080" y="1768680"/>
            <a:ext cx="4679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32440" y="301320"/>
            <a:ext cx="95893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32440" y="301320"/>
            <a:ext cx="958932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32440" y="301320"/>
            <a:ext cx="95893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32440" y="1768680"/>
            <a:ext cx="4679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32440" y="4058640"/>
            <a:ext cx="4679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446080" y="1768680"/>
            <a:ext cx="4679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32440" y="301320"/>
            <a:ext cx="95893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32440" y="1768680"/>
            <a:ext cx="958932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32440" y="301320"/>
            <a:ext cx="95893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32440" y="1768680"/>
            <a:ext cx="4679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446080" y="1768680"/>
            <a:ext cx="4679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446080" y="4058640"/>
            <a:ext cx="4679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32440" y="301320"/>
            <a:ext cx="95893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32440" y="1768680"/>
            <a:ext cx="4679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446080" y="1768680"/>
            <a:ext cx="4679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32440" y="4058640"/>
            <a:ext cx="95893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32440" y="301320"/>
            <a:ext cx="95893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32440" y="1768680"/>
            <a:ext cx="95893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32440" y="4058640"/>
            <a:ext cx="95893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32440" y="301320"/>
            <a:ext cx="95893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32440" y="1768680"/>
            <a:ext cx="4679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446080" y="1768680"/>
            <a:ext cx="4679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446080" y="4058640"/>
            <a:ext cx="4679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32440" y="4058640"/>
            <a:ext cx="4679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32440" y="301320"/>
            <a:ext cx="95893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32440" y="1768680"/>
            <a:ext cx="95893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32440" y="1768680"/>
            <a:ext cx="95893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578680" y="1768680"/>
            <a:ext cx="54964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578680" y="1768680"/>
            <a:ext cx="54964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32440" y="301320"/>
            <a:ext cx="95893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32440" y="1768680"/>
            <a:ext cx="95893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32440" y="301320"/>
            <a:ext cx="95893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32440" y="1768680"/>
            <a:ext cx="4679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446080" y="1768680"/>
            <a:ext cx="4679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2440" y="301320"/>
            <a:ext cx="95893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32440" y="301320"/>
            <a:ext cx="958932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32440" y="301320"/>
            <a:ext cx="95893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32440" y="1768680"/>
            <a:ext cx="4679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32440" y="4058640"/>
            <a:ext cx="4679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446080" y="1768680"/>
            <a:ext cx="4679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32440" y="301320"/>
            <a:ext cx="95893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32440" y="1768680"/>
            <a:ext cx="4679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446080" y="1768680"/>
            <a:ext cx="4679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446080" y="4058640"/>
            <a:ext cx="4679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32440" y="301320"/>
            <a:ext cx="95893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32440" y="1768680"/>
            <a:ext cx="4679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446080" y="1768680"/>
            <a:ext cx="4679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32440" y="4058640"/>
            <a:ext cx="95893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32600" y="402480"/>
            <a:ext cx="9189360" cy="146052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32440" y="1768680"/>
            <a:ext cx="958932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32440" y="301320"/>
            <a:ext cx="95893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32440" y="1768680"/>
            <a:ext cx="958932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Рисунок 1" descr=""/>
          <p:cNvPicPr/>
          <p:nvPr/>
        </p:nvPicPr>
        <p:blipFill>
          <a:blip r:embed="rId1"/>
          <a:stretch/>
        </p:blipFill>
        <p:spPr>
          <a:xfrm>
            <a:off x="5760" y="360"/>
            <a:ext cx="10654560" cy="7558920"/>
          </a:xfrm>
          <a:prstGeom prst="rect">
            <a:avLst/>
          </a:prstGeom>
          <a:ln>
            <a:noFill/>
          </a:ln>
        </p:spPr>
      </p:pic>
      <p:sp>
        <p:nvSpPr>
          <p:cNvPr id="73" name="CustomShape 1"/>
          <p:cNvSpPr/>
          <p:nvPr/>
        </p:nvSpPr>
        <p:spPr>
          <a:xfrm>
            <a:off x="1000080" y="2114640"/>
            <a:ext cx="9789480" cy="283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3600" strike="noStrike">
                <a:solidFill>
                  <a:srgbClr val="000000"/>
                </a:solidFill>
                <a:latin typeface="Times New Roman"/>
                <a:ea typeface="DejaVu Sans"/>
              </a:rPr>
              <a:t>Назва команди:</a:t>
            </a:r>
            <a:r>
              <a:rPr lang="en-US" sz="3600" strike="noStrike">
                <a:solidFill>
                  <a:srgbClr val="000000"/>
                </a:solidFill>
                <a:latin typeface="Times New Roman"/>
                <a:ea typeface="DejaVu Sans"/>
              </a:rPr>
              <a:t> Garbage Collector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3600" strike="noStrike">
                <a:solidFill>
                  <a:srgbClr val="000000"/>
                </a:solidFill>
                <a:latin typeface="Times New Roman"/>
                <a:ea typeface="DejaVu Sans"/>
              </a:rPr>
              <a:t>Учасники:</a:t>
            </a:r>
            <a:r>
              <a:rPr lang="en-US" sz="3600" strike="noStrike">
                <a:solidFill>
                  <a:srgbClr val="000000"/>
                </a:solidFill>
                <a:latin typeface="Times New Roman"/>
                <a:ea typeface="DejaVu Sans"/>
              </a:rPr>
              <a:t> Дмитро Плехоткін,Олександр Семенов, Ярослав Ільїн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3600" strike="noStrike">
                <a:solidFill>
                  <a:srgbClr val="000000"/>
                </a:solidFill>
                <a:latin typeface="Times New Roman"/>
                <a:ea typeface="DejaVu Sans"/>
              </a:rPr>
              <a:t>Стихія:</a:t>
            </a:r>
            <a:r>
              <a:rPr lang="en-US" sz="3600" strike="noStrike">
                <a:solidFill>
                  <a:srgbClr val="000000"/>
                </a:solidFill>
                <a:latin typeface="Times New Roman"/>
                <a:ea typeface="DejaVu Sans"/>
              </a:rPr>
              <a:t> Земля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3600" strike="noStrike">
                <a:solidFill>
                  <a:srgbClr val="000000"/>
                </a:solidFill>
                <a:latin typeface="Times New Roman"/>
                <a:ea typeface="DejaVu Sans"/>
              </a:rPr>
              <a:t>Назва проекту:</a:t>
            </a:r>
            <a:r>
              <a:rPr lang="en-US" sz="3600" strike="noStrike">
                <a:solidFill>
                  <a:srgbClr val="000000"/>
                </a:solidFill>
                <a:latin typeface="Times New Roman"/>
                <a:ea typeface="DejaVu Sans"/>
              </a:rPr>
              <a:t> Garbage Collector Game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Рисунок 4" descr=""/>
          <p:cNvPicPr/>
          <p:nvPr/>
        </p:nvPicPr>
        <p:blipFill>
          <a:blip r:embed="rId1"/>
          <a:stretch/>
        </p:blipFill>
        <p:spPr>
          <a:xfrm>
            <a:off x="1800" y="0"/>
            <a:ext cx="10654560" cy="7558920"/>
          </a:xfrm>
          <a:prstGeom prst="rect">
            <a:avLst/>
          </a:prstGeom>
          <a:ln>
            <a:noFill/>
          </a:ln>
        </p:spPr>
      </p:pic>
      <p:sp>
        <p:nvSpPr>
          <p:cNvPr id="75" name="CustomShape 1"/>
          <p:cNvSpPr/>
          <p:nvPr/>
        </p:nvSpPr>
        <p:spPr>
          <a:xfrm>
            <a:off x="2814480" y="1343160"/>
            <a:ext cx="5942880" cy="520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/>
            <a:r>
              <a:rPr b="1" lang="en-US" sz="2800" strike="noStrike">
                <a:solidFill>
                  <a:srgbClr val="000000"/>
                </a:solidFill>
                <a:latin typeface="Times New Roman"/>
                <a:ea typeface="DejaVu Sans"/>
              </a:rPr>
              <a:t>Проблема або контекст проекту:</a:t>
            </a:r>
            <a:endParaRPr/>
          </a:p>
          <a:p>
            <a:pPr algn="ctr"/>
            <a:r>
              <a:rPr lang="en-US" sz="2800" strike="noStrike">
                <a:solidFill>
                  <a:srgbClr val="000000"/>
                </a:solidFill>
                <a:latin typeface="Times New Roman"/>
                <a:ea typeface="DejaVu Sans"/>
              </a:rPr>
              <a:t>Культура споживання, що полягає у неоптимальному використанні природних ресурсів та неефективній утилізації відходів.</a:t>
            </a:r>
            <a:endParaRPr/>
          </a:p>
          <a:p>
            <a:endParaRPr/>
          </a:p>
          <a:p>
            <a:endParaRPr/>
          </a:p>
          <a:p>
            <a:pPr algn="ctr">
              <a:lnSpc>
                <a:spcPct val="100000"/>
              </a:lnSpc>
            </a:pPr>
            <a:r>
              <a:rPr b="1" lang="en-US" sz="2800" strike="noStrike">
                <a:solidFill>
                  <a:srgbClr val="000000"/>
                </a:solidFill>
                <a:latin typeface="Times New Roman"/>
                <a:ea typeface="DejaVu Sans"/>
              </a:rPr>
              <a:t>Мета проекту: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Times New Roman"/>
                <a:ea typeface="DejaVu Sans"/>
              </a:rPr>
              <a:t>В ігровій формі навіяти молодому поколінню інтерес до екологічних проблем.</a:t>
            </a:r>
            <a:endParaRPr/>
          </a:p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Рисунок 4" descr=""/>
          <p:cNvPicPr/>
          <p:nvPr/>
        </p:nvPicPr>
        <p:blipFill>
          <a:blip r:embed="rId1"/>
          <a:stretch/>
        </p:blipFill>
        <p:spPr>
          <a:xfrm>
            <a:off x="0" y="0"/>
            <a:ext cx="10654560" cy="755892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0" y="1285920"/>
            <a:ext cx="10654560" cy="691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trike="noStrike">
                <a:solidFill>
                  <a:srgbClr val="000000"/>
                </a:solidFill>
                <a:latin typeface="Times New Roman"/>
                <a:ea typeface="DejaVu Sans"/>
              </a:rPr>
              <a:t>Цільова аудиторія: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Times New Roman"/>
                <a:ea typeface="DejaVu Sans"/>
              </a:rPr>
              <a:t>Діти, молодь,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Times New Roman"/>
                <a:ea typeface="DejaVu Sans"/>
              </a:rPr>
              <a:t>які користуються суспільними благами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Times New Roman"/>
                <a:ea typeface="DejaVu Sans"/>
              </a:rPr>
              <a:t>і не звертають уваги на навколишнє середовище.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en-US" sz="2800" strike="noStrike">
                <a:solidFill>
                  <a:srgbClr val="000000"/>
                </a:solidFill>
                <a:latin typeface="Times New Roman"/>
                <a:ea typeface="DejaVu Sans"/>
              </a:rPr>
              <a:t>Іноваційність: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Times New Roman"/>
                <a:ea typeface="DejaVu Sans"/>
              </a:rPr>
              <a:t>Навчання через гру,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800" strike="noStrike">
                <a:solidFill>
                  <a:srgbClr val="000000"/>
                </a:solidFill>
                <a:latin typeface="Times New Roman"/>
                <a:ea typeface="DejaVu Sans"/>
              </a:rPr>
              <a:t>яке полягає на вільному розвитку дітей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Times New Roman"/>
                <a:ea typeface="DejaVu Sans"/>
              </a:rPr>
              <a:t>без примусу та в ігровій формі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Рисунок 4" descr=""/>
          <p:cNvPicPr/>
          <p:nvPr/>
        </p:nvPicPr>
        <p:blipFill>
          <a:blip r:embed="rId1"/>
          <a:stretch/>
        </p:blipFill>
        <p:spPr>
          <a:xfrm>
            <a:off x="0" y="0"/>
            <a:ext cx="10654560" cy="7558920"/>
          </a:xfrm>
          <a:prstGeom prst="rect">
            <a:avLst/>
          </a:prstGeom>
          <a:ln>
            <a:noFill/>
          </a:ln>
        </p:spPr>
      </p:pic>
      <p:sp>
        <p:nvSpPr>
          <p:cNvPr id="79" name="CustomShape 1"/>
          <p:cNvSpPr/>
          <p:nvPr/>
        </p:nvSpPr>
        <p:spPr>
          <a:xfrm>
            <a:off x="2643120" y="1285920"/>
            <a:ext cx="594288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Times New Roman"/>
                <a:ea typeface="DejaVu Sans"/>
              </a:rPr>
              <a:t>Очікувані результати: 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328680" y="2157480"/>
            <a:ext cx="8914680" cy="191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Times New Roman"/>
                <a:ea typeface="DejaVu Sans"/>
              </a:rPr>
              <a:t>Короткострокові: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Times New Roman"/>
                <a:ea typeface="DejaVu Sans"/>
              </a:rPr>
              <a:t>Кросплатформенна гра з єдиним ігровим режимом.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Times New Roman"/>
                <a:ea typeface="DejaVu Sans"/>
              </a:rPr>
              <a:t>Довгострокові: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Times New Roman"/>
                <a:ea typeface="DejaVu Sans"/>
              </a:rPr>
              <a:t>Кросплатформенна гра з багатьма ігровими режимами, системою соціалізації, мотивації та монетизації.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Рисунок 4" descr=""/>
          <p:cNvPicPr/>
          <p:nvPr/>
        </p:nvPicPr>
        <p:blipFill>
          <a:blip r:embed="rId1"/>
          <a:stretch/>
        </p:blipFill>
        <p:spPr>
          <a:xfrm>
            <a:off x="21240" y="0"/>
            <a:ext cx="10654560" cy="7558920"/>
          </a:xfrm>
          <a:prstGeom prst="rect">
            <a:avLst/>
          </a:prstGeom>
          <a:ln>
            <a:noFill/>
          </a:ln>
        </p:spPr>
      </p:pic>
      <p:sp>
        <p:nvSpPr>
          <p:cNvPr id="82" name="CustomShape 1"/>
          <p:cNvSpPr/>
          <p:nvPr/>
        </p:nvSpPr>
        <p:spPr>
          <a:xfrm>
            <a:off x="2643120" y="1285920"/>
            <a:ext cx="594288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Times New Roman"/>
                <a:ea typeface="DejaVu Sans"/>
              </a:rPr>
              <a:t>PR – супровід проекту: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731520" y="2135160"/>
            <a:ext cx="8229240" cy="307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  <a:buFont typeface="StarSymbol"/>
              <a:buChar char="l"/>
            </a:pPr>
            <a:r>
              <a:rPr lang="en-US" sz="2800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800" strike="noStrike">
                <a:solidFill>
                  <a:srgbClr val="000000"/>
                </a:solidFill>
                <a:latin typeface="Times New Roman"/>
                <a:ea typeface="DejaVu Sans"/>
              </a:rPr>
              <a:t>Розміщення гри на Google Play, AppStore;</a:t>
            </a:r>
            <a:endParaRPr/>
          </a:p>
          <a:p>
            <a:pPr>
              <a:lnSpc>
                <a:spcPct val="150000"/>
              </a:lnSpc>
              <a:buFont typeface="StarSymbol"/>
              <a:buChar char="l"/>
            </a:pPr>
            <a:r>
              <a:rPr lang="en-US" sz="2800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800" strike="noStrike">
                <a:solidFill>
                  <a:srgbClr val="000000"/>
                </a:solidFill>
                <a:latin typeface="Times New Roman"/>
                <a:ea typeface="DejaVu Sans"/>
              </a:rPr>
              <a:t>Співпраця з соціальними організаціями та прогресивними освітніми інститутами;</a:t>
            </a:r>
            <a:endParaRPr/>
          </a:p>
          <a:p>
            <a:pPr>
              <a:lnSpc>
                <a:spcPct val="150000"/>
              </a:lnSpc>
              <a:buFont typeface="StarSymbol"/>
              <a:buChar char="l"/>
            </a:pPr>
            <a:r>
              <a:rPr lang="en-US" sz="2800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800" strike="noStrike">
                <a:solidFill>
                  <a:srgbClr val="000000"/>
                </a:solidFill>
                <a:latin typeface="Times New Roman"/>
                <a:ea typeface="DejaVu Sans"/>
              </a:rPr>
              <a:t>Співпраця з професійними рекламними агенствами.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Рисунок 4" descr=""/>
          <p:cNvPicPr/>
          <p:nvPr/>
        </p:nvPicPr>
        <p:blipFill>
          <a:blip r:embed="rId1"/>
          <a:stretch/>
        </p:blipFill>
        <p:spPr>
          <a:xfrm>
            <a:off x="0" y="0"/>
            <a:ext cx="10654560" cy="755892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2643120" y="1285920"/>
            <a:ext cx="594288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Times New Roman"/>
                <a:ea typeface="DejaVu Sans"/>
              </a:rPr>
              <a:t>Оцінка успішності проекту: </a:t>
            </a:r>
            <a:endParaRPr/>
          </a:p>
          <a:p>
            <a:pPr>
              <a:lnSpc>
                <a:spcPct val="100000"/>
              </a:lnSpc>
              <a:buFont typeface="StarSymbol"/>
              <a:buChar char=""/>
            </a:pPr>
            <a:endParaRPr/>
          </a:p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Times New Roman"/>
                <a:ea typeface="DejaVu Sans"/>
              </a:rPr>
              <a:t>1) 10 тисяч скачувань з Google Play та AppStore.</a:t>
            </a:r>
            <a:endParaRPr/>
          </a:p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Times New Roman"/>
                <a:ea typeface="DejaVu Sans"/>
              </a:rPr>
              <a:t>2) Видимий позитивний вплив на свідомість мододі. 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1902600" y="2523240"/>
            <a:ext cx="396720" cy="36972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Рисунок 4" descr=""/>
          <p:cNvPicPr/>
          <p:nvPr/>
        </p:nvPicPr>
        <p:blipFill>
          <a:blip r:embed="rId1"/>
          <a:stretch/>
        </p:blipFill>
        <p:spPr>
          <a:xfrm>
            <a:off x="548640" y="-91440"/>
            <a:ext cx="10654560" cy="755892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2643120" y="1285920"/>
            <a:ext cx="594288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Times New Roman"/>
                <a:ea typeface="DejaVu Sans"/>
              </a:rPr>
              <a:t>Бюджет і маркетинг проекту: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2631960" y="2027160"/>
            <a:ext cx="594288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Times New Roman"/>
                <a:ea typeface="DejaVu Sans"/>
              </a:rPr>
              <a:t>1) Витрати на рекламу (Точн усуму потрібно уточнити в експертів).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Times New Roman"/>
                <a:ea typeface="DejaVu Sans"/>
              </a:rPr>
              <a:t>2) Витрати на модернізацію та підтримку: $3000.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Рисунок 4" descr=""/>
          <p:cNvPicPr/>
          <p:nvPr/>
        </p:nvPicPr>
        <p:blipFill>
          <a:blip r:embed="rId1"/>
          <a:stretch/>
        </p:blipFill>
        <p:spPr>
          <a:xfrm>
            <a:off x="0" y="0"/>
            <a:ext cx="10654560" cy="755892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2643120" y="1285920"/>
            <a:ext cx="594288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Times New Roman"/>
                <a:ea typeface="DejaVu Sans"/>
              </a:rPr>
              <a:t>Наша розробка: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