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5" r:id="rId9"/>
    <p:sldId id="266" r:id="rId10"/>
    <p:sldId id="263" r:id="rId11"/>
    <p:sldId id="264" r:id="rId12"/>
    <p:sldId id="267" r:id="rId13"/>
    <p:sldId id="268" r:id="rId14"/>
    <p:sldId id="269" r:id="rId15"/>
    <p:sldId id="275" r:id="rId16"/>
    <p:sldId id="284" r:id="rId17"/>
    <p:sldId id="276" r:id="rId18"/>
    <p:sldId id="270" r:id="rId19"/>
    <p:sldId id="277" r:id="rId20"/>
    <p:sldId id="278" r:id="rId21"/>
    <p:sldId id="279" r:id="rId22"/>
    <p:sldId id="280" r:id="rId23"/>
    <p:sldId id="281" r:id="rId24"/>
    <p:sldId id="282" r:id="rId25"/>
    <p:sldId id="286"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03F35-F56C-423A-961A-EE717FD3F2C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DA733F7-9DC0-4196-96E3-79C3E4FA3F50}">
      <dgm:prSet/>
      <dgm:spPr/>
      <dgm:t>
        <a:bodyPr/>
        <a:lstStyle/>
        <a:p>
          <a:r>
            <a:rPr lang="el-GR"/>
            <a:t>Μεγαλύτερη ευελιξία στη δημιουργία ερωτήσεων, δηλαδή εκτός από ερωτήσεις πολλαπλής επιλογής, ο διαχειριστής να μπορεί να δημιουργήσει και άλλου είδους ερωτήσεις(πχ. Σωστό ή Λάθος)</a:t>
          </a:r>
          <a:endParaRPr lang="en-US"/>
        </a:p>
      </dgm:t>
    </dgm:pt>
    <dgm:pt modelId="{889D1E1A-14E4-40E9-AAB9-3BF494750378}" type="parTrans" cxnId="{43802ADB-0750-4D67-B6C2-DD91FAF69ACA}">
      <dgm:prSet/>
      <dgm:spPr/>
      <dgm:t>
        <a:bodyPr/>
        <a:lstStyle/>
        <a:p>
          <a:endParaRPr lang="en-US"/>
        </a:p>
      </dgm:t>
    </dgm:pt>
    <dgm:pt modelId="{9D32AE4A-55D7-4BC3-9900-0FFE6304EB6B}" type="sibTrans" cxnId="{43802ADB-0750-4D67-B6C2-DD91FAF69ACA}">
      <dgm:prSet/>
      <dgm:spPr/>
      <dgm:t>
        <a:bodyPr/>
        <a:lstStyle/>
        <a:p>
          <a:endParaRPr lang="en-US"/>
        </a:p>
      </dgm:t>
    </dgm:pt>
    <dgm:pt modelId="{2AF50E30-AC8F-473B-A98D-5DA153841723}">
      <dgm:prSet/>
      <dgm:spPr/>
      <dgm:t>
        <a:bodyPr/>
        <a:lstStyle/>
        <a:p>
          <a:r>
            <a:rPr lang="el-GR"/>
            <a:t>Μεγαλύτερη ευελιξία στους κανόνες του παιχνιδιού. </a:t>
          </a:r>
          <a:r>
            <a:rPr lang="en-US"/>
            <a:t>O </a:t>
          </a:r>
          <a:r>
            <a:rPr lang="el-GR"/>
            <a:t>διαχειριστής να έχει τη δυνατότητα να αλλάξει κάποιους από τους κανόνες του παιχνιδιού(πχ τον χρόνο που έχουν διαθέσιμο για κάθε ερώτηση)</a:t>
          </a:r>
          <a:endParaRPr lang="en-US"/>
        </a:p>
      </dgm:t>
    </dgm:pt>
    <dgm:pt modelId="{62BE8465-6923-4653-9CCA-B67B8CF2F835}" type="parTrans" cxnId="{2AB70324-0C1B-467A-B7B1-D9ADBE956506}">
      <dgm:prSet/>
      <dgm:spPr/>
      <dgm:t>
        <a:bodyPr/>
        <a:lstStyle/>
        <a:p>
          <a:endParaRPr lang="en-US"/>
        </a:p>
      </dgm:t>
    </dgm:pt>
    <dgm:pt modelId="{B113E2FC-8DBA-4147-945E-8DD2A2C0B352}" type="sibTrans" cxnId="{2AB70324-0C1B-467A-B7B1-D9ADBE956506}">
      <dgm:prSet/>
      <dgm:spPr/>
      <dgm:t>
        <a:bodyPr/>
        <a:lstStyle/>
        <a:p>
          <a:endParaRPr lang="en-US"/>
        </a:p>
      </dgm:t>
    </dgm:pt>
    <dgm:pt modelId="{5F96DD9F-F532-4FEF-A9F5-6BB561832A37}">
      <dgm:prSet/>
      <dgm:spPr/>
      <dgm:t>
        <a:bodyPr/>
        <a:lstStyle/>
        <a:p>
          <a:r>
            <a:rPr lang="en-US"/>
            <a:t>Deploy </a:t>
          </a:r>
          <a:r>
            <a:rPr lang="el-GR"/>
            <a:t>της εφαρμογής σε </a:t>
          </a:r>
          <a:r>
            <a:rPr lang="en-US"/>
            <a:t>server </a:t>
          </a:r>
          <a:r>
            <a:rPr lang="el-GR"/>
            <a:t>ώστε να τρέχει </a:t>
          </a:r>
          <a:r>
            <a:rPr lang="en-US"/>
            <a:t>online </a:t>
          </a:r>
          <a:r>
            <a:rPr lang="el-GR"/>
            <a:t>και να μπορεί να χρησιμοποιηθεί από παρέες ατόμων που βρίσκονται στον ίδιο χώρο και θέλουν να παίξουν ένα </a:t>
          </a:r>
          <a:r>
            <a:rPr lang="en-US"/>
            <a:t>real-time quiz game</a:t>
          </a:r>
          <a:r>
            <a:rPr lang="el-GR"/>
            <a:t> όπου θα βλέπουν ταυτόχρονα όλοι τις ίδιες ερωτήσεις σε μία κοινή οθόνη.</a:t>
          </a:r>
          <a:endParaRPr lang="en-US"/>
        </a:p>
      </dgm:t>
    </dgm:pt>
    <dgm:pt modelId="{86E329AF-653E-4D8D-AD70-F57A06EF50D8}" type="parTrans" cxnId="{E0484F70-C59A-4FE2-AFE7-358285E401E1}">
      <dgm:prSet/>
      <dgm:spPr/>
      <dgm:t>
        <a:bodyPr/>
        <a:lstStyle/>
        <a:p>
          <a:endParaRPr lang="en-US"/>
        </a:p>
      </dgm:t>
    </dgm:pt>
    <dgm:pt modelId="{B696F4CA-25D7-41BF-8726-D7FB59791989}" type="sibTrans" cxnId="{E0484F70-C59A-4FE2-AFE7-358285E401E1}">
      <dgm:prSet/>
      <dgm:spPr/>
      <dgm:t>
        <a:bodyPr/>
        <a:lstStyle/>
        <a:p>
          <a:endParaRPr lang="en-US"/>
        </a:p>
      </dgm:t>
    </dgm:pt>
    <dgm:pt modelId="{2CF17DD4-AD60-4C21-8284-BE77AEDA199F}" type="pres">
      <dgm:prSet presAssocID="{9BF03F35-F56C-423A-961A-EE717FD3F2CF}" presName="linear" presStyleCnt="0">
        <dgm:presLayoutVars>
          <dgm:animLvl val="lvl"/>
          <dgm:resizeHandles val="exact"/>
        </dgm:presLayoutVars>
      </dgm:prSet>
      <dgm:spPr/>
    </dgm:pt>
    <dgm:pt modelId="{028AFA3C-E8F6-4316-BBFB-622D75448CD8}" type="pres">
      <dgm:prSet presAssocID="{7DA733F7-9DC0-4196-96E3-79C3E4FA3F50}" presName="parentText" presStyleLbl="node1" presStyleIdx="0" presStyleCnt="3">
        <dgm:presLayoutVars>
          <dgm:chMax val="0"/>
          <dgm:bulletEnabled val="1"/>
        </dgm:presLayoutVars>
      </dgm:prSet>
      <dgm:spPr/>
    </dgm:pt>
    <dgm:pt modelId="{D0715389-6B8F-4767-99EC-E6B5310EC798}" type="pres">
      <dgm:prSet presAssocID="{9D32AE4A-55D7-4BC3-9900-0FFE6304EB6B}" presName="spacer" presStyleCnt="0"/>
      <dgm:spPr/>
    </dgm:pt>
    <dgm:pt modelId="{D3868CC6-483D-4049-BA57-12EAB6285DA0}" type="pres">
      <dgm:prSet presAssocID="{2AF50E30-AC8F-473B-A98D-5DA153841723}" presName="parentText" presStyleLbl="node1" presStyleIdx="1" presStyleCnt="3">
        <dgm:presLayoutVars>
          <dgm:chMax val="0"/>
          <dgm:bulletEnabled val="1"/>
        </dgm:presLayoutVars>
      </dgm:prSet>
      <dgm:spPr/>
    </dgm:pt>
    <dgm:pt modelId="{AF243D21-9ADA-4726-8760-515C886CE481}" type="pres">
      <dgm:prSet presAssocID="{B113E2FC-8DBA-4147-945E-8DD2A2C0B352}" presName="spacer" presStyleCnt="0"/>
      <dgm:spPr/>
    </dgm:pt>
    <dgm:pt modelId="{BF7FEBE2-0A89-4178-87E2-D8CD0A616257}" type="pres">
      <dgm:prSet presAssocID="{5F96DD9F-F532-4FEF-A9F5-6BB561832A37}" presName="parentText" presStyleLbl="node1" presStyleIdx="2" presStyleCnt="3">
        <dgm:presLayoutVars>
          <dgm:chMax val="0"/>
          <dgm:bulletEnabled val="1"/>
        </dgm:presLayoutVars>
      </dgm:prSet>
      <dgm:spPr/>
    </dgm:pt>
  </dgm:ptLst>
  <dgm:cxnLst>
    <dgm:cxn modelId="{21EEE321-8998-4E19-A8BD-2C39D4C904B2}" type="presOf" srcId="{2AF50E30-AC8F-473B-A98D-5DA153841723}" destId="{D3868CC6-483D-4049-BA57-12EAB6285DA0}" srcOrd="0" destOrd="0" presId="urn:microsoft.com/office/officeart/2005/8/layout/vList2"/>
    <dgm:cxn modelId="{2AB70324-0C1B-467A-B7B1-D9ADBE956506}" srcId="{9BF03F35-F56C-423A-961A-EE717FD3F2CF}" destId="{2AF50E30-AC8F-473B-A98D-5DA153841723}" srcOrd="1" destOrd="0" parTransId="{62BE8465-6923-4653-9CCA-B67B8CF2F835}" sibTransId="{B113E2FC-8DBA-4147-945E-8DD2A2C0B352}"/>
    <dgm:cxn modelId="{A4427C6E-B498-4D76-BADA-5693EBF2DD62}" type="presOf" srcId="{9BF03F35-F56C-423A-961A-EE717FD3F2CF}" destId="{2CF17DD4-AD60-4C21-8284-BE77AEDA199F}" srcOrd="0" destOrd="0" presId="urn:microsoft.com/office/officeart/2005/8/layout/vList2"/>
    <dgm:cxn modelId="{E0484F70-C59A-4FE2-AFE7-358285E401E1}" srcId="{9BF03F35-F56C-423A-961A-EE717FD3F2CF}" destId="{5F96DD9F-F532-4FEF-A9F5-6BB561832A37}" srcOrd="2" destOrd="0" parTransId="{86E329AF-653E-4D8D-AD70-F57A06EF50D8}" sibTransId="{B696F4CA-25D7-41BF-8726-D7FB59791989}"/>
    <dgm:cxn modelId="{43802ADB-0750-4D67-B6C2-DD91FAF69ACA}" srcId="{9BF03F35-F56C-423A-961A-EE717FD3F2CF}" destId="{7DA733F7-9DC0-4196-96E3-79C3E4FA3F50}" srcOrd="0" destOrd="0" parTransId="{889D1E1A-14E4-40E9-AAB9-3BF494750378}" sibTransId="{9D32AE4A-55D7-4BC3-9900-0FFE6304EB6B}"/>
    <dgm:cxn modelId="{C79DE5EF-5DE1-4EBB-861D-89047C3B9C77}" type="presOf" srcId="{7DA733F7-9DC0-4196-96E3-79C3E4FA3F50}" destId="{028AFA3C-E8F6-4316-BBFB-622D75448CD8}" srcOrd="0" destOrd="0" presId="urn:microsoft.com/office/officeart/2005/8/layout/vList2"/>
    <dgm:cxn modelId="{6CB2AEFF-44C2-4EBB-954D-4B42E9468ADE}" type="presOf" srcId="{5F96DD9F-F532-4FEF-A9F5-6BB561832A37}" destId="{BF7FEBE2-0A89-4178-87E2-D8CD0A616257}" srcOrd="0" destOrd="0" presId="urn:microsoft.com/office/officeart/2005/8/layout/vList2"/>
    <dgm:cxn modelId="{20391E54-21AE-463C-80EF-E39211A32594}" type="presParOf" srcId="{2CF17DD4-AD60-4C21-8284-BE77AEDA199F}" destId="{028AFA3C-E8F6-4316-BBFB-622D75448CD8}" srcOrd="0" destOrd="0" presId="urn:microsoft.com/office/officeart/2005/8/layout/vList2"/>
    <dgm:cxn modelId="{7F1B2559-1C8B-44EB-A3CB-A9D1DC10141E}" type="presParOf" srcId="{2CF17DD4-AD60-4C21-8284-BE77AEDA199F}" destId="{D0715389-6B8F-4767-99EC-E6B5310EC798}" srcOrd="1" destOrd="0" presId="urn:microsoft.com/office/officeart/2005/8/layout/vList2"/>
    <dgm:cxn modelId="{A1F68B2F-1497-41C5-B135-8398C4ED68F0}" type="presParOf" srcId="{2CF17DD4-AD60-4C21-8284-BE77AEDA199F}" destId="{D3868CC6-483D-4049-BA57-12EAB6285DA0}" srcOrd="2" destOrd="0" presId="urn:microsoft.com/office/officeart/2005/8/layout/vList2"/>
    <dgm:cxn modelId="{AE0C1EB2-245E-4F58-86C8-C83778C7183A}" type="presParOf" srcId="{2CF17DD4-AD60-4C21-8284-BE77AEDA199F}" destId="{AF243D21-9ADA-4726-8760-515C886CE481}" srcOrd="3" destOrd="0" presId="urn:microsoft.com/office/officeart/2005/8/layout/vList2"/>
    <dgm:cxn modelId="{2D775EEB-FF5A-4B47-B19A-D158AF9E973C}" type="presParOf" srcId="{2CF17DD4-AD60-4C21-8284-BE77AEDA199F}" destId="{BF7FEBE2-0A89-4178-87E2-D8CD0A6162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AFA3C-E8F6-4316-BBFB-622D75448CD8}">
      <dsp:nvSpPr>
        <dsp:cNvPr id="0" name=""/>
        <dsp:cNvSpPr/>
      </dsp:nvSpPr>
      <dsp:spPr>
        <a:xfrm>
          <a:off x="0" y="142294"/>
          <a:ext cx="6513603" cy="18266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l-GR" sz="2100" kern="1200"/>
            <a:t>Μεγαλύτερη ευελιξία στη δημιουργία ερωτήσεων, δηλαδή εκτός από ερωτήσεις πολλαπλής επιλογής, ο διαχειριστής να μπορεί να δημιουργήσει και άλλου είδους ερωτήσεις(πχ. Σωστό ή Λάθος)</a:t>
          </a:r>
          <a:endParaRPr lang="en-US" sz="2100" kern="1200"/>
        </a:p>
      </dsp:txBody>
      <dsp:txXfrm>
        <a:off x="89168" y="231462"/>
        <a:ext cx="6335267" cy="1648289"/>
      </dsp:txXfrm>
    </dsp:sp>
    <dsp:sp modelId="{D3868CC6-483D-4049-BA57-12EAB6285DA0}">
      <dsp:nvSpPr>
        <dsp:cNvPr id="0" name=""/>
        <dsp:cNvSpPr/>
      </dsp:nvSpPr>
      <dsp:spPr>
        <a:xfrm>
          <a:off x="0" y="2029400"/>
          <a:ext cx="6513603" cy="182662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l-GR" sz="2100" kern="1200"/>
            <a:t>Μεγαλύτερη ευελιξία στους κανόνες του παιχνιδιού. </a:t>
          </a:r>
          <a:r>
            <a:rPr lang="en-US" sz="2100" kern="1200"/>
            <a:t>O </a:t>
          </a:r>
          <a:r>
            <a:rPr lang="el-GR" sz="2100" kern="1200"/>
            <a:t>διαχειριστής να έχει τη δυνατότητα να αλλάξει κάποιους από τους κανόνες του παιχνιδιού(πχ τον χρόνο που έχουν διαθέσιμο για κάθε ερώτηση)</a:t>
          </a:r>
          <a:endParaRPr lang="en-US" sz="2100" kern="1200"/>
        </a:p>
      </dsp:txBody>
      <dsp:txXfrm>
        <a:off x="89168" y="2118568"/>
        <a:ext cx="6335267" cy="1648289"/>
      </dsp:txXfrm>
    </dsp:sp>
    <dsp:sp modelId="{BF7FEBE2-0A89-4178-87E2-D8CD0A616257}">
      <dsp:nvSpPr>
        <dsp:cNvPr id="0" name=""/>
        <dsp:cNvSpPr/>
      </dsp:nvSpPr>
      <dsp:spPr>
        <a:xfrm>
          <a:off x="0" y="3916505"/>
          <a:ext cx="6513603" cy="18266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Deploy </a:t>
          </a:r>
          <a:r>
            <a:rPr lang="el-GR" sz="2100" kern="1200"/>
            <a:t>της εφαρμογής σε </a:t>
          </a:r>
          <a:r>
            <a:rPr lang="en-US" sz="2100" kern="1200"/>
            <a:t>server </a:t>
          </a:r>
          <a:r>
            <a:rPr lang="el-GR" sz="2100" kern="1200"/>
            <a:t>ώστε να τρέχει </a:t>
          </a:r>
          <a:r>
            <a:rPr lang="en-US" sz="2100" kern="1200"/>
            <a:t>online </a:t>
          </a:r>
          <a:r>
            <a:rPr lang="el-GR" sz="2100" kern="1200"/>
            <a:t>και να μπορεί να χρησιμοποιηθεί από παρέες ατόμων που βρίσκονται στον ίδιο χώρο και θέλουν να παίξουν ένα </a:t>
          </a:r>
          <a:r>
            <a:rPr lang="en-US" sz="2100" kern="1200"/>
            <a:t>real-time quiz game</a:t>
          </a:r>
          <a:r>
            <a:rPr lang="el-GR" sz="2100" kern="1200"/>
            <a:t> όπου θα βλέπουν ταυτόχρονα όλοι τις ίδιες ερωτήσεις σε μία κοινή οθόνη.</a:t>
          </a:r>
          <a:endParaRPr lang="en-US" sz="2100" kern="1200"/>
        </a:p>
      </dsp:txBody>
      <dsp:txXfrm>
        <a:off x="89168" y="4005673"/>
        <a:ext cx="6335267" cy="16482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34AA-2E5B-4802-BC1A-0D48B7742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F89E1-B331-4786-B954-C88AD2A46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E4F21-C49E-48E4-9ACC-DED7004529C9}"/>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5" name="Footer Placeholder 4">
            <a:extLst>
              <a:ext uri="{FF2B5EF4-FFF2-40B4-BE49-F238E27FC236}">
                <a16:creationId xmlns:a16="http://schemas.microsoft.com/office/drawing/2014/main" id="{C578B34E-ADC5-4F6A-82A9-4503E4474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33370-A56C-4432-9356-7F05EFED82E9}"/>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328055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C35-26AD-401A-ADEA-EA6F0991FF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CBC94-0BAC-4AD7-95F3-127A88609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75B7A-6ECC-4125-9296-4B73EC24E942}"/>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5" name="Footer Placeholder 4">
            <a:extLst>
              <a:ext uri="{FF2B5EF4-FFF2-40B4-BE49-F238E27FC236}">
                <a16:creationId xmlns:a16="http://schemas.microsoft.com/office/drawing/2014/main" id="{3E039BA5-BE55-4AD0-B0F4-EAFC9EDB5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6CA60-39F8-4B0A-9303-8C7E22D11F19}"/>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136320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0A2BC-6918-4EB9-BE0A-4B1D4935B2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EBD98C-1E8E-4C49-939C-7A722D1AEF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B5BA-86F1-41B4-8C7D-59B55DB701BD}"/>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5" name="Footer Placeholder 4">
            <a:extLst>
              <a:ext uri="{FF2B5EF4-FFF2-40B4-BE49-F238E27FC236}">
                <a16:creationId xmlns:a16="http://schemas.microsoft.com/office/drawing/2014/main" id="{E56CEC0C-8064-4029-96AF-CBEA4C0F1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68B4-64FD-429B-A684-7A69BB36E3AB}"/>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65817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31BA-FFB0-4B67-B079-313A61F7E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90B95-CBF7-4169-8D2C-F4DDC7954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D25D3-724A-4677-8843-7A552BAD57A8}"/>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5" name="Footer Placeholder 4">
            <a:extLst>
              <a:ext uri="{FF2B5EF4-FFF2-40B4-BE49-F238E27FC236}">
                <a16:creationId xmlns:a16="http://schemas.microsoft.com/office/drawing/2014/main" id="{34BB338F-7EB2-461D-9357-411809576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465AB-C3BB-4579-AA3D-7BB4E9789DDC}"/>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231360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BC65-D1D4-401E-9D1D-8C2D3BF5B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D1AB6A-9578-4890-BBBB-C74D168FA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C5E6E-BE49-4F0D-93DA-C4207D766ED2}"/>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5" name="Footer Placeholder 4">
            <a:extLst>
              <a:ext uri="{FF2B5EF4-FFF2-40B4-BE49-F238E27FC236}">
                <a16:creationId xmlns:a16="http://schemas.microsoft.com/office/drawing/2014/main" id="{8FF5F168-D5AB-407A-95E0-97E92BF4C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E62D9-6DF3-470A-989F-1CD2B95ED5FB}"/>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10338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2A5F-44E2-49B4-B471-EC01B0B66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02341-CE60-4A94-8527-426B038A0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BDB6D-A1DC-48C1-B4FD-E282ABA18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02342-9D93-4501-9175-CE5A11281101}"/>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6" name="Footer Placeholder 5">
            <a:extLst>
              <a:ext uri="{FF2B5EF4-FFF2-40B4-BE49-F238E27FC236}">
                <a16:creationId xmlns:a16="http://schemas.microsoft.com/office/drawing/2014/main" id="{5D258CA8-FCB9-4CA5-95BE-F7265ABD8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FEEC98-BB9F-434F-9E14-FB679677412D}"/>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305931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B25-49A1-4297-A8CE-163E367A31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C6A39B-E7F9-4698-84B4-212A9435E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3FD551-CB94-43EF-AF17-9D929D9EB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45D5A0-4109-4FBE-BB22-291B963DD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7C21D4-8040-4F1E-9628-41D19EBF3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AF6A88-726C-4CA8-9755-2E1B53CCBED3}"/>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8" name="Footer Placeholder 7">
            <a:extLst>
              <a:ext uri="{FF2B5EF4-FFF2-40B4-BE49-F238E27FC236}">
                <a16:creationId xmlns:a16="http://schemas.microsoft.com/office/drawing/2014/main" id="{82DC8268-F91C-408E-9448-53EC18381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7EDEF5-0F13-4034-8E25-019CE3ED4F67}"/>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426919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A59F-0086-4E7B-9E17-C2BF75C596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A9636B-F15C-4B16-A3BB-A22A06FF9CF8}"/>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4" name="Footer Placeholder 3">
            <a:extLst>
              <a:ext uri="{FF2B5EF4-FFF2-40B4-BE49-F238E27FC236}">
                <a16:creationId xmlns:a16="http://schemas.microsoft.com/office/drawing/2014/main" id="{443A5940-8FFC-4F3D-B7AB-FF269E72D0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CC9FC6-0CB4-4D7D-8865-67DE1165581D}"/>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109932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BE492-787C-498B-A471-C4F193EE13A3}"/>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3" name="Footer Placeholder 2">
            <a:extLst>
              <a:ext uri="{FF2B5EF4-FFF2-40B4-BE49-F238E27FC236}">
                <a16:creationId xmlns:a16="http://schemas.microsoft.com/office/drawing/2014/main" id="{6997BAC5-32F4-422C-8AAC-0BEFFBBCB2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DC8E41-C65D-40F5-B799-85A6A149B262}"/>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334249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50DC-734A-4F34-9A6E-A242581EE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D1C39C-8E69-482D-94E4-46C766A0BF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5E366-9127-4D0A-8D9C-0ED44825B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9CC0E-59A4-4315-B8EB-5C39F195ABC3}"/>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6" name="Footer Placeholder 5">
            <a:extLst>
              <a:ext uri="{FF2B5EF4-FFF2-40B4-BE49-F238E27FC236}">
                <a16:creationId xmlns:a16="http://schemas.microsoft.com/office/drawing/2014/main" id="{D043EB23-B691-4F56-A5BA-13DEBFDE7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4EE43-E591-471F-B347-0A299BF9430A}"/>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412410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0BA8-6606-46D1-8260-5A7466A84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F61236-16F6-41DE-8FB5-53C5B16C6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34DD4B-DE49-4C66-99DF-7DDF40660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41EB1-335D-4365-9FFD-F447C4626D30}"/>
              </a:ext>
            </a:extLst>
          </p:cNvPr>
          <p:cNvSpPr>
            <a:spLocks noGrp="1"/>
          </p:cNvSpPr>
          <p:nvPr>
            <p:ph type="dt" sz="half" idx="10"/>
          </p:nvPr>
        </p:nvSpPr>
        <p:spPr/>
        <p:txBody>
          <a:bodyPr/>
          <a:lstStyle/>
          <a:p>
            <a:fld id="{DC1BCFAB-BD8D-46BE-BF20-42F142EE38B8}" type="datetimeFigureOut">
              <a:rPr lang="en-US" smtClean="0"/>
              <a:t>8/3/2021</a:t>
            </a:fld>
            <a:endParaRPr lang="en-US"/>
          </a:p>
        </p:txBody>
      </p:sp>
      <p:sp>
        <p:nvSpPr>
          <p:cNvPr id="6" name="Footer Placeholder 5">
            <a:extLst>
              <a:ext uri="{FF2B5EF4-FFF2-40B4-BE49-F238E27FC236}">
                <a16:creationId xmlns:a16="http://schemas.microsoft.com/office/drawing/2014/main" id="{8EF1A250-039B-4BFD-830A-9E3C30953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5DC2-E6D5-438C-B7B8-B5973AB07BC9}"/>
              </a:ext>
            </a:extLst>
          </p:cNvPr>
          <p:cNvSpPr>
            <a:spLocks noGrp="1"/>
          </p:cNvSpPr>
          <p:nvPr>
            <p:ph type="sldNum" sz="quarter" idx="12"/>
          </p:nvPr>
        </p:nvSpPr>
        <p:spPr/>
        <p:txBody>
          <a:bodyPr/>
          <a:lstStyle/>
          <a:p>
            <a:fld id="{11540BB2-3D40-4BA7-9B8C-A0A1497D46CE}" type="slidenum">
              <a:rPr lang="en-US" smtClean="0"/>
              <a:t>‹#›</a:t>
            </a:fld>
            <a:endParaRPr lang="en-US"/>
          </a:p>
        </p:txBody>
      </p:sp>
    </p:spTree>
    <p:extLst>
      <p:ext uri="{BB962C8B-B14F-4D97-AF65-F5344CB8AC3E}">
        <p14:creationId xmlns:p14="http://schemas.microsoft.com/office/powerpoint/2010/main" val="285620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80647-1339-46F8-859F-3D5749A0B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1131D-2699-404E-B3C4-722FE4ABA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13AB4-29FC-4A07-A03E-86C378B1B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BCFAB-BD8D-46BE-BF20-42F142EE38B8}" type="datetimeFigureOut">
              <a:rPr lang="en-US" smtClean="0"/>
              <a:t>8/3/2021</a:t>
            </a:fld>
            <a:endParaRPr lang="en-US"/>
          </a:p>
        </p:txBody>
      </p:sp>
      <p:sp>
        <p:nvSpPr>
          <p:cNvPr id="5" name="Footer Placeholder 4">
            <a:extLst>
              <a:ext uri="{FF2B5EF4-FFF2-40B4-BE49-F238E27FC236}">
                <a16:creationId xmlns:a16="http://schemas.microsoft.com/office/drawing/2014/main" id="{7D58ED5D-10BC-4F58-B094-FBF5543D3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CE8382-B1ED-407A-AA2D-88B7D85D4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40BB2-3D40-4BA7-9B8C-A0A1497D46CE}" type="slidenum">
              <a:rPr lang="en-US" smtClean="0"/>
              <a:t>‹#›</a:t>
            </a:fld>
            <a:endParaRPr lang="en-US"/>
          </a:p>
        </p:txBody>
      </p:sp>
    </p:spTree>
    <p:extLst>
      <p:ext uri="{BB962C8B-B14F-4D97-AF65-F5344CB8AC3E}">
        <p14:creationId xmlns:p14="http://schemas.microsoft.com/office/powerpoint/2010/main" val="269372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hyperlink" Target="https://chocolatey.org/install" TargetMode="External"/><Relationship Id="rId2" Type="http://schemas.openxmlformats.org/officeDocument/2006/relationships/hyperlink" Target="https://www.meteor.com/install" TargetMode="External"/><Relationship Id="rId1" Type="http://schemas.openxmlformats.org/officeDocument/2006/relationships/slideLayout" Target="../slideLayouts/slideLayout2.xml"/><Relationship Id="rId4" Type="http://schemas.openxmlformats.org/officeDocument/2006/relationships/hyperlink" Target="http://localhost:300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8" Type="http://schemas.openxmlformats.org/officeDocument/2006/relationships/hyperlink" Target="https://www.w3schools.com/html/" TargetMode="External"/><Relationship Id="rId3" Type="http://schemas.openxmlformats.org/officeDocument/2006/relationships/hyperlink" Target="https://book.discovermeteor.com/" TargetMode="External"/><Relationship Id="rId7" Type="http://schemas.openxmlformats.org/officeDocument/2006/relationships/hyperlink" Target="https://www.habilelabs.io/meteor-js-tutorial-for-beginners/" TargetMode="External"/><Relationship Id="rId12" Type="http://schemas.openxmlformats.org/officeDocument/2006/relationships/hyperlink" Target="https://chocolatey.org/install" TargetMode="External"/><Relationship Id="rId2" Type="http://schemas.openxmlformats.org/officeDocument/2006/relationships/hyperlink" Target="https://www.meteor.com/" TargetMode="External"/><Relationship Id="rId1" Type="http://schemas.openxmlformats.org/officeDocument/2006/relationships/slideLayout" Target="../slideLayouts/slideLayout2.xml"/><Relationship Id="rId6" Type="http://schemas.openxmlformats.org/officeDocument/2006/relationships/hyperlink" Target="https://www.meteor.com/tutorials" TargetMode="External"/><Relationship Id="rId11" Type="http://schemas.openxmlformats.org/officeDocument/2006/relationships/hyperlink" Target="https://www.w3schools.com/react/default.asp" TargetMode="External"/><Relationship Id="rId5" Type="http://schemas.openxmlformats.org/officeDocument/2006/relationships/hyperlink" Target="https://docs.meteor.com/#/full/" TargetMode="External"/><Relationship Id="rId10" Type="http://schemas.openxmlformats.org/officeDocument/2006/relationships/hyperlink" Target="https://www.w3schools.com/js/" TargetMode="External"/><Relationship Id="rId4" Type="http://schemas.openxmlformats.org/officeDocument/2006/relationships/hyperlink" Target="https://guide.meteor.com/" TargetMode="External"/><Relationship Id="rId9" Type="http://schemas.openxmlformats.org/officeDocument/2006/relationships/hyperlink" Target="https://www.w3schools.com/c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911631-BC73-4E17-ACBA-9767554F7CF4}"/>
              </a:ext>
            </a:extLst>
          </p:cNvPr>
          <p:cNvSpPr>
            <a:spLocks noGrp="1"/>
          </p:cNvSpPr>
          <p:nvPr>
            <p:ph type="ctrTitle"/>
          </p:nvPr>
        </p:nvSpPr>
        <p:spPr>
          <a:xfrm>
            <a:off x="838199" y="4525347"/>
            <a:ext cx="6801321" cy="1737360"/>
          </a:xfrm>
        </p:spPr>
        <p:txBody>
          <a:bodyPr anchor="ctr">
            <a:normAutofit/>
          </a:bodyPr>
          <a:lstStyle/>
          <a:p>
            <a:pPr algn="r"/>
            <a:r>
              <a:rPr lang="en-US" b="1" dirty="0"/>
              <a:t>React Quiz Game</a:t>
            </a:r>
          </a:p>
        </p:txBody>
      </p:sp>
      <p:sp>
        <p:nvSpPr>
          <p:cNvPr id="3" name="Subtitle 2">
            <a:extLst>
              <a:ext uri="{FF2B5EF4-FFF2-40B4-BE49-F238E27FC236}">
                <a16:creationId xmlns:a16="http://schemas.microsoft.com/office/drawing/2014/main" id="{EAB5FAC2-984F-4C63-8437-5D1C3E2B4C37}"/>
              </a:ext>
            </a:extLst>
          </p:cNvPr>
          <p:cNvSpPr>
            <a:spLocks noGrp="1"/>
          </p:cNvSpPr>
          <p:nvPr>
            <p:ph type="subTitle" idx="1"/>
          </p:nvPr>
        </p:nvSpPr>
        <p:spPr>
          <a:xfrm>
            <a:off x="8095126" y="4623821"/>
            <a:ext cx="3258675" cy="1972061"/>
          </a:xfrm>
        </p:spPr>
        <p:txBody>
          <a:bodyPr anchor="ctr">
            <a:normAutofit/>
          </a:bodyPr>
          <a:lstStyle/>
          <a:p>
            <a:pPr algn="l"/>
            <a:r>
              <a:rPr lang="el-GR" sz="1600" dirty="0"/>
              <a:t>Ειδικό Θέμα – Εργασία</a:t>
            </a:r>
          </a:p>
          <a:p>
            <a:pPr algn="l"/>
            <a:r>
              <a:rPr lang="el-GR" sz="1600" dirty="0"/>
              <a:t>Φοιτητής: Λεμονόπουλος Πέτρος </a:t>
            </a:r>
          </a:p>
          <a:p>
            <a:pPr algn="l"/>
            <a:r>
              <a:rPr lang="el-GR" sz="1600" dirty="0"/>
              <a:t>ΑΕΜ: 2212</a:t>
            </a:r>
          </a:p>
          <a:p>
            <a:pPr algn="l"/>
            <a:r>
              <a:rPr lang="el-GR" sz="1600" dirty="0"/>
              <a:t>Εξάμηνο: 9</a:t>
            </a:r>
            <a:r>
              <a:rPr lang="el-GR" sz="1600" baseline="30000" dirty="0"/>
              <a:t>ο</a:t>
            </a:r>
            <a:r>
              <a:rPr lang="el-GR" sz="1600" dirty="0"/>
              <a:t> </a:t>
            </a:r>
          </a:p>
          <a:p>
            <a:pPr algn="l"/>
            <a:r>
              <a:rPr lang="el-GR" sz="1600" dirty="0"/>
              <a:t>Υπεύθυνη Καθηγήτρια : Τουσίδου Ελένη</a:t>
            </a:r>
          </a:p>
          <a:p>
            <a:pPr algn="l"/>
            <a:endParaRPr lang="en-US" sz="1300"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51FC-B6A8-42B9-994D-3193A8F6CD03}"/>
              </a:ext>
            </a:extLst>
          </p:cNvPr>
          <p:cNvSpPr>
            <a:spLocks noGrp="1"/>
          </p:cNvSpPr>
          <p:nvPr>
            <p:ph type="title"/>
          </p:nvPr>
        </p:nvSpPr>
        <p:spPr>
          <a:xfrm>
            <a:off x="838200" y="365125"/>
            <a:ext cx="10515600" cy="1325563"/>
          </a:xfrm>
        </p:spPr>
        <p:txBody>
          <a:bodyPr>
            <a:normAutofit/>
          </a:bodyPr>
          <a:lstStyle/>
          <a:p>
            <a:r>
              <a:rPr lang="el-GR" sz="4000" b="1" dirty="0">
                <a:latin typeface="+mn-lt"/>
              </a:rPr>
              <a:t>Η αρχική-κοινή οθόνη στην οποία οι χρήστες βλέπουν την ερώτηση</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78B77C35-30F3-421F-A604-332D190E84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033" y="1825625"/>
            <a:ext cx="6913933" cy="4351338"/>
          </a:xfrm>
        </p:spPr>
      </p:pic>
    </p:spTree>
    <p:extLst>
      <p:ext uri="{BB962C8B-B14F-4D97-AF65-F5344CB8AC3E}">
        <p14:creationId xmlns:p14="http://schemas.microsoft.com/office/powerpoint/2010/main" val="260129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DA76-6417-44B9-86F1-B771C583F936}"/>
              </a:ext>
            </a:extLst>
          </p:cNvPr>
          <p:cNvSpPr>
            <a:spLocks noGrp="1"/>
          </p:cNvSpPr>
          <p:nvPr>
            <p:ph type="title"/>
          </p:nvPr>
        </p:nvSpPr>
        <p:spPr/>
        <p:txBody>
          <a:bodyPr>
            <a:normAutofit/>
          </a:bodyPr>
          <a:lstStyle/>
          <a:p>
            <a:r>
              <a:rPr lang="el-GR" sz="4000" b="1" dirty="0">
                <a:latin typeface="+mn-lt"/>
              </a:rPr>
              <a:t>Η οθόνη του χρήστη την ώρα του παιχνιδιού</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1CF36EE8-A07E-4513-B5DA-49015731D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541" y="1825625"/>
            <a:ext cx="2438917" cy="4351338"/>
          </a:xfrm>
        </p:spPr>
      </p:pic>
    </p:spTree>
    <p:extLst>
      <p:ext uri="{BB962C8B-B14F-4D97-AF65-F5344CB8AC3E}">
        <p14:creationId xmlns:p14="http://schemas.microsoft.com/office/powerpoint/2010/main" val="24790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9B14-CCC3-4747-822A-7AFC9214DACF}"/>
              </a:ext>
            </a:extLst>
          </p:cNvPr>
          <p:cNvSpPr>
            <a:spLocks noGrp="1"/>
          </p:cNvSpPr>
          <p:nvPr>
            <p:ph type="title"/>
          </p:nvPr>
        </p:nvSpPr>
        <p:spPr/>
        <p:txBody>
          <a:bodyPr>
            <a:normAutofit/>
          </a:bodyPr>
          <a:lstStyle/>
          <a:p>
            <a:r>
              <a:rPr lang="el-GR" sz="4000" b="1" dirty="0">
                <a:latin typeface="+mn-lt"/>
              </a:rPr>
              <a:t>Το παιχνίδι τελείωσε</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C3F2016D-90E6-41E8-BBFB-9F1BF3670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4329" y="1825625"/>
            <a:ext cx="6763341" cy="4351338"/>
          </a:xfrm>
        </p:spPr>
      </p:pic>
    </p:spTree>
    <p:extLst>
      <p:ext uri="{BB962C8B-B14F-4D97-AF65-F5344CB8AC3E}">
        <p14:creationId xmlns:p14="http://schemas.microsoft.com/office/powerpoint/2010/main" val="127713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DCD6-3279-4FB8-B21B-A1640433B9AC}"/>
              </a:ext>
            </a:extLst>
          </p:cNvPr>
          <p:cNvSpPr>
            <a:spLocks noGrp="1"/>
          </p:cNvSpPr>
          <p:nvPr>
            <p:ph type="title"/>
          </p:nvPr>
        </p:nvSpPr>
        <p:spPr>
          <a:xfrm>
            <a:off x="838200" y="365125"/>
            <a:ext cx="10515600" cy="1325563"/>
          </a:xfrm>
        </p:spPr>
        <p:txBody>
          <a:bodyPr>
            <a:normAutofit/>
          </a:bodyPr>
          <a:lstStyle/>
          <a:p>
            <a:r>
              <a:rPr lang="el-GR" b="1" dirty="0">
                <a:latin typeface="+mn-lt"/>
              </a:rPr>
              <a:t>Η σελίδα του διαχειριστή</a:t>
            </a:r>
            <a:r>
              <a:rPr lang="en-US" b="1" dirty="0">
                <a:latin typeface="+mn-lt"/>
              </a:rPr>
              <a:t>(/admin)</a:t>
            </a:r>
          </a:p>
        </p:txBody>
      </p:sp>
      <p:sp>
        <p:nvSpPr>
          <p:cNvPr id="9" name="Content Placeholder 8">
            <a:extLst>
              <a:ext uri="{FF2B5EF4-FFF2-40B4-BE49-F238E27FC236}">
                <a16:creationId xmlns:a16="http://schemas.microsoft.com/office/drawing/2014/main" id="{198BAFBF-EBBD-487D-8B7E-6075043CAC40}"/>
              </a:ext>
            </a:extLst>
          </p:cNvPr>
          <p:cNvSpPr>
            <a:spLocks noGrp="1"/>
          </p:cNvSpPr>
          <p:nvPr>
            <p:ph idx="1"/>
          </p:nvPr>
        </p:nvSpPr>
        <p:spPr>
          <a:xfrm>
            <a:off x="478302" y="1825625"/>
            <a:ext cx="3038621" cy="3463827"/>
          </a:xfrm>
        </p:spPr>
        <p:txBody>
          <a:bodyPr>
            <a:normAutofit/>
          </a:bodyPr>
          <a:lstStyle/>
          <a:p>
            <a:r>
              <a:rPr lang="el-GR" sz="2000" dirty="0"/>
              <a:t>Στην σελίδα «/</a:t>
            </a:r>
            <a:r>
              <a:rPr lang="en-US" sz="2000" dirty="0"/>
              <a:t>admin</a:t>
            </a:r>
            <a:r>
              <a:rPr lang="el-GR" sz="2000" dirty="0"/>
              <a:t>» ο διαχειριστής έχει τη δυνατότητα να :</a:t>
            </a:r>
          </a:p>
          <a:p>
            <a:pPr>
              <a:buFont typeface="Wingdings" panose="05000000000000000000" pitchFamily="2" charset="2"/>
              <a:buChar char="Ø"/>
            </a:pPr>
            <a:r>
              <a:rPr lang="el-GR" sz="2000" dirty="0"/>
              <a:t>προσθέσει μία καινούργια ερώτηση,</a:t>
            </a:r>
          </a:p>
          <a:p>
            <a:pPr>
              <a:buFont typeface="Wingdings" panose="05000000000000000000" pitchFamily="2" charset="2"/>
              <a:buChar char="Ø"/>
            </a:pPr>
            <a:r>
              <a:rPr lang="el-GR" sz="2000" dirty="0"/>
              <a:t>αφαιρέσει μία ή περισσότερες ερωτήσεις.</a:t>
            </a:r>
          </a:p>
        </p:txBody>
      </p:sp>
      <p:pic>
        <p:nvPicPr>
          <p:cNvPr id="5" name="Content Placeholder 4" descr="A screenshot of a cell phone&#10;&#10;Description automatically generated">
            <a:extLst>
              <a:ext uri="{FF2B5EF4-FFF2-40B4-BE49-F238E27FC236}">
                <a16:creationId xmlns:a16="http://schemas.microsoft.com/office/drawing/2014/main" id="{3B0338E9-3B60-4E1A-A8C3-993B51F16FF5}"/>
              </a:ext>
            </a:extLst>
          </p:cNvPr>
          <p:cNvPicPr>
            <a:picLocks noChangeAspect="1"/>
          </p:cNvPicPr>
          <p:nvPr/>
        </p:nvPicPr>
        <p:blipFill rotWithShape="1">
          <a:blip r:embed="rId2">
            <a:extLst>
              <a:ext uri="{28A0092B-C50C-407E-A947-70E740481C1C}">
                <a14:useLocalDpi xmlns:a14="http://schemas.microsoft.com/office/drawing/2010/main" val="0"/>
              </a:ext>
            </a:extLst>
          </a:blip>
          <a:srcRect r="1" b="2075"/>
          <a:stretch/>
        </p:blipFill>
        <p:spPr>
          <a:xfrm>
            <a:off x="4121834" y="1519311"/>
            <a:ext cx="7934178" cy="5176911"/>
          </a:xfrm>
          <a:prstGeom prst="rect">
            <a:avLst/>
          </a:prstGeom>
        </p:spPr>
      </p:pic>
    </p:spTree>
    <p:extLst>
      <p:ext uri="{BB962C8B-B14F-4D97-AF65-F5344CB8AC3E}">
        <p14:creationId xmlns:p14="http://schemas.microsoft.com/office/powerpoint/2010/main" val="172169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A47C-8723-4215-93D8-654ABAE281B7}"/>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dirty="0"/>
              <a:t>Οι φάκελοι των α</a:t>
            </a:r>
            <a:r>
              <a:rPr lang="el-GR" sz="6000" b="1" dirty="0"/>
              <a:t>ρχείων</a:t>
            </a:r>
            <a:r>
              <a:rPr lang="en-US" sz="6000" b="1" dirty="0"/>
              <a:t> του κώδικα</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ell phone&#10;&#10;Description automatically generated">
            <a:extLst>
              <a:ext uri="{FF2B5EF4-FFF2-40B4-BE49-F238E27FC236}">
                <a16:creationId xmlns:a16="http://schemas.microsoft.com/office/drawing/2014/main" id="{5BB229F2-B44D-4AB2-9D64-9F2DE6594C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81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10113512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648929" y="629266"/>
            <a:ext cx="6586491" cy="1676603"/>
          </a:xfrm>
        </p:spPr>
        <p:txBody>
          <a:bodyPr>
            <a:normAutofit/>
          </a:bodyPr>
          <a:lstStyle/>
          <a:p>
            <a:r>
              <a:rPr lang="el-GR" sz="5400" b="1"/>
              <a:t>Φάκελοι </a:t>
            </a:r>
            <a:r>
              <a:rPr lang="en-US" sz="5400" b="1"/>
              <a:t>server </a:t>
            </a:r>
            <a:r>
              <a:rPr lang="el-GR" sz="5400" b="1"/>
              <a:t>και </a:t>
            </a:r>
            <a:r>
              <a:rPr lang="en-US" sz="5400" b="1"/>
              <a:t>private</a:t>
            </a:r>
          </a:p>
        </p:txBody>
      </p:sp>
      <p:sp>
        <p:nvSpPr>
          <p:cNvPr id="14" name="Rectangle 13">
            <a:extLst>
              <a:ext uri="{FF2B5EF4-FFF2-40B4-BE49-F238E27FC236}">
                <a16:creationId xmlns:a16="http://schemas.microsoft.com/office/drawing/2014/main" id="{EBC2F302-F28D-4E1E-A98C-FE0F42D0F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57E40CB5-6D4F-4279-B866-97055040DBE6}"/>
              </a:ext>
            </a:extLst>
          </p:cNvPr>
          <p:cNvSpPr>
            <a:spLocks noGrp="1"/>
          </p:cNvSpPr>
          <p:nvPr>
            <p:ph idx="1"/>
          </p:nvPr>
        </p:nvSpPr>
        <p:spPr>
          <a:xfrm>
            <a:off x="648930" y="2438400"/>
            <a:ext cx="6586489" cy="3785419"/>
          </a:xfrm>
        </p:spPr>
        <p:txBody>
          <a:bodyPr>
            <a:normAutofit/>
          </a:bodyPr>
          <a:lstStyle/>
          <a:p>
            <a:r>
              <a:rPr lang="en-US" sz="2400" u="sng" dirty="0"/>
              <a:t>Server</a:t>
            </a:r>
            <a:r>
              <a:rPr lang="en-US" sz="2400" dirty="0"/>
              <a:t>: </a:t>
            </a:r>
            <a:r>
              <a:rPr lang="el-GR" sz="2400" dirty="0"/>
              <a:t>περιέχει το αρχείο </a:t>
            </a:r>
            <a:r>
              <a:rPr lang="en-US" sz="2400" dirty="0"/>
              <a:t>main.js</a:t>
            </a:r>
            <a:r>
              <a:rPr lang="el-GR" sz="2400" dirty="0"/>
              <a:t>, από το αρχείο αυτό ξεκινάει να τρέχει ο </a:t>
            </a:r>
            <a:r>
              <a:rPr lang="en-US" sz="2400" dirty="0"/>
              <a:t>server </a:t>
            </a:r>
            <a:r>
              <a:rPr lang="el-GR" sz="2400" dirty="0"/>
              <a:t>και γίνονται οι απαραίτητες αρχικοποιήσεις.</a:t>
            </a:r>
          </a:p>
          <a:p>
            <a:r>
              <a:rPr lang="en-US" sz="2400" u="sng" dirty="0"/>
              <a:t>Private</a:t>
            </a:r>
            <a:r>
              <a:rPr lang="en-US" sz="2400" dirty="0"/>
              <a:t>: </a:t>
            </a:r>
            <a:r>
              <a:rPr lang="el-GR" sz="2400" dirty="0"/>
              <a:t>περιέχει το αρχείο </a:t>
            </a:r>
            <a:r>
              <a:rPr lang="en-US" sz="2400" dirty="0" err="1"/>
              <a:t>data.json</a:t>
            </a:r>
            <a:r>
              <a:rPr lang="en-US" sz="2400" dirty="0"/>
              <a:t> </a:t>
            </a:r>
            <a:r>
              <a:rPr lang="el-GR" sz="2400" dirty="0"/>
              <a:t>στο οπόιο βρίσκονται οι ερωτήσεις για την αρχικοποίηση.</a:t>
            </a:r>
            <a:endParaRPr lang="en-US" sz="2400" u="sng" dirty="0"/>
          </a:p>
        </p:txBody>
      </p:sp>
      <p:pic>
        <p:nvPicPr>
          <p:cNvPr id="5" name="Content Placeholder 4" descr="A screenshot of text&#10;&#10;Description automatically generated">
            <a:extLst>
              <a:ext uri="{FF2B5EF4-FFF2-40B4-BE49-F238E27FC236}">
                <a16:creationId xmlns:a16="http://schemas.microsoft.com/office/drawing/2014/main" id="{FD626677-0287-45BB-834E-21A8FF866A8D}"/>
              </a:ext>
            </a:extLst>
          </p:cNvPr>
          <p:cNvPicPr>
            <a:picLocks noChangeAspect="1"/>
          </p:cNvPicPr>
          <p:nvPr/>
        </p:nvPicPr>
        <p:blipFill rotWithShape="1">
          <a:blip r:embed="rId2">
            <a:extLst>
              <a:ext uri="{28A0092B-C50C-407E-A947-70E740481C1C}">
                <a14:useLocalDpi xmlns:a14="http://schemas.microsoft.com/office/drawing/2010/main" val="0"/>
              </a:ext>
            </a:extLst>
          </a:blip>
          <a:srcRect r="11285" b="3"/>
          <a:stretch/>
        </p:blipFill>
        <p:spPr>
          <a:xfrm>
            <a:off x="7556409" y="640082"/>
            <a:ext cx="3995928" cy="5577837"/>
          </a:xfrm>
          <a:prstGeom prst="rect">
            <a:avLst/>
          </a:prstGeom>
          <a:effectLst/>
        </p:spPr>
      </p:pic>
    </p:spTree>
    <p:extLst>
      <p:ext uri="{BB962C8B-B14F-4D97-AF65-F5344CB8AC3E}">
        <p14:creationId xmlns:p14="http://schemas.microsoft.com/office/powerpoint/2010/main" val="47012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54">
            <a:extLst>
              <a:ext uri="{FF2B5EF4-FFF2-40B4-BE49-F238E27FC236}">
                <a16:creationId xmlns:a16="http://schemas.microsoft.com/office/drawing/2014/main" id="{82D62542-732D-4CAE-9057-93930CAF2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56">
            <a:extLst>
              <a:ext uri="{FF2B5EF4-FFF2-40B4-BE49-F238E27FC236}">
                <a16:creationId xmlns:a16="http://schemas.microsoft.com/office/drawing/2014/main" id="{BD44B13E-5D8C-4D46-917F-29A6AD81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8" name="Freeform 5">
              <a:extLst>
                <a:ext uri="{FF2B5EF4-FFF2-40B4-BE49-F238E27FC236}">
                  <a16:creationId xmlns:a16="http://schemas.microsoft.com/office/drawing/2014/main" id="{A8A7F024-7A50-4CAA-BEDC-C4DA439EC7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6">
              <a:extLst>
                <a:ext uri="{FF2B5EF4-FFF2-40B4-BE49-F238E27FC236}">
                  <a16:creationId xmlns:a16="http://schemas.microsoft.com/office/drawing/2014/main" id="{CBF7C5E3-3522-4FD6-A927-C37F276810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13844540-ABDE-40C9-A24D-2D47253993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8">
              <a:extLst>
                <a:ext uri="{FF2B5EF4-FFF2-40B4-BE49-F238E27FC236}">
                  <a16:creationId xmlns:a16="http://schemas.microsoft.com/office/drawing/2014/main" id="{32428B88-297F-4FCC-A5C8-1C3E619EB2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9">
              <a:extLst>
                <a:ext uri="{FF2B5EF4-FFF2-40B4-BE49-F238E27FC236}">
                  <a16:creationId xmlns:a16="http://schemas.microsoft.com/office/drawing/2014/main" id="{F659ABF4-8881-44AC-852C-5D368A2363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0">
              <a:extLst>
                <a:ext uri="{FF2B5EF4-FFF2-40B4-BE49-F238E27FC236}">
                  <a16:creationId xmlns:a16="http://schemas.microsoft.com/office/drawing/2014/main" id="{2C46FA5D-5BC7-483D-B560-3A5BE70BEC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1">
              <a:extLst>
                <a:ext uri="{FF2B5EF4-FFF2-40B4-BE49-F238E27FC236}">
                  <a16:creationId xmlns:a16="http://schemas.microsoft.com/office/drawing/2014/main" id="{DC248F3F-2678-4587-9DF3-B5AC0A2C95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2">
              <a:extLst>
                <a:ext uri="{FF2B5EF4-FFF2-40B4-BE49-F238E27FC236}">
                  <a16:creationId xmlns:a16="http://schemas.microsoft.com/office/drawing/2014/main" id="{0937B686-2E5D-4E3A-8278-5201DFA525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A0DD5A03-18FF-4798-9D6B-8AFB8E1EFC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4">
              <a:extLst>
                <a:ext uri="{FF2B5EF4-FFF2-40B4-BE49-F238E27FC236}">
                  <a16:creationId xmlns:a16="http://schemas.microsoft.com/office/drawing/2014/main" id="{496A90F5-ED19-486E-B11C-7B9A52513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5">
              <a:extLst>
                <a:ext uri="{FF2B5EF4-FFF2-40B4-BE49-F238E27FC236}">
                  <a16:creationId xmlns:a16="http://schemas.microsoft.com/office/drawing/2014/main" id="{5AC1538B-C292-4B55-B8E6-145768F6BB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CBEEEAE9-588E-48D5-B54A-139ABAA84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7">
              <a:extLst>
                <a:ext uri="{FF2B5EF4-FFF2-40B4-BE49-F238E27FC236}">
                  <a16:creationId xmlns:a16="http://schemas.microsoft.com/office/drawing/2014/main" id="{E3986173-39C2-40E4-AF9C-3D6816D475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8">
              <a:extLst>
                <a:ext uri="{FF2B5EF4-FFF2-40B4-BE49-F238E27FC236}">
                  <a16:creationId xmlns:a16="http://schemas.microsoft.com/office/drawing/2014/main" id="{969076E8-4EC7-4561-9747-0164841679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9">
              <a:extLst>
                <a:ext uri="{FF2B5EF4-FFF2-40B4-BE49-F238E27FC236}">
                  <a16:creationId xmlns:a16="http://schemas.microsoft.com/office/drawing/2014/main" id="{CD55027D-97FB-4C8A-AE16-B5F49EFA8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0">
              <a:extLst>
                <a:ext uri="{FF2B5EF4-FFF2-40B4-BE49-F238E27FC236}">
                  <a16:creationId xmlns:a16="http://schemas.microsoft.com/office/drawing/2014/main" id="{D3C94C24-AE67-42F8-90B0-0A2F0A7160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1">
              <a:extLst>
                <a:ext uri="{FF2B5EF4-FFF2-40B4-BE49-F238E27FC236}">
                  <a16:creationId xmlns:a16="http://schemas.microsoft.com/office/drawing/2014/main" id="{DD6D31FA-53DB-4DA2-A173-33B30641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22">
              <a:extLst>
                <a:ext uri="{FF2B5EF4-FFF2-40B4-BE49-F238E27FC236}">
                  <a16:creationId xmlns:a16="http://schemas.microsoft.com/office/drawing/2014/main" id="{7990DF8D-3EB0-47CA-B5FE-C9C9058B1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23">
              <a:extLst>
                <a:ext uri="{FF2B5EF4-FFF2-40B4-BE49-F238E27FC236}">
                  <a16:creationId xmlns:a16="http://schemas.microsoft.com/office/drawing/2014/main" id="{0A35CB93-4349-4B69-8CBA-B742CFF76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77">
            <a:extLst>
              <a:ext uri="{FF2B5EF4-FFF2-40B4-BE49-F238E27FC236}">
                <a16:creationId xmlns:a16="http://schemas.microsoft.com/office/drawing/2014/main" id="{8C09241C-06C0-415B-9FD0-B55B9A3A97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58942" y="3893141"/>
            <a:ext cx="5648782" cy="1771275"/>
            <a:chOff x="3258942" y="3893141"/>
            <a:chExt cx="5648782" cy="1771275"/>
          </a:xfrm>
        </p:grpSpPr>
        <p:sp>
          <p:nvSpPr>
            <p:cNvPr id="79" name="Isosceles Triangle 39">
              <a:extLst>
                <a:ext uri="{FF2B5EF4-FFF2-40B4-BE49-F238E27FC236}">
                  <a16:creationId xmlns:a16="http://schemas.microsoft.com/office/drawing/2014/main" id="{8447B18C-79F2-49D5-8425-396A512DC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79">
              <a:extLst>
                <a:ext uri="{FF2B5EF4-FFF2-40B4-BE49-F238E27FC236}">
                  <a16:creationId xmlns:a16="http://schemas.microsoft.com/office/drawing/2014/main" id="{FE1DCFE6-D442-4A73-9444-8588EDA99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3341238" y="3980237"/>
            <a:ext cx="5495069" cy="727748"/>
          </a:xfrm>
        </p:spPr>
        <p:txBody>
          <a:bodyPr vert="horz" lIns="91440" tIns="45720" rIns="91440" bIns="45720" rtlCol="0" anchor="b">
            <a:normAutofit/>
          </a:bodyPr>
          <a:lstStyle/>
          <a:p>
            <a:pPr algn="ctr"/>
            <a:r>
              <a:rPr lang="en-US" sz="4000" b="1">
                <a:solidFill>
                  <a:srgbClr val="FFFFFF"/>
                </a:solidFill>
              </a:rPr>
              <a:t>Φάκελος client</a:t>
            </a:r>
          </a:p>
        </p:txBody>
      </p:sp>
      <p:sp>
        <p:nvSpPr>
          <p:cNvPr id="9" name="Content Placeholder 8">
            <a:extLst>
              <a:ext uri="{FF2B5EF4-FFF2-40B4-BE49-F238E27FC236}">
                <a16:creationId xmlns:a16="http://schemas.microsoft.com/office/drawing/2014/main" id="{685D8040-7D9D-4E5B-8A0A-8BE720F60B89}"/>
              </a:ext>
            </a:extLst>
          </p:cNvPr>
          <p:cNvSpPr>
            <a:spLocks noGrp="1"/>
          </p:cNvSpPr>
          <p:nvPr>
            <p:ph idx="1"/>
          </p:nvPr>
        </p:nvSpPr>
        <p:spPr>
          <a:xfrm>
            <a:off x="3341238" y="4707986"/>
            <a:ext cx="5495069" cy="522636"/>
          </a:xfrm>
        </p:spPr>
        <p:txBody>
          <a:bodyPr vert="horz" lIns="91440" tIns="45720" rIns="91440" bIns="45720" rtlCol="0">
            <a:normAutofit/>
          </a:bodyPr>
          <a:lstStyle/>
          <a:p>
            <a:pPr marL="0" indent="0" algn="ctr">
              <a:buNone/>
            </a:pPr>
            <a:r>
              <a:rPr lang="en-US" sz="1500" b="1" u="sng" dirty="0">
                <a:solidFill>
                  <a:srgbClr val="FFFFFF"/>
                </a:solidFill>
              </a:rPr>
              <a:t>Client</a:t>
            </a:r>
            <a:r>
              <a:rPr lang="en-US" sz="1500" dirty="0">
                <a:solidFill>
                  <a:srgbClr val="FFFFFF"/>
                </a:solidFill>
              </a:rPr>
              <a:t>: ο κώδικας </a:t>
            </a:r>
            <a:r>
              <a:rPr lang="en-US" sz="1500" dirty="0" err="1">
                <a:solidFill>
                  <a:srgbClr val="FFFFFF"/>
                </a:solidFill>
              </a:rPr>
              <a:t>γι</a:t>
            </a:r>
            <a:r>
              <a:rPr lang="en-US" sz="1500" dirty="0">
                <a:solidFill>
                  <a:srgbClr val="FFFFFF"/>
                </a:solidFill>
              </a:rPr>
              <a:t>α</a:t>
            </a:r>
            <a:r>
              <a:rPr lang="el-GR" sz="1500" dirty="0">
                <a:solidFill>
                  <a:srgbClr val="FFFFFF"/>
                </a:solidFill>
              </a:rPr>
              <a:t> τον χρήστη</a:t>
            </a:r>
            <a:r>
              <a:rPr lang="en-US" sz="1500" dirty="0">
                <a:solidFill>
                  <a:srgbClr val="FFFFFF"/>
                </a:solidFill>
              </a:rPr>
              <a:t> α</a:t>
            </a:r>
            <a:r>
              <a:rPr lang="en-US" sz="1500" dirty="0" err="1">
                <a:solidFill>
                  <a:srgbClr val="FFFFFF"/>
                </a:solidFill>
              </a:rPr>
              <a:t>ρχίζει</a:t>
            </a:r>
            <a:r>
              <a:rPr lang="en-US" sz="1500" dirty="0">
                <a:solidFill>
                  <a:srgbClr val="FFFFFF"/>
                </a:solidFill>
              </a:rPr>
              <a:t> από </a:t>
            </a:r>
            <a:r>
              <a:rPr lang="en-US" sz="1500" dirty="0" err="1">
                <a:solidFill>
                  <a:srgbClr val="FFFFFF"/>
                </a:solidFill>
              </a:rPr>
              <a:t>το</a:t>
            </a:r>
            <a:r>
              <a:rPr lang="en-US" sz="1500" dirty="0">
                <a:solidFill>
                  <a:srgbClr val="FFFFFF"/>
                </a:solidFill>
              </a:rPr>
              <a:t> main.js του client και </a:t>
            </a:r>
            <a:r>
              <a:rPr lang="en-US" sz="1500" dirty="0" err="1">
                <a:solidFill>
                  <a:srgbClr val="FFFFFF"/>
                </a:solidFill>
              </a:rPr>
              <a:t>στη</a:t>
            </a:r>
            <a:r>
              <a:rPr lang="en-US" sz="1500" dirty="0">
                <a:solidFill>
                  <a:srgbClr val="FFFFFF"/>
                </a:solidFill>
              </a:rPr>
              <a:t> </a:t>
            </a:r>
            <a:r>
              <a:rPr lang="en-US" sz="1500" dirty="0" err="1">
                <a:solidFill>
                  <a:srgbClr val="FFFFFF"/>
                </a:solidFill>
              </a:rPr>
              <a:t>συνέχει</a:t>
            </a:r>
            <a:r>
              <a:rPr lang="en-US" sz="1500" dirty="0">
                <a:solidFill>
                  <a:srgbClr val="FFFFFF"/>
                </a:solidFill>
              </a:rPr>
              <a:t>α παει στο imports/app.js</a:t>
            </a:r>
          </a:p>
        </p:txBody>
      </p:sp>
      <p:pic>
        <p:nvPicPr>
          <p:cNvPr id="5" name="Content Placeholder 4" descr="A screenshot of a cell phone&#10;&#10;Description automatically generated">
            <a:extLst>
              <a:ext uri="{FF2B5EF4-FFF2-40B4-BE49-F238E27FC236}">
                <a16:creationId xmlns:a16="http://schemas.microsoft.com/office/drawing/2014/main" id="{821124D8-E05C-4EB5-AAA1-2F0037F22ADE}"/>
              </a:ext>
            </a:extLst>
          </p:cNvPr>
          <p:cNvPicPr>
            <a:picLocks noChangeAspect="1"/>
          </p:cNvPicPr>
          <p:nvPr/>
        </p:nvPicPr>
        <p:blipFill rotWithShape="1">
          <a:blip r:embed="rId2">
            <a:extLst>
              <a:ext uri="{28A0092B-C50C-407E-A947-70E740481C1C}">
                <a14:useLocalDpi xmlns:a14="http://schemas.microsoft.com/office/drawing/2010/main" val="0"/>
              </a:ext>
            </a:extLst>
          </a:blip>
          <a:srcRect r="13309" b="-1"/>
          <a:stretch/>
        </p:blipFill>
        <p:spPr>
          <a:xfrm>
            <a:off x="3258942" y="1175191"/>
            <a:ext cx="5648782" cy="2638998"/>
          </a:xfrm>
          <a:prstGeom prst="rect">
            <a:avLst/>
          </a:prstGeom>
          <a:ln w="12700">
            <a:noFill/>
          </a:ln>
        </p:spPr>
      </p:pic>
    </p:spTree>
    <p:extLst>
      <p:ext uri="{BB962C8B-B14F-4D97-AF65-F5344CB8AC3E}">
        <p14:creationId xmlns:p14="http://schemas.microsoft.com/office/powerpoint/2010/main" val="105924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4965430" y="629266"/>
            <a:ext cx="6586491" cy="1676603"/>
          </a:xfrm>
        </p:spPr>
        <p:txBody>
          <a:bodyPr>
            <a:normAutofit/>
          </a:bodyPr>
          <a:lstStyle/>
          <a:p>
            <a:r>
              <a:rPr lang="el-GR" sz="5400" b="1"/>
              <a:t>Φάκελος </a:t>
            </a:r>
            <a:r>
              <a:rPr lang="en-US" sz="5400" b="1"/>
              <a:t>import</a:t>
            </a:r>
          </a:p>
        </p:txBody>
      </p:sp>
      <p:sp>
        <p:nvSpPr>
          <p:cNvPr id="9" name="Content Placeholder 8">
            <a:extLst>
              <a:ext uri="{FF2B5EF4-FFF2-40B4-BE49-F238E27FC236}">
                <a16:creationId xmlns:a16="http://schemas.microsoft.com/office/drawing/2014/main" id="{70CC55BC-FCF4-48E5-ABE9-A26C5CD96487}"/>
              </a:ext>
            </a:extLst>
          </p:cNvPr>
          <p:cNvSpPr>
            <a:spLocks noGrp="1"/>
          </p:cNvSpPr>
          <p:nvPr>
            <p:ph idx="1"/>
          </p:nvPr>
        </p:nvSpPr>
        <p:spPr>
          <a:xfrm>
            <a:off x="4965431" y="2438400"/>
            <a:ext cx="6586489" cy="3785419"/>
          </a:xfrm>
        </p:spPr>
        <p:txBody>
          <a:bodyPr>
            <a:normAutofit/>
          </a:bodyPr>
          <a:lstStyle/>
          <a:p>
            <a:r>
              <a:rPr lang="en-US" sz="2400" b="1" u="sng" dirty="0"/>
              <a:t>App.js</a:t>
            </a:r>
            <a:r>
              <a:rPr lang="en-US" sz="2400" dirty="0"/>
              <a:t>: </a:t>
            </a:r>
            <a:r>
              <a:rPr lang="el-GR" sz="2400" dirty="0"/>
              <a:t>είναι το βασικό </a:t>
            </a:r>
            <a:r>
              <a:rPr lang="en-US" sz="2400" dirty="0"/>
              <a:t>component </a:t>
            </a:r>
            <a:r>
              <a:rPr lang="el-GR" sz="2400" dirty="0"/>
              <a:t>για την εφαρμογή, εδώ ορίζουμε την δομή και μας στέλνει στα αντίστοιχα </a:t>
            </a:r>
            <a:r>
              <a:rPr lang="en-US" sz="2400" dirty="0"/>
              <a:t>components </a:t>
            </a:r>
            <a:r>
              <a:rPr lang="el-GR" sz="2400" dirty="0"/>
              <a:t>για κάθε περίπτωση(</a:t>
            </a:r>
            <a:r>
              <a:rPr lang="en-US" sz="2400" dirty="0"/>
              <a:t>home, /admin,  /leaderboard</a:t>
            </a:r>
            <a:r>
              <a:rPr lang="el-GR" sz="2400" dirty="0"/>
              <a:t>)</a:t>
            </a:r>
            <a:r>
              <a:rPr lang="en-US" sz="2400" dirty="0"/>
              <a:t>.</a:t>
            </a:r>
          </a:p>
          <a:p>
            <a:r>
              <a:rPr lang="en-US" sz="2400" b="1" u="sng" dirty="0"/>
              <a:t>Home.js</a:t>
            </a:r>
            <a:r>
              <a:rPr lang="en-US" sz="2400" dirty="0"/>
              <a:t>: </a:t>
            </a:r>
            <a:r>
              <a:rPr lang="el-GR" sz="2400" dirty="0"/>
              <a:t>ελέγχει αν προκειται για κινητό ή όχι, προκειμένου να με στείλει στον </a:t>
            </a:r>
            <a:r>
              <a:rPr lang="en-US" sz="2400" dirty="0"/>
              <a:t>client </a:t>
            </a:r>
            <a:r>
              <a:rPr lang="el-GR" sz="2400" dirty="0"/>
              <a:t>ή στο </a:t>
            </a:r>
            <a:r>
              <a:rPr lang="en-US" sz="2400" dirty="0"/>
              <a:t>host</a:t>
            </a:r>
            <a:r>
              <a:rPr lang="el-GR" sz="2400" dirty="0"/>
              <a:t> αντίστοιχα.</a:t>
            </a:r>
            <a:endParaRPr lang="en-US" sz="2400" dirty="0"/>
          </a:p>
        </p:txBody>
      </p:sp>
      <p:pic>
        <p:nvPicPr>
          <p:cNvPr id="5" name="Content Placeholder 4" descr="A screenshot of text&#10;&#10;Description automatically generated">
            <a:extLst>
              <a:ext uri="{FF2B5EF4-FFF2-40B4-BE49-F238E27FC236}">
                <a16:creationId xmlns:a16="http://schemas.microsoft.com/office/drawing/2014/main" id="{6C0BD107-5BFB-4A67-8B31-71BA773E719B}"/>
              </a:ext>
            </a:extLst>
          </p:cNvPr>
          <p:cNvPicPr>
            <a:picLocks noChangeAspect="1"/>
          </p:cNvPicPr>
          <p:nvPr/>
        </p:nvPicPr>
        <p:blipFill rotWithShape="1">
          <a:blip r:embed="rId2">
            <a:extLst>
              <a:ext uri="{28A0092B-C50C-407E-A947-70E740481C1C}">
                <a14:useLocalDpi xmlns:a14="http://schemas.microsoft.com/office/drawing/2010/main" val="0"/>
              </a:ext>
            </a:extLst>
          </a:blip>
          <a:srcRect l="2483" r="17761"/>
          <a:stretch/>
        </p:blipFill>
        <p:spPr>
          <a:xfrm>
            <a:off x="20" y="10"/>
            <a:ext cx="4635571" cy="6857990"/>
          </a:xfrm>
          <a:prstGeom prst="rect">
            <a:avLst/>
          </a:prstGeom>
          <a:effectLst/>
        </p:spPr>
      </p:pic>
    </p:spTree>
    <p:extLst>
      <p:ext uri="{BB962C8B-B14F-4D97-AF65-F5344CB8AC3E}">
        <p14:creationId xmlns:p14="http://schemas.microsoft.com/office/powerpoint/2010/main" val="337691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1197864" y="891539"/>
            <a:ext cx="4898135" cy="1346693"/>
          </a:xfrm>
        </p:spPr>
        <p:txBody>
          <a:bodyPr>
            <a:normAutofit/>
          </a:bodyPr>
          <a:lstStyle/>
          <a:p>
            <a:r>
              <a:rPr lang="en-US" sz="4000" b="1"/>
              <a:t>Api-controllers-methods-models</a:t>
            </a:r>
          </a:p>
        </p:txBody>
      </p:sp>
      <p:sp>
        <p:nvSpPr>
          <p:cNvPr id="27" name="Rectangle 26">
            <a:extLst>
              <a:ext uri="{FF2B5EF4-FFF2-40B4-BE49-F238E27FC236}">
                <a16:creationId xmlns:a16="http://schemas.microsoft.com/office/drawing/2014/main" id="{E64FA8EC-281F-4A47-AF2E-9F85F2AAB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C1241C3-1A08-45B3-ABCC-760A2A299F53}"/>
              </a:ext>
            </a:extLst>
          </p:cNvPr>
          <p:cNvSpPr>
            <a:spLocks noGrp="1"/>
          </p:cNvSpPr>
          <p:nvPr>
            <p:ph idx="1"/>
          </p:nvPr>
        </p:nvSpPr>
        <p:spPr>
          <a:xfrm>
            <a:off x="1197864" y="2399100"/>
            <a:ext cx="4878978" cy="3645084"/>
          </a:xfrm>
        </p:spPr>
        <p:txBody>
          <a:bodyPr>
            <a:normAutofit/>
          </a:bodyPr>
          <a:lstStyle/>
          <a:p>
            <a:r>
              <a:rPr lang="en-US" sz="2000" b="1" u="sng" dirty="0" err="1"/>
              <a:t>Api</a:t>
            </a:r>
            <a:r>
              <a:rPr lang="en-US" sz="2000" b="1" u="sng" dirty="0"/>
              <a:t>:</a:t>
            </a:r>
            <a:r>
              <a:rPr lang="en-US" sz="2000" dirty="0"/>
              <a:t> </a:t>
            </a:r>
            <a:r>
              <a:rPr lang="el-GR" sz="2000" dirty="0"/>
              <a:t>εκεί υπάρχει ο κώδικας για τα </a:t>
            </a:r>
            <a:r>
              <a:rPr lang="en-US" sz="2000" dirty="0"/>
              <a:t>mongo collections.</a:t>
            </a:r>
          </a:p>
          <a:p>
            <a:r>
              <a:rPr lang="en-US" sz="2000" b="1" u="sng" dirty="0"/>
              <a:t>Controllers:</a:t>
            </a:r>
            <a:r>
              <a:rPr lang="en-US" sz="2000" dirty="0"/>
              <a:t> </a:t>
            </a:r>
            <a:r>
              <a:rPr lang="el-GR" sz="2000" dirty="0"/>
              <a:t>έλεγχει για διάφορες ενέργειες που αφορούν το παιχνίδι(πχ. </a:t>
            </a:r>
            <a:r>
              <a:rPr lang="en-US" sz="2000" dirty="0" err="1"/>
              <a:t>userJoinGame</a:t>
            </a:r>
            <a:r>
              <a:rPr lang="el-GR" sz="2000" dirty="0"/>
              <a:t>, </a:t>
            </a:r>
            <a:r>
              <a:rPr lang="en-US" sz="2000" dirty="0" err="1"/>
              <a:t>pauseGame</a:t>
            </a:r>
            <a:r>
              <a:rPr lang="el-GR" sz="2000" dirty="0"/>
              <a:t> κτλ)</a:t>
            </a:r>
          </a:p>
          <a:p>
            <a:r>
              <a:rPr lang="en-US" sz="2000" b="1" u="sng" dirty="0"/>
              <a:t>Methods:</a:t>
            </a:r>
            <a:r>
              <a:rPr lang="en-US" sz="2000" dirty="0"/>
              <a:t> </a:t>
            </a:r>
            <a:r>
              <a:rPr lang="el-GR" sz="2000" dirty="0"/>
              <a:t>όλες οι μέθοδοι του παιχνιδιου</a:t>
            </a:r>
          </a:p>
          <a:p>
            <a:r>
              <a:rPr lang="en-US" sz="2000" b="1" u="sng" dirty="0"/>
              <a:t>Models</a:t>
            </a:r>
            <a:r>
              <a:rPr lang="en-US" sz="2000" dirty="0"/>
              <a:t>: </a:t>
            </a:r>
            <a:r>
              <a:rPr lang="el-GR" sz="2000" dirty="0"/>
              <a:t>το </a:t>
            </a:r>
            <a:r>
              <a:rPr lang="en-US" sz="2000" dirty="0"/>
              <a:t>business logic </a:t>
            </a:r>
            <a:r>
              <a:rPr lang="el-GR" sz="2000" dirty="0"/>
              <a:t>του παιχνιδιού</a:t>
            </a:r>
            <a:endParaRPr lang="en-US" sz="2000" b="1" u="sng" dirty="0"/>
          </a:p>
        </p:txBody>
      </p:sp>
      <p:pic>
        <p:nvPicPr>
          <p:cNvPr id="13" name="Content Placeholder 4" descr="A screenshot of text&#10;&#10;Description automatically generated">
            <a:extLst>
              <a:ext uri="{FF2B5EF4-FFF2-40B4-BE49-F238E27FC236}">
                <a16:creationId xmlns:a16="http://schemas.microsoft.com/office/drawing/2014/main" id="{C8357383-EF67-4701-8A6F-19D8BC07F934}"/>
              </a:ext>
            </a:extLst>
          </p:cNvPr>
          <p:cNvPicPr>
            <a:picLocks noChangeAspect="1"/>
          </p:cNvPicPr>
          <p:nvPr/>
        </p:nvPicPr>
        <p:blipFill rotWithShape="1">
          <a:blip r:embed="rId2">
            <a:extLst>
              <a:ext uri="{28A0092B-C50C-407E-A947-70E740481C1C}">
                <a14:useLocalDpi xmlns:a14="http://schemas.microsoft.com/office/drawing/2010/main" val="0"/>
              </a:ext>
            </a:extLst>
          </a:blip>
          <a:srcRect r="2414" b="3"/>
          <a:stretch/>
        </p:blipFill>
        <p:spPr>
          <a:xfrm>
            <a:off x="6552330" y="891540"/>
            <a:ext cx="5639670"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2294500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838200" y="365760"/>
            <a:ext cx="10515600" cy="1325563"/>
          </a:xfrm>
        </p:spPr>
        <p:txBody>
          <a:bodyPr>
            <a:normAutofit/>
          </a:bodyPr>
          <a:lstStyle/>
          <a:p>
            <a:r>
              <a:rPr lang="en-US" b="1">
                <a:solidFill>
                  <a:schemeClr val="bg1"/>
                </a:solidFill>
              </a:rPr>
              <a:t>User interface(ui)</a:t>
            </a:r>
          </a:p>
        </p:txBody>
      </p:sp>
      <p:pic>
        <p:nvPicPr>
          <p:cNvPr id="7" name="Content Placeholder 6" descr="A screenshot of a cell phone&#10;&#10;Description automatically generated">
            <a:extLst>
              <a:ext uri="{FF2B5EF4-FFF2-40B4-BE49-F238E27FC236}">
                <a16:creationId xmlns:a16="http://schemas.microsoft.com/office/drawing/2014/main" id="{709CEB70-CB51-409C-B183-F25AD80329D5}"/>
              </a:ext>
            </a:extLst>
          </p:cNvPr>
          <p:cNvPicPr>
            <a:picLocks noChangeAspect="1"/>
          </p:cNvPicPr>
          <p:nvPr/>
        </p:nvPicPr>
        <p:blipFill rotWithShape="1">
          <a:blip r:embed="rId2">
            <a:extLst>
              <a:ext uri="{28A0092B-C50C-407E-A947-70E740481C1C}">
                <a14:useLocalDpi xmlns:a14="http://schemas.microsoft.com/office/drawing/2010/main" val="0"/>
              </a:ext>
            </a:extLst>
          </a:blip>
          <a:srcRect t="5743" r="2" b="3"/>
          <a:stretch/>
        </p:blipFill>
        <p:spPr>
          <a:xfrm>
            <a:off x="841248" y="2276857"/>
            <a:ext cx="5015484" cy="3900106"/>
          </a:xfrm>
          <a:prstGeom prst="rect">
            <a:avLst/>
          </a:prstGeom>
        </p:spPr>
      </p:pic>
      <p:sp>
        <p:nvSpPr>
          <p:cNvPr id="11" name="Content Placeholder 10">
            <a:extLst>
              <a:ext uri="{FF2B5EF4-FFF2-40B4-BE49-F238E27FC236}">
                <a16:creationId xmlns:a16="http://schemas.microsoft.com/office/drawing/2014/main" id="{84890225-86F1-4A77-846C-08B16A3628FB}"/>
              </a:ext>
            </a:extLst>
          </p:cNvPr>
          <p:cNvSpPr>
            <a:spLocks noGrp="1"/>
          </p:cNvSpPr>
          <p:nvPr>
            <p:ph idx="1"/>
          </p:nvPr>
        </p:nvSpPr>
        <p:spPr>
          <a:xfrm>
            <a:off x="6335270" y="2276857"/>
            <a:ext cx="5015484" cy="3900106"/>
          </a:xfrm>
        </p:spPr>
        <p:txBody>
          <a:bodyPr anchor="ctr">
            <a:normAutofit/>
          </a:bodyPr>
          <a:lstStyle/>
          <a:p>
            <a:r>
              <a:rPr lang="en-US" sz="2200" b="1" u="sng"/>
              <a:t>AdminScreen</a:t>
            </a:r>
            <a:r>
              <a:rPr lang="en-US" sz="2200" dirty="0"/>
              <a:t>:</a:t>
            </a:r>
            <a:r>
              <a:rPr lang="el-GR" sz="2200" dirty="0"/>
              <a:t> όλη η δομή για το περιβάλλον του διαχειριστή(</a:t>
            </a:r>
            <a:r>
              <a:rPr lang="en-US" sz="2200" dirty="0"/>
              <a:t>add/remove questions</a:t>
            </a:r>
            <a:r>
              <a:rPr lang="el-GR" sz="2200" dirty="0"/>
              <a:t>).</a:t>
            </a:r>
            <a:endParaRPr lang="en-US" sz="2200" dirty="0"/>
          </a:p>
          <a:p>
            <a:r>
              <a:rPr lang="en-US" sz="2200" b="1" u="sng"/>
              <a:t>ClientScreen</a:t>
            </a:r>
            <a:r>
              <a:rPr lang="en-US" sz="2200" dirty="0"/>
              <a:t>:</a:t>
            </a:r>
            <a:r>
              <a:rPr lang="el-GR" sz="2200" dirty="0"/>
              <a:t> όλη η δομή για το περιβάλλον του παίχτη.</a:t>
            </a:r>
            <a:endParaRPr lang="en-US" sz="2200" dirty="0"/>
          </a:p>
          <a:p>
            <a:r>
              <a:rPr lang="en-US" sz="2200" b="1" u="sng"/>
              <a:t>HostScreen</a:t>
            </a:r>
            <a:r>
              <a:rPr lang="en-US" sz="2200" dirty="0"/>
              <a:t>:</a:t>
            </a:r>
            <a:r>
              <a:rPr lang="el-GR" sz="2200" dirty="0"/>
              <a:t> όλη η δομή για το </a:t>
            </a:r>
            <a:r>
              <a:rPr lang="en-US" sz="2200" dirty="0"/>
              <a:t>host</a:t>
            </a:r>
            <a:r>
              <a:rPr lang="el-GR" sz="2200" dirty="0"/>
              <a:t>(</a:t>
            </a:r>
            <a:r>
              <a:rPr lang="en-US" sz="2200" dirty="0"/>
              <a:t>users, create game </a:t>
            </a:r>
            <a:r>
              <a:rPr lang="el-GR" sz="2200" dirty="0"/>
              <a:t>κτλ.)</a:t>
            </a:r>
            <a:endParaRPr lang="en-US" sz="2200" dirty="0"/>
          </a:p>
          <a:p>
            <a:r>
              <a:rPr lang="en-US" sz="2200" b="1" u="sng"/>
              <a:t>LeaderboardScreen</a:t>
            </a:r>
            <a:r>
              <a:rPr lang="en-US" sz="2200" dirty="0"/>
              <a:t>: </a:t>
            </a:r>
            <a:r>
              <a:rPr lang="el-GR" sz="2200" dirty="0"/>
              <a:t>όλη η δομή για το </a:t>
            </a:r>
            <a:r>
              <a:rPr lang="en-US" sz="2200" dirty="0"/>
              <a:t>leaderboard(</a:t>
            </a:r>
            <a:r>
              <a:rPr lang="el-GR" sz="2200" dirty="0"/>
              <a:t>πίνακας με βαθμολογίες</a:t>
            </a:r>
            <a:r>
              <a:rPr lang="en-US" sz="2200" dirty="0"/>
              <a:t>)</a:t>
            </a:r>
          </a:p>
        </p:txBody>
      </p:sp>
    </p:spTree>
    <p:extLst>
      <p:ext uri="{BB962C8B-B14F-4D97-AF65-F5344CB8AC3E}">
        <p14:creationId xmlns:p14="http://schemas.microsoft.com/office/powerpoint/2010/main" val="15070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15AE7-CBD4-4B43-9A28-52ACB8D5AC88}"/>
              </a:ext>
            </a:extLst>
          </p:cNvPr>
          <p:cNvSpPr>
            <a:spLocks noGrp="1"/>
          </p:cNvSpPr>
          <p:nvPr>
            <p:ph type="title"/>
          </p:nvPr>
        </p:nvSpPr>
        <p:spPr>
          <a:xfrm>
            <a:off x="838200" y="963877"/>
            <a:ext cx="3494362" cy="4930246"/>
          </a:xfrm>
        </p:spPr>
        <p:txBody>
          <a:bodyPr>
            <a:normAutofit/>
          </a:bodyPr>
          <a:lstStyle/>
          <a:p>
            <a:pPr algn="r"/>
            <a:r>
              <a:rPr lang="el-GR" b="1" dirty="0">
                <a:solidFill>
                  <a:schemeClr val="accent1"/>
                </a:solidFill>
              </a:rPr>
              <a:t>Περιεχόμενα</a:t>
            </a:r>
            <a:endParaRPr lang="en-US" b="1"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4E79FA-873A-445F-B524-F871DB67D593}"/>
              </a:ext>
            </a:extLst>
          </p:cNvPr>
          <p:cNvSpPr>
            <a:spLocks noGrp="1"/>
          </p:cNvSpPr>
          <p:nvPr>
            <p:ph idx="1"/>
          </p:nvPr>
        </p:nvSpPr>
        <p:spPr>
          <a:xfrm>
            <a:off x="4976031" y="963877"/>
            <a:ext cx="6377769" cy="4930246"/>
          </a:xfrm>
        </p:spPr>
        <p:txBody>
          <a:bodyPr anchor="ctr">
            <a:normAutofit/>
          </a:bodyPr>
          <a:lstStyle/>
          <a:p>
            <a:r>
              <a:rPr lang="el-GR" sz="2400" dirty="0">
                <a:hlinkClick r:id="rId2" action="ppaction://hlinksldjump"/>
              </a:rPr>
              <a:t>Περιγραφή της εφαρμογής – Ιδέα</a:t>
            </a:r>
            <a:endParaRPr lang="el-GR" sz="2400" dirty="0"/>
          </a:p>
          <a:p>
            <a:r>
              <a:rPr lang="el-GR" sz="2400" dirty="0">
                <a:hlinkClick r:id="rId3" action="ppaction://hlinksldjump"/>
              </a:rPr>
              <a:t>Το περιβάλλον της εφαρμογής</a:t>
            </a:r>
            <a:endParaRPr lang="el-GR" sz="2400" dirty="0"/>
          </a:p>
          <a:p>
            <a:r>
              <a:rPr lang="el-GR" sz="2400" dirty="0">
                <a:hlinkClick r:id="rId4" action="ppaction://hlinksldjump"/>
              </a:rPr>
              <a:t>Τα αρχεία της εφαρμογής και σύντομη εξήγηση του κώδικα</a:t>
            </a:r>
            <a:endParaRPr lang="el-GR" sz="2400" dirty="0"/>
          </a:p>
          <a:p>
            <a:r>
              <a:rPr lang="el-GR" sz="2400" dirty="0">
                <a:hlinkClick r:id="rId5" action="ppaction://hlinksldjump"/>
              </a:rPr>
              <a:t>Οδηγίες για την εγκατάσταση της εφαρμογής</a:t>
            </a:r>
            <a:endParaRPr lang="el-GR" sz="2400" dirty="0"/>
          </a:p>
          <a:p>
            <a:r>
              <a:rPr lang="el-GR" sz="2400" dirty="0">
                <a:hlinkClick r:id="rId6" action="ppaction://hlinksldjump"/>
              </a:rPr>
              <a:t>Εργαλεία που χρησιμοποιήθηκαν για την υλοποίησή</a:t>
            </a:r>
            <a:endParaRPr lang="el-GR" sz="2400" dirty="0"/>
          </a:p>
          <a:p>
            <a:r>
              <a:rPr lang="el-GR" sz="2400">
                <a:hlinkClick r:id="rId7" action="ppaction://hlinksldjump"/>
              </a:rPr>
              <a:t>Μελλοντική </a:t>
            </a:r>
            <a:r>
              <a:rPr lang="el-GR" sz="2400" dirty="0">
                <a:hlinkClick r:id="rId7" action="ppaction://hlinksldjump"/>
              </a:rPr>
              <a:t>δουλεία βελτιώσεις-</a:t>
            </a:r>
            <a:r>
              <a:rPr lang="en-US" sz="2400" dirty="0">
                <a:hlinkClick r:id="rId7" action="ppaction://hlinksldjump"/>
              </a:rPr>
              <a:t>future work</a:t>
            </a:r>
            <a:endParaRPr lang="en-US" sz="2400" dirty="0"/>
          </a:p>
          <a:p>
            <a:r>
              <a:rPr lang="el-GR" sz="2400" dirty="0">
                <a:hlinkClick r:id="rId8" action="ppaction://hlinksldjump"/>
              </a:rPr>
              <a:t>Χρήσιμοι σύνδεσμοι -Πηγές</a:t>
            </a:r>
            <a:endParaRPr lang="el-GR" sz="2400" dirty="0"/>
          </a:p>
          <a:p>
            <a:endParaRPr lang="en-US" sz="2400" dirty="0"/>
          </a:p>
        </p:txBody>
      </p:sp>
    </p:spTree>
    <p:extLst>
      <p:ext uri="{BB962C8B-B14F-4D97-AF65-F5344CB8AC3E}">
        <p14:creationId xmlns:p14="http://schemas.microsoft.com/office/powerpoint/2010/main" val="1170270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838200" y="894027"/>
            <a:ext cx="3494362" cy="4782873"/>
          </a:xfrm>
        </p:spPr>
        <p:txBody>
          <a:bodyPr>
            <a:normAutofit/>
          </a:bodyPr>
          <a:lstStyle/>
          <a:p>
            <a:pPr algn="r"/>
            <a:r>
              <a:rPr lang="el-GR" sz="4000" b="1" dirty="0">
                <a:solidFill>
                  <a:schemeClr val="bg1"/>
                </a:solidFill>
                <a:latin typeface="+mn-lt"/>
              </a:rPr>
              <a:t>Οδηγίες για την εγκατάσταση της εφαρμογής</a:t>
            </a:r>
            <a:endParaRPr lang="en-US" sz="4000" b="1" dirty="0">
              <a:solidFill>
                <a:schemeClr val="bg1"/>
              </a:solidFill>
              <a:latin typeface="+mn-lt"/>
            </a:endParaRP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F6B09B-731B-4D70-86C5-ED0C5D1B8715}"/>
              </a:ext>
            </a:extLst>
          </p:cNvPr>
          <p:cNvSpPr>
            <a:spLocks noGrp="1"/>
          </p:cNvSpPr>
          <p:nvPr>
            <p:ph idx="1"/>
          </p:nvPr>
        </p:nvSpPr>
        <p:spPr>
          <a:xfrm>
            <a:off x="4976032" y="894027"/>
            <a:ext cx="6377768" cy="4782873"/>
          </a:xfrm>
        </p:spPr>
        <p:txBody>
          <a:bodyPr anchor="ctr">
            <a:normAutofit fontScale="92500" lnSpcReduction="10000"/>
          </a:bodyPr>
          <a:lstStyle/>
          <a:p>
            <a:r>
              <a:rPr lang="el-GR" sz="2400" dirty="0">
                <a:solidFill>
                  <a:schemeClr val="bg1"/>
                </a:solidFill>
              </a:rPr>
              <a:t>Για την εγκατάσταση της εφαρμογής απαιτούνται τα αρχεία του κώδικα</a:t>
            </a:r>
            <a:r>
              <a:rPr lang="en-US" sz="2400" dirty="0">
                <a:solidFill>
                  <a:schemeClr val="bg1"/>
                </a:solidFill>
              </a:rPr>
              <a:t> </a:t>
            </a:r>
            <a:r>
              <a:rPr lang="el-GR" sz="2400" dirty="0">
                <a:solidFill>
                  <a:schemeClr val="bg1"/>
                </a:solidFill>
              </a:rPr>
              <a:t>και εγκατάσταση του </a:t>
            </a:r>
            <a:r>
              <a:rPr lang="en-US" sz="2400" dirty="0">
                <a:solidFill>
                  <a:schemeClr val="bg1"/>
                </a:solidFill>
              </a:rPr>
              <a:t>meteor </a:t>
            </a:r>
            <a:r>
              <a:rPr lang="en-US" sz="2400" dirty="0" err="1">
                <a:solidFill>
                  <a:schemeClr val="bg1"/>
                </a:solidFill>
              </a:rPr>
              <a:t>js</a:t>
            </a:r>
            <a:r>
              <a:rPr lang="en-US" sz="2400" dirty="0">
                <a:solidFill>
                  <a:schemeClr val="bg1"/>
                </a:solidFill>
              </a:rPr>
              <a:t>. </a:t>
            </a:r>
            <a:r>
              <a:rPr lang="el-GR" sz="2400" dirty="0">
                <a:solidFill>
                  <a:schemeClr val="bg1"/>
                </a:solidFill>
              </a:rPr>
              <a:t>Η εγκατάσταση του </a:t>
            </a:r>
            <a:r>
              <a:rPr lang="en-US" sz="2400" dirty="0">
                <a:solidFill>
                  <a:schemeClr val="bg1"/>
                </a:solidFill>
              </a:rPr>
              <a:t>meteor </a:t>
            </a:r>
            <a:r>
              <a:rPr lang="en-US" sz="2400" dirty="0" err="1">
                <a:solidFill>
                  <a:schemeClr val="bg1"/>
                </a:solidFill>
              </a:rPr>
              <a:t>js</a:t>
            </a:r>
            <a:r>
              <a:rPr lang="en-US" sz="2400" dirty="0">
                <a:solidFill>
                  <a:schemeClr val="bg1"/>
                </a:solidFill>
              </a:rPr>
              <a:t> </a:t>
            </a:r>
            <a:r>
              <a:rPr lang="el-GR" sz="2400" dirty="0">
                <a:solidFill>
                  <a:schemeClr val="bg1"/>
                </a:solidFill>
              </a:rPr>
              <a:t>γίνεται σύμφωνα με τις οδηγίες που υπάρχουν στο επίσημο </a:t>
            </a:r>
            <a:r>
              <a:rPr lang="en-US" sz="2400" dirty="0">
                <a:solidFill>
                  <a:schemeClr val="bg1"/>
                </a:solidFill>
              </a:rPr>
              <a:t>site </a:t>
            </a:r>
            <a:r>
              <a:rPr lang="el-GR" sz="2400" dirty="0">
                <a:solidFill>
                  <a:schemeClr val="bg1"/>
                </a:solidFill>
              </a:rPr>
              <a:t>του </a:t>
            </a:r>
            <a:r>
              <a:rPr lang="en-US" sz="2400" dirty="0">
                <a:solidFill>
                  <a:schemeClr val="bg1"/>
                </a:solidFill>
              </a:rPr>
              <a:t>meteor(</a:t>
            </a:r>
            <a:r>
              <a:rPr lang="en-US" sz="2400" dirty="0">
                <a:solidFill>
                  <a:schemeClr val="bg1"/>
                </a:solidFill>
                <a:hlinkClick r:id="rId2"/>
              </a:rPr>
              <a:t>https://www.meteor.com/install</a:t>
            </a:r>
            <a:r>
              <a:rPr lang="en-US" sz="2400" dirty="0">
                <a:solidFill>
                  <a:schemeClr val="bg1"/>
                </a:solidFill>
              </a:rPr>
              <a:t>). </a:t>
            </a:r>
            <a:r>
              <a:rPr lang="el-GR" sz="2400" dirty="0">
                <a:solidFill>
                  <a:schemeClr val="bg1"/>
                </a:solidFill>
              </a:rPr>
              <a:t>Δηλαδή πρώτα γίνεται η εγκατάσταση του </a:t>
            </a:r>
            <a:r>
              <a:rPr lang="en-US" sz="2400" dirty="0">
                <a:solidFill>
                  <a:schemeClr val="bg1"/>
                </a:solidFill>
              </a:rPr>
              <a:t> “Chocolatey”</a:t>
            </a:r>
            <a:r>
              <a:rPr lang="el-GR" sz="2400" dirty="0">
                <a:solidFill>
                  <a:schemeClr val="bg1"/>
                </a:solidFill>
              </a:rPr>
              <a:t> όπως φαίνεται εδώ(</a:t>
            </a:r>
            <a:r>
              <a:rPr lang="en-US" sz="2400" dirty="0">
                <a:solidFill>
                  <a:schemeClr val="bg1"/>
                </a:solidFill>
                <a:hlinkClick r:id="rId3"/>
              </a:rPr>
              <a:t>https://chocolatey.org/install</a:t>
            </a:r>
            <a:r>
              <a:rPr lang="el-GR" sz="2400" dirty="0">
                <a:solidFill>
                  <a:schemeClr val="bg1"/>
                </a:solidFill>
              </a:rPr>
              <a:t>) και στη συνέχεια με την εντολή </a:t>
            </a:r>
            <a:r>
              <a:rPr lang="en-US" sz="2400" dirty="0">
                <a:solidFill>
                  <a:schemeClr val="bg1"/>
                </a:solidFill>
              </a:rPr>
              <a:t>“</a:t>
            </a:r>
            <a:r>
              <a:rPr lang="en-US" sz="2400" dirty="0" err="1">
                <a:solidFill>
                  <a:schemeClr val="bg1"/>
                </a:solidFill>
              </a:rPr>
              <a:t>choco</a:t>
            </a:r>
            <a:r>
              <a:rPr lang="en-US" sz="2400" dirty="0">
                <a:solidFill>
                  <a:schemeClr val="bg1"/>
                </a:solidFill>
              </a:rPr>
              <a:t> install meteor” </a:t>
            </a:r>
            <a:r>
              <a:rPr lang="el-GR" sz="2400" dirty="0">
                <a:solidFill>
                  <a:schemeClr val="bg1"/>
                </a:solidFill>
              </a:rPr>
              <a:t>εγκαθιστούμε το </a:t>
            </a:r>
            <a:r>
              <a:rPr lang="en-US" sz="2400" dirty="0">
                <a:solidFill>
                  <a:schemeClr val="bg1"/>
                </a:solidFill>
              </a:rPr>
              <a:t>meteor </a:t>
            </a:r>
            <a:r>
              <a:rPr lang="en-US" sz="2400" dirty="0" err="1">
                <a:solidFill>
                  <a:schemeClr val="bg1"/>
                </a:solidFill>
              </a:rPr>
              <a:t>js</a:t>
            </a:r>
            <a:r>
              <a:rPr lang="en-US" sz="2400" dirty="0">
                <a:solidFill>
                  <a:schemeClr val="bg1"/>
                </a:solidFill>
              </a:rPr>
              <a:t>.</a:t>
            </a:r>
            <a:endParaRPr lang="el-GR" sz="2400" dirty="0">
              <a:solidFill>
                <a:schemeClr val="bg1"/>
              </a:solidFill>
            </a:endParaRPr>
          </a:p>
          <a:p>
            <a:r>
              <a:rPr lang="el-GR" sz="2400" dirty="0">
                <a:solidFill>
                  <a:schemeClr val="bg1"/>
                </a:solidFill>
              </a:rPr>
              <a:t>Στη συνέχεια τρέχουμε από το </a:t>
            </a:r>
            <a:r>
              <a:rPr lang="en-US" sz="2400" dirty="0">
                <a:solidFill>
                  <a:schemeClr val="bg1"/>
                </a:solidFill>
              </a:rPr>
              <a:t>terminal </a:t>
            </a:r>
            <a:r>
              <a:rPr lang="el-GR" sz="2400" dirty="0">
                <a:solidFill>
                  <a:schemeClr val="bg1"/>
                </a:solidFill>
              </a:rPr>
              <a:t>τις εξής εντολές:</a:t>
            </a:r>
          </a:p>
          <a:p>
            <a:pPr lvl="1"/>
            <a:r>
              <a:rPr lang="en-US" dirty="0">
                <a:solidFill>
                  <a:schemeClr val="bg1"/>
                </a:solidFill>
              </a:rPr>
              <a:t>“meteor </a:t>
            </a:r>
            <a:r>
              <a:rPr lang="en-US" dirty="0" err="1">
                <a:solidFill>
                  <a:schemeClr val="bg1"/>
                </a:solidFill>
              </a:rPr>
              <a:t>npm</a:t>
            </a:r>
            <a:r>
              <a:rPr lang="en-US" dirty="0">
                <a:solidFill>
                  <a:schemeClr val="bg1"/>
                </a:solidFill>
              </a:rPr>
              <a:t> install”</a:t>
            </a:r>
          </a:p>
          <a:p>
            <a:pPr lvl="1"/>
            <a:r>
              <a:rPr lang="en-US" dirty="0">
                <a:solidFill>
                  <a:schemeClr val="bg1"/>
                </a:solidFill>
              </a:rPr>
              <a:t>“meteor run”</a:t>
            </a:r>
          </a:p>
          <a:p>
            <a:r>
              <a:rPr lang="el-GR" sz="2400" dirty="0">
                <a:solidFill>
                  <a:schemeClr val="bg1"/>
                </a:solidFill>
              </a:rPr>
              <a:t>Ανοίγουμε τον </a:t>
            </a:r>
            <a:r>
              <a:rPr lang="en-US" sz="2400" dirty="0">
                <a:solidFill>
                  <a:schemeClr val="bg1"/>
                </a:solidFill>
              </a:rPr>
              <a:t>browser </a:t>
            </a:r>
            <a:r>
              <a:rPr lang="el-GR" sz="2400" dirty="0">
                <a:solidFill>
                  <a:schemeClr val="bg1"/>
                </a:solidFill>
              </a:rPr>
              <a:t>στο </a:t>
            </a:r>
            <a:r>
              <a:rPr lang="en-US" sz="2400" dirty="0">
                <a:solidFill>
                  <a:schemeClr val="bg1"/>
                </a:solidFill>
                <a:hlinkClick r:id="rId4"/>
              </a:rPr>
              <a:t>http://localhost:3000</a:t>
            </a:r>
            <a:r>
              <a:rPr lang="el-GR" sz="2400" dirty="0">
                <a:solidFill>
                  <a:schemeClr val="bg1"/>
                </a:solidFill>
              </a:rPr>
              <a:t> και το παιχνίδι είναι έτοιμο.</a:t>
            </a:r>
            <a:endParaRPr lang="en-US" sz="2400" dirty="0">
              <a:solidFill>
                <a:schemeClr val="bg1"/>
              </a:solidFill>
            </a:endParaRPr>
          </a:p>
        </p:txBody>
      </p:sp>
    </p:spTree>
    <p:extLst>
      <p:ext uri="{BB962C8B-B14F-4D97-AF65-F5344CB8AC3E}">
        <p14:creationId xmlns:p14="http://schemas.microsoft.com/office/powerpoint/2010/main" val="344646106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838200" y="963877"/>
            <a:ext cx="3494362" cy="4930246"/>
          </a:xfrm>
        </p:spPr>
        <p:txBody>
          <a:bodyPr>
            <a:normAutofit/>
          </a:bodyPr>
          <a:lstStyle/>
          <a:p>
            <a:pPr algn="r"/>
            <a:r>
              <a:rPr lang="el-GR" sz="3200" b="1" dirty="0">
                <a:solidFill>
                  <a:schemeClr val="accent1"/>
                </a:solidFill>
                <a:latin typeface="+mn-lt"/>
              </a:rPr>
              <a:t>Εργαλεία που χρησιμοποιήθηκαν για την υλοποίησή</a:t>
            </a:r>
            <a:r>
              <a:rPr lang="en-US" sz="3200" b="1" dirty="0">
                <a:solidFill>
                  <a:schemeClr val="accent1"/>
                </a:solidFill>
                <a:latin typeface="+mn-lt"/>
              </a:rPr>
              <a:t>-Meteor</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F6B09B-731B-4D70-86C5-ED0C5D1B8715}"/>
              </a:ext>
            </a:extLst>
          </p:cNvPr>
          <p:cNvSpPr>
            <a:spLocks noGrp="1"/>
          </p:cNvSpPr>
          <p:nvPr>
            <p:ph idx="1"/>
          </p:nvPr>
        </p:nvSpPr>
        <p:spPr>
          <a:xfrm>
            <a:off x="4976031" y="963877"/>
            <a:ext cx="6377769" cy="4930246"/>
          </a:xfrm>
        </p:spPr>
        <p:txBody>
          <a:bodyPr anchor="ctr">
            <a:normAutofit/>
          </a:bodyPr>
          <a:lstStyle/>
          <a:p>
            <a:r>
              <a:rPr lang="el-GR" sz="2400" dirty="0"/>
              <a:t>Τα αρχεία του κώδικα του παιχνιδιού είναι </a:t>
            </a:r>
            <a:r>
              <a:rPr lang="en-US" sz="2400" dirty="0" err="1"/>
              <a:t>javascript</a:t>
            </a:r>
            <a:r>
              <a:rPr lang="en-US" sz="2400" dirty="0"/>
              <a:t>-react-html-</a:t>
            </a:r>
            <a:r>
              <a:rPr lang="en-US" sz="2400" dirty="0" err="1"/>
              <a:t>css</a:t>
            </a:r>
            <a:r>
              <a:rPr lang="en-US" sz="2400" dirty="0"/>
              <a:t>. </a:t>
            </a:r>
            <a:r>
              <a:rPr lang="el-GR" sz="2400" dirty="0"/>
              <a:t>Ωστόσο το κυριότερο εργαλείο που χρησιμοποιήθηκε για την υλοποίηση της εφαρμογής είναι το </a:t>
            </a:r>
            <a:r>
              <a:rPr lang="en-US" sz="2400" dirty="0"/>
              <a:t>“Meteor”.</a:t>
            </a:r>
          </a:p>
        </p:txBody>
      </p:sp>
    </p:spTree>
    <p:extLst>
      <p:ext uri="{BB962C8B-B14F-4D97-AF65-F5344CB8AC3E}">
        <p14:creationId xmlns:p14="http://schemas.microsoft.com/office/powerpoint/2010/main" val="136726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838200" y="963877"/>
            <a:ext cx="3494362" cy="4930246"/>
          </a:xfrm>
        </p:spPr>
        <p:txBody>
          <a:bodyPr>
            <a:normAutofit/>
          </a:bodyPr>
          <a:lstStyle/>
          <a:p>
            <a:pPr algn="r"/>
            <a:r>
              <a:rPr lang="el-GR" b="1">
                <a:solidFill>
                  <a:schemeClr val="accent1"/>
                </a:solidFill>
                <a:latin typeface="+mn-lt"/>
              </a:rPr>
              <a:t>Τι είναι το </a:t>
            </a:r>
            <a:r>
              <a:rPr lang="en-US" b="1">
                <a:solidFill>
                  <a:schemeClr val="accent1"/>
                </a:solidFill>
                <a:latin typeface="+mn-lt"/>
              </a:rPr>
              <a:t>Meteor</a:t>
            </a:r>
            <a:r>
              <a:rPr lang="el-GR" b="1">
                <a:solidFill>
                  <a:schemeClr val="accent1"/>
                </a:solidFill>
                <a:latin typeface="+mn-lt"/>
              </a:rPr>
              <a:t>;</a:t>
            </a:r>
            <a:endParaRPr lang="en-US" b="1">
              <a:solidFill>
                <a:schemeClr val="accent1"/>
              </a:solidFill>
              <a:latin typeface="+mn-lt"/>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F6B09B-731B-4D70-86C5-ED0C5D1B8715}"/>
              </a:ext>
            </a:extLst>
          </p:cNvPr>
          <p:cNvSpPr>
            <a:spLocks noGrp="1"/>
          </p:cNvSpPr>
          <p:nvPr>
            <p:ph idx="1"/>
          </p:nvPr>
        </p:nvSpPr>
        <p:spPr>
          <a:xfrm>
            <a:off x="4976031" y="963877"/>
            <a:ext cx="6377769" cy="4930246"/>
          </a:xfrm>
        </p:spPr>
        <p:txBody>
          <a:bodyPr anchor="ctr">
            <a:normAutofit/>
          </a:bodyPr>
          <a:lstStyle/>
          <a:p>
            <a:r>
              <a:rPr lang="el-GR" sz="2400" dirty="0"/>
              <a:t>Είναι μία «</a:t>
            </a:r>
            <a:r>
              <a:rPr lang="en-US" sz="2400" dirty="0"/>
              <a:t>full</a:t>
            </a:r>
            <a:r>
              <a:rPr lang="el-GR" sz="2400" dirty="0"/>
              <a:t>-</a:t>
            </a:r>
            <a:r>
              <a:rPr lang="en-US" sz="2400" dirty="0"/>
              <a:t>stack</a:t>
            </a:r>
            <a:r>
              <a:rPr lang="el-GR" sz="2400" dirty="0"/>
              <a:t>» πλατφόρμα ανοιχτού κώδικα της </a:t>
            </a:r>
            <a:r>
              <a:rPr lang="en-US" sz="2400" dirty="0" err="1"/>
              <a:t>javascript</a:t>
            </a:r>
            <a:r>
              <a:rPr lang="el-GR" sz="2400" dirty="0"/>
              <a:t> που χρησιμοποιείται για τη δημιουργία </a:t>
            </a:r>
            <a:r>
              <a:rPr lang="en-US" sz="2400" dirty="0"/>
              <a:t>web </a:t>
            </a:r>
            <a:r>
              <a:rPr lang="el-GR" sz="2400" dirty="0"/>
              <a:t>και </a:t>
            </a:r>
            <a:r>
              <a:rPr lang="en-US" sz="2400" dirty="0"/>
              <a:t>mobile </a:t>
            </a:r>
            <a:r>
              <a:rPr lang="el-GR" sz="2400" dirty="0"/>
              <a:t>εφαρμογών. Έχει ενσωματωμένη την </a:t>
            </a:r>
            <a:r>
              <a:rPr lang="en-US" sz="2400" dirty="0"/>
              <a:t>MongoDB </a:t>
            </a:r>
            <a:r>
              <a:rPr lang="el-GR" sz="2400" dirty="0"/>
              <a:t>και μεταδίδει αυτόματα τις αλλαγές δεδομένων στους </a:t>
            </a:r>
            <a:r>
              <a:rPr lang="en-US" sz="2400" dirty="0"/>
              <a:t>client </a:t>
            </a:r>
            <a:r>
              <a:rPr lang="el-GR" sz="2400" dirty="0"/>
              <a:t>χωρίς να χρειάζεται ο προγραμματιστής να γράψει κώδικα συγχρονισμού. Ουσιαστικά, καθιστά την ανάπτυξη ιστοσελίδων ευκολότερη. Είναι ευέλικτο και απαιτεί λιγότερο κώδικα, που σημαίνει λιγότερα σφάλματα και συνήθως υψηλότερη ποιότητα και πιο σταθερό τελικό αποτέλεσμα.</a:t>
            </a:r>
          </a:p>
          <a:p>
            <a:endParaRPr lang="el-GR" sz="2400" dirty="0"/>
          </a:p>
          <a:p>
            <a:endParaRPr lang="en-US" sz="2400" dirty="0"/>
          </a:p>
        </p:txBody>
      </p:sp>
    </p:spTree>
    <p:extLst>
      <p:ext uri="{BB962C8B-B14F-4D97-AF65-F5344CB8AC3E}">
        <p14:creationId xmlns:p14="http://schemas.microsoft.com/office/powerpoint/2010/main" val="410731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6">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18">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1098468" y="885651"/>
            <a:ext cx="3229803" cy="4624603"/>
          </a:xfrm>
        </p:spPr>
        <p:txBody>
          <a:bodyPr>
            <a:normAutofit/>
          </a:bodyPr>
          <a:lstStyle/>
          <a:p>
            <a:r>
              <a:rPr lang="el-GR" sz="3400" b="1">
                <a:solidFill>
                  <a:srgbClr val="FFFFFF"/>
                </a:solidFill>
                <a:latin typeface="+mn-lt"/>
              </a:rPr>
              <a:t>Για ποιο λόγο χρησιμοποίησα </a:t>
            </a:r>
            <a:r>
              <a:rPr lang="en-US" sz="3400" b="1">
                <a:solidFill>
                  <a:srgbClr val="FFFFFF"/>
                </a:solidFill>
                <a:latin typeface="+mn-lt"/>
              </a:rPr>
              <a:t>Meteor</a:t>
            </a:r>
            <a:r>
              <a:rPr lang="el-GR" sz="3400" b="1">
                <a:solidFill>
                  <a:srgbClr val="FFFFFF"/>
                </a:solidFill>
                <a:latin typeface="+mn-lt"/>
              </a:rPr>
              <a:t>;</a:t>
            </a:r>
            <a:endParaRPr lang="en-US" sz="3400" b="1">
              <a:solidFill>
                <a:srgbClr val="FFFFFF"/>
              </a:solidFill>
              <a:latin typeface="+mn-lt"/>
            </a:endParaRPr>
          </a:p>
        </p:txBody>
      </p:sp>
      <p:sp>
        <p:nvSpPr>
          <p:cNvPr id="3" name="Content Placeholder 2">
            <a:extLst>
              <a:ext uri="{FF2B5EF4-FFF2-40B4-BE49-F238E27FC236}">
                <a16:creationId xmlns:a16="http://schemas.microsoft.com/office/drawing/2014/main" id="{1BF6B09B-731B-4D70-86C5-ED0C5D1B8715}"/>
              </a:ext>
            </a:extLst>
          </p:cNvPr>
          <p:cNvSpPr>
            <a:spLocks noGrp="1"/>
          </p:cNvSpPr>
          <p:nvPr>
            <p:ph idx="1"/>
          </p:nvPr>
        </p:nvSpPr>
        <p:spPr>
          <a:xfrm>
            <a:off x="4937671" y="563918"/>
            <a:ext cx="6907325" cy="5843147"/>
          </a:xfrm>
        </p:spPr>
        <p:txBody>
          <a:bodyPr anchor="ctr">
            <a:normAutofit/>
          </a:bodyPr>
          <a:lstStyle/>
          <a:p>
            <a:r>
              <a:rPr lang="el-GR" sz="2000" dirty="0"/>
              <a:t>Το </a:t>
            </a:r>
            <a:r>
              <a:rPr lang="en-US" sz="2000" dirty="0"/>
              <a:t>Meteor </a:t>
            </a:r>
            <a:r>
              <a:rPr lang="el-GR" sz="2000" dirty="0"/>
              <a:t>είναι το ιδανικό </a:t>
            </a:r>
            <a:r>
              <a:rPr lang="en-US" sz="2000" dirty="0"/>
              <a:t>framework </a:t>
            </a:r>
            <a:r>
              <a:rPr lang="el-GR" sz="2000" dirty="0"/>
              <a:t>για υλοποίηση εφαρμογών πραγματικού χρόνου(</a:t>
            </a:r>
            <a:r>
              <a:rPr lang="en-US" sz="2000" dirty="0"/>
              <a:t>real-time application</a:t>
            </a:r>
            <a:r>
              <a:rPr lang="el-GR" sz="2000" dirty="0"/>
              <a:t>)</a:t>
            </a:r>
            <a:r>
              <a:rPr lang="en-US" sz="2000" dirty="0"/>
              <a:t>.</a:t>
            </a:r>
            <a:r>
              <a:rPr lang="el-GR" sz="2000" dirty="0"/>
              <a:t> Ο συγχρονισμός δεδομένων σε πραγματικό χρόνο</a:t>
            </a:r>
            <a:r>
              <a:rPr lang="en-US" sz="2000" dirty="0"/>
              <a:t> </a:t>
            </a:r>
            <a:r>
              <a:rPr lang="el-GR" sz="2000" dirty="0"/>
              <a:t>γίνεται με διαφορετικό τρόπο από τον συνηθισμένο. Αντί για την αναζήτηση του διακομιστή για ενημερώσεις κάθε λίγα δευτερόλεπτα, μια εφαρμογή Meteor διατηρεί μια σύνδεση χαμηλών δεδομένων σε ένα διακομιστή χρησιμοποιώντας ένα πρωτόκολλο που ονομάζεται DDP. Το DDP επιτρέπει στον διακομιστή να στέλνει δεδομένα στον πελάτη τη στιγμή που αλλάζει, καθώς είχε συνεχή σύνδεση με αυτόν. Επιπλέον, όταν ένας πελάτης αλλάζει ένα κομμάτι δεδομένων, το Meteor μετατρέπει την απαιτούμενη αλλαγή χρήστη πριν μεταδοθούν τα δεδομένα στο διακομιστή. Αυτό σημαίνει ότι οι αλλαγές φαίνεται να συμβαίνουν αμέσως, καθώς η εφαρμογή δεν χρειάζεται να περιμένει για το «ταξίδι» του διακομιστή για να ολοκληρωθεί. Συνεπώς, δεν χρειάζεται να ανανεώσουμε τη σελίδα για να δούμε τις ενημερώσεις</a:t>
            </a:r>
            <a:r>
              <a:rPr lang="el-GR" sz="1900" dirty="0"/>
              <a:t>. </a:t>
            </a:r>
            <a:endParaRPr lang="en-US" sz="1900" dirty="0"/>
          </a:p>
        </p:txBody>
      </p:sp>
    </p:spTree>
    <p:extLst>
      <p:ext uri="{BB962C8B-B14F-4D97-AF65-F5344CB8AC3E}">
        <p14:creationId xmlns:p14="http://schemas.microsoft.com/office/powerpoint/2010/main" val="429393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1098468" y="885651"/>
            <a:ext cx="3229803" cy="4624603"/>
          </a:xfrm>
        </p:spPr>
        <p:txBody>
          <a:bodyPr>
            <a:normAutofit/>
          </a:bodyPr>
          <a:lstStyle/>
          <a:p>
            <a:r>
              <a:rPr lang="el-GR" b="1">
                <a:solidFill>
                  <a:srgbClr val="FFFFFF"/>
                </a:solidFill>
                <a:latin typeface="+mn-lt"/>
              </a:rPr>
              <a:t>Η βασική δομή αρχείου μιας εφαρμογής Meteor</a:t>
            </a:r>
            <a:endParaRPr lang="en-US" b="1">
              <a:solidFill>
                <a:srgbClr val="FFFFFF"/>
              </a:solidFill>
              <a:latin typeface="+mn-lt"/>
            </a:endParaRPr>
          </a:p>
        </p:txBody>
      </p:sp>
      <p:sp>
        <p:nvSpPr>
          <p:cNvPr id="3" name="Content Placeholder 2">
            <a:extLst>
              <a:ext uri="{FF2B5EF4-FFF2-40B4-BE49-F238E27FC236}">
                <a16:creationId xmlns:a16="http://schemas.microsoft.com/office/drawing/2014/main" id="{1BF6B09B-731B-4D70-86C5-ED0C5D1B8715}"/>
              </a:ext>
            </a:extLst>
          </p:cNvPr>
          <p:cNvSpPr>
            <a:spLocks noGrp="1"/>
          </p:cNvSpPr>
          <p:nvPr>
            <p:ph idx="1"/>
          </p:nvPr>
        </p:nvSpPr>
        <p:spPr>
          <a:xfrm>
            <a:off x="4978708" y="885651"/>
            <a:ext cx="6525220" cy="4616849"/>
          </a:xfrm>
        </p:spPr>
        <p:txBody>
          <a:bodyPr anchor="ctr">
            <a:normAutofit/>
          </a:bodyPr>
          <a:lstStyle/>
          <a:p>
            <a:r>
              <a:rPr lang="el-GR" sz="2400" dirty="0"/>
              <a:t>Όταν πρόκειται για την εκτέλεση κώδικα, ο Meteor έχει μερικούς κανόνες:</a:t>
            </a:r>
          </a:p>
          <a:p>
            <a:pPr lvl="1">
              <a:buFont typeface="Wingdings" panose="05000000000000000000" pitchFamily="2" charset="2"/>
              <a:buChar char="Ø"/>
            </a:pPr>
            <a:r>
              <a:rPr lang="el-GR" dirty="0"/>
              <a:t>Ο κώδικας στον κατάλογο /server τρέχει μόνο στο εξυπηρετητή(</a:t>
            </a:r>
            <a:r>
              <a:rPr lang="en-US" dirty="0"/>
              <a:t>server</a:t>
            </a:r>
            <a:r>
              <a:rPr lang="el-GR" dirty="0"/>
              <a:t>).</a:t>
            </a:r>
          </a:p>
          <a:p>
            <a:pPr lvl="1">
              <a:buFont typeface="Wingdings" panose="05000000000000000000" pitchFamily="2" charset="2"/>
              <a:buChar char="Ø"/>
            </a:pPr>
            <a:r>
              <a:rPr lang="el-GR" dirty="0"/>
              <a:t>Ο κώδικας στον κατάλογο /client τρέχει μόνο στον πελάτη(client).</a:t>
            </a:r>
          </a:p>
          <a:p>
            <a:pPr lvl="1">
              <a:buFont typeface="Wingdings" panose="05000000000000000000" pitchFamily="2" charset="2"/>
              <a:buChar char="Ø"/>
            </a:pPr>
            <a:r>
              <a:rPr lang="el-GR" dirty="0"/>
              <a:t>Όλα τα υπόλοιπα λειτουργούν τόσο στον πελάτη όσο και στον εξυπηρετητή.</a:t>
            </a:r>
          </a:p>
          <a:p>
            <a:pPr lvl="1">
              <a:buFont typeface="Wingdings" panose="05000000000000000000" pitchFamily="2" charset="2"/>
              <a:buChar char="Ø"/>
            </a:pPr>
            <a:r>
              <a:rPr lang="el-GR" dirty="0"/>
              <a:t>Τα στατικά σας στοιχεία (γραμματοσειρές, εικόνες κλπ.) Πηγαίνουν στον /</a:t>
            </a:r>
            <a:r>
              <a:rPr lang="en-US" dirty="0"/>
              <a:t>public</a:t>
            </a:r>
            <a:r>
              <a:rPr lang="el-GR" dirty="0"/>
              <a:t> κατάλογο.</a:t>
            </a:r>
            <a:endParaRPr lang="en-US" dirty="0"/>
          </a:p>
        </p:txBody>
      </p:sp>
    </p:spTree>
    <p:extLst>
      <p:ext uri="{BB962C8B-B14F-4D97-AF65-F5344CB8AC3E}">
        <p14:creationId xmlns:p14="http://schemas.microsoft.com/office/powerpoint/2010/main" val="45738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6A7460-BF48-411B-910B-D8BF15597CC6}"/>
              </a:ext>
            </a:extLst>
          </p:cNvPr>
          <p:cNvSpPr>
            <a:spLocks noGrp="1"/>
          </p:cNvSpPr>
          <p:nvPr>
            <p:ph type="title"/>
          </p:nvPr>
        </p:nvSpPr>
        <p:spPr>
          <a:xfrm>
            <a:off x="863029" y="1012004"/>
            <a:ext cx="3416158" cy="4795408"/>
          </a:xfrm>
        </p:spPr>
        <p:txBody>
          <a:bodyPr>
            <a:normAutofit/>
          </a:bodyPr>
          <a:lstStyle/>
          <a:p>
            <a:r>
              <a:rPr lang="el-GR" b="1">
                <a:solidFill>
                  <a:srgbClr val="FFFFFF"/>
                </a:solidFill>
                <a:latin typeface="+mn-lt"/>
              </a:rPr>
              <a:t>Μελλοντική δουλεία βελτιώσεις-</a:t>
            </a:r>
            <a:r>
              <a:rPr lang="en-US" b="1">
                <a:solidFill>
                  <a:srgbClr val="FFFFFF"/>
                </a:solidFill>
                <a:latin typeface="+mn-lt"/>
              </a:rPr>
              <a:t>future work</a:t>
            </a:r>
          </a:p>
        </p:txBody>
      </p:sp>
      <p:graphicFrame>
        <p:nvGraphicFramePr>
          <p:cNvPr id="5" name="Content Placeholder 2">
            <a:extLst>
              <a:ext uri="{FF2B5EF4-FFF2-40B4-BE49-F238E27FC236}">
                <a16:creationId xmlns:a16="http://schemas.microsoft.com/office/drawing/2014/main" id="{B59CC4D0-ABFF-4142-BF6F-85930CB35478}"/>
              </a:ext>
            </a:extLst>
          </p:cNvPr>
          <p:cNvGraphicFramePr>
            <a:graphicFrameLocks noGrp="1"/>
          </p:cNvGraphicFramePr>
          <p:nvPr>
            <p:ph idx="1"/>
            <p:extLst>
              <p:ext uri="{D42A27DB-BD31-4B8C-83A1-F6EECF244321}">
                <p14:modId xmlns:p14="http://schemas.microsoft.com/office/powerpoint/2010/main" val="384037326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9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1D36D-9375-41FD-9FC5-726C9A02E86E}"/>
              </a:ext>
            </a:extLst>
          </p:cNvPr>
          <p:cNvSpPr>
            <a:spLocks noGrp="1"/>
          </p:cNvSpPr>
          <p:nvPr>
            <p:ph type="title"/>
          </p:nvPr>
        </p:nvSpPr>
        <p:spPr>
          <a:xfrm>
            <a:off x="838200" y="963877"/>
            <a:ext cx="3494362" cy="4930246"/>
          </a:xfrm>
        </p:spPr>
        <p:txBody>
          <a:bodyPr>
            <a:normAutofit/>
          </a:bodyPr>
          <a:lstStyle/>
          <a:p>
            <a:pPr algn="r"/>
            <a:r>
              <a:rPr lang="el-GR" b="1" dirty="0">
                <a:solidFill>
                  <a:schemeClr val="accent1"/>
                </a:solidFill>
                <a:latin typeface="+mn-lt"/>
              </a:rPr>
              <a:t>Χρήσιμοι σύνδεσμοι - Πηγές</a:t>
            </a:r>
            <a:endParaRPr lang="en-US" b="1" dirty="0">
              <a:solidFill>
                <a:schemeClr val="accent1"/>
              </a:solidFill>
              <a:latin typeface="+mn-lt"/>
            </a:endParaRP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4EECEA-DDEF-4CA0-A539-2CAEE37E252D}"/>
              </a:ext>
            </a:extLst>
          </p:cNvPr>
          <p:cNvSpPr>
            <a:spLocks noGrp="1"/>
          </p:cNvSpPr>
          <p:nvPr>
            <p:ph idx="1"/>
          </p:nvPr>
        </p:nvSpPr>
        <p:spPr>
          <a:xfrm>
            <a:off x="4976031" y="963877"/>
            <a:ext cx="6377769" cy="4930246"/>
          </a:xfrm>
        </p:spPr>
        <p:txBody>
          <a:bodyPr anchor="ctr">
            <a:normAutofit lnSpcReduction="10000"/>
          </a:bodyPr>
          <a:lstStyle/>
          <a:p>
            <a:r>
              <a:rPr lang="en-US" sz="2400" dirty="0">
                <a:hlinkClick r:id="rId2"/>
              </a:rPr>
              <a:t>https://www.meteor.com/</a:t>
            </a:r>
            <a:endParaRPr lang="el-GR" sz="2400" dirty="0"/>
          </a:p>
          <a:p>
            <a:r>
              <a:rPr lang="en-US" sz="2400" dirty="0">
                <a:hlinkClick r:id="rId3"/>
              </a:rPr>
              <a:t>https://book.discovermeteor.com/</a:t>
            </a:r>
            <a:endParaRPr lang="en-US" sz="2400" dirty="0"/>
          </a:p>
          <a:p>
            <a:r>
              <a:rPr lang="en-US" sz="2400" dirty="0">
                <a:hlinkClick r:id="rId4"/>
              </a:rPr>
              <a:t>https://guide.meteor.com/</a:t>
            </a:r>
            <a:endParaRPr lang="en-US" sz="2400" dirty="0"/>
          </a:p>
          <a:p>
            <a:r>
              <a:rPr lang="en-US" sz="2400" dirty="0">
                <a:hlinkClick r:id="rId5"/>
              </a:rPr>
              <a:t>https://docs.meteor.com/#/full/</a:t>
            </a:r>
            <a:endParaRPr lang="en-US" sz="2400" dirty="0"/>
          </a:p>
          <a:p>
            <a:r>
              <a:rPr lang="en-US" sz="2400" dirty="0">
                <a:hlinkClick r:id="rId6"/>
              </a:rPr>
              <a:t>https://www.meteor.com/tutorials</a:t>
            </a:r>
            <a:endParaRPr lang="el-GR" sz="2400" dirty="0"/>
          </a:p>
          <a:p>
            <a:r>
              <a:rPr lang="en-US" sz="2400" dirty="0">
                <a:hlinkClick r:id="rId7"/>
              </a:rPr>
              <a:t>https://www.habilelabs.io/meteor-js-tutorial-for-beginners/</a:t>
            </a:r>
            <a:endParaRPr lang="en-US" sz="2400" dirty="0"/>
          </a:p>
          <a:p>
            <a:r>
              <a:rPr lang="en-US" sz="2400" dirty="0">
                <a:hlinkClick r:id="rId8"/>
              </a:rPr>
              <a:t>https://www.w3schools.com/html/</a:t>
            </a:r>
            <a:endParaRPr lang="en-US" sz="2400" dirty="0"/>
          </a:p>
          <a:p>
            <a:r>
              <a:rPr lang="en-US" sz="2400" dirty="0">
                <a:hlinkClick r:id="rId9"/>
              </a:rPr>
              <a:t>https://www.w3schools.com/css/</a:t>
            </a:r>
            <a:endParaRPr lang="en-US" sz="2400" dirty="0"/>
          </a:p>
          <a:p>
            <a:r>
              <a:rPr lang="en-US" sz="2400" dirty="0">
                <a:hlinkClick r:id="rId10"/>
              </a:rPr>
              <a:t>https://www.w3schools.com/js/</a:t>
            </a:r>
            <a:endParaRPr lang="en-US" sz="2400" dirty="0"/>
          </a:p>
          <a:p>
            <a:r>
              <a:rPr lang="en-US" sz="2400" dirty="0">
                <a:hlinkClick r:id="rId11"/>
              </a:rPr>
              <a:t>https://www.w3schools.com/react/default.asp</a:t>
            </a:r>
            <a:endParaRPr lang="en-US" sz="2400" dirty="0"/>
          </a:p>
          <a:p>
            <a:r>
              <a:rPr lang="en-US" sz="2400" dirty="0">
                <a:hlinkClick r:id="rId12"/>
              </a:rPr>
              <a:t>https://chocolatey.org/install</a:t>
            </a:r>
            <a:endParaRPr lang="en-US" sz="2400" dirty="0"/>
          </a:p>
        </p:txBody>
      </p:sp>
    </p:spTree>
    <p:extLst>
      <p:ext uri="{BB962C8B-B14F-4D97-AF65-F5344CB8AC3E}">
        <p14:creationId xmlns:p14="http://schemas.microsoft.com/office/powerpoint/2010/main" val="125171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3143-E02F-45D3-B19A-EC9D4B179D39}"/>
              </a:ext>
            </a:extLst>
          </p:cNvPr>
          <p:cNvSpPr>
            <a:spLocks noGrp="1"/>
          </p:cNvSpPr>
          <p:nvPr>
            <p:ph type="title"/>
          </p:nvPr>
        </p:nvSpPr>
        <p:spPr>
          <a:xfrm>
            <a:off x="838200" y="158681"/>
            <a:ext cx="10515600" cy="941250"/>
          </a:xfrm>
        </p:spPr>
        <p:txBody>
          <a:bodyPr>
            <a:normAutofit/>
          </a:bodyPr>
          <a:lstStyle/>
          <a:p>
            <a:r>
              <a:rPr lang="el-GR" sz="4000" b="1" dirty="0">
                <a:solidFill>
                  <a:srgbClr val="0070C0"/>
                </a:solidFill>
                <a:latin typeface="+mn-lt"/>
              </a:rPr>
              <a:t>Περιγραφή της εφαρμογής - Ιδέα</a:t>
            </a:r>
            <a:endParaRPr lang="en-US" sz="4000" b="1" dirty="0">
              <a:solidFill>
                <a:srgbClr val="0070C0"/>
              </a:solidFill>
              <a:latin typeface="+mn-lt"/>
            </a:endParaRPr>
          </a:p>
        </p:txBody>
      </p:sp>
      <p:sp>
        <p:nvSpPr>
          <p:cNvPr id="3" name="Content Placeholder 2">
            <a:extLst>
              <a:ext uri="{FF2B5EF4-FFF2-40B4-BE49-F238E27FC236}">
                <a16:creationId xmlns:a16="http://schemas.microsoft.com/office/drawing/2014/main" id="{FA7D4B48-0DB0-48F8-84CA-9AE4C7AE357B}"/>
              </a:ext>
            </a:extLst>
          </p:cNvPr>
          <p:cNvSpPr>
            <a:spLocks noGrp="1"/>
          </p:cNvSpPr>
          <p:nvPr>
            <p:ph idx="1"/>
          </p:nvPr>
        </p:nvSpPr>
        <p:spPr>
          <a:xfrm>
            <a:off x="838200" y="1099931"/>
            <a:ext cx="10515600" cy="5441546"/>
          </a:xfrm>
        </p:spPr>
        <p:txBody>
          <a:bodyPr>
            <a:normAutofit/>
          </a:bodyPr>
          <a:lstStyle/>
          <a:p>
            <a:r>
              <a:rPr lang="el-GR" sz="2400" dirty="0"/>
              <a:t>Το «</a:t>
            </a:r>
            <a:r>
              <a:rPr lang="en-US" sz="2400" dirty="0"/>
              <a:t>React Quiz Game</a:t>
            </a:r>
            <a:r>
              <a:rPr lang="el-GR" sz="2400" dirty="0"/>
              <a:t>»  είναι ένα σύστημα-εφαρμογή που επιτρέπει στον διαχειριστή να δημιουργεί </a:t>
            </a:r>
            <a:r>
              <a:rPr lang="en-US" sz="2400" dirty="0"/>
              <a:t>quiz </a:t>
            </a:r>
            <a:r>
              <a:rPr lang="el-GR" sz="2400" dirty="0"/>
              <a:t>πολλαπλής επιλογής</a:t>
            </a:r>
            <a:r>
              <a:rPr lang="en-US" sz="2400" dirty="0"/>
              <a:t> </a:t>
            </a:r>
            <a:r>
              <a:rPr lang="el-GR" sz="2400" dirty="0"/>
              <a:t>σε πραγματικό χρονο.</a:t>
            </a:r>
          </a:p>
          <a:p>
            <a:r>
              <a:rPr lang="el-GR" sz="2400" dirty="0"/>
              <a:t>Ο χρήστες μπορούν να δημιουργήσουν έναν λογαριασμό από το κινητό τους και να μπούν στη λίστα αναμονής για το παιχνίδι.</a:t>
            </a:r>
          </a:p>
          <a:p>
            <a:r>
              <a:rPr lang="el-GR" sz="2400" dirty="0"/>
              <a:t>Ο διαχειριστής επιλέγει να δημιουργήσει το παιχνίδι, να το σταματήσει ή να προχωρήσει στην επόμενη ερώτηση.</a:t>
            </a:r>
          </a:p>
          <a:p>
            <a:r>
              <a:rPr lang="el-GR" sz="2400" dirty="0"/>
              <a:t>Όλοι οι χρήστες βλέπουν σε μια κοινή οθόνη</a:t>
            </a:r>
            <a:r>
              <a:rPr lang="en-US" sz="2400" dirty="0"/>
              <a:t> </a:t>
            </a:r>
            <a:r>
              <a:rPr lang="el-GR" sz="2400" dirty="0"/>
              <a:t>τις ερωτήσεις, το </a:t>
            </a:r>
            <a:r>
              <a:rPr lang="en-US" sz="2400" dirty="0"/>
              <a:t>score </a:t>
            </a:r>
            <a:r>
              <a:rPr lang="el-GR" sz="2400" dirty="0"/>
              <a:t>όλων των παιχτών</a:t>
            </a:r>
            <a:r>
              <a:rPr lang="en-US" sz="2400" dirty="0"/>
              <a:t> </a:t>
            </a:r>
            <a:r>
              <a:rPr lang="el-GR" sz="2400" dirty="0"/>
              <a:t>και το χρόνο που έχουν για κάθε ερώτηση.</a:t>
            </a:r>
          </a:p>
          <a:p>
            <a:r>
              <a:rPr lang="el-GR" sz="2400" dirty="0"/>
              <a:t>Ο χρήστης στο κινητό του βλέπει τις επιλογές απάντησης που υπάρχουν για κάθε ερώτηση, το προσωπικό του </a:t>
            </a:r>
            <a:r>
              <a:rPr lang="en-US" sz="2400" dirty="0"/>
              <a:t>score</a:t>
            </a:r>
            <a:r>
              <a:rPr lang="el-GR" sz="2400" dirty="0"/>
              <a:t> καθώς και αν απάντησε ή όχι σωστά στην ερώτηση.</a:t>
            </a:r>
          </a:p>
          <a:p>
            <a:r>
              <a:rPr lang="el-GR" sz="2400" dirty="0"/>
              <a:t>Ο χρήστης που θα προλάβει να απαντήσει επιτυχώς και πρώτος στην ερώτηση παίρνει 300 βαθμούς. Όσοι απαντήσουν λάθος δεν κερδίζουν βαθμούς. Επίσης αυτοί που θα απαντήσουν σωστά αλλά όχι πρώτοι δεν κερδίζουν βαθμούς.</a:t>
            </a:r>
            <a:endParaRPr lang="en-US" sz="2400" dirty="0"/>
          </a:p>
        </p:txBody>
      </p:sp>
    </p:spTree>
    <p:extLst>
      <p:ext uri="{BB962C8B-B14F-4D97-AF65-F5344CB8AC3E}">
        <p14:creationId xmlns:p14="http://schemas.microsoft.com/office/powerpoint/2010/main" val="55844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BA23-D1E8-46B5-818D-9A6E8123D0F8}"/>
              </a:ext>
            </a:extLst>
          </p:cNvPr>
          <p:cNvSpPr>
            <a:spLocks noGrp="1"/>
          </p:cNvSpPr>
          <p:nvPr>
            <p:ph type="title"/>
          </p:nvPr>
        </p:nvSpPr>
        <p:spPr>
          <a:xfrm>
            <a:off x="838200" y="365126"/>
            <a:ext cx="10515600" cy="1055712"/>
          </a:xfrm>
        </p:spPr>
        <p:txBody>
          <a:bodyPr>
            <a:normAutofit/>
          </a:bodyPr>
          <a:lstStyle/>
          <a:p>
            <a:r>
              <a:rPr lang="en-US" sz="4000" b="1" dirty="0">
                <a:latin typeface="+mn-lt"/>
              </a:rPr>
              <a:t>Host screen-</a:t>
            </a:r>
            <a:r>
              <a:rPr lang="el-GR" sz="4000" b="1" dirty="0">
                <a:latin typeface="+mn-lt"/>
              </a:rPr>
              <a:t>Αρχική οθόνη</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97C22354-12F4-4767-B2D8-2F339B323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420838"/>
            <a:ext cx="9509759" cy="5190977"/>
          </a:xfrm>
        </p:spPr>
      </p:pic>
    </p:spTree>
    <p:extLst>
      <p:ext uri="{BB962C8B-B14F-4D97-AF65-F5344CB8AC3E}">
        <p14:creationId xmlns:p14="http://schemas.microsoft.com/office/powerpoint/2010/main" val="164173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10E2-3A9D-4911-8811-942E53C403EE}"/>
              </a:ext>
            </a:extLst>
          </p:cNvPr>
          <p:cNvSpPr>
            <a:spLocks noGrp="1"/>
          </p:cNvSpPr>
          <p:nvPr>
            <p:ph type="title"/>
          </p:nvPr>
        </p:nvSpPr>
        <p:spPr/>
        <p:txBody>
          <a:bodyPr>
            <a:normAutofit/>
          </a:bodyPr>
          <a:lstStyle/>
          <a:p>
            <a:r>
              <a:rPr lang="el-GR" sz="4000" b="1" dirty="0">
                <a:latin typeface="+mn-lt"/>
              </a:rPr>
              <a:t>Λίστα με τους παίχτες που περιμενουν</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33AEAEE9-F214-4B89-B685-CDC10B520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823" y="1825625"/>
            <a:ext cx="9539514" cy="4861400"/>
          </a:xfrm>
        </p:spPr>
      </p:pic>
    </p:spTree>
    <p:extLst>
      <p:ext uri="{BB962C8B-B14F-4D97-AF65-F5344CB8AC3E}">
        <p14:creationId xmlns:p14="http://schemas.microsoft.com/office/powerpoint/2010/main" val="166247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57E5-F356-4635-8154-AE8F2C104610}"/>
              </a:ext>
            </a:extLst>
          </p:cNvPr>
          <p:cNvSpPr>
            <a:spLocks noGrp="1"/>
          </p:cNvSpPr>
          <p:nvPr>
            <p:ph type="title"/>
          </p:nvPr>
        </p:nvSpPr>
        <p:spPr>
          <a:xfrm>
            <a:off x="838200" y="365125"/>
            <a:ext cx="10515600" cy="1325563"/>
          </a:xfrm>
        </p:spPr>
        <p:txBody>
          <a:bodyPr>
            <a:normAutofit/>
          </a:bodyPr>
          <a:lstStyle/>
          <a:p>
            <a:r>
              <a:rPr lang="el-GR" sz="4000" b="1" dirty="0">
                <a:latin typeface="+mn-lt"/>
              </a:rPr>
              <a:t>Πίνακας με βαθμολογίες (/</a:t>
            </a:r>
            <a:r>
              <a:rPr lang="en-US" sz="4000" b="1" dirty="0">
                <a:latin typeface="+mn-lt"/>
              </a:rPr>
              <a:t>leaderboard</a:t>
            </a:r>
            <a:r>
              <a:rPr lang="el-GR" sz="4000" b="1" dirty="0">
                <a:latin typeface="+mn-lt"/>
              </a:rPr>
              <a:t>)</a:t>
            </a:r>
            <a:endParaRPr lang="en-US" sz="4000" b="1" dirty="0">
              <a:latin typeface="+mn-lt"/>
            </a:endParaRPr>
          </a:p>
        </p:txBody>
      </p:sp>
      <p:sp>
        <p:nvSpPr>
          <p:cNvPr id="9" name="Content Placeholder 8">
            <a:extLst>
              <a:ext uri="{FF2B5EF4-FFF2-40B4-BE49-F238E27FC236}">
                <a16:creationId xmlns:a16="http://schemas.microsoft.com/office/drawing/2014/main" id="{5481C134-8F5A-45BC-A98A-789531AFF1A1}"/>
              </a:ext>
            </a:extLst>
          </p:cNvPr>
          <p:cNvSpPr>
            <a:spLocks noGrp="1"/>
          </p:cNvSpPr>
          <p:nvPr>
            <p:ph idx="1"/>
          </p:nvPr>
        </p:nvSpPr>
        <p:spPr>
          <a:xfrm>
            <a:off x="838201" y="1825625"/>
            <a:ext cx="2974144" cy="4351338"/>
          </a:xfrm>
        </p:spPr>
        <p:txBody>
          <a:bodyPr>
            <a:normAutofit/>
          </a:bodyPr>
          <a:lstStyle/>
          <a:p>
            <a:r>
              <a:rPr lang="el-GR" sz="2000" dirty="0"/>
              <a:t>Επιλέγοντας από την αρχίκή οθόνη «</a:t>
            </a:r>
            <a:r>
              <a:rPr lang="en-US" sz="2000" dirty="0"/>
              <a:t>GO TO LEADERBOARD</a:t>
            </a:r>
            <a:r>
              <a:rPr lang="el-GR" sz="2000" dirty="0"/>
              <a:t>» βρισκόμαστε στη σελίδα όπου φαίνονται οι παίχτες και το προσωπικό τους </a:t>
            </a:r>
            <a:r>
              <a:rPr lang="en-US" sz="2000" dirty="0"/>
              <a:t> score.</a:t>
            </a:r>
          </a:p>
          <a:p>
            <a:r>
              <a:rPr lang="el-GR" sz="2000" dirty="0"/>
              <a:t>Με την επιλογή «</a:t>
            </a:r>
            <a:r>
              <a:rPr lang="en-US" sz="2000" dirty="0"/>
              <a:t>GO TO LOBBY</a:t>
            </a:r>
            <a:r>
              <a:rPr lang="el-GR" sz="2000" dirty="0"/>
              <a:t>»</a:t>
            </a:r>
            <a:r>
              <a:rPr lang="en-US" sz="2000" dirty="0"/>
              <a:t> </a:t>
            </a:r>
            <a:r>
              <a:rPr lang="el-GR" sz="2000" dirty="0"/>
              <a:t>επιστρέφουμε στην αρχική οθόνη.</a:t>
            </a:r>
            <a:endParaRPr lang="en-US" sz="2000" dirty="0"/>
          </a:p>
        </p:txBody>
      </p:sp>
      <p:pic>
        <p:nvPicPr>
          <p:cNvPr id="5" name="Content Placeholder 4" descr="A screenshot of a cell phone&#10;&#10;Description automatically generated">
            <a:extLst>
              <a:ext uri="{FF2B5EF4-FFF2-40B4-BE49-F238E27FC236}">
                <a16:creationId xmlns:a16="http://schemas.microsoft.com/office/drawing/2014/main" id="{1DAE042A-3DAA-43A4-AC90-C8B829120721}"/>
              </a:ext>
            </a:extLst>
          </p:cNvPr>
          <p:cNvPicPr>
            <a:picLocks noChangeAspect="1"/>
          </p:cNvPicPr>
          <p:nvPr/>
        </p:nvPicPr>
        <p:blipFill rotWithShape="1">
          <a:blip r:embed="rId2">
            <a:extLst>
              <a:ext uri="{28A0092B-C50C-407E-A947-70E740481C1C}">
                <a14:useLocalDpi xmlns:a14="http://schemas.microsoft.com/office/drawing/2010/main" val="0"/>
              </a:ext>
            </a:extLst>
          </a:blip>
          <a:srcRect l="3352" r="-2" b="-2"/>
          <a:stretch/>
        </p:blipFill>
        <p:spPr>
          <a:xfrm>
            <a:off x="5120640" y="1904281"/>
            <a:ext cx="6233160" cy="4272681"/>
          </a:xfrm>
          <a:prstGeom prst="rect">
            <a:avLst/>
          </a:prstGeom>
        </p:spPr>
      </p:pic>
    </p:spTree>
    <p:extLst>
      <p:ext uri="{BB962C8B-B14F-4D97-AF65-F5344CB8AC3E}">
        <p14:creationId xmlns:p14="http://schemas.microsoft.com/office/powerpoint/2010/main" val="421994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4171-C0F8-47B1-A4DF-EA87C65E74F5}"/>
              </a:ext>
            </a:extLst>
          </p:cNvPr>
          <p:cNvSpPr>
            <a:spLocks noGrp="1"/>
          </p:cNvSpPr>
          <p:nvPr>
            <p:ph type="title"/>
          </p:nvPr>
        </p:nvSpPr>
        <p:spPr/>
        <p:txBody>
          <a:bodyPr>
            <a:normAutofit/>
          </a:bodyPr>
          <a:lstStyle/>
          <a:p>
            <a:r>
              <a:rPr lang="el-GR" sz="4000" b="1" dirty="0">
                <a:latin typeface="+mn-lt"/>
              </a:rPr>
              <a:t>Με το </a:t>
            </a:r>
            <a:r>
              <a:rPr lang="en-US" sz="4000" b="1" dirty="0">
                <a:latin typeface="+mn-lt"/>
              </a:rPr>
              <a:t>quick start </a:t>
            </a:r>
            <a:r>
              <a:rPr lang="el-GR" sz="4000" b="1" dirty="0">
                <a:latin typeface="+mn-lt"/>
              </a:rPr>
              <a:t>είναι έτοιμο να ξεκινησει</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709678EC-A918-421C-809D-E31A60AACB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920" y="1825625"/>
            <a:ext cx="8204159" cy="4351338"/>
          </a:xfrm>
        </p:spPr>
      </p:pic>
    </p:spTree>
    <p:extLst>
      <p:ext uri="{BB962C8B-B14F-4D97-AF65-F5344CB8AC3E}">
        <p14:creationId xmlns:p14="http://schemas.microsoft.com/office/powerpoint/2010/main" val="91858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B25-1DF5-43DC-9208-66427C80C645}"/>
              </a:ext>
            </a:extLst>
          </p:cNvPr>
          <p:cNvSpPr>
            <a:spLocks noGrp="1"/>
          </p:cNvSpPr>
          <p:nvPr>
            <p:ph type="title"/>
          </p:nvPr>
        </p:nvSpPr>
        <p:spPr/>
        <p:txBody>
          <a:bodyPr>
            <a:normAutofit/>
          </a:bodyPr>
          <a:lstStyle/>
          <a:p>
            <a:r>
              <a:rPr lang="el-GR" sz="4000" b="1" dirty="0">
                <a:latin typeface="+mn-lt"/>
              </a:rPr>
              <a:t>Το περιβάλλον του παίχτη(</a:t>
            </a:r>
            <a:r>
              <a:rPr lang="en-US" sz="4000" b="1" dirty="0">
                <a:latin typeface="+mn-lt"/>
              </a:rPr>
              <a:t>client</a:t>
            </a:r>
            <a:r>
              <a:rPr lang="el-GR" sz="4000" b="1" dirty="0">
                <a:latin typeface="+mn-lt"/>
              </a:rPr>
              <a:t>)</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155FB5E9-0EF0-4D89-A5AD-E38E9DDAD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2610" y="1825625"/>
            <a:ext cx="2466779" cy="4351338"/>
          </a:xfrm>
        </p:spPr>
      </p:pic>
    </p:spTree>
    <p:extLst>
      <p:ext uri="{BB962C8B-B14F-4D97-AF65-F5344CB8AC3E}">
        <p14:creationId xmlns:p14="http://schemas.microsoft.com/office/powerpoint/2010/main" val="37654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9301-75CE-4F7F-8E7D-D02C13EA3769}"/>
              </a:ext>
            </a:extLst>
          </p:cNvPr>
          <p:cNvSpPr>
            <a:spLocks noGrp="1"/>
          </p:cNvSpPr>
          <p:nvPr>
            <p:ph type="title"/>
          </p:nvPr>
        </p:nvSpPr>
        <p:spPr/>
        <p:txBody>
          <a:bodyPr>
            <a:normAutofit/>
          </a:bodyPr>
          <a:lstStyle/>
          <a:p>
            <a:r>
              <a:rPr lang="el-GR" sz="4000" b="1" dirty="0">
                <a:latin typeface="+mn-lt"/>
              </a:rPr>
              <a:t>Ο χρήστης έχει δημιουργήσει λογαριασμό και περιμένει…</a:t>
            </a:r>
            <a:endParaRPr lang="en-US" sz="4000" b="1"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1D4C9D06-11D2-4594-9F02-12D7F58CA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7727" y="1825625"/>
            <a:ext cx="2416546" cy="4351338"/>
          </a:xfrm>
        </p:spPr>
      </p:pic>
    </p:spTree>
    <p:extLst>
      <p:ext uri="{BB962C8B-B14F-4D97-AF65-F5344CB8AC3E}">
        <p14:creationId xmlns:p14="http://schemas.microsoft.com/office/powerpoint/2010/main" val="4223016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1263</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React Quiz Game</vt:lpstr>
      <vt:lpstr>Περιεχόμενα</vt:lpstr>
      <vt:lpstr>Περιγραφή της εφαρμογής - Ιδέα</vt:lpstr>
      <vt:lpstr>Host screen-Αρχική οθόνη</vt:lpstr>
      <vt:lpstr>Λίστα με τους παίχτες που περιμενουν</vt:lpstr>
      <vt:lpstr>Πίνακας με βαθμολογίες (/leaderboard)</vt:lpstr>
      <vt:lpstr>Με το quick start είναι έτοιμο να ξεκινησει</vt:lpstr>
      <vt:lpstr>Το περιβάλλον του παίχτη(client)</vt:lpstr>
      <vt:lpstr>Ο χρήστης έχει δημιουργήσει λογαριασμό και περιμένει…</vt:lpstr>
      <vt:lpstr>Η αρχική-κοινή οθόνη στην οποία οι χρήστες βλέπουν την ερώτηση</vt:lpstr>
      <vt:lpstr>Η οθόνη του χρήστη την ώρα του παιχνιδιού</vt:lpstr>
      <vt:lpstr>Το παιχνίδι τελείωσε</vt:lpstr>
      <vt:lpstr>Η σελίδα του διαχειριστή(/admin)</vt:lpstr>
      <vt:lpstr>Οι φάκελοι των αρχείων του κώδικα</vt:lpstr>
      <vt:lpstr>Φάκελοι server και private</vt:lpstr>
      <vt:lpstr>Φάκελος client</vt:lpstr>
      <vt:lpstr>Φάκελος import</vt:lpstr>
      <vt:lpstr>Api-controllers-methods-models</vt:lpstr>
      <vt:lpstr>User interface(ui)</vt:lpstr>
      <vt:lpstr>Οδηγίες για την εγκατάσταση της εφαρμογής</vt:lpstr>
      <vt:lpstr>Εργαλεία που χρησιμοποιήθηκαν για την υλοποίησή-Meteor</vt:lpstr>
      <vt:lpstr>Τι είναι το Meteor;</vt:lpstr>
      <vt:lpstr>Για ποιο λόγο χρησιμοποίησα Meteor;</vt:lpstr>
      <vt:lpstr>Η βασική δομή αρχείου μιας εφαρμογής Meteor</vt:lpstr>
      <vt:lpstr>Μελλοντική δουλεία βελτιώσεις-future work</vt:lpstr>
      <vt:lpstr>Χρήσιμοι σύνδεσμοι - Πηγές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Quiz Game</dc:title>
  <dc:creator>Petros</dc:creator>
  <cp:lastModifiedBy>Petros</cp:lastModifiedBy>
  <cp:revision>17</cp:revision>
  <dcterms:created xsi:type="dcterms:W3CDTF">2020-02-03T23:45:12Z</dcterms:created>
  <dcterms:modified xsi:type="dcterms:W3CDTF">2021-08-03T16:25:37Z</dcterms:modified>
</cp:coreProperties>
</file>