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7" r:id="rId22"/>
    <p:sldId id="279" r:id="rId23"/>
    <p:sldId id="280" r:id="rId24"/>
    <p:sldId id="281" r:id="rId25"/>
    <p:sldId id="282" r:id="rId26"/>
    <p:sldId id="283" r:id="rId27"/>
    <p:sldId id="284" r:id="rId28"/>
    <p:sldId id="258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62720-D18A-451D-9821-6029A1E2D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9F10EE1F-6230-42D5-A554-54CD13C0CB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Visualizations</a:t>
          </a:r>
          <a:endParaRPr lang="en-US"/>
        </a:p>
      </dgm:t>
    </dgm:pt>
    <dgm:pt modelId="{55EEC882-E587-4CB3-A71F-F202F677E278}" type="parTrans" cxnId="{759650FF-9C8B-4F78-A988-8912BFFFE6F1}">
      <dgm:prSet/>
      <dgm:spPr/>
      <dgm:t>
        <a:bodyPr/>
        <a:lstStyle/>
        <a:p>
          <a:endParaRPr lang="en-US"/>
        </a:p>
      </dgm:t>
    </dgm:pt>
    <dgm:pt modelId="{663ADE31-F88B-4953-8979-0783F1884673}" type="sibTrans" cxnId="{759650FF-9C8B-4F78-A988-8912BFFFE6F1}">
      <dgm:prSet/>
      <dgm:spPr/>
      <dgm:t>
        <a:bodyPr/>
        <a:lstStyle/>
        <a:p>
          <a:endParaRPr lang="en-US"/>
        </a:p>
      </dgm:t>
    </dgm:pt>
    <dgm:pt modelId="{821F6A4B-8433-42E4-AAD8-FC4BDA9DC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Sentiment Analysis</a:t>
          </a:r>
          <a:endParaRPr lang="en-US"/>
        </a:p>
      </dgm:t>
    </dgm:pt>
    <dgm:pt modelId="{12F454DE-ED8E-4194-84F9-3BD0C2FE5A11}" type="parTrans" cxnId="{2D08177E-DD32-49D2-B046-334924C6BDC1}">
      <dgm:prSet/>
      <dgm:spPr/>
      <dgm:t>
        <a:bodyPr/>
        <a:lstStyle/>
        <a:p>
          <a:endParaRPr lang="en-US"/>
        </a:p>
      </dgm:t>
    </dgm:pt>
    <dgm:pt modelId="{61BCA87D-2D2D-4146-891C-BCAE0F9D94BF}" type="sibTrans" cxnId="{2D08177E-DD32-49D2-B046-334924C6BDC1}">
      <dgm:prSet/>
      <dgm:spPr/>
      <dgm:t>
        <a:bodyPr/>
        <a:lstStyle/>
        <a:p>
          <a:endParaRPr lang="en-US"/>
        </a:p>
      </dgm:t>
    </dgm:pt>
    <dgm:pt modelId="{FE41875D-9630-4E4A-9025-927362B2CA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Word frequency analysis</a:t>
          </a:r>
          <a:endParaRPr lang="en-US"/>
        </a:p>
      </dgm:t>
    </dgm:pt>
    <dgm:pt modelId="{342105D5-0330-4A72-9212-30F244D90BF6}" type="parTrans" cxnId="{93707002-73A6-4295-88F2-E570AB8F2E43}">
      <dgm:prSet/>
      <dgm:spPr/>
      <dgm:t>
        <a:bodyPr/>
        <a:lstStyle/>
        <a:p>
          <a:endParaRPr lang="en-US"/>
        </a:p>
      </dgm:t>
    </dgm:pt>
    <dgm:pt modelId="{21FC545C-EC83-439B-9046-9BA3D6094799}" type="sibTrans" cxnId="{93707002-73A6-4295-88F2-E570AB8F2E43}">
      <dgm:prSet/>
      <dgm:spPr/>
      <dgm:t>
        <a:bodyPr/>
        <a:lstStyle/>
        <a:p>
          <a:endParaRPr lang="en-US"/>
        </a:p>
      </dgm:t>
    </dgm:pt>
    <dgm:pt modelId="{01F98341-40E8-4041-8B7A-AB39B7419E69}" type="pres">
      <dgm:prSet presAssocID="{F9B62720-D18A-451D-9821-6029A1E2D02E}" presName="root" presStyleCnt="0">
        <dgm:presLayoutVars>
          <dgm:dir/>
          <dgm:resizeHandles val="exact"/>
        </dgm:presLayoutVars>
      </dgm:prSet>
      <dgm:spPr/>
    </dgm:pt>
    <dgm:pt modelId="{1E702155-79DA-47C9-AD85-8D432192E190}" type="pres">
      <dgm:prSet presAssocID="{9F10EE1F-6230-42D5-A554-54CD13C0CB3E}" presName="compNode" presStyleCnt="0"/>
      <dgm:spPr/>
    </dgm:pt>
    <dgm:pt modelId="{0A52C2B5-E1BE-4E48-BB60-EDAE6B81C6EB}" type="pres">
      <dgm:prSet presAssocID="{9F10EE1F-6230-42D5-A554-54CD13C0CB3E}" presName="bgRect" presStyleLbl="bgShp" presStyleIdx="0" presStyleCnt="3"/>
      <dgm:spPr/>
    </dgm:pt>
    <dgm:pt modelId="{DCD89042-8891-4806-B3DB-CF6DD00FFF87}" type="pres">
      <dgm:prSet presAssocID="{9F10EE1F-6230-42D5-A554-54CD13C0CB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E8321CF-D1C9-4388-BE15-CE0C1B365E41}" type="pres">
      <dgm:prSet presAssocID="{9F10EE1F-6230-42D5-A554-54CD13C0CB3E}" presName="spaceRect" presStyleCnt="0"/>
      <dgm:spPr/>
    </dgm:pt>
    <dgm:pt modelId="{32674F3F-F0D2-4444-B0A7-F974185454CB}" type="pres">
      <dgm:prSet presAssocID="{9F10EE1F-6230-42D5-A554-54CD13C0CB3E}" presName="parTx" presStyleLbl="revTx" presStyleIdx="0" presStyleCnt="3">
        <dgm:presLayoutVars>
          <dgm:chMax val="0"/>
          <dgm:chPref val="0"/>
        </dgm:presLayoutVars>
      </dgm:prSet>
      <dgm:spPr/>
    </dgm:pt>
    <dgm:pt modelId="{9D994BE4-450F-4F05-81D6-2EB196117DEE}" type="pres">
      <dgm:prSet presAssocID="{663ADE31-F88B-4953-8979-0783F1884673}" presName="sibTrans" presStyleCnt="0"/>
      <dgm:spPr/>
    </dgm:pt>
    <dgm:pt modelId="{D0F2E35F-DBF0-4E3C-9294-9FD3B656A233}" type="pres">
      <dgm:prSet presAssocID="{821F6A4B-8433-42E4-AAD8-FC4BDA9DCB95}" presName="compNode" presStyleCnt="0"/>
      <dgm:spPr/>
    </dgm:pt>
    <dgm:pt modelId="{6733EFC4-5710-43E8-8041-4E8FE2F58637}" type="pres">
      <dgm:prSet presAssocID="{821F6A4B-8433-42E4-AAD8-FC4BDA9DCB95}" presName="bgRect" presStyleLbl="bgShp" presStyleIdx="1" presStyleCnt="3"/>
      <dgm:spPr/>
    </dgm:pt>
    <dgm:pt modelId="{6F0E4E50-3DD4-4B53-8D4F-50068BDF68C9}" type="pres">
      <dgm:prSet presAssocID="{821F6A4B-8433-42E4-AAD8-FC4BDA9DCB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DF6B5FAF-19FF-4076-ACE0-C0ED6F1ED7A3}" type="pres">
      <dgm:prSet presAssocID="{821F6A4B-8433-42E4-AAD8-FC4BDA9DCB95}" presName="spaceRect" presStyleCnt="0"/>
      <dgm:spPr/>
    </dgm:pt>
    <dgm:pt modelId="{DCF6172D-F964-4690-AF58-FC47F910B00C}" type="pres">
      <dgm:prSet presAssocID="{821F6A4B-8433-42E4-AAD8-FC4BDA9DCB95}" presName="parTx" presStyleLbl="revTx" presStyleIdx="1" presStyleCnt="3">
        <dgm:presLayoutVars>
          <dgm:chMax val="0"/>
          <dgm:chPref val="0"/>
        </dgm:presLayoutVars>
      </dgm:prSet>
      <dgm:spPr/>
    </dgm:pt>
    <dgm:pt modelId="{F7146946-73F1-4F1D-9868-36D2D8975D1B}" type="pres">
      <dgm:prSet presAssocID="{61BCA87D-2D2D-4146-891C-BCAE0F9D94BF}" presName="sibTrans" presStyleCnt="0"/>
      <dgm:spPr/>
    </dgm:pt>
    <dgm:pt modelId="{27C12B9B-D12E-40A5-8DA9-F6E2F8E00271}" type="pres">
      <dgm:prSet presAssocID="{FE41875D-9630-4E4A-9025-927362B2CADA}" presName="compNode" presStyleCnt="0"/>
      <dgm:spPr/>
    </dgm:pt>
    <dgm:pt modelId="{A808038A-4E66-4794-88C5-407C3B01BFC1}" type="pres">
      <dgm:prSet presAssocID="{FE41875D-9630-4E4A-9025-927362B2CADA}" presName="bgRect" presStyleLbl="bgShp" presStyleIdx="2" presStyleCnt="3"/>
      <dgm:spPr/>
    </dgm:pt>
    <dgm:pt modelId="{9B814ADC-352E-4FE9-81F1-861E9C926D66}" type="pres">
      <dgm:prSet presAssocID="{FE41875D-9630-4E4A-9025-927362B2CA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D1D22E-FA90-4E13-9504-BC12E5C87172}" type="pres">
      <dgm:prSet presAssocID="{FE41875D-9630-4E4A-9025-927362B2CADA}" presName="spaceRect" presStyleCnt="0"/>
      <dgm:spPr/>
    </dgm:pt>
    <dgm:pt modelId="{C6D4EE99-174A-4EBA-AB52-851762F978F7}" type="pres">
      <dgm:prSet presAssocID="{FE41875D-9630-4E4A-9025-927362B2CA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707002-73A6-4295-88F2-E570AB8F2E43}" srcId="{F9B62720-D18A-451D-9821-6029A1E2D02E}" destId="{FE41875D-9630-4E4A-9025-927362B2CADA}" srcOrd="2" destOrd="0" parTransId="{342105D5-0330-4A72-9212-30F244D90BF6}" sibTransId="{21FC545C-EC83-439B-9046-9BA3D6094799}"/>
    <dgm:cxn modelId="{6AF17D2C-D7DC-4657-98F4-553201D6470D}" type="presOf" srcId="{821F6A4B-8433-42E4-AAD8-FC4BDA9DCB95}" destId="{DCF6172D-F964-4690-AF58-FC47F910B00C}" srcOrd="0" destOrd="0" presId="urn:microsoft.com/office/officeart/2018/2/layout/IconVerticalSolidList"/>
    <dgm:cxn modelId="{DB04C94B-E1BB-492D-82A1-205194BF2FA9}" type="presOf" srcId="{FE41875D-9630-4E4A-9025-927362B2CADA}" destId="{C6D4EE99-174A-4EBA-AB52-851762F978F7}" srcOrd="0" destOrd="0" presId="urn:microsoft.com/office/officeart/2018/2/layout/IconVerticalSolidList"/>
    <dgm:cxn modelId="{51D22B6C-079D-4BD3-B77F-5333EA4690F4}" type="presOf" srcId="{9F10EE1F-6230-42D5-A554-54CD13C0CB3E}" destId="{32674F3F-F0D2-4444-B0A7-F974185454CB}" srcOrd="0" destOrd="0" presId="urn:microsoft.com/office/officeart/2018/2/layout/IconVerticalSolidList"/>
    <dgm:cxn modelId="{2D08177E-DD32-49D2-B046-334924C6BDC1}" srcId="{F9B62720-D18A-451D-9821-6029A1E2D02E}" destId="{821F6A4B-8433-42E4-AAD8-FC4BDA9DCB95}" srcOrd="1" destOrd="0" parTransId="{12F454DE-ED8E-4194-84F9-3BD0C2FE5A11}" sibTransId="{61BCA87D-2D2D-4146-891C-BCAE0F9D94BF}"/>
    <dgm:cxn modelId="{28C27380-4D06-4DBD-8F71-825596FC71F9}" type="presOf" srcId="{F9B62720-D18A-451D-9821-6029A1E2D02E}" destId="{01F98341-40E8-4041-8B7A-AB39B7419E69}" srcOrd="0" destOrd="0" presId="urn:microsoft.com/office/officeart/2018/2/layout/IconVerticalSolidList"/>
    <dgm:cxn modelId="{759650FF-9C8B-4F78-A988-8912BFFFE6F1}" srcId="{F9B62720-D18A-451D-9821-6029A1E2D02E}" destId="{9F10EE1F-6230-42D5-A554-54CD13C0CB3E}" srcOrd="0" destOrd="0" parTransId="{55EEC882-E587-4CB3-A71F-F202F677E278}" sibTransId="{663ADE31-F88B-4953-8979-0783F1884673}"/>
    <dgm:cxn modelId="{7A43DBB8-150C-48C7-9D2E-A358937322EF}" type="presParOf" srcId="{01F98341-40E8-4041-8B7A-AB39B7419E69}" destId="{1E702155-79DA-47C9-AD85-8D432192E190}" srcOrd="0" destOrd="0" presId="urn:microsoft.com/office/officeart/2018/2/layout/IconVerticalSolidList"/>
    <dgm:cxn modelId="{376975AB-9F05-4447-9793-E32D52060ACB}" type="presParOf" srcId="{1E702155-79DA-47C9-AD85-8D432192E190}" destId="{0A52C2B5-E1BE-4E48-BB60-EDAE6B81C6EB}" srcOrd="0" destOrd="0" presId="urn:microsoft.com/office/officeart/2018/2/layout/IconVerticalSolidList"/>
    <dgm:cxn modelId="{A58F8A24-FAFC-4146-A227-3D218444FA74}" type="presParOf" srcId="{1E702155-79DA-47C9-AD85-8D432192E190}" destId="{DCD89042-8891-4806-B3DB-CF6DD00FFF87}" srcOrd="1" destOrd="0" presId="urn:microsoft.com/office/officeart/2018/2/layout/IconVerticalSolidList"/>
    <dgm:cxn modelId="{652CC24C-8F59-420F-AB55-CB5D2B774D01}" type="presParOf" srcId="{1E702155-79DA-47C9-AD85-8D432192E190}" destId="{5E8321CF-D1C9-4388-BE15-CE0C1B365E41}" srcOrd="2" destOrd="0" presId="urn:microsoft.com/office/officeart/2018/2/layout/IconVerticalSolidList"/>
    <dgm:cxn modelId="{A8A091C7-AAA3-4891-ADB5-ED1F44EA070D}" type="presParOf" srcId="{1E702155-79DA-47C9-AD85-8D432192E190}" destId="{32674F3F-F0D2-4444-B0A7-F974185454CB}" srcOrd="3" destOrd="0" presId="urn:microsoft.com/office/officeart/2018/2/layout/IconVerticalSolidList"/>
    <dgm:cxn modelId="{4DF906C2-DF68-4B5B-A955-92A639900649}" type="presParOf" srcId="{01F98341-40E8-4041-8B7A-AB39B7419E69}" destId="{9D994BE4-450F-4F05-81D6-2EB196117DEE}" srcOrd="1" destOrd="0" presId="urn:microsoft.com/office/officeart/2018/2/layout/IconVerticalSolidList"/>
    <dgm:cxn modelId="{0EA4CF93-6412-42F6-9A92-8CB652F1778E}" type="presParOf" srcId="{01F98341-40E8-4041-8B7A-AB39B7419E69}" destId="{D0F2E35F-DBF0-4E3C-9294-9FD3B656A233}" srcOrd="2" destOrd="0" presId="urn:microsoft.com/office/officeart/2018/2/layout/IconVerticalSolidList"/>
    <dgm:cxn modelId="{13891204-A68C-46E7-9018-300F7D8A839F}" type="presParOf" srcId="{D0F2E35F-DBF0-4E3C-9294-9FD3B656A233}" destId="{6733EFC4-5710-43E8-8041-4E8FE2F58637}" srcOrd="0" destOrd="0" presId="urn:microsoft.com/office/officeart/2018/2/layout/IconVerticalSolidList"/>
    <dgm:cxn modelId="{E4581452-8B3A-4D31-938C-6A173EBE66B4}" type="presParOf" srcId="{D0F2E35F-DBF0-4E3C-9294-9FD3B656A233}" destId="{6F0E4E50-3DD4-4B53-8D4F-50068BDF68C9}" srcOrd="1" destOrd="0" presId="urn:microsoft.com/office/officeart/2018/2/layout/IconVerticalSolidList"/>
    <dgm:cxn modelId="{E533096F-6B25-4819-83A4-6E5509F2FA6F}" type="presParOf" srcId="{D0F2E35F-DBF0-4E3C-9294-9FD3B656A233}" destId="{DF6B5FAF-19FF-4076-ACE0-C0ED6F1ED7A3}" srcOrd="2" destOrd="0" presId="urn:microsoft.com/office/officeart/2018/2/layout/IconVerticalSolidList"/>
    <dgm:cxn modelId="{39E87ADF-31D7-4181-960A-DA3276EDF952}" type="presParOf" srcId="{D0F2E35F-DBF0-4E3C-9294-9FD3B656A233}" destId="{DCF6172D-F964-4690-AF58-FC47F910B00C}" srcOrd="3" destOrd="0" presId="urn:microsoft.com/office/officeart/2018/2/layout/IconVerticalSolidList"/>
    <dgm:cxn modelId="{6CBC6CF5-11A5-4210-9D74-8C4D7A916F3F}" type="presParOf" srcId="{01F98341-40E8-4041-8B7A-AB39B7419E69}" destId="{F7146946-73F1-4F1D-9868-36D2D8975D1B}" srcOrd="3" destOrd="0" presId="urn:microsoft.com/office/officeart/2018/2/layout/IconVerticalSolidList"/>
    <dgm:cxn modelId="{E4584BD3-A582-4869-BB2F-E28408660558}" type="presParOf" srcId="{01F98341-40E8-4041-8B7A-AB39B7419E69}" destId="{27C12B9B-D12E-40A5-8DA9-F6E2F8E00271}" srcOrd="4" destOrd="0" presId="urn:microsoft.com/office/officeart/2018/2/layout/IconVerticalSolidList"/>
    <dgm:cxn modelId="{33460720-A70F-45FC-A50D-238091358CA7}" type="presParOf" srcId="{27C12B9B-D12E-40A5-8DA9-F6E2F8E00271}" destId="{A808038A-4E66-4794-88C5-407C3B01BFC1}" srcOrd="0" destOrd="0" presId="urn:microsoft.com/office/officeart/2018/2/layout/IconVerticalSolidList"/>
    <dgm:cxn modelId="{97496312-4B09-4061-AC89-4E30607AE32D}" type="presParOf" srcId="{27C12B9B-D12E-40A5-8DA9-F6E2F8E00271}" destId="{9B814ADC-352E-4FE9-81F1-861E9C926D66}" srcOrd="1" destOrd="0" presId="urn:microsoft.com/office/officeart/2018/2/layout/IconVerticalSolidList"/>
    <dgm:cxn modelId="{CDE17DCE-AFD6-4DE1-8CFE-527915322CCA}" type="presParOf" srcId="{27C12B9B-D12E-40A5-8DA9-F6E2F8E00271}" destId="{A1D1D22E-FA90-4E13-9504-BC12E5C87172}" srcOrd="2" destOrd="0" presId="urn:microsoft.com/office/officeart/2018/2/layout/IconVerticalSolidList"/>
    <dgm:cxn modelId="{835D1954-3265-4CB8-8F21-6E58C6018401}" type="presParOf" srcId="{27C12B9B-D12E-40A5-8DA9-F6E2F8E00271}" destId="{C6D4EE99-174A-4EBA-AB52-851762F978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2C2B5-E1BE-4E48-BB60-EDAE6B81C6EB}">
      <dsp:nvSpPr>
        <dsp:cNvPr id="0" name=""/>
        <dsp:cNvSpPr/>
      </dsp:nvSpPr>
      <dsp:spPr>
        <a:xfrm>
          <a:off x="0" y="415"/>
          <a:ext cx="10895369" cy="972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89042-8891-4806-B3DB-CF6DD00FFF87}">
      <dsp:nvSpPr>
        <dsp:cNvPr id="0" name=""/>
        <dsp:cNvSpPr/>
      </dsp:nvSpPr>
      <dsp:spPr>
        <a:xfrm>
          <a:off x="294154" y="219208"/>
          <a:ext cx="534827" cy="53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74F3F-F0D2-4444-B0A7-F974185454CB}">
      <dsp:nvSpPr>
        <dsp:cNvPr id="0" name=""/>
        <dsp:cNvSpPr/>
      </dsp:nvSpPr>
      <dsp:spPr>
        <a:xfrm>
          <a:off x="1123137" y="415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Data Visualizations</a:t>
          </a:r>
          <a:endParaRPr lang="en-US" sz="2500" kern="1200"/>
        </a:p>
      </dsp:txBody>
      <dsp:txXfrm>
        <a:off x="1123137" y="415"/>
        <a:ext cx="9772232" cy="972413"/>
      </dsp:txXfrm>
    </dsp:sp>
    <dsp:sp modelId="{6733EFC4-5710-43E8-8041-4E8FE2F58637}">
      <dsp:nvSpPr>
        <dsp:cNvPr id="0" name=""/>
        <dsp:cNvSpPr/>
      </dsp:nvSpPr>
      <dsp:spPr>
        <a:xfrm>
          <a:off x="0" y="1215931"/>
          <a:ext cx="10895369" cy="972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E4E50-3DD4-4B53-8D4F-50068BDF68C9}">
      <dsp:nvSpPr>
        <dsp:cNvPr id="0" name=""/>
        <dsp:cNvSpPr/>
      </dsp:nvSpPr>
      <dsp:spPr>
        <a:xfrm>
          <a:off x="294154" y="1434724"/>
          <a:ext cx="534827" cy="53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6172D-F964-4690-AF58-FC47F910B00C}">
      <dsp:nvSpPr>
        <dsp:cNvPr id="0" name=""/>
        <dsp:cNvSpPr/>
      </dsp:nvSpPr>
      <dsp:spPr>
        <a:xfrm>
          <a:off x="1123137" y="1215931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Sentiment Analysis</a:t>
          </a:r>
          <a:endParaRPr lang="en-US" sz="2500" kern="1200"/>
        </a:p>
      </dsp:txBody>
      <dsp:txXfrm>
        <a:off x="1123137" y="1215931"/>
        <a:ext cx="9772232" cy="972413"/>
      </dsp:txXfrm>
    </dsp:sp>
    <dsp:sp modelId="{A808038A-4E66-4794-88C5-407C3B01BFC1}">
      <dsp:nvSpPr>
        <dsp:cNvPr id="0" name=""/>
        <dsp:cNvSpPr/>
      </dsp:nvSpPr>
      <dsp:spPr>
        <a:xfrm>
          <a:off x="0" y="2431448"/>
          <a:ext cx="10895369" cy="9724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14ADC-352E-4FE9-81F1-861E9C926D66}">
      <dsp:nvSpPr>
        <dsp:cNvPr id="0" name=""/>
        <dsp:cNvSpPr/>
      </dsp:nvSpPr>
      <dsp:spPr>
        <a:xfrm>
          <a:off x="294154" y="2650241"/>
          <a:ext cx="534827" cy="53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4EE99-174A-4EBA-AB52-851762F978F7}">
      <dsp:nvSpPr>
        <dsp:cNvPr id="0" name=""/>
        <dsp:cNvSpPr/>
      </dsp:nvSpPr>
      <dsp:spPr>
        <a:xfrm>
          <a:off x="1123137" y="2431448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Word frequency analysis</a:t>
          </a:r>
          <a:endParaRPr lang="en-US" sz="2500" kern="1200"/>
        </a:p>
      </dsp:txBody>
      <dsp:txXfrm>
        <a:off x="1123137" y="2431448"/>
        <a:ext cx="9772232" cy="972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727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8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08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7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5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5CE674-FF67-44CB-941C-FB938C2CB6A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EF8A-5B48-4F32-9F65-1DC172A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4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8E93-C345-4507-B9AA-A6A37A773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72385"/>
            <a:ext cx="8825658" cy="3329581"/>
          </a:xfrm>
        </p:spPr>
        <p:txBody>
          <a:bodyPr/>
          <a:lstStyle/>
          <a:p>
            <a:pPr algn="ctr"/>
            <a:r>
              <a:rPr lang="en-US" sz="4800" b="1" dirty="0"/>
              <a:t>Utilizing Unstructured Data for Business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E50B-63A0-44CF-9EF8-275889253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957" y="4001966"/>
            <a:ext cx="9608234" cy="24973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University of Thessaly</a:t>
            </a:r>
          </a:p>
          <a:p>
            <a:pPr algn="ctr"/>
            <a:r>
              <a:rPr lang="en-US" dirty="0"/>
              <a:t>Department of Electrical and Computer Engineering</a:t>
            </a:r>
          </a:p>
          <a:p>
            <a:pPr algn="ctr"/>
            <a:r>
              <a:rPr lang="en-US" dirty="0"/>
              <a:t>Diploma Thesis</a:t>
            </a:r>
          </a:p>
          <a:p>
            <a:pPr algn="ctr"/>
            <a:r>
              <a:rPr lang="pt-BR" dirty="0"/>
              <a:t>Author: Petros Lemonopoulos</a:t>
            </a:r>
            <a:r>
              <a:rPr lang="el-GR" dirty="0"/>
              <a:t>	</a:t>
            </a:r>
            <a:r>
              <a:rPr lang="pt-BR" dirty="0"/>
              <a:t>Supervisor: Manolis Vavalis</a:t>
            </a:r>
          </a:p>
          <a:p>
            <a:pPr algn="ctr"/>
            <a:r>
              <a:rPr lang="pt-BR" dirty="0"/>
              <a:t>Volos, July 2020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074164C7-5F36-4283-8334-6B2F79444C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42845" y="558425"/>
            <a:ext cx="1798457" cy="177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2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60FF5-765C-4DBC-BDB6-1C8ADE840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1"/>
          <a:stretch/>
        </p:blipFill>
        <p:spPr>
          <a:xfrm>
            <a:off x="1143026" y="643467"/>
            <a:ext cx="9905947" cy="5571066"/>
          </a:xfrm>
          <a:prstGeom prst="rect">
            <a:avLst/>
          </a:prstGeom>
        </p:spPr>
      </p:pic>
      <p:sp>
        <p:nvSpPr>
          <p:cNvPr id="32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359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Hellenic Chamber of Hotels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Operates since 1935 as a Legal Entity of Public Law</a:t>
            </a:r>
          </a:p>
          <a:p>
            <a:r>
              <a:rPr lang="en-US" dirty="0"/>
              <a:t>9.990 hotels from all Greek regions</a:t>
            </a:r>
          </a:p>
          <a:p>
            <a:r>
              <a:rPr lang="en-US" dirty="0"/>
              <a:t>Python's library </a:t>
            </a:r>
            <a:r>
              <a:rPr lang="en-US" dirty="0" err="1"/>
              <a:t>BeautifulSoup</a:t>
            </a:r>
            <a:r>
              <a:rPr lang="en-US" dirty="0"/>
              <a:t> and urllib2</a:t>
            </a:r>
          </a:p>
          <a:p>
            <a:r>
              <a:rPr lang="en-US" dirty="0"/>
              <a:t>Name, Distance from hospital, Stars of hotel, Website </a:t>
            </a:r>
            <a:r>
              <a:rPr lang="en-US" dirty="0" err="1"/>
              <a:t>Url</a:t>
            </a:r>
            <a:r>
              <a:rPr lang="en-US" dirty="0"/>
              <a:t>, E-mail, Phone number, Phone number 2, Alternate phone number, Community, City, Address and Zip Code</a:t>
            </a:r>
          </a:p>
        </p:txBody>
      </p:sp>
    </p:spTree>
    <p:extLst>
      <p:ext uri="{BB962C8B-B14F-4D97-AF65-F5344CB8AC3E}">
        <p14:creationId xmlns:p14="http://schemas.microsoft.com/office/powerpoint/2010/main" val="150118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4BC49-32DE-45BF-A6E1-0ADFAF28E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539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16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knowledge and public opinion</a:t>
            </a:r>
          </a:p>
          <a:p>
            <a:r>
              <a:rPr lang="en-US" dirty="0"/>
              <a:t>Massive source of unstructured data(video, audio and text)</a:t>
            </a:r>
          </a:p>
          <a:p>
            <a:r>
              <a:rPr lang="en-US" dirty="0"/>
              <a:t>Script API based on the official You</a:t>
            </a:r>
            <a:r>
              <a:rPr lang="el-GR" dirty="0"/>
              <a:t>Τ</a:t>
            </a:r>
            <a:r>
              <a:rPr lang="en-US" dirty="0" err="1"/>
              <a:t>ube</a:t>
            </a:r>
            <a:r>
              <a:rPr lang="en-US" dirty="0"/>
              <a:t> API</a:t>
            </a:r>
          </a:p>
          <a:p>
            <a:r>
              <a:rPr lang="en-US" dirty="0"/>
              <a:t>You</a:t>
            </a:r>
            <a:r>
              <a:rPr lang="el-GR" dirty="0"/>
              <a:t>Τ</a:t>
            </a:r>
            <a:r>
              <a:rPr lang="en-US" dirty="0" err="1"/>
              <a:t>ube</a:t>
            </a:r>
            <a:r>
              <a:rPr lang="en-US" dirty="0"/>
              <a:t> video’s search identifier based on popularity</a:t>
            </a:r>
          </a:p>
          <a:p>
            <a:r>
              <a:rPr lang="en-US" dirty="0"/>
              <a:t>We collect the comments and save them into a file</a:t>
            </a:r>
          </a:p>
          <a:p>
            <a:r>
              <a:rPr lang="en-US" dirty="0"/>
              <a:t>Number of replies, likes and the title of the video where the comment came from</a:t>
            </a:r>
          </a:p>
        </p:txBody>
      </p:sp>
    </p:spTree>
    <p:extLst>
      <p:ext uri="{BB962C8B-B14F-4D97-AF65-F5344CB8AC3E}">
        <p14:creationId xmlns:p14="http://schemas.microsoft.com/office/powerpoint/2010/main" val="200540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854F3-8CB4-4595-906F-36AC61C6F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335991"/>
            <a:ext cx="9686950" cy="240353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49564-8F6F-4A34-AE86-FCB0B9D97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3986042"/>
            <a:ext cx="9686950" cy="27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b="1" dirty="0"/>
              <a:t>Natural Language Preprocessing(NLP)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Natural Language Toolkit (NLTK) library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Stemming</a:t>
            </a:r>
          </a:p>
          <a:p>
            <a:r>
              <a:rPr lang="en-US" dirty="0"/>
              <a:t>Lemmatization</a:t>
            </a:r>
          </a:p>
          <a:p>
            <a:r>
              <a:rPr lang="en-US" dirty="0"/>
              <a:t>Stop Words</a:t>
            </a:r>
          </a:p>
        </p:txBody>
      </p:sp>
    </p:spTree>
    <p:extLst>
      <p:ext uri="{BB962C8B-B14F-4D97-AF65-F5344CB8AC3E}">
        <p14:creationId xmlns:p14="http://schemas.microsoft.com/office/powerpoint/2010/main" val="4085182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Text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Abstractive summarization</a:t>
            </a:r>
          </a:p>
          <a:p>
            <a:r>
              <a:rPr lang="en-US" dirty="0"/>
              <a:t>Extractive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95961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Summarization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Luhns</a:t>
            </a:r>
            <a:r>
              <a:rPr lang="en-US" dirty="0"/>
              <a:t> Heuristic Method</a:t>
            </a:r>
          </a:p>
          <a:p>
            <a:r>
              <a:rPr lang="en-US" dirty="0" err="1"/>
              <a:t>SumBasic</a:t>
            </a:r>
            <a:endParaRPr lang="en-US" dirty="0"/>
          </a:p>
          <a:p>
            <a:r>
              <a:rPr lang="en-US" dirty="0"/>
              <a:t>Latent Semantic Analysis</a:t>
            </a:r>
          </a:p>
          <a:p>
            <a:r>
              <a:rPr lang="en-US" dirty="0" err="1"/>
              <a:t>KLSum</a:t>
            </a:r>
            <a:r>
              <a:rPr lang="en-US" dirty="0"/>
              <a:t> (</a:t>
            </a:r>
            <a:r>
              <a:rPr lang="en-US" dirty="0" err="1"/>
              <a:t>Kullback</a:t>
            </a:r>
            <a:r>
              <a:rPr lang="en-US" dirty="0"/>
              <a:t>-Lieber (KL) Sum algorithm)</a:t>
            </a:r>
          </a:p>
          <a:p>
            <a:r>
              <a:rPr lang="en-US" dirty="0"/>
              <a:t>Edmundson Heuristic </a:t>
            </a:r>
          </a:p>
          <a:p>
            <a:r>
              <a:rPr lang="en-US" dirty="0" err="1"/>
              <a:t>LexRank</a:t>
            </a:r>
            <a:endParaRPr lang="en-US" dirty="0"/>
          </a:p>
          <a:p>
            <a:r>
              <a:rPr lang="en-US" dirty="0" err="1"/>
              <a:t>TextRank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chemeClr val="bg2"/>
                </a:solidFill>
              </a:rPr>
              <a:t>Conclusions about text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According to experimental research "Automatic summarization of earnings releases: attributes and effects on investors’ judgments".(E. </a:t>
            </a:r>
            <a:r>
              <a:rPr lang="en-US" dirty="0" err="1"/>
              <a:t>Cardinaels</a:t>
            </a:r>
            <a:r>
              <a:rPr lang="en-US" dirty="0"/>
              <a:t> et al., 2019) </a:t>
            </a:r>
            <a:r>
              <a:rPr lang="en-US" dirty="0" err="1"/>
              <a:t>LexRank</a:t>
            </a:r>
            <a:r>
              <a:rPr lang="en-US" dirty="0"/>
              <a:t> technique constitutes the most remarkable algorithm in relation to the other algorithms</a:t>
            </a:r>
          </a:p>
          <a:p>
            <a:r>
              <a:rPr lang="en-US" dirty="0" err="1"/>
              <a:t>LexRank</a:t>
            </a:r>
            <a:r>
              <a:rPr lang="en-US" dirty="0"/>
              <a:t> produces summaries that are consistently rated as equal or superior to management summaries</a:t>
            </a:r>
          </a:p>
          <a:p>
            <a:r>
              <a:rPr lang="en-US" dirty="0"/>
              <a:t>Less bias</a:t>
            </a:r>
          </a:p>
        </p:txBody>
      </p:sp>
    </p:spTree>
    <p:extLst>
      <p:ext uri="{BB962C8B-B14F-4D97-AF65-F5344CB8AC3E}">
        <p14:creationId xmlns:p14="http://schemas.microsoft.com/office/powerpoint/2010/main" val="1688931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Web Data Analysis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D59EBEE-3BAC-44BB-BBF0-700762384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1950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223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/>
              <a:t>Contents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State of the Art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Text Summarization</a:t>
            </a:r>
          </a:p>
          <a:p>
            <a:r>
              <a:rPr lang="en-US" dirty="0"/>
              <a:t>Web Data Analysis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18095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Sentiment Analysis</a:t>
            </a: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9F0AA0D-732E-42A9-BCA0-2597035E9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r="15223" b="2"/>
          <a:stretch/>
        </p:blipFill>
        <p:spPr>
          <a:xfrm>
            <a:off x="7563742" y="1952379"/>
            <a:ext cx="3980139" cy="2953239"/>
          </a:xfrm>
          <a:prstGeom prst="rect">
            <a:avLst/>
          </a:prstGeom>
          <a:effectLst/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Supervised learning methods: (a) Logistic Regression and (b) Decision Trees</a:t>
            </a:r>
          </a:p>
          <a:p>
            <a:r>
              <a:rPr lang="en-US">
                <a:solidFill>
                  <a:srgbClr val="FFFFFF"/>
                </a:solidFill>
              </a:rPr>
              <a:t>Features from Bag-of-Words and TF-IDF</a:t>
            </a:r>
          </a:p>
          <a:p>
            <a:r>
              <a:rPr lang="en-US">
                <a:solidFill>
                  <a:srgbClr val="FFFFFF"/>
                </a:solidFill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579657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A5B10-9EEC-4B6B-9B6A-2B6D6E8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735" y="1447800"/>
            <a:ext cx="3587262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/>
              <a:t>Supervised learning methods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A8C3FE12-6770-470D-A5FC-97C2D92B3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2898"/>
            <a:ext cx="7582486" cy="2667000"/>
          </a:xfrm>
          <a:prstGeom prst="rect">
            <a:avLst/>
          </a:prstGeom>
          <a:effectLst/>
        </p:spPr>
      </p:pic>
      <p:sp>
        <p:nvSpPr>
          <p:cNvPr id="26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23657-EF66-405A-AA29-A166D8018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8" y="4905219"/>
            <a:ext cx="6926551" cy="10597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943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bg2"/>
                </a:solidFill>
              </a:rPr>
              <a:t>Vader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VADER (Valence Aware Dictionary and </a:t>
            </a:r>
            <a:r>
              <a:rPr lang="en-US" dirty="0" err="1"/>
              <a:t>sEntiment</a:t>
            </a:r>
            <a:r>
              <a:rPr lang="en-US" dirty="0"/>
              <a:t> Reasoner)</a:t>
            </a:r>
          </a:p>
          <a:p>
            <a:r>
              <a:rPr lang="en-US" dirty="0"/>
              <a:t>Lexicon and rule-based sentiment analysis tool</a:t>
            </a:r>
          </a:p>
          <a:p>
            <a:r>
              <a:rPr lang="en-US" dirty="0"/>
              <a:t>Compound score is a metric that calculates the sum of all the lexicon ratings which have been normalized between -1(most extreme negative) and +1 (most extreme positive)</a:t>
            </a:r>
          </a:p>
          <a:p>
            <a:r>
              <a:rPr lang="en-US" dirty="0"/>
              <a:t>Accuracy 93%</a:t>
            </a:r>
          </a:p>
        </p:txBody>
      </p:sp>
    </p:spTree>
    <p:extLst>
      <p:ext uri="{BB962C8B-B14F-4D97-AF65-F5344CB8AC3E}">
        <p14:creationId xmlns:p14="http://schemas.microsoft.com/office/powerpoint/2010/main" val="410411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Frequency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frequency unigrams and bigrams</a:t>
            </a:r>
          </a:p>
          <a:p>
            <a:r>
              <a:rPr lang="en-US" dirty="0"/>
              <a:t>Mutual information (MI)</a:t>
            </a:r>
          </a:p>
          <a:p>
            <a:r>
              <a:rPr lang="en-US" dirty="0"/>
              <a:t>Pointwise Mutual Information (PMI)</a:t>
            </a:r>
          </a:p>
          <a:p>
            <a:r>
              <a:rPr lang="en-US" dirty="0"/>
              <a:t>PMI calculates (log) probability of coexistence</a:t>
            </a:r>
            <a:endParaRPr lang="el-GR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98856-F7BD-40E1-B77E-C4B7B5FE8A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7827" y="4150658"/>
            <a:ext cx="3876346" cy="1643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852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Top 10 bigrams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32C1B7-4656-404C-ADEE-605C204A54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691546"/>
            <a:ext cx="6270662" cy="2570971"/>
          </a:xfrm>
          <a:prstGeom prst="rect">
            <a:avLst/>
          </a:prstGeom>
          <a:effectLst/>
        </p:spPr>
      </p:pic>
      <p:sp>
        <p:nvSpPr>
          <p:cNvPr id="25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585F1-E49E-4292-998F-F392573DE93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3576561"/>
            <a:ext cx="6270662" cy="25082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80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3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3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6" name="Picture 4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4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8" name="Rectangle 4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3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PMI bigrams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B77370-F12D-48E8-92E2-521683303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2" y="-7059"/>
            <a:ext cx="4788991" cy="4221900"/>
          </a:xfrm>
          <a:prstGeom prst="rect">
            <a:avLst/>
          </a:prstGeom>
        </p:spPr>
      </p:pic>
      <p:pic>
        <p:nvPicPr>
          <p:cNvPr id="10" name="Content Placeholder 9" descr="A picture containing comb, drawing&#10;&#10;Description automatically generated">
            <a:extLst>
              <a:ext uri="{FF2B5EF4-FFF2-40B4-BE49-F238E27FC236}">
                <a16:creationId xmlns:a16="http://schemas.microsoft.com/office/drawing/2014/main" id="{4C84A348-1F30-4DA2-BE0A-D9F7E6ACE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93" y="19079"/>
            <a:ext cx="4425038" cy="4195762"/>
          </a:xfrm>
        </p:spPr>
      </p:pic>
    </p:spTree>
    <p:extLst>
      <p:ext uri="{BB962C8B-B14F-4D97-AF65-F5344CB8AC3E}">
        <p14:creationId xmlns:p14="http://schemas.microsoft.com/office/powerpoint/2010/main" val="1602619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Discussion -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Harness of various web data sources give us the advantage to cover a wide range of business factors</a:t>
            </a:r>
          </a:p>
          <a:p>
            <a:r>
              <a:rPr lang="en-US" dirty="0"/>
              <a:t>Business data is constantly increasing</a:t>
            </a:r>
          </a:p>
          <a:p>
            <a:r>
              <a:rPr lang="en-US" dirty="0"/>
              <a:t>Automatic text summarization is a realistic solution that can give us significant points of business insights</a:t>
            </a:r>
          </a:p>
          <a:p>
            <a:r>
              <a:rPr lang="en-US" dirty="0"/>
              <a:t>Opinion mining - customer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72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 b="1" dirty="0">
                <a:solidFill>
                  <a:schemeClr val="bg2"/>
                </a:solidFill>
              </a:rPr>
              <a:t>Limitations and development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Summaries for other types of documents</a:t>
            </a:r>
          </a:p>
          <a:p>
            <a:r>
              <a:rPr lang="en-US" dirty="0"/>
              <a:t>Abstractive summarization</a:t>
            </a:r>
          </a:p>
          <a:p>
            <a:r>
              <a:rPr lang="en-US" dirty="0"/>
              <a:t>Other web data sources(Facebook, Twitter, Instagram)</a:t>
            </a:r>
          </a:p>
          <a:p>
            <a:r>
              <a:rPr lang="en-US" dirty="0"/>
              <a:t>Utilization of financial data of enterprises(growth of revenues, profits and assets etc.)</a:t>
            </a:r>
          </a:p>
          <a:p>
            <a:r>
              <a:rPr lang="en-US" dirty="0"/>
              <a:t>BI system that could support enterprises</a:t>
            </a:r>
          </a:p>
        </p:txBody>
      </p:sp>
    </p:spTree>
    <p:extLst>
      <p:ext uri="{BB962C8B-B14F-4D97-AF65-F5344CB8AC3E}">
        <p14:creationId xmlns:p14="http://schemas.microsoft.com/office/powerpoint/2010/main" val="1458683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1FD76-70B0-4D54-A301-76195166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6CAB-8AB0-423E-9DE5-0033EC251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The bibliography is contained in our thesis entitled "Utilizing Unstructured Data for Business Intelligence"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0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14937-57E8-4154-BF1D-542D9186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600" b="1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E867-7FC6-4DC7-9DD4-B8B4AF95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I would like to thank Professor </a:t>
            </a:r>
            <a:r>
              <a:rPr lang="en-US" dirty="0" err="1"/>
              <a:t>Manolis</a:t>
            </a:r>
            <a:r>
              <a:rPr lang="en-US" dirty="0"/>
              <a:t> </a:t>
            </a:r>
            <a:r>
              <a:rPr lang="en-US" dirty="0" err="1"/>
              <a:t>Vavalis</a:t>
            </a:r>
            <a:r>
              <a:rPr lang="en-US" dirty="0"/>
              <a:t> as well as dear colleagues </a:t>
            </a:r>
            <a:r>
              <a:rPr lang="en-US" dirty="0" err="1"/>
              <a:t>Christodoulos</a:t>
            </a:r>
            <a:r>
              <a:rPr lang="en-US" dirty="0"/>
              <a:t> Pappas and Athanasios </a:t>
            </a:r>
            <a:r>
              <a:rPr lang="en-US" dirty="0" err="1"/>
              <a:t>Zoumpekas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2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 are insufficient</a:t>
            </a:r>
          </a:p>
          <a:p>
            <a:r>
              <a:rPr lang="en-US" dirty="0"/>
              <a:t>Data volume is increasing rapidly</a:t>
            </a:r>
          </a:p>
          <a:p>
            <a:r>
              <a:rPr lang="en-US" dirty="0"/>
              <a:t>Business environment is highly turbulent and influenced by modern information and technology</a:t>
            </a:r>
          </a:p>
          <a:p>
            <a:r>
              <a:rPr lang="en-US" dirty="0"/>
              <a:t>Most of the data is unstructured (text documents, comments, reviews, likes, images, audio, video)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4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Enterprises is called to face severe challenges in  maintaining  and  expanding  their business</a:t>
            </a:r>
          </a:p>
          <a:p>
            <a:endParaRPr lang="en-US" dirty="0"/>
          </a:p>
          <a:p>
            <a:r>
              <a:rPr lang="en-US" dirty="0"/>
              <a:t>Small and Medium Enterprises(SMEs) represent 95% of all businesses</a:t>
            </a:r>
          </a:p>
          <a:p>
            <a:endParaRPr lang="en-US" dirty="0"/>
          </a:p>
          <a:p>
            <a:r>
              <a:rPr lang="en-US" dirty="0"/>
              <a:t>Textual insights is often unmanageable by human</a:t>
            </a:r>
          </a:p>
        </p:txBody>
      </p:sp>
    </p:spTree>
    <p:extLst>
      <p:ext uri="{BB962C8B-B14F-4D97-AF65-F5344CB8AC3E}">
        <p14:creationId xmlns:p14="http://schemas.microsoft.com/office/powerpoint/2010/main" val="32995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H.P.Luhn</a:t>
            </a:r>
            <a:r>
              <a:rPr lang="en-US" dirty="0"/>
              <a:t> 1958 published a paper titled “The automatic creation of literature abstracts”</a:t>
            </a:r>
          </a:p>
          <a:p>
            <a:r>
              <a:rPr lang="en-US" dirty="0"/>
              <a:t>Experimental research "Automatic summarization of earnings releases: attributes and effects on investors’ judgments".(E. </a:t>
            </a:r>
            <a:r>
              <a:rPr lang="en-US" dirty="0" err="1"/>
              <a:t>Cardinaels</a:t>
            </a:r>
            <a:r>
              <a:rPr lang="en-US" dirty="0"/>
              <a:t> et al., 2019)</a:t>
            </a:r>
          </a:p>
          <a:p>
            <a:r>
              <a:rPr lang="en-US" dirty="0"/>
              <a:t>“Design of a Small and Medium Enterprise Growth Prediction Model Based on Web Mining”. (Y. F. </a:t>
            </a:r>
            <a:r>
              <a:rPr lang="en-US" dirty="0" err="1"/>
              <a:t>Te</a:t>
            </a:r>
            <a:r>
              <a:rPr lang="en-US" dirty="0"/>
              <a:t> and I. P. </a:t>
            </a:r>
            <a:r>
              <a:rPr lang="en-US" dirty="0" err="1"/>
              <a:t>Cvijik</a:t>
            </a:r>
            <a:r>
              <a:rPr lang="en-US" dirty="0"/>
              <a:t>, 2017)</a:t>
            </a:r>
          </a:p>
          <a:p>
            <a:r>
              <a:rPr lang="en-US" dirty="0"/>
              <a:t>Paul Hoffman, CTO of Space-Time Insight mentioned  “If you want to understand people, especially your customers then you have to be able to possess a strong capability to analyze text “</a:t>
            </a:r>
          </a:p>
        </p:txBody>
      </p:sp>
    </p:spTree>
    <p:extLst>
      <p:ext uri="{BB962C8B-B14F-4D97-AF65-F5344CB8AC3E}">
        <p14:creationId xmlns:p14="http://schemas.microsoft.com/office/powerpoint/2010/main" val="173466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aim of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effective ways to search, acquire and derive non-structured data from various web sources in the context of Business Intelligence for enterprises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Automatic Text Summarization</a:t>
            </a:r>
          </a:p>
          <a:p>
            <a:r>
              <a:rPr lang="en-US" dirty="0"/>
              <a:t>Web 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8666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SEC Filings - 10-K Forms</a:t>
            </a:r>
          </a:p>
          <a:p>
            <a:r>
              <a:rPr lang="en-US" dirty="0"/>
              <a:t>TripAdvisor</a:t>
            </a:r>
          </a:p>
          <a:p>
            <a:r>
              <a:rPr lang="en-US" dirty="0"/>
              <a:t>Hellenic Chamber of Hotels</a:t>
            </a:r>
          </a:p>
          <a:p>
            <a:r>
              <a:rPr lang="en-US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63252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 Filings - 10-K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 Filings - 10-K Forms collection from Edgar database</a:t>
            </a:r>
          </a:p>
          <a:p>
            <a:r>
              <a:rPr lang="en-US" dirty="0"/>
              <a:t>“sec-</a:t>
            </a:r>
            <a:r>
              <a:rPr lang="en-US" dirty="0" err="1"/>
              <a:t>edgar</a:t>
            </a:r>
            <a:r>
              <a:rPr lang="en-US" dirty="0"/>
              <a:t>-downloader” python package </a:t>
            </a:r>
          </a:p>
          <a:p>
            <a:r>
              <a:rPr lang="en-US" dirty="0"/>
              <a:t>Item 1A - “Risk Factors”</a:t>
            </a:r>
          </a:p>
          <a:p>
            <a:r>
              <a:rPr lang="en-US" dirty="0"/>
              <a:t>Item 7 - “Management’s Discussion and Analysis of Financial Condition and Results of Operations”</a:t>
            </a:r>
          </a:p>
          <a:p>
            <a:r>
              <a:rPr lang="en-US" dirty="0"/>
              <a:t>Item 7A - “Quantitative and Qualitative Disclosures about Market Risk”</a:t>
            </a:r>
          </a:p>
          <a:p>
            <a:r>
              <a:rPr lang="en-US" dirty="0"/>
              <a:t>SEC document as XML Technical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3642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4CD-26A6-4382-AB25-7B7CDD0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TripAdvisor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C5E-BDC1-4715-9BF9-81E63D0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Serves 463 million travelers each month for their trip</a:t>
            </a:r>
          </a:p>
          <a:p>
            <a:r>
              <a:rPr lang="en-US" dirty="0"/>
              <a:t>591 restaurants from Thessaly(Larissa, Volos, Trikala, </a:t>
            </a:r>
            <a:r>
              <a:rPr lang="en-US" dirty="0" err="1"/>
              <a:t>Karditsa</a:t>
            </a:r>
            <a:r>
              <a:rPr lang="en-US" dirty="0"/>
              <a:t>)</a:t>
            </a:r>
          </a:p>
          <a:p>
            <a:r>
              <a:rPr lang="en-US" dirty="0"/>
              <a:t>Python's library </a:t>
            </a:r>
            <a:r>
              <a:rPr lang="en-US" dirty="0" err="1"/>
              <a:t>BeautifulSoup</a:t>
            </a:r>
            <a:r>
              <a:rPr lang="en-US" dirty="0"/>
              <a:t> and urllib2</a:t>
            </a:r>
          </a:p>
          <a:p>
            <a:r>
              <a:rPr lang="en-US" dirty="0"/>
              <a:t>Name, Location, Street,  Cuisine type, Number of Cuisines, Price category, Ranking, Number of Reviews, Total Ratings, Ratings of the four criteria(Food, Service, Value and Atmosphere) and </a:t>
            </a:r>
            <a:r>
              <a:rPr lang="en-US" dirty="0" err="1"/>
              <a:t>Url</a:t>
            </a:r>
            <a:r>
              <a:rPr lang="en-US" dirty="0"/>
              <a:t> of restaurant</a:t>
            </a:r>
          </a:p>
          <a:p>
            <a:r>
              <a:rPr lang="en-US" dirty="0"/>
              <a:t>Reviews published by customers of restaurants</a:t>
            </a:r>
          </a:p>
        </p:txBody>
      </p:sp>
    </p:spTree>
    <p:extLst>
      <p:ext uri="{BB962C8B-B14F-4D97-AF65-F5344CB8AC3E}">
        <p14:creationId xmlns:p14="http://schemas.microsoft.com/office/powerpoint/2010/main" val="286900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912</Words>
  <Application>Microsoft Office PowerPoint</Application>
  <PresentationFormat>Widescreen</PresentationFormat>
  <Paragraphs>124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</vt:lpstr>
      <vt:lpstr>Utilizing Unstructured Data for Business Intelligence</vt:lpstr>
      <vt:lpstr>Contents</vt:lpstr>
      <vt:lpstr>Introduction(1)</vt:lpstr>
      <vt:lpstr>Introduction(2)</vt:lpstr>
      <vt:lpstr>State of the Art</vt:lpstr>
      <vt:lpstr>The aim of thesis</vt:lpstr>
      <vt:lpstr>Data collection</vt:lpstr>
      <vt:lpstr>SEC Filings - 10-K Forms </vt:lpstr>
      <vt:lpstr>TripAdvisor</vt:lpstr>
      <vt:lpstr>PowerPoint Presentation</vt:lpstr>
      <vt:lpstr>Hellenic Chamber of Hotels</vt:lpstr>
      <vt:lpstr>PowerPoint Presentation</vt:lpstr>
      <vt:lpstr>YouTube</vt:lpstr>
      <vt:lpstr>Data Preprocessing</vt:lpstr>
      <vt:lpstr>Natural Language Preprocessing(NLP)</vt:lpstr>
      <vt:lpstr>Text Summarization</vt:lpstr>
      <vt:lpstr>Text Summarization algorithms</vt:lpstr>
      <vt:lpstr>Conclusions about text summarization</vt:lpstr>
      <vt:lpstr>Web Data Analysis</vt:lpstr>
      <vt:lpstr>Sentiment Analysis</vt:lpstr>
      <vt:lpstr>Supervised learning methods</vt:lpstr>
      <vt:lpstr>Vader sentiment analysis</vt:lpstr>
      <vt:lpstr>Word Frequency Analysis</vt:lpstr>
      <vt:lpstr>Top 10 bigrams</vt:lpstr>
      <vt:lpstr>PMI bigrams</vt:lpstr>
      <vt:lpstr>Discussion - Synopsis</vt:lpstr>
      <vt:lpstr>Limitations and development prospects</vt:lpstr>
      <vt:lpstr>References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Unstructured Data for Business Intelligence</dc:title>
  <dc:creator>Petros</dc:creator>
  <cp:lastModifiedBy>Petros</cp:lastModifiedBy>
  <cp:revision>7</cp:revision>
  <dcterms:created xsi:type="dcterms:W3CDTF">2020-08-04T08:18:17Z</dcterms:created>
  <dcterms:modified xsi:type="dcterms:W3CDTF">2020-08-10T07:56:34Z</dcterms:modified>
</cp:coreProperties>
</file>