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smtClean="0"/>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smtClean="0"/>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t="26708" b="24386"/>
          <a:stretch/>
        </p:blipFill>
        <p:spPr>
          <a:xfrm>
            <a:off x="4083912" y="679271"/>
            <a:ext cx="3472259" cy="1698170"/>
          </a:xfrm>
          <a:prstGeom prst="rect">
            <a:avLst/>
          </a:prstGeom>
        </p:spPr>
      </p:pic>
      <p:sp>
        <p:nvSpPr>
          <p:cNvPr id="5" name="CuadroTexto 4"/>
          <p:cNvSpPr txBox="1"/>
          <p:nvPr/>
        </p:nvSpPr>
        <p:spPr>
          <a:xfrm>
            <a:off x="3043646" y="2586444"/>
            <a:ext cx="6043341" cy="523220"/>
          </a:xfrm>
          <a:prstGeom prst="rect">
            <a:avLst/>
          </a:prstGeom>
          <a:noFill/>
        </p:spPr>
        <p:txBody>
          <a:bodyPr wrap="square" rtlCol="0">
            <a:spAutoFit/>
          </a:bodyPr>
          <a:lstStyle/>
          <a:p>
            <a:pPr algn="ctr"/>
            <a:r>
              <a:rPr lang="es-ES" sz="2800" b="1" dirty="0" smtClean="0">
                <a:solidFill>
                  <a:schemeClr val="bg1"/>
                </a:solidFill>
              </a:rPr>
              <a:t>ARQUITECTURA Y CONECTIVIDAD</a:t>
            </a:r>
            <a:endParaRPr lang="es-AR" sz="2800" b="1" dirty="0">
              <a:solidFill>
                <a:schemeClr val="bg1"/>
              </a:solidFill>
            </a:endParaRPr>
          </a:p>
        </p:txBody>
      </p:sp>
      <p:sp>
        <p:nvSpPr>
          <p:cNvPr id="6" name="CuadroTexto 5"/>
          <p:cNvSpPr txBox="1"/>
          <p:nvPr/>
        </p:nvSpPr>
        <p:spPr>
          <a:xfrm>
            <a:off x="4719841" y="3214166"/>
            <a:ext cx="2229599" cy="523220"/>
          </a:xfrm>
          <a:prstGeom prst="rect">
            <a:avLst/>
          </a:prstGeom>
          <a:noFill/>
        </p:spPr>
        <p:txBody>
          <a:bodyPr wrap="square" rtlCol="0">
            <a:spAutoFit/>
          </a:bodyPr>
          <a:lstStyle/>
          <a:p>
            <a:r>
              <a:rPr lang="es-ES" sz="2800" b="1" dirty="0" smtClean="0">
                <a:solidFill>
                  <a:schemeClr val="accent4"/>
                </a:solidFill>
              </a:rPr>
              <a:t>Grupo Nº 2</a:t>
            </a:r>
            <a:endParaRPr lang="es-AR" sz="2800" b="1" dirty="0">
              <a:solidFill>
                <a:schemeClr val="accent4"/>
              </a:solidFill>
            </a:endParaRPr>
          </a:p>
        </p:txBody>
      </p:sp>
      <p:sp>
        <p:nvSpPr>
          <p:cNvPr id="7" name="CuadroTexto 6"/>
          <p:cNvSpPr txBox="1"/>
          <p:nvPr/>
        </p:nvSpPr>
        <p:spPr>
          <a:xfrm>
            <a:off x="3962195" y="3997234"/>
            <a:ext cx="4489473" cy="523220"/>
          </a:xfrm>
          <a:prstGeom prst="rect">
            <a:avLst/>
          </a:prstGeom>
          <a:noFill/>
        </p:spPr>
        <p:txBody>
          <a:bodyPr wrap="square" rtlCol="0">
            <a:spAutoFit/>
          </a:bodyPr>
          <a:lstStyle/>
          <a:p>
            <a:r>
              <a:rPr lang="es-ES" sz="2800" b="1" dirty="0" smtClean="0">
                <a:solidFill>
                  <a:schemeClr val="accent1">
                    <a:lumMod val="20000"/>
                    <a:lumOff val="80000"/>
                  </a:schemeClr>
                </a:solidFill>
              </a:rPr>
              <a:t>Trabajo Practico Nº 7</a:t>
            </a:r>
            <a:endParaRPr lang="es-AR" sz="2800" b="1" dirty="0">
              <a:solidFill>
                <a:schemeClr val="accent1">
                  <a:lumMod val="20000"/>
                  <a:lumOff val="80000"/>
                </a:schemeClr>
              </a:solidFill>
            </a:endParaRPr>
          </a:p>
        </p:txBody>
      </p:sp>
      <p:sp>
        <p:nvSpPr>
          <p:cNvPr id="8" name="CuadroTexto 7"/>
          <p:cNvSpPr txBox="1"/>
          <p:nvPr/>
        </p:nvSpPr>
        <p:spPr>
          <a:xfrm>
            <a:off x="1293223" y="4780302"/>
            <a:ext cx="9326879" cy="954107"/>
          </a:xfrm>
          <a:prstGeom prst="rect">
            <a:avLst/>
          </a:prstGeom>
          <a:noFill/>
        </p:spPr>
        <p:txBody>
          <a:bodyPr wrap="square" rtlCol="0">
            <a:spAutoFit/>
          </a:bodyPr>
          <a:lstStyle/>
          <a:p>
            <a:pPr algn="ctr"/>
            <a:r>
              <a:rPr lang="es-ES" sz="2800" dirty="0" smtClean="0">
                <a:solidFill>
                  <a:schemeClr val="bg1"/>
                </a:solidFill>
              </a:rPr>
              <a:t>Conexión en RF(radio frecuencia) mediante </a:t>
            </a:r>
            <a:r>
              <a:rPr lang="es-ES" sz="2800" dirty="0" err="1" smtClean="0">
                <a:solidFill>
                  <a:schemeClr val="bg1"/>
                </a:solidFill>
              </a:rPr>
              <a:t>LORaWan</a:t>
            </a:r>
            <a:endParaRPr lang="es-AR" sz="2800" dirty="0">
              <a:solidFill>
                <a:schemeClr val="bg1"/>
              </a:solidFill>
            </a:endParaRPr>
          </a:p>
        </p:txBody>
      </p:sp>
    </p:spTree>
    <p:extLst>
      <p:ext uri="{BB962C8B-B14F-4D97-AF65-F5344CB8AC3E}">
        <p14:creationId xmlns:p14="http://schemas.microsoft.com/office/powerpoint/2010/main" val="354768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324772" y="550632"/>
            <a:ext cx="8825658" cy="714832"/>
          </a:xfrm>
        </p:spPr>
        <p:txBody>
          <a:bodyPr/>
          <a:lstStyle/>
          <a:p>
            <a:pPr algn="ctr"/>
            <a:r>
              <a:rPr lang="es-ES" sz="4000" b="1" dirty="0" smtClean="0">
                <a:solidFill>
                  <a:schemeClr val="accent4">
                    <a:lumMod val="20000"/>
                    <a:lumOff val="80000"/>
                  </a:schemeClr>
                </a:solidFill>
              </a:rPr>
              <a:t>Conclusión del proyecto</a:t>
            </a:r>
            <a:endParaRPr lang="es-AR" sz="4000" b="1" dirty="0">
              <a:solidFill>
                <a:schemeClr val="accent4">
                  <a:lumMod val="20000"/>
                  <a:lumOff val="80000"/>
                </a:schemeClr>
              </a:solidFill>
            </a:endParaRPr>
          </a:p>
        </p:txBody>
      </p:sp>
      <p:sp>
        <p:nvSpPr>
          <p:cNvPr id="7" name="CuadroTexto 6"/>
          <p:cNvSpPr txBox="1"/>
          <p:nvPr/>
        </p:nvSpPr>
        <p:spPr>
          <a:xfrm>
            <a:off x="842849" y="1384662"/>
            <a:ext cx="10541726" cy="4708981"/>
          </a:xfrm>
          <a:prstGeom prst="rect">
            <a:avLst/>
          </a:prstGeom>
          <a:noFill/>
        </p:spPr>
        <p:txBody>
          <a:bodyPr wrap="square" rtlCol="0">
            <a:spAutoFit/>
          </a:bodyPr>
          <a:lstStyle/>
          <a:p>
            <a:pPr marL="285750" indent="-285750">
              <a:buFont typeface="Wingdings" panose="05000000000000000000" pitchFamily="2" charset="2"/>
              <a:buChar char="q"/>
            </a:pPr>
            <a:r>
              <a:rPr lang="es-ES" sz="2000" dirty="0">
                <a:solidFill>
                  <a:schemeClr val="bg1"/>
                </a:solidFill>
              </a:rPr>
              <a:t>Se reemplazó el </a:t>
            </a:r>
            <a:r>
              <a:rPr lang="es-ES" sz="2000" b="1" dirty="0">
                <a:solidFill>
                  <a:schemeClr val="bg1"/>
                </a:solidFill>
              </a:rPr>
              <a:t>sensor de temperatura </a:t>
            </a:r>
            <a:r>
              <a:rPr lang="es-ES" sz="2000" dirty="0">
                <a:solidFill>
                  <a:schemeClr val="bg1"/>
                </a:solidFill>
              </a:rPr>
              <a:t>por un </a:t>
            </a:r>
            <a:r>
              <a:rPr lang="es-ES" sz="2000" b="1" dirty="0">
                <a:solidFill>
                  <a:schemeClr val="bg1"/>
                </a:solidFill>
              </a:rPr>
              <a:t>sensor de luz </a:t>
            </a:r>
            <a:r>
              <a:rPr lang="es-ES" sz="2000" dirty="0">
                <a:solidFill>
                  <a:schemeClr val="bg1"/>
                </a:solidFill>
              </a:rPr>
              <a:t>debido a fallas técnicas, manteniendo la comunicación por </a:t>
            </a:r>
            <a:r>
              <a:rPr lang="es-ES" sz="2000" dirty="0" err="1">
                <a:solidFill>
                  <a:schemeClr val="bg1"/>
                </a:solidFill>
              </a:rPr>
              <a:t>LoRa</a:t>
            </a:r>
            <a:r>
              <a:rPr lang="es-ES" sz="2000" dirty="0" smtClean="0">
                <a:solidFill>
                  <a:schemeClr val="bg1"/>
                </a:solidFill>
              </a:rPr>
              <a:t>.</a:t>
            </a:r>
          </a:p>
          <a:p>
            <a:endParaRPr lang="es-ES" sz="2000" dirty="0" smtClean="0">
              <a:solidFill>
                <a:schemeClr val="bg1"/>
              </a:solidFill>
            </a:endParaRPr>
          </a:p>
          <a:p>
            <a:pPr marL="285750" indent="-285750">
              <a:buFont typeface="Wingdings" panose="05000000000000000000" pitchFamily="2" charset="2"/>
              <a:buChar char="q"/>
            </a:pPr>
            <a:r>
              <a:rPr lang="es-ES" sz="2000" dirty="0" smtClean="0">
                <a:solidFill>
                  <a:schemeClr val="bg1"/>
                </a:solidFill>
              </a:rPr>
              <a:t>Se </a:t>
            </a:r>
            <a:r>
              <a:rPr lang="es-ES" sz="2000" dirty="0">
                <a:solidFill>
                  <a:schemeClr val="bg1"/>
                </a:solidFill>
              </a:rPr>
              <a:t>utilizaron un </a:t>
            </a:r>
            <a:r>
              <a:rPr lang="es-ES" sz="2000" b="1" dirty="0">
                <a:solidFill>
                  <a:schemeClr val="bg1"/>
                </a:solidFill>
              </a:rPr>
              <a:t>ESP8266 (TX) </a:t>
            </a:r>
            <a:r>
              <a:rPr lang="es-ES" sz="2000" dirty="0">
                <a:solidFill>
                  <a:schemeClr val="bg1"/>
                </a:solidFill>
              </a:rPr>
              <a:t>y un </a:t>
            </a:r>
            <a:r>
              <a:rPr lang="es-ES" sz="2000" b="1" dirty="0">
                <a:solidFill>
                  <a:schemeClr val="bg1"/>
                </a:solidFill>
              </a:rPr>
              <a:t>ESP32 (RX) </a:t>
            </a:r>
            <a:r>
              <a:rPr lang="es-ES" sz="2000" dirty="0">
                <a:solidFill>
                  <a:schemeClr val="bg1"/>
                </a:solidFill>
              </a:rPr>
              <a:t>por disponibilidad de hardware</a:t>
            </a:r>
            <a:r>
              <a:rPr lang="es-ES" sz="2000" dirty="0" smtClean="0">
                <a:solidFill>
                  <a:schemeClr val="bg1"/>
                </a:solidFill>
              </a:rPr>
              <a:t>.</a:t>
            </a:r>
          </a:p>
          <a:p>
            <a:endParaRPr lang="es-ES" sz="2000" dirty="0" smtClean="0">
              <a:solidFill>
                <a:schemeClr val="bg1"/>
              </a:solidFill>
            </a:endParaRPr>
          </a:p>
          <a:p>
            <a:pPr marL="285750" indent="-285750">
              <a:buFont typeface="Wingdings" panose="05000000000000000000" pitchFamily="2" charset="2"/>
              <a:buChar char="q"/>
            </a:pPr>
            <a:r>
              <a:rPr lang="es-ES" sz="2000" dirty="0" smtClean="0">
                <a:solidFill>
                  <a:schemeClr val="bg1"/>
                </a:solidFill>
              </a:rPr>
              <a:t>Se </a:t>
            </a:r>
            <a:r>
              <a:rPr lang="es-ES" sz="2000" dirty="0">
                <a:solidFill>
                  <a:schemeClr val="bg1"/>
                </a:solidFill>
              </a:rPr>
              <a:t>logró una </a:t>
            </a:r>
            <a:r>
              <a:rPr lang="es-ES" sz="2000" b="1" dirty="0">
                <a:solidFill>
                  <a:schemeClr val="bg1"/>
                </a:solidFill>
              </a:rPr>
              <a:t>comunicación bidireccional con </a:t>
            </a:r>
            <a:r>
              <a:rPr lang="es-ES" sz="2000" b="1" dirty="0" err="1" smtClean="0">
                <a:solidFill>
                  <a:schemeClr val="bg1"/>
                </a:solidFill>
              </a:rPr>
              <a:t>LoRa</a:t>
            </a:r>
            <a:r>
              <a:rPr lang="es-ES" sz="2000" dirty="0" smtClean="0">
                <a:solidFill>
                  <a:schemeClr val="bg1"/>
                </a:solidFill>
              </a:rPr>
              <a:t>:</a:t>
            </a:r>
          </a:p>
          <a:p>
            <a:endParaRPr lang="es-ES" sz="2000" dirty="0" smtClean="0">
              <a:solidFill>
                <a:schemeClr val="bg1"/>
              </a:solidFill>
            </a:endParaRPr>
          </a:p>
          <a:p>
            <a:pPr marL="800100" lvl="1" indent="-342900">
              <a:buFont typeface="Wingdings" panose="05000000000000000000" pitchFamily="2" charset="2"/>
              <a:buChar char="§"/>
            </a:pPr>
            <a:r>
              <a:rPr lang="es-ES" sz="2000" dirty="0" smtClean="0">
                <a:solidFill>
                  <a:schemeClr val="bg1"/>
                </a:solidFill>
              </a:rPr>
              <a:t>El </a:t>
            </a:r>
            <a:r>
              <a:rPr lang="es-ES" sz="2000" dirty="0">
                <a:solidFill>
                  <a:schemeClr val="bg1"/>
                </a:solidFill>
              </a:rPr>
              <a:t>transmisor, conectado a la PC, permitió </a:t>
            </a:r>
            <a:r>
              <a:rPr lang="es-ES" sz="2000" b="1" dirty="0">
                <a:solidFill>
                  <a:schemeClr val="bg1"/>
                </a:solidFill>
              </a:rPr>
              <a:t>monitorear datos </a:t>
            </a:r>
            <a:r>
              <a:rPr lang="es-ES" sz="2000" dirty="0">
                <a:solidFill>
                  <a:schemeClr val="bg1"/>
                </a:solidFill>
              </a:rPr>
              <a:t>y </a:t>
            </a:r>
            <a:r>
              <a:rPr lang="es-ES" sz="2000" b="1" dirty="0">
                <a:solidFill>
                  <a:schemeClr val="bg1"/>
                </a:solidFill>
              </a:rPr>
              <a:t>enviar comandos</a:t>
            </a:r>
            <a:r>
              <a:rPr lang="es-ES" sz="2000" b="1" dirty="0" smtClean="0">
                <a:solidFill>
                  <a:schemeClr val="bg1"/>
                </a:solidFill>
              </a:rPr>
              <a:t>.</a:t>
            </a:r>
          </a:p>
          <a:p>
            <a:endParaRPr lang="es-ES" sz="2000" dirty="0" smtClean="0">
              <a:solidFill>
                <a:schemeClr val="bg1"/>
              </a:solidFill>
            </a:endParaRPr>
          </a:p>
          <a:p>
            <a:pPr marL="800100" lvl="1" indent="-342900">
              <a:buFont typeface="Wingdings" panose="05000000000000000000" pitchFamily="2" charset="2"/>
              <a:buChar char="§"/>
            </a:pPr>
            <a:r>
              <a:rPr lang="es-ES" sz="2000" dirty="0" smtClean="0">
                <a:solidFill>
                  <a:schemeClr val="bg1"/>
                </a:solidFill>
              </a:rPr>
              <a:t>El </a:t>
            </a:r>
            <a:r>
              <a:rPr lang="es-ES" sz="2000" dirty="0">
                <a:solidFill>
                  <a:schemeClr val="bg1"/>
                </a:solidFill>
              </a:rPr>
              <a:t>receptor procesó los datos del sensor y </a:t>
            </a:r>
            <a:r>
              <a:rPr lang="es-ES" sz="2000" b="1" dirty="0">
                <a:solidFill>
                  <a:schemeClr val="bg1"/>
                </a:solidFill>
              </a:rPr>
              <a:t>activó un pin de salida </a:t>
            </a:r>
            <a:r>
              <a:rPr lang="es-ES" sz="2000" dirty="0">
                <a:solidFill>
                  <a:schemeClr val="bg1"/>
                </a:solidFill>
              </a:rPr>
              <a:t>para simular el control de una lámpara</a:t>
            </a:r>
            <a:r>
              <a:rPr lang="es-ES" sz="2000" dirty="0" smtClean="0">
                <a:solidFill>
                  <a:schemeClr val="bg1"/>
                </a:solidFill>
              </a:rPr>
              <a:t>.</a:t>
            </a:r>
          </a:p>
          <a:p>
            <a:pPr lvl="1"/>
            <a:endParaRPr lang="es-ES" sz="2000" dirty="0" smtClean="0">
              <a:solidFill>
                <a:schemeClr val="bg1"/>
              </a:solidFill>
            </a:endParaRPr>
          </a:p>
          <a:p>
            <a:pPr marL="285750" indent="-285750">
              <a:buFont typeface="Wingdings" panose="05000000000000000000" pitchFamily="2" charset="2"/>
              <a:buChar char="q"/>
            </a:pPr>
            <a:r>
              <a:rPr lang="es-ES" sz="2000" dirty="0" smtClean="0">
                <a:solidFill>
                  <a:schemeClr val="bg1"/>
                </a:solidFill>
              </a:rPr>
              <a:t>Se </a:t>
            </a:r>
            <a:r>
              <a:rPr lang="es-ES" sz="2000" dirty="0">
                <a:solidFill>
                  <a:schemeClr val="bg1"/>
                </a:solidFill>
              </a:rPr>
              <a:t>cumplió el objetivo de </a:t>
            </a:r>
            <a:r>
              <a:rPr lang="es-ES" sz="2000" b="1" dirty="0">
                <a:solidFill>
                  <a:schemeClr val="bg1"/>
                </a:solidFill>
              </a:rPr>
              <a:t>monitorear y controlar remotamente </a:t>
            </a:r>
            <a:r>
              <a:rPr lang="es-ES" sz="2000" dirty="0">
                <a:solidFill>
                  <a:schemeClr val="bg1"/>
                </a:solidFill>
              </a:rPr>
              <a:t>un actuador </a:t>
            </a:r>
            <a:r>
              <a:rPr lang="es-ES" sz="2000" b="1" dirty="0">
                <a:solidFill>
                  <a:schemeClr val="bg1"/>
                </a:solidFill>
              </a:rPr>
              <a:t>mediante comunicación inalámbrica de largo alcance</a:t>
            </a:r>
            <a:r>
              <a:rPr lang="es-ES" sz="2000" dirty="0">
                <a:solidFill>
                  <a:schemeClr val="bg1"/>
                </a:solidFill>
              </a:rPr>
              <a:t>.</a:t>
            </a:r>
            <a:endParaRPr lang="es-AR" sz="2000" dirty="0">
              <a:solidFill>
                <a:schemeClr val="bg1"/>
              </a:solidFill>
            </a:endParaRPr>
          </a:p>
        </p:txBody>
      </p:sp>
    </p:spTree>
    <p:extLst>
      <p:ext uri="{BB962C8B-B14F-4D97-AF65-F5344CB8AC3E}">
        <p14:creationId xmlns:p14="http://schemas.microsoft.com/office/powerpoint/2010/main" val="390760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err="1" smtClean="0">
                <a:solidFill>
                  <a:schemeClr val="accent1">
                    <a:lumMod val="20000"/>
                    <a:lumOff val="80000"/>
                  </a:schemeClr>
                </a:solidFill>
              </a:rPr>
              <a:t>LORaWan</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741297" y="2358141"/>
            <a:ext cx="10900995" cy="1759494"/>
          </a:xfrm>
        </p:spPr>
        <p:txBody>
          <a:bodyPr>
            <a:normAutofit/>
          </a:bodyPr>
          <a:lstStyle/>
          <a:p>
            <a:pPr marL="0" indent="0" algn="ctr">
              <a:buNone/>
            </a:pPr>
            <a:r>
              <a:rPr lang="es-ES" sz="2000" dirty="0" err="1"/>
              <a:t>LoRaWAN</a:t>
            </a:r>
            <a:r>
              <a:rPr lang="es-ES" sz="2000" dirty="0"/>
              <a:t>™ es una especificación​ para redes de baja potencia y área amplia, LPWAN (en inglés, </a:t>
            </a:r>
            <a:r>
              <a:rPr lang="es-ES" sz="2000" dirty="0" err="1"/>
              <a:t>Low</a:t>
            </a:r>
            <a:r>
              <a:rPr lang="es-ES" sz="2000" dirty="0"/>
              <a:t> </a:t>
            </a:r>
            <a:r>
              <a:rPr lang="es-ES" sz="2000" dirty="0" err="1"/>
              <a:t>Power</a:t>
            </a:r>
            <a:r>
              <a:rPr lang="es-ES" sz="2000" dirty="0"/>
              <a:t> Wide </a:t>
            </a:r>
            <a:r>
              <a:rPr lang="es-ES" sz="2000" dirty="0" err="1"/>
              <a:t>Area</a:t>
            </a:r>
            <a:r>
              <a:rPr lang="es-ES" sz="2000" dirty="0"/>
              <a:t> Network),​ diseñada específicamente para dispositivos de bajo consumo de alimentación, que operan en redes de alcance local, regional, nacionales o globales.</a:t>
            </a:r>
            <a:endParaRPr lang="es-AR"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029" y="3819850"/>
            <a:ext cx="5721532" cy="2860766"/>
          </a:xfrm>
          <a:prstGeom prst="rect">
            <a:avLst/>
          </a:prstGeom>
        </p:spPr>
      </p:pic>
    </p:spTree>
    <p:extLst>
      <p:ext uri="{BB962C8B-B14F-4D97-AF65-F5344CB8AC3E}">
        <p14:creationId xmlns:p14="http://schemas.microsoft.com/office/powerpoint/2010/main" val="1491253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86029" y="934479"/>
            <a:ext cx="8761413" cy="706964"/>
          </a:xfrm>
        </p:spPr>
        <p:txBody>
          <a:bodyPr/>
          <a:lstStyle/>
          <a:p>
            <a:r>
              <a:rPr lang="es-ES" b="1" dirty="0" smtClean="0">
                <a:solidFill>
                  <a:schemeClr val="accent1">
                    <a:lumMod val="20000"/>
                    <a:lumOff val="80000"/>
                  </a:schemeClr>
                </a:solidFill>
              </a:rPr>
              <a:t>Comunicación Radiofrecuencia RF</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901057" y="2355306"/>
            <a:ext cx="10131355" cy="1654991"/>
          </a:xfrm>
        </p:spPr>
        <p:txBody>
          <a:bodyPr>
            <a:noAutofit/>
          </a:bodyPr>
          <a:lstStyle/>
          <a:p>
            <a:pPr marL="0" indent="0" algn="ctr">
              <a:buNone/>
            </a:pPr>
            <a:r>
              <a:rPr lang="es-ES" sz="2000" dirty="0"/>
              <a:t>La comunicación por radiofrecuencia (RF) es un método de comunicación que utiliza ondas de radio para transmitir información de forma inalámbrica. Esta técnica es ampliamente utilizada en diversas aplicaciones, desde telecomunicaciones y radiodifusión hasta redes inalámbricas y medición inteligente. </a:t>
            </a:r>
            <a:endParaRPr lang="es-AR"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782" y="4130695"/>
            <a:ext cx="3049903" cy="2206559"/>
          </a:xfrm>
          <a:prstGeom prst="rect">
            <a:avLst/>
          </a:prstGeom>
        </p:spPr>
      </p:pic>
    </p:spTree>
    <p:extLst>
      <p:ext uri="{BB962C8B-B14F-4D97-AF65-F5344CB8AC3E}">
        <p14:creationId xmlns:p14="http://schemas.microsoft.com/office/powerpoint/2010/main" val="3835968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solidFill>
                  <a:schemeClr val="accent1">
                    <a:lumMod val="20000"/>
                    <a:lumOff val="80000"/>
                  </a:schemeClr>
                </a:solidFill>
              </a:rPr>
              <a:t>Microcontrolador Esp32 TX y RX</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574766" y="2342243"/>
            <a:ext cx="11103428" cy="1576614"/>
          </a:xfrm>
        </p:spPr>
        <p:txBody>
          <a:bodyPr>
            <a:normAutofit/>
          </a:bodyPr>
          <a:lstStyle/>
          <a:p>
            <a:pPr marL="0" indent="0" algn="ctr">
              <a:buNone/>
            </a:pPr>
            <a:r>
              <a:rPr lang="es-ES" sz="2000" dirty="0"/>
              <a:t>En el contexto del ESP32 y otros dispositivos con comunicación serie, los pines RX y TX se refieren a los pines de recepción y transmisión de datos, respectivamente. El pin RX (</a:t>
            </a:r>
            <a:r>
              <a:rPr lang="es-ES" sz="2000" dirty="0" err="1"/>
              <a:t>Receive</a:t>
            </a:r>
            <a:r>
              <a:rPr lang="es-ES" sz="2000" dirty="0"/>
              <a:t>) es el que se utiliza para recibir datos enviados desde otro dispositivo, mientras que el pin TX (</a:t>
            </a:r>
            <a:r>
              <a:rPr lang="es-ES" sz="2000" dirty="0" err="1"/>
              <a:t>Transmit</a:t>
            </a:r>
            <a:r>
              <a:rPr lang="es-ES" sz="2000" dirty="0"/>
              <a:t>) es el que se utiliza para enviar datos a otro dispositivo. </a:t>
            </a:r>
            <a:endParaRPr lang="es-AR" sz="2000"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9036" y="3918857"/>
            <a:ext cx="3734888" cy="2489925"/>
          </a:xfrm>
          <a:prstGeom prst="rect">
            <a:avLst/>
          </a:prstGeom>
        </p:spPr>
      </p:pic>
    </p:spTree>
    <p:extLst>
      <p:ext uri="{BB962C8B-B14F-4D97-AF65-F5344CB8AC3E}">
        <p14:creationId xmlns:p14="http://schemas.microsoft.com/office/powerpoint/2010/main" val="169464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3514" y="829977"/>
            <a:ext cx="9870097" cy="1038012"/>
          </a:xfrm>
        </p:spPr>
        <p:txBody>
          <a:bodyPr/>
          <a:lstStyle/>
          <a:p>
            <a:pPr algn="ctr"/>
            <a:r>
              <a:rPr lang="es-ES" b="1" dirty="0" smtClean="0">
                <a:solidFill>
                  <a:schemeClr val="accent1">
                    <a:lumMod val="20000"/>
                    <a:lumOff val="80000"/>
                  </a:schemeClr>
                </a:solidFill>
              </a:rPr>
              <a:t>AHT10 – Sensor de Temperatura y Humedad</a:t>
            </a:r>
            <a:endParaRPr lang="es-AR" b="1" dirty="0">
              <a:solidFill>
                <a:schemeClr val="accent1">
                  <a:lumMod val="20000"/>
                  <a:lumOff val="80000"/>
                </a:schemeClr>
              </a:solidFill>
            </a:endParaRPr>
          </a:p>
        </p:txBody>
      </p:sp>
      <p:sp>
        <p:nvSpPr>
          <p:cNvPr id="3" name="Marcador de contenido 2"/>
          <p:cNvSpPr>
            <a:spLocks noGrp="1"/>
          </p:cNvSpPr>
          <p:nvPr>
            <p:ph idx="1"/>
          </p:nvPr>
        </p:nvSpPr>
        <p:spPr>
          <a:xfrm>
            <a:off x="3095897" y="2459810"/>
            <a:ext cx="8647610" cy="3967116"/>
          </a:xfrm>
        </p:spPr>
        <p:txBody>
          <a:bodyPr>
            <a:normAutofit/>
          </a:bodyPr>
          <a:lstStyle/>
          <a:p>
            <a:pPr marL="0" indent="0" algn="ctr">
              <a:buNone/>
            </a:pPr>
            <a:r>
              <a:rPr lang="es-ES" dirty="0"/>
              <a:t>El AHT10, una nueva generación de sensores de temperatura y humedad, establece un nuevo estándar en tamaño e inteligencia: está integrado en un paquete SMD sin plomo plano de doble fila para soldadura por reflujo con 4x5mm inferior y una altura de 1,6mm. El sensor emite una señal digital calibrada en formato I 2C estándar. El AHT10 está equipado con un chip ASIC nuevo diseñado, un elemento de detección de humedad capacitivo MEMS semiconductor mejorado y un elemento de detección de temperatura estándar en chip. Su rendimiento ha mejorado mucho más allá del nivel de fiabilidad de los sensores de generación anterior. Se ha mejorado la primera generación de sensores de temperatura y humedad para que sean más estables en entornos duros.</a:t>
            </a:r>
            <a:endParaRPr lang="es-AR"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40" y="2355307"/>
            <a:ext cx="2765294" cy="2621642"/>
          </a:xfrm>
          <a:prstGeom prst="rect">
            <a:avLst/>
          </a:prstGeom>
        </p:spPr>
      </p:pic>
    </p:spTree>
    <p:extLst>
      <p:ext uri="{BB962C8B-B14F-4D97-AF65-F5344CB8AC3E}">
        <p14:creationId xmlns:p14="http://schemas.microsoft.com/office/powerpoint/2010/main" val="381453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54954" y="869165"/>
            <a:ext cx="9256143" cy="1286206"/>
          </a:xfrm>
        </p:spPr>
        <p:txBody>
          <a:bodyPr/>
          <a:lstStyle/>
          <a:p>
            <a:pPr algn="ctr"/>
            <a:r>
              <a:rPr lang="es-ES" b="1" dirty="0">
                <a:solidFill>
                  <a:schemeClr val="accent1">
                    <a:lumMod val="20000"/>
                    <a:lumOff val="80000"/>
                  </a:schemeClr>
                </a:solidFill>
              </a:rPr>
              <a:t>Conexión en RF(radio frecuencia) mediante </a:t>
            </a:r>
            <a:r>
              <a:rPr lang="es-ES" b="1" dirty="0" err="1">
                <a:solidFill>
                  <a:schemeClr val="accent1">
                    <a:lumMod val="20000"/>
                    <a:lumOff val="80000"/>
                  </a:schemeClr>
                </a:solidFill>
              </a:rPr>
              <a:t>LORaWan</a:t>
            </a:r>
            <a:r>
              <a:rPr lang="es-AR" dirty="0">
                <a:solidFill>
                  <a:schemeClr val="bg1"/>
                </a:solidFill>
              </a:rPr>
              <a:t/>
            </a:r>
            <a:br>
              <a:rPr lang="es-AR" dirty="0">
                <a:solidFill>
                  <a:schemeClr val="bg1"/>
                </a:solidFill>
              </a:rPr>
            </a:br>
            <a:endParaRPr lang="es-AR" dirty="0"/>
          </a:p>
        </p:txBody>
      </p:sp>
      <p:sp>
        <p:nvSpPr>
          <p:cNvPr id="3" name="Marcador de contenido 2"/>
          <p:cNvSpPr>
            <a:spLocks noGrp="1"/>
          </p:cNvSpPr>
          <p:nvPr>
            <p:ph idx="1"/>
          </p:nvPr>
        </p:nvSpPr>
        <p:spPr/>
        <p:txBody>
          <a:bodyPr/>
          <a:lstStyle/>
          <a:p>
            <a:pPr marL="0" indent="0">
              <a:buNone/>
            </a:pPr>
            <a:r>
              <a:rPr lang="es-ES" b="1" dirty="0" smtClean="0"/>
              <a:t>ACTIVIDAD:</a:t>
            </a:r>
          </a:p>
          <a:p>
            <a:pPr marL="0" indent="0">
              <a:buNone/>
            </a:pPr>
            <a:r>
              <a:rPr lang="es-ES" dirty="0" smtClean="0"/>
              <a:t>Implementen </a:t>
            </a:r>
            <a:r>
              <a:rPr lang="es-ES" dirty="0"/>
              <a:t>una simulación o un prototipo físico de una </a:t>
            </a:r>
            <a:r>
              <a:rPr lang="es-ES" b="1" dirty="0">
                <a:solidFill>
                  <a:schemeClr val="accent6">
                    <a:lumMod val="75000"/>
                  </a:schemeClr>
                </a:solidFill>
              </a:rPr>
              <a:t>Conexión en RF(radio frecuencia) mediante </a:t>
            </a:r>
            <a:r>
              <a:rPr lang="es-ES" b="1" dirty="0" err="1">
                <a:solidFill>
                  <a:schemeClr val="accent6">
                    <a:lumMod val="75000"/>
                  </a:schemeClr>
                </a:solidFill>
              </a:rPr>
              <a:t>LORaWan</a:t>
            </a:r>
            <a:r>
              <a:rPr lang="es-ES" b="1" dirty="0">
                <a:solidFill>
                  <a:schemeClr val="accent6">
                    <a:lumMod val="75000"/>
                  </a:schemeClr>
                </a:solidFill>
              </a:rPr>
              <a:t> </a:t>
            </a:r>
            <a:r>
              <a:rPr lang="es-ES" dirty="0"/>
              <a:t>en </a:t>
            </a:r>
            <a:r>
              <a:rPr lang="es-ES" b="1" dirty="0" err="1">
                <a:solidFill>
                  <a:schemeClr val="tx1"/>
                </a:solidFill>
              </a:rPr>
              <a:t>Wokwi</a:t>
            </a:r>
            <a:r>
              <a:rPr lang="es-ES" b="1" dirty="0">
                <a:solidFill>
                  <a:schemeClr val="tx1"/>
                </a:solidFill>
              </a:rPr>
              <a:t> </a:t>
            </a:r>
            <a:r>
              <a:rPr lang="es-ES" dirty="0"/>
              <a:t>o </a:t>
            </a:r>
            <a:r>
              <a:rPr lang="es-ES" b="1" dirty="0" err="1"/>
              <a:t>Proteus</a:t>
            </a:r>
            <a:r>
              <a:rPr lang="es-ES" dirty="0"/>
              <a:t>, utilizando ESP32 </a:t>
            </a:r>
            <a:r>
              <a:rPr lang="es-ES" dirty="0" err="1"/>
              <a:t>ó</a:t>
            </a:r>
            <a:r>
              <a:rPr lang="es-ES" dirty="0"/>
              <a:t> ARDUINO con las siguientes especificaciones</a:t>
            </a:r>
            <a:r>
              <a:rPr lang="es-ES" dirty="0" smtClean="0"/>
              <a:t>:</a:t>
            </a:r>
          </a:p>
          <a:p>
            <a:pPr marL="0" indent="0">
              <a:buNone/>
            </a:pPr>
            <a:r>
              <a:rPr lang="es-ES" dirty="0" smtClean="0"/>
              <a:t> </a:t>
            </a:r>
            <a:r>
              <a:rPr lang="es-ES" b="1" dirty="0"/>
              <a:t>a.</a:t>
            </a:r>
            <a:r>
              <a:rPr lang="es-ES" dirty="0"/>
              <a:t> Un ESP32 </a:t>
            </a:r>
            <a:r>
              <a:rPr lang="es-ES" dirty="0" err="1"/>
              <a:t>ó</a:t>
            </a:r>
            <a:r>
              <a:rPr lang="es-ES" dirty="0"/>
              <a:t> ARDUINO en modo Transmisor (TX). </a:t>
            </a:r>
            <a:endParaRPr lang="es-ES" dirty="0" smtClean="0"/>
          </a:p>
          <a:p>
            <a:pPr marL="0" indent="0">
              <a:buNone/>
            </a:pPr>
            <a:r>
              <a:rPr lang="es-ES" b="1" dirty="0"/>
              <a:t> </a:t>
            </a:r>
            <a:r>
              <a:rPr lang="es-ES" b="1" dirty="0" smtClean="0"/>
              <a:t>b</a:t>
            </a:r>
            <a:r>
              <a:rPr lang="es-ES" b="1" dirty="0"/>
              <a:t>.</a:t>
            </a:r>
            <a:r>
              <a:rPr lang="es-ES" dirty="0"/>
              <a:t> Un ESP32 </a:t>
            </a:r>
            <a:r>
              <a:rPr lang="es-ES" dirty="0" err="1"/>
              <a:t>ó</a:t>
            </a:r>
            <a:r>
              <a:rPr lang="es-ES" dirty="0"/>
              <a:t> ARDUINO en modo Receptor (RX). </a:t>
            </a:r>
            <a:endParaRPr lang="es-ES" dirty="0" smtClean="0"/>
          </a:p>
          <a:p>
            <a:pPr marL="0" indent="0">
              <a:buNone/>
            </a:pPr>
            <a:r>
              <a:rPr lang="es-ES" dirty="0"/>
              <a:t> </a:t>
            </a:r>
            <a:r>
              <a:rPr lang="es-ES" b="1" dirty="0" smtClean="0"/>
              <a:t>c</a:t>
            </a:r>
            <a:r>
              <a:rPr lang="es-ES" b="1" dirty="0"/>
              <a:t>.</a:t>
            </a:r>
            <a:r>
              <a:rPr lang="es-ES" dirty="0"/>
              <a:t> Un sensor de Temperatura y Humedad </a:t>
            </a:r>
            <a:endParaRPr lang="es-ES" dirty="0" smtClean="0"/>
          </a:p>
          <a:p>
            <a:pPr marL="0" indent="0">
              <a:buNone/>
            </a:pPr>
            <a:r>
              <a:rPr lang="es-ES" dirty="0"/>
              <a:t> </a:t>
            </a:r>
            <a:r>
              <a:rPr lang="es-ES" b="1" dirty="0" smtClean="0"/>
              <a:t>d</a:t>
            </a:r>
            <a:r>
              <a:rPr lang="es-ES" b="1" dirty="0"/>
              <a:t>.</a:t>
            </a:r>
            <a:r>
              <a:rPr lang="es-ES" dirty="0"/>
              <a:t> Uno o dos </a:t>
            </a:r>
            <a:r>
              <a:rPr lang="es-ES" dirty="0" err="1"/>
              <a:t>Relay´s</a:t>
            </a:r>
            <a:r>
              <a:rPr lang="es-ES" dirty="0"/>
              <a:t> para el comando de una lámpara de potencia </a:t>
            </a:r>
            <a:endParaRPr lang="es-AR" b="1" dirty="0"/>
          </a:p>
        </p:txBody>
      </p:sp>
    </p:spTree>
    <p:extLst>
      <p:ext uri="{BB962C8B-B14F-4D97-AF65-F5344CB8AC3E}">
        <p14:creationId xmlns:p14="http://schemas.microsoft.com/office/powerpoint/2010/main" val="1788130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solidFill>
                  <a:schemeClr val="accent2">
                    <a:lumMod val="20000"/>
                    <a:lumOff val="80000"/>
                  </a:schemeClr>
                </a:solidFill>
              </a:rPr>
              <a:t>Imágenes del Proyecto</a:t>
            </a:r>
            <a:endParaRPr lang="es-AR" b="1" dirty="0">
              <a:solidFill>
                <a:schemeClr val="accent2">
                  <a:lumMod val="20000"/>
                  <a:lumOff val="80000"/>
                </a:schemeClr>
              </a:solidFill>
            </a:endParaRP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9335" y="2542172"/>
            <a:ext cx="2008525" cy="3572448"/>
          </a:xfrm>
          <a:prstGeom prst="rect">
            <a:avLst/>
          </a:prstGeom>
          <a:ln w="28575">
            <a:solidFill>
              <a:schemeClr val="accent6">
                <a:lumMod val="75000"/>
              </a:schemeClr>
            </a:solidFill>
          </a:ln>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092" y="2905379"/>
            <a:ext cx="5062080" cy="2846034"/>
          </a:xfrm>
          <a:prstGeom prst="rect">
            <a:avLst/>
          </a:prstGeom>
          <a:ln w="38100">
            <a:solidFill>
              <a:schemeClr val="accent6">
                <a:lumMod val="75000"/>
              </a:schemeClr>
            </a:solidFill>
          </a:ln>
        </p:spPr>
      </p:pic>
    </p:spTree>
    <p:extLst>
      <p:ext uri="{BB962C8B-B14F-4D97-AF65-F5344CB8AC3E}">
        <p14:creationId xmlns:p14="http://schemas.microsoft.com/office/powerpoint/2010/main" val="3817974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6023" y="973668"/>
            <a:ext cx="9757953" cy="706964"/>
          </a:xfrm>
        </p:spPr>
        <p:txBody>
          <a:bodyPr/>
          <a:lstStyle/>
          <a:p>
            <a:pPr algn="ctr"/>
            <a:r>
              <a:rPr lang="es-ES" b="1" dirty="0" smtClean="0">
                <a:solidFill>
                  <a:schemeClr val="accent6">
                    <a:lumMod val="20000"/>
                    <a:lumOff val="80000"/>
                  </a:schemeClr>
                </a:solidFill>
              </a:rPr>
              <a:t>Resolución para la Comunicación </a:t>
            </a:r>
            <a:r>
              <a:rPr lang="es-ES" b="1" dirty="0" err="1" smtClean="0">
                <a:solidFill>
                  <a:schemeClr val="accent6">
                    <a:lumMod val="20000"/>
                    <a:lumOff val="80000"/>
                  </a:schemeClr>
                </a:solidFill>
              </a:rPr>
              <a:t>Fisica</a:t>
            </a:r>
            <a:endParaRPr lang="es-AR" b="1" dirty="0">
              <a:solidFill>
                <a:schemeClr val="accent6">
                  <a:lumMod val="20000"/>
                  <a:lumOff val="80000"/>
                </a:schemeClr>
              </a:solidFill>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256391" y="2786282"/>
            <a:ext cx="2387175" cy="1227908"/>
          </a:xfrm>
          <a:prstGeom prst="rect">
            <a:avLst/>
          </a:prstGeom>
        </p:spPr>
      </p:pic>
      <p:sp>
        <p:nvSpPr>
          <p:cNvPr id="6" name="CuadroTexto 5"/>
          <p:cNvSpPr txBox="1"/>
          <p:nvPr/>
        </p:nvSpPr>
        <p:spPr>
          <a:xfrm>
            <a:off x="901338" y="4796674"/>
            <a:ext cx="1097280" cy="646331"/>
          </a:xfrm>
          <a:prstGeom prst="rect">
            <a:avLst/>
          </a:prstGeom>
          <a:noFill/>
        </p:spPr>
        <p:txBody>
          <a:bodyPr wrap="square" rtlCol="0">
            <a:spAutoFit/>
          </a:bodyPr>
          <a:lstStyle/>
          <a:p>
            <a:pPr algn="ctr"/>
            <a:r>
              <a:rPr lang="es-ES" dirty="0" smtClean="0"/>
              <a:t>Esp8266</a:t>
            </a:r>
            <a:br>
              <a:rPr lang="es-ES" dirty="0" smtClean="0"/>
            </a:br>
            <a:r>
              <a:rPr lang="es-ES" b="1" dirty="0" smtClean="0"/>
              <a:t>EMISOR</a:t>
            </a:r>
            <a:endParaRPr lang="es-AR" b="1" dirty="0"/>
          </a:p>
        </p:txBody>
      </p:sp>
      <p:sp>
        <p:nvSpPr>
          <p:cNvPr id="10" name="CuadroTexto 9"/>
          <p:cNvSpPr txBox="1"/>
          <p:nvPr/>
        </p:nvSpPr>
        <p:spPr>
          <a:xfrm>
            <a:off x="2351314" y="2654832"/>
            <a:ext cx="9144000" cy="2677656"/>
          </a:xfrm>
          <a:prstGeom prst="rect">
            <a:avLst/>
          </a:prstGeom>
          <a:noFill/>
        </p:spPr>
        <p:txBody>
          <a:bodyPr wrap="square" rtlCol="0">
            <a:spAutoFit/>
          </a:bodyPr>
          <a:lstStyle/>
          <a:p>
            <a:r>
              <a:rPr lang="es-ES" b="1" dirty="0"/>
              <a:t> </a:t>
            </a:r>
            <a:r>
              <a:rPr lang="es-ES" sz="2400" b="1" dirty="0"/>
              <a:t>Controlador </a:t>
            </a:r>
            <a:r>
              <a:rPr lang="es-ES" sz="2400" b="1" dirty="0" err="1"/>
              <a:t>LoRa</a:t>
            </a:r>
            <a:r>
              <a:rPr lang="es-ES" sz="2400" b="1" dirty="0"/>
              <a:t> para LED y Lectura de </a:t>
            </a:r>
            <a:r>
              <a:rPr lang="es-ES" sz="2400" b="1" dirty="0" smtClean="0"/>
              <a:t>Luz</a:t>
            </a:r>
          </a:p>
          <a:p>
            <a:endParaRPr lang="es-ES" b="1" dirty="0"/>
          </a:p>
          <a:p>
            <a:r>
              <a:rPr lang="es-ES" dirty="0"/>
              <a:t>Este código permite a un microcontrolador (como ESP32 o ESP8266) </a:t>
            </a:r>
            <a:r>
              <a:rPr lang="es-ES" b="1" dirty="0"/>
              <a:t>enviar comandos</a:t>
            </a:r>
            <a:r>
              <a:rPr lang="es-ES" dirty="0"/>
              <a:t> a otro dispositivo vía </a:t>
            </a:r>
            <a:r>
              <a:rPr lang="es-ES" b="1" dirty="0" err="1"/>
              <a:t>LoRa</a:t>
            </a:r>
            <a:r>
              <a:rPr lang="es-ES" dirty="0"/>
              <a:t> para</a:t>
            </a:r>
            <a:r>
              <a:rPr lang="es-ES" dirty="0" smtClean="0"/>
              <a:t>:</a:t>
            </a:r>
          </a:p>
          <a:p>
            <a:endParaRPr lang="es-ES" dirty="0"/>
          </a:p>
          <a:p>
            <a:pPr marL="285750" indent="-285750">
              <a:buFont typeface="Arial" panose="020B0604020202020204" pitchFamily="34" charset="0"/>
              <a:buChar char="•"/>
            </a:pPr>
            <a:r>
              <a:rPr lang="es-ES" dirty="0"/>
              <a:t>Encender/apagar un pin remotamente (En nuestro ejemplo ese un LED, puede ser un relé</a:t>
            </a:r>
            <a:r>
              <a:rPr lang="es-ES" dirty="0" smtClean="0"/>
              <a:t>)</a:t>
            </a:r>
          </a:p>
          <a:p>
            <a:endParaRPr lang="es-ES" dirty="0"/>
          </a:p>
          <a:p>
            <a:pPr marL="285750" indent="-285750">
              <a:buFont typeface="Arial" panose="020B0604020202020204" pitchFamily="34" charset="0"/>
              <a:buChar char="•"/>
            </a:pPr>
            <a:r>
              <a:rPr lang="es-ES" dirty="0"/>
              <a:t>Recibir y mostrar la </a:t>
            </a:r>
            <a:r>
              <a:rPr lang="es-ES" b="1" dirty="0"/>
              <a:t>intensidad de luz</a:t>
            </a:r>
            <a:r>
              <a:rPr lang="es-ES" dirty="0"/>
              <a:t> (lux) enviada por el sensor BH1750.</a:t>
            </a:r>
          </a:p>
        </p:txBody>
      </p:sp>
    </p:spTree>
    <p:extLst>
      <p:ext uri="{BB962C8B-B14F-4D97-AF65-F5344CB8AC3E}">
        <p14:creationId xmlns:p14="http://schemas.microsoft.com/office/powerpoint/2010/main" val="597979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o 1"/>
          <p:cNvGrpSpPr/>
          <p:nvPr/>
        </p:nvGrpSpPr>
        <p:grpSpPr>
          <a:xfrm>
            <a:off x="464546" y="1855632"/>
            <a:ext cx="2396220" cy="3016814"/>
            <a:chOff x="9477918" y="2384029"/>
            <a:chExt cx="2252527" cy="2522061"/>
          </a:xfrm>
        </p:grpSpPr>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7918" y="2384029"/>
              <a:ext cx="2014401" cy="1598731"/>
            </a:xfrm>
            <a:prstGeom prst="rect">
              <a:avLst/>
            </a:prstGeom>
          </p:spPr>
        </p:pic>
        <p:sp>
          <p:nvSpPr>
            <p:cNvPr id="4" name="CuadroTexto 3"/>
            <p:cNvSpPr txBox="1"/>
            <p:nvPr/>
          </p:nvSpPr>
          <p:spPr>
            <a:xfrm>
              <a:off x="10093234" y="3982760"/>
              <a:ext cx="1637211" cy="923330"/>
            </a:xfrm>
            <a:prstGeom prst="rect">
              <a:avLst/>
            </a:prstGeom>
            <a:noFill/>
          </p:spPr>
          <p:txBody>
            <a:bodyPr wrap="square" rtlCol="0">
              <a:spAutoFit/>
            </a:bodyPr>
            <a:lstStyle/>
            <a:p>
              <a:pPr algn="ctr"/>
              <a:r>
                <a:rPr lang="es-ES" dirty="0" smtClean="0"/>
                <a:t>Esp32</a:t>
              </a:r>
            </a:p>
            <a:p>
              <a:pPr algn="ctr"/>
              <a:r>
                <a:rPr lang="es-ES" b="1" dirty="0" smtClean="0"/>
                <a:t>RECEPTOR</a:t>
              </a:r>
              <a:endParaRPr lang="es-AR" b="1" dirty="0"/>
            </a:p>
            <a:p>
              <a:endParaRPr lang="es-ES" dirty="0" smtClean="0"/>
            </a:p>
          </p:txBody>
        </p:sp>
      </p:grpSp>
      <p:sp>
        <p:nvSpPr>
          <p:cNvPr id="5" name="CuadroTexto 4"/>
          <p:cNvSpPr txBox="1"/>
          <p:nvPr/>
        </p:nvSpPr>
        <p:spPr>
          <a:xfrm>
            <a:off x="2860766" y="2155370"/>
            <a:ext cx="7889966" cy="2585323"/>
          </a:xfrm>
          <a:prstGeom prst="rect">
            <a:avLst/>
          </a:prstGeom>
          <a:noFill/>
        </p:spPr>
        <p:txBody>
          <a:bodyPr wrap="square" rtlCol="0">
            <a:spAutoFit/>
          </a:bodyPr>
          <a:lstStyle/>
          <a:p>
            <a:r>
              <a:rPr lang="es-ES" b="1" dirty="0"/>
              <a:t>Proyecto ESP32 con </a:t>
            </a:r>
            <a:r>
              <a:rPr lang="es-ES" b="1" dirty="0" err="1"/>
              <a:t>LoRa</a:t>
            </a:r>
            <a:r>
              <a:rPr lang="es-ES" b="1" dirty="0"/>
              <a:t> y Sensor de Luz (BH1750</a:t>
            </a:r>
            <a:r>
              <a:rPr lang="es-ES" b="1" dirty="0" smtClean="0"/>
              <a:t>)</a:t>
            </a:r>
          </a:p>
          <a:p>
            <a:endParaRPr lang="es-ES" b="1" dirty="0"/>
          </a:p>
          <a:p>
            <a:r>
              <a:rPr lang="es-ES" dirty="0"/>
              <a:t>Este proyecto utiliza un ESP32 para</a:t>
            </a:r>
            <a:r>
              <a:rPr lang="es-ES" dirty="0" smtClean="0"/>
              <a:t>:</a:t>
            </a:r>
          </a:p>
          <a:p>
            <a:endParaRPr lang="es-ES" dirty="0"/>
          </a:p>
          <a:p>
            <a:pPr marL="285750" indent="-285750">
              <a:buFont typeface="Arial" panose="020B0604020202020204" pitchFamily="34" charset="0"/>
              <a:buChar char="•"/>
            </a:pPr>
            <a:r>
              <a:rPr lang="es-ES" dirty="0"/>
              <a:t>Controlar un </a:t>
            </a:r>
            <a:r>
              <a:rPr lang="es-ES" b="1" dirty="0"/>
              <a:t>LED</a:t>
            </a:r>
            <a:r>
              <a:rPr lang="es-ES" dirty="0"/>
              <a:t> remotamente mediante comandos </a:t>
            </a:r>
            <a:r>
              <a:rPr lang="es-ES" dirty="0" err="1"/>
              <a:t>LoRa</a:t>
            </a:r>
            <a:r>
              <a:rPr lang="es-ES" dirty="0" smtClean="0"/>
              <a:t>.</a:t>
            </a:r>
          </a:p>
          <a:p>
            <a:endParaRPr lang="es-ES" dirty="0"/>
          </a:p>
          <a:p>
            <a:pPr marL="285750" indent="-285750">
              <a:buFont typeface="Arial" panose="020B0604020202020204" pitchFamily="34" charset="0"/>
              <a:buChar char="•"/>
            </a:pPr>
            <a:r>
              <a:rPr lang="es-ES" dirty="0"/>
              <a:t>Medir la </a:t>
            </a:r>
            <a:r>
              <a:rPr lang="es-ES" b="1" dirty="0"/>
              <a:t>intensidad de luz</a:t>
            </a:r>
            <a:r>
              <a:rPr lang="es-ES" dirty="0"/>
              <a:t> (lux) con un sensor BH1750 (GY-302</a:t>
            </a:r>
            <a:r>
              <a:rPr lang="es-ES" dirty="0" smtClean="0"/>
              <a:t>).</a:t>
            </a:r>
          </a:p>
          <a:p>
            <a:endParaRPr lang="es-ES" dirty="0"/>
          </a:p>
          <a:p>
            <a:pPr marL="285750" indent="-285750">
              <a:buFont typeface="Arial" panose="020B0604020202020204" pitchFamily="34" charset="0"/>
              <a:buChar char="•"/>
            </a:pPr>
            <a:r>
              <a:rPr lang="es-ES" dirty="0"/>
              <a:t>Transmitir los datos por </a:t>
            </a:r>
            <a:r>
              <a:rPr lang="es-ES" b="1" dirty="0" err="1"/>
              <a:t>LoRa</a:t>
            </a:r>
            <a:r>
              <a:rPr lang="es-ES" dirty="0"/>
              <a:t> cada 3 segundos.</a:t>
            </a:r>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486" y="2376468"/>
            <a:ext cx="2143125" cy="2143125"/>
          </a:xfrm>
          <a:prstGeom prst="rect">
            <a:avLst/>
          </a:prstGeom>
        </p:spPr>
      </p:pic>
    </p:spTree>
    <p:extLst>
      <p:ext uri="{BB962C8B-B14F-4D97-AF65-F5344CB8AC3E}">
        <p14:creationId xmlns:p14="http://schemas.microsoft.com/office/powerpoint/2010/main" val="8467014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261</TotalTime>
  <Words>478</Words>
  <Application>Microsoft Office PowerPoint</Application>
  <PresentationFormat>Panorámica</PresentationFormat>
  <Paragraphs>52</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Century Gothic</vt:lpstr>
      <vt:lpstr>Wingdings</vt:lpstr>
      <vt:lpstr>Wingdings 3</vt:lpstr>
      <vt:lpstr>Sala de reuniones Ion</vt:lpstr>
      <vt:lpstr>Presentación de PowerPoint</vt:lpstr>
      <vt:lpstr>LORaWan</vt:lpstr>
      <vt:lpstr>Comunicación Radiofrecuencia RF</vt:lpstr>
      <vt:lpstr>Microcontrolador Esp32 TX y RX</vt:lpstr>
      <vt:lpstr>AHT10 – Sensor de Temperatura y Humedad</vt:lpstr>
      <vt:lpstr>Conexión en RF(radio frecuencia) mediante LORaWan </vt:lpstr>
      <vt:lpstr>Imágenes del Proyecto</vt:lpstr>
      <vt:lpstr>Resolución para la Comunicación Fisica</vt:lpstr>
      <vt:lpstr>Presentación de PowerPoint</vt:lpstr>
      <vt:lpstr>Conclusión del proyecto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Romina Huk</dc:creator>
  <cp:lastModifiedBy>Romina Huk</cp:lastModifiedBy>
  <cp:revision>13</cp:revision>
  <dcterms:created xsi:type="dcterms:W3CDTF">2025-05-12T19:31:23Z</dcterms:created>
  <dcterms:modified xsi:type="dcterms:W3CDTF">2025-05-14T20:05:05Z</dcterms:modified>
</cp:coreProperties>
</file>