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378" r:id="rId4"/>
    <p:sldId id="259" r:id="rId5"/>
    <p:sldId id="293" r:id="rId6"/>
    <p:sldId id="323" r:id="rId7"/>
    <p:sldId id="324" r:id="rId8"/>
    <p:sldId id="325" r:id="rId9"/>
    <p:sldId id="322" r:id="rId10"/>
    <p:sldId id="308" r:id="rId11"/>
    <p:sldId id="309" r:id="rId12"/>
    <p:sldId id="328" r:id="rId13"/>
    <p:sldId id="327" r:id="rId14"/>
    <p:sldId id="310" r:id="rId15"/>
    <p:sldId id="329" r:id="rId16"/>
    <p:sldId id="331" r:id="rId17"/>
    <p:sldId id="332" r:id="rId18"/>
    <p:sldId id="333" r:id="rId19"/>
    <p:sldId id="334" r:id="rId20"/>
    <p:sldId id="316" r:id="rId21"/>
    <p:sldId id="315" r:id="rId22"/>
    <p:sldId id="318" r:id="rId23"/>
    <p:sldId id="337" r:id="rId24"/>
    <p:sldId id="338" r:id="rId25"/>
    <p:sldId id="339" r:id="rId26"/>
    <p:sldId id="319" r:id="rId27"/>
    <p:sldId id="320" r:id="rId28"/>
    <p:sldId id="321" r:id="rId29"/>
    <p:sldId id="335" r:id="rId30"/>
    <p:sldId id="336" r:id="rId31"/>
    <p:sldId id="340" r:id="rId32"/>
    <p:sldId id="341" r:id="rId33"/>
    <p:sldId id="342" r:id="rId34"/>
    <p:sldId id="343" r:id="rId35"/>
    <p:sldId id="344" r:id="rId36"/>
    <p:sldId id="345" r:id="rId37"/>
    <p:sldId id="346" r:id="rId38"/>
    <p:sldId id="347" r:id="rId39"/>
    <p:sldId id="354" r:id="rId40"/>
    <p:sldId id="348" r:id="rId41"/>
    <p:sldId id="349" r:id="rId42"/>
    <p:sldId id="355" r:id="rId43"/>
    <p:sldId id="356" r:id="rId44"/>
    <p:sldId id="357" r:id="rId45"/>
    <p:sldId id="358" r:id="rId46"/>
    <p:sldId id="359" r:id="rId47"/>
    <p:sldId id="350" r:id="rId48"/>
    <p:sldId id="351" r:id="rId49"/>
    <p:sldId id="360" r:id="rId50"/>
    <p:sldId id="361" r:id="rId51"/>
    <p:sldId id="363" r:id="rId52"/>
    <p:sldId id="352" r:id="rId53"/>
    <p:sldId id="353" r:id="rId54"/>
    <p:sldId id="364" r:id="rId55"/>
    <p:sldId id="365" r:id="rId56"/>
    <p:sldId id="366" r:id="rId57"/>
    <p:sldId id="362" r:id="rId58"/>
    <p:sldId id="367" r:id="rId59"/>
    <p:sldId id="368" r:id="rId60"/>
    <p:sldId id="369" r:id="rId61"/>
    <p:sldId id="371" r:id="rId62"/>
    <p:sldId id="372" r:id="rId63"/>
    <p:sldId id="373" r:id="rId64"/>
    <p:sldId id="374" r:id="rId65"/>
    <p:sldId id="376" r:id="rId66"/>
    <p:sldId id="377" r:id="rId67"/>
    <p:sldId id="380" r:id="rId68"/>
    <p:sldId id="307" r:id="rId6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203F-098A-4997-84E4-332F4D4C409D}" type="datetimeFigureOut">
              <a:rPr lang="en-US" smtClean="0"/>
              <a:t>18-Sep-25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F994E-21D1-4EC8-AC4D-69CC69386530}" type="slidenum">
              <a:rPr lang="en-US" smtClean="0"/>
              <a:t>‹#›</a:t>
            </a:fld>
            <a:endParaRPr lang="en-US"/>
          </a:p>
        </p:txBody>
      </p:sp>
    </p:spTree>
    <p:extLst>
      <p:ext uri="{BB962C8B-B14F-4D97-AF65-F5344CB8AC3E}">
        <p14:creationId xmlns:p14="http://schemas.microsoft.com/office/powerpoint/2010/main" val="35791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20</a:t>
            </a:fld>
            <a:endParaRPr lang="en-US"/>
          </a:p>
        </p:txBody>
      </p:sp>
    </p:spTree>
    <p:extLst>
      <p:ext uri="{BB962C8B-B14F-4D97-AF65-F5344CB8AC3E}">
        <p14:creationId xmlns:p14="http://schemas.microsoft.com/office/powerpoint/2010/main" val="33780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21</a:t>
            </a:fld>
            <a:endParaRPr lang="en-US"/>
          </a:p>
        </p:txBody>
      </p:sp>
    </p:spTree>
    <p:extLst>
      <p:ext uri="{BB962C8B-B14F-4D97-AF65-F5344CB8AC3E}">
        <p14:creationId xmlns:p14="http://schemas.microsoft.com/office/powerpoint/2010/main" val="332487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23</a:t>
            </a:fld>
            <a:endParaRPr lang="en-US"/>
          </a:p>
        </p:txBody>
      </p:sp>
    </p:spTree>
    <p:extLst>
      <p:ext uri="{BB962C8B-B14F-4D97-AF65-F5344CB8AC3E}">
        <p14:creationId xmlns:p14="http://schemas.microsoft.com/office/powerpoint/2010/main" val="20931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24</a:t>
            </a:fld>
            <a:endParaRPr lang="en-US"/>
          </a:p>
        </p:txBody>
      </p:sp>
    </p:spTree>
    <p:extLst>
      <p:ext uri="{BB962C8B-B14F-4D97-AF65-F5344CB8AC3E}">
        <p14:creationId xmlns:p14="http://schemas.microsoft.com/office/powerpoint/2010/main" val="155237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25</a:t>
            </a:fld>
            <a:endParaRPr lang="en-US"/>
          </a:p>
        </p:txBody>
      </p:sp>
    </p:spTree>
    <p:extLst>
      <p:ext uri="{BB962C8B-B14F-4D97-AF65-F5344CB8AC3E}">
        <p14:creationId xmlns:p14="http://schemas.microsoft.com/office/powerpoint/2010/main" val="3913715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38</a:t>
            </a:fld>
            <a:endParaRPr lang="en-US"/>
          </a:p>
        </p:txBody>
      </p:sp>
    </p:spTree>
    <p:extLst>
      <p:ext uri="{BB962C8B-B14F-4D97-AF65-F5344CB8AC3E}">
        <p14:creationId xmlns:p14="http://schemas.microsoft.com/office/powerpoint/2010/main" val="367283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39</a:t>
            </a:fld>
            <a:endParaRPr lang="en-US"/>
          </a:p>
        </p:txBody>
      </p:sp>
    </p:spTree>
    <p:extLst>
      <p:ext uri="{BB962C8B-B14F-4D97-AF65-F5344CB8AC3E}">
        <p14:creationId xmlns:p14="http://schemas.microsoft.com/office/powerpoint/2010/main" val="156463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09/18/2025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09/18/2025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avel.bernatsky.isit@yandex.b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normAutofit/>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Введение в операционные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Операционная система </a:t>
            </a:r>
            <a:r>
              <a:rPr lang="ru-RU" dirty="0">
                <a:latin typeface="Cambria" panose="02040503050406030204" pitchFamily="18" charset="0"/>
                <a:ea typeface="Cambria" panose="02040503050406030204" pitchFamily="18" charset="0"/>
              </a:rPr>
              <a:t>– это комплекс программ, предназначенных для управления ресурсами компьютера и организации взаимодействия с пользователем</a:t>
            </a:r>
          </a:p>
          <a:p>
            <a:pPr marL="0" indent="0">
              <a:buNone/>
            </a:pPr>
            <a:r>
              <a:rPr lang="ru-RU" b="1" dirty="0">
                <a:latin typeface="Cambria" panose="02040503050406030204" pitchFamily="18" charset="0"/>
                <a:ea typeface="Cambria" panose="02040503050406030204" pitchFamily="18" charset="0"/>
              </a:rPr>
              <a:t>Операционная система</a:t>
            </a:r>
            <a:r>
              <a:rPr lang="ru-RU" dirty="0">
                <a:latin typeface="Cambria" panose="02040503050406030204" pitchFamily="18" charset="0"/>
                <a:ea typeface="Cambria" panose="02040503050406030204" pitchFamily="18" charset="0"/>
              </a:rPr>
              <a:t> – комплекс системных и управляющих программ, предназначенных для наиболее эффективного использования всех ресурсов вычислительной системы (Вычислительная система – взаимосвязанная совокупность аппаратных средств вычислительной техники и программного обеспечения, предназначенная для обработки информации) и удобства работы с ней</a:t>
            </a:r>
          </a:p>
          <a:p>
            <a:pPr marL="0" indent="0">
              <a:buNone/>
            </a:pPr>
            <a:r>
              <a:rPr lang="ru-RU" dirty="0">
                <a:latin typeface="Cambria" panose="02040503050406030204" pitchFamily="18" charset="0"/>
                <a:ea typeface="Cambria" panose="02040503050406030204" pitchFamily="18" charset="0"/>
              </a:rPr>
              <a:t>И это точно не все возможные варианты!!!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5138676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3308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363309"/>
          </a:xfrm>
        </p:spPr>
        <p:txBody>
          <a:bodyPr wrap="square">
            <a:normAutofit lnSpcReduction="10000"/>
          </a:bodyPr>
          <a:lstStyle/>
          <a:p>
            <a:pPr marL="0" indent="0">
              <a:buNone/>
            </a:pPr>
            <a:r>
              <a:rPr lang="ru-RU" b="1" dirty="0">
                <a:latin typeface="Cambria" panose="02040503050406030204" pitchFamily="18" charset="0"/>
                <a:ea typeface="Cambria" panose="02040503050406030204" pitchFamily="18" charset="0"/>
              </a:rPr>
              <a:t>Операционная система как расширенная машина</a:t>
            </a:r>
          </a:p>
          <a:p>
            <a:pPr marL="0" indent="0">
              <a:buNone/>
            </a:pPr>
            <a:r>
              <a:rPr lang="ru-RU" dirty="0">
                <a:latin typeface="Cambria" panose="02040503050406030204" pitchFamily="18" charset="0"/>
                <a:ea typeface="Cambria" panose="02040503050406030204" pitchFamily="18" charset="0"/>
              </a:rPr>
              <a:t>Немного подробнее об этом «понятном абстрактном наборе ресурсов» который предоставляется системой:</a:t>
            </a:r>
          </a:p>
          <a:p>
            <a:pPr marL="0" indent="0">
              <a:buNone/>
            </a:pPr>
            <a:r>
              <a:rPr lang="ru-RU" b="1" dirty="0">
                <a:latin typeface="Cambria" panose="02040503050406030204" pitchFamily="18" charset="0"/>
                <a:ea typeface="Cambria" panose="02040503050406030204" pitchFamily="18" charset="0"/>
              </a:rPr>
              <a:t>Архитектура</a:t>
            </a:r>
            <a:r>
              <a:rPr lang="ru-RU" dirty="0">
                <a:latin typeface="Cambria" panose="02040503050406030204" pitchFamily="18" charset="0"/>
                <a:ea typeface="Cambria" panose="02040503050406030204" pitchFamily="18" charset="0"/>
              </a:rPr>
              <a:t> большинства компьютеров (система команд, организация памяти, ввод-вывод данных и структура шин) на уровне машинного языка слишком примитивна и неудобна для использования в программах, особенно это касается систем ввода-вывода</a:t>
            </a:r>
          </a:p>
          <a:p>
            <a:pPr marL="0" indent="0">
              <a:buNone/>
            </a:pPr>
            <a:r>
              <a:rPr lang="ru-RU" dirty="0">
                <a:latin typeface="Cambria" panose="02040503050406030204" pitchFamily="18" charset="0"/>
                <a:ea typeface="Cambria" panose="02040503050406030204" pitchFamily="18" charset="0"/>
              </a:rPr>
              <a:t>Так, например, представьте что вам надо поработать скажем с </a:t>
            </a:r>
            <a:r>
              <a:rPr lang="en-US" dirty="0">
                <a:latin typeface="Cambria" panose="02040503050406030204" pitchFamily="18" charset="0"/>
                <a:ea typeface="Cambria" panose="02040503050406030204" pitchFamily="18" charset="0"/>
              </a:rPr>
              <a:t>SATA-</a:t>
            </a:r>
            <a:r>
              <a:rPr lang="ru-RU" dirty="0">
                <a:latin typeface="Cambria" panose="02040503050406030204" pitchFamily="18" charset="0"/>
                <a:ea typeface="Cambria" panose="02040503050406030204" pitchFamily="18" charset="0"/>
              </a:rPr>
              <a:t>диском. Первая инструкция о работе</a:t>
            </a:r>
            <a:r>
              <a:rPr lang="en-US" dirty="0">
                <a:latin typeface="Cambria" panose="02040503050406030204" pitchFamily="18" charset="0"/>
                <a:ea typeface="Cambria" panose="02040503050406030204" pitchFamily="18" charset="0"/>
              </a:rPr>
              <a:t> SATA-</a:t>
            </a:r>
            <a:r>
              <a:rPr lang="ru-RU" dirty="0">
                <a:latin typeface="Cambria" panose="02040503050406030204" pitchFamily="18" charset="0"/>
                <a:ea typeface="Cambria" panose="02040503050406030204" pitchFamily="18" charset="0"/>
              </a:rPr>
              <a:t>интерфейса содержала информации свыше 450!!! страниц. Вы уверены что хотите прочитать всё это, чтобы просто сохранить файл в своей программе?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8972627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116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363309"/>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Именно! Поэтому для упрощения работы программистам предоставляется некоторый набор функций позволяющий записывать информацию блоками на диск при этом не вдаваясь в детали как это устроено. Такой набор функций представлен </a:t>
            </a:r>
            <a:r>
              <a:rPr lang="ru-RU" b="1" dirty="0">
                <a:latin typeface="Cambria" panose="02040503050406030204" pitchFamily="18" charset="0"/>
                <a:ea typeface="Cambria" panose="02040503050406030204" pitchFamily="18" charset="0"/>
              </a:rPr>
              <a:t>драйвером </a:t>
            </a:r>
            <a:r>
              <a:rPr lang="ru-RU" dirty="0">
                <a:latin typeface="Cambria" panose="02040503050406030204" pitchFamily="18" charset="0"/>
                <a:ea typeface="Cambria" panose="02040503050406030204" pitchFamily="18" charset="0"/>
              </a:rPr>
              <a:t>(мы еще поговорим о них позже в семестре)</a:t>
            </a:r>
          </a:p>
          <a:p>
            <a:pPr marL="0" indent="0">
              <a:buNone/>
            </a:pPr>
            <a:r>
              <a:rPr lang="ru-RU" dirty="0">
                <a:latin typeface="Cambria" panose="02040503050406030204" pitchFamily="18" charset="0"/>
                <a:ea typeface="Cambria" panose="02040503050406030204" pitchFamily="18" charset="0"/>
              </a:rPr>
              <a:t>Но для многих приложений даже такой уровень абстракции слишком низкого уровня. Поэтому операционные системы предоставляют ещё один уровень абстракции для работы с дисками – </a:t>
            </a:r>
            <a:r>
              <a:rPr lang="ru-RU" b="1" dirty="0">
                <a:latin typeface="Cambria" panose="02040503050406030204" pitchFamily="18" charset="0"/>
                <a:ea typeface="Cambria" panose="02040503050406030204" pitchFamily="18" charset="0"/>
              </a:rPr>
              <a:t>файлы!!!</a:t>
            </a:r>
          </a:p>
          <a:p>
            <a:pPr marL="0" indent="0">
              <a:buNone/>
            </a:pPr>
            <a:r>
              <a:rPr lang="ru-RU" dirty="0">
                <a:latin typeface="Cambria" panose="02040503050406030204" pitchFamily="18" charset="0"/>
                <a:ea typeface="Cambria" panose="02040503050406030204" pitchFamily="18" charset="0"/>
              </a:rPr>
              <a:t>Используя эту абстракцию, программы могут создавать, записывать и читать файлы, не вникая в подробности реальной работы оборудования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3488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Хорошая абстракция превращает практически неподъемную задачу в две, решить которые вполне по силам: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Определить и реализовать абстракции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Использовать эти абстракции для решения текущей проблемы</a:t>
            </a:r>
          </a:p>
          <a:p>
            <a:pPr marL="0" indent="0">
              <a:buNone/>
            </a:pPr>
            <a:r>
              <a:rPr lang="ru-RU" b="1" dirty="0">
                <a:latin typeface="Cambria" panose="02040503050406030204" pitchFamily="18" charset="0"/>
                <a:ea typeface="Cambria" panose="02040503050406030204" pitchFamily="18" charset="0"/>
              </a:rPr>
              <a:t>Задача операционной системы </a:t>
            </a:r>
            <a:r>
              <a:rPr lang="ru-RU" dirty="0">
                <a:latin typeface="Cambria" panose="02040503050406030204" pitchFamily="18" charset="0"/>
                <a:ea typeface="Cambria" panose="02040503050406030204" pitchFamily="18" charset="0"/>
              </a:rPr>
              <a:t>заключается в создании хорошей абстракции, а затем в реализации абстрактных объектов, создаваемых в рамках этой абстракции, и управлении ими. Немного позже в лекциях мы рассмотрим что это за абстракции и почему они важны! </a:t>
            </a:r>
          </a:p>
          <a:p>
            <a:pPr marL="0" indent="0">
              <a:buNone/>
            </a:pPr>
            <a:r>
              <a:rPr lang="ru-RU" dirty="0">
                <a:latin typeface="Cambria" panose="02040503050406030204" pitchFamily="18" charset="0"/>
                <a:ea typeface="Cambria" panose="02040503050406030204" pitchFamily="18" charset="0"/>
              </a:rPr>
              <a:t>Но даже уже сейчас можно сказать, что под этими элегантными абстракциями система скрывает весь тот ужас аппаратного обеспечения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5921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79348" y="1494691"/>
            <a:ext cx="10433304"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Можно представить себе это таким образом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586223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B44BADA1-922E-78CF-4491-13E158E366E8}"/>
              </a:ext>
            </a:extLst>
          </p:cNvPr>
          <p:cNvPicPr>
            <a:picLocks noChangeAspect="1"/>
          </p:cNvPicPr>
          <p:nvPr/>
        </p:nvPicPr>
        <p:blipFill>
          <a:blip r:embed="rId2"/>
          <a:stretch>
            <a:fillRect/>
          </a:stretch>
        </p:blipFill>
        <p:spPr>
          <a:xfrm>
            <a:off x="2309812" y="2244090"/>
            <a:ext cx="7572375" cy="3924300"/>
          </a:xfrm>
          <a:prstGeom prst="rect">
            <a:avLst/>
          </a:prstGeom>
        </p:spPr>
      </p:pic>
    </p:spTree>
    <p:extLst>
      <p:ext uri="{BB962C8B-B14F-4D97-AF65-F5344CB8AC3E}">
        <p14:creationId xmlns:p14="http://schemas.microsoft.com/office/powerpoint/2010/main" val="191038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79348" y="1494691"/>
            <a:ext cx="10433304"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рассмотреть более серьезную версию прошлой схемы, то будет нечто такое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CBB206F9-B446-1329-DDD0-E5EDF03F19FD}"/>
              </a:ext>
            </a:extLst>
          </p:cNvPr>
          <p:cNvPicPr>
            <a:picLocks noChangeAspect="1"/>
          </p:cNvPicPr>
          <p:nvPr/>
        </p:nvPicPr>
        <p:blipFill>
          <a:blip r:embed="rId2"/>
          <a:stretch>
            <a:fillRect/>
          </a:stretch>
        </p:blipFill>
        <p:spPr>
          <a:xfrm>
            <a:off x="2674429" y="2355838"/>
            <a:ext cx="9517571" cy="4502162"/>
          </a:xfrm>
          <a:prstGeom prst="rect">
            <a:avLst/>
          </a:prstGeom>
        </p:spPr>
      </p:pic>
    </p:spTree>
    <p:extLst>
      <p:ext uri="{BB962C8B-B14F-4D97-AF65-F5344CB8AC3E}">
        <p14:creationId xmlns:p14="http://schemas.microsoft.com/office/powerpoint/2010/main" val="391384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fontScale="92500"/>
          </a:bodyPr>
          <a:lstStyle/>
          <a:p>
            <a:pPr marL="0" indent="0">
              <a:buNone/>
            </a:pPr>
            <a:r>
              <a:rPr lang="ru-RU" b="1" dirty="0">
                <a:latin typeface="Cambria" panose="02040503050406030204" pitchFamily="18" charset="0"/>
                <a:ea typeface="Cambria" panose="02040503050406030204" pitchFamily="18" charset="0"/>
              </a:rPr>
              <a:t>Операционная система в качестве менеджера ресурсов </a:t>
            </a:r>
          </a:p>
          <a:p>
            <a:pPr marL="0" indent="0">
              <a:buNone/>
            </a:pPr>
            <a:r>
              <a:rPr lang="ru-RU" dirty="0">
                <a:latin typeface="Cambria" panose="02040503050406030204" pitchFamily="18" charset="0"/>
                <a:ea typeface="Cambria" panose="02040503050406030204" pitchFamily="18" charset="0"/>
              </a:rPr>
              <a:t>А теперь поговорим о второй функции системы, а именно управление ресурсами</a:t>
            </a:r>
          </a:p>
          <a:p>
            <a:pPr marL="0" indent="0">
              <a:buNone/>
            </a:pPr>
            <a:r>
              <a:rPr lang="ru-RU" dirty="0">
                <a:latin typeface="Cambria" panose="02040503050406030204" pitchFamily="18" charset="0"/>
                <a:ea typeface="Cambria" panose="02040503050406030204" pitchFamily="18" charset="0"/>
              </a:rPr>
              <a:t>Представление о том, что операционная система главным образом предоставляет абстракции для прикладных программ, – это взгляд сверху вниз. Сторонники альтернативного взгляда, снизу вверх, придерживаются того мнения, что операционная система существует для управления всеми частями сложной системы</a:t>
            </a:r>
          </a:p>
          <a:p>
            <a:pPr marL="0" indent="0">
              <a:buNone/>
            </a:pPr>
            <a:r>
              <a:rPr lang="ru-RU" dirty="0">
                <a:latin typeface="Cambria" panose="02040503050406030204" pitchFamily="18" charset="0"/>
                <a:ea typeface="Cambria" panose="02040503050406030204" pitchFamily="18" charset="0"/>
              </a:rPr>
              <a:t>Сторонники взгляда снизу вверх считают, что задача операционной системы заключается в обеспечении упорядоченного и управляемого распределения процессоров, памяти и устройств ввода-вывода между различными программами, претендующими на их использование</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98784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Современные операционные системы допускают одновременную работу нескольких программ. Представьте себе, что будет, если все три программы, работающие на одном и том же компьютере, попытаются распечатать свои выходные данные одновременно на одном и том же принтере</a:t>
            </a:r>
          </a:p>
          <a:p>
            <a:pPr marL="0" indent="0">
              <a:buNone/>
            </a:pPr>
            <a:r>
              <a:rPr lang="ru-RU" dirty="0">
                <a:latin typeface="Cambria" panose="02040503050406030204" pitchFamily="18" charset="0"/>
                <a:ea typeface="Cambria" panose="02040503050406030204" pitchFamily="18" charset="0"/>
              </a:rPr>
              <a:t>Первые несколько строчек распечатки могут быть от программы № 1, следующие несколько строчек – от программы № 2, затем несколько строчек от программы № 3 и т. д. В результате получится полный хаос. </a:t>
            </a:r>
          </a:p>
          <a:p>
            <a:pPr marL="0" indent="0">
              <a:buNone/>
            </a:pPr>
            <a:r>
              <a:rPr lang="ru-RU" dirty="0">
                <a:latin typeface="Cambria" panose="02040503050406030204" pitchFamily="18" charset="0"/>
                <a:ea typeface="Cambria" panose="02040503050406030204" pitchFamily="18" charset="0"/>
              </a:rPr>
              <a:t>Операционная система призвана навести порядок в потенциально возможном хаосе</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6257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Управление ресурсами включает в себя </a:t>
            </a:r>
            <a:r>
              <a:rPr lang="ru-RU" b="1" dirty="0">
                <a:latin typeface="Cambria" panose="02040503050406030204" pitchFamily="18" charset="0"/>
                <a:ea typeface="Cambria" panose="02040503050406030204" pitchFamily="18" charset="0"/>
              </a:rPr>
              <a:t>мультиплексирование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распределение</a:t>
            </a:r>
            <a:r>
              <a:rPr lang="ru-RU" dirty="0">
                <a:latin typeface="Cambria" panose="02040503050406030204" pitchFamily="18" charset="0"/>
                <a:ea typeface="Cambria" panose="02040503050406030204" pitchFamily="18" charset="0"/>
              </a:rPr>
              <a:t>) ресурсов двумя различными способами:</a:t>
            </a:r>
            <a:r>
              <a:rPr lang="ru-RU" b="1" dirty="0">
                <a:latin typeface="Cambria" panose="02040503050406030204" pitchFamily="18" charset="0"/>
                <a:ea typeface="Cambria" panose="02040503050406030204" pitchFamily="18" charset="0"/>
              </a:rPr>
              <a:t> во времени </a:t>
            </a:r>
            <a:r>
              <a:rPr lang="ru-RU" dirty="0">
                <a:latin typeface="Cambria" panose="02040503050406030204" pitchFamily="18" charset="0"/>
                <a:ea typeface="Cambria" panose="02040503050406030204" pitchFamily="18" charset="0"/>
              </a:rPr>
              <a:t>и </a:t>
            </a:r>
            <a:r>
              <a:rPr lang="ru-RU" b="1" dirty="0">
                <a:latin typeface="Cambria" panose="02040503050406030204" pitchFamily="18" charset="0"/>
                <a:ea typeface="Cambria" panose="02040503050406030204" pitchFamily="18" charset="0"/>
              </a:rPr>
              <a:t>в пространстве</a:t>
            </a:r>
          </a:p>
          <a:p>
            <a:pPr marL="0" indent="0">
              <a:buNone/>
            </a:pPr>
            <a:r>
              <a:rPr lang="ru-RU" dirty="0">
                <a:latin typeface="Cambria" panose="02040503050406030204" pitchFamily="18" charset="0"/>
                <a:ea typeface="Cambria" panose="02040503050406030204" pitchFamily="18" charset="0"/>
              </a:rPr>
              <a:t>Когда ресурс разделяется </a:t>
            </a:r>
            <a:r>
              <a:rPr lang="ru-RU" b="1" dirty="0">
                <a:latin typeface="Cambria" panose="02040503050406030204" pitchFamily="18" charset="0"/>
                <a:ea typeface="Cambria" panose="02040503050406030204" pitchFamily="18" charset="0"/>
              </a:rPr>
              <a:t>во времени</a:t>
            </a:r>
            <a:r>
              <a:rPr lang="ru-RU" dirty="0">
                <a:latin typeface="Cambria" panose="02040503050406030204" pitchFamily="18" charset="0"/>
                <a:ea typeface="Cambria" panose="02040503050406030204" pitchFamily="18" charset="0"/>
              </a:rPr>
              <a:t>, различные программы или пользователи используют его </a:t>
            </a:r>
            <a:r>
              <a:rPr lang="ru-RU" b="1" dirty="0">
                <a:latin typeface="Cambria" panose="02040503050406030204" pitchFamily="18" charset="0"/>
                <a:ea typeface="Cambria" panose="02040503050406030204" pitchFamily="18" charset="0"/>
              </a:rPr>
              <a:t>по очереди</a:t>
            </a:r>
            <a:r>
              <a:rPr lang="ru-RU" dirty="0">
                <a:latin typeface="Cambria" panose="02040503050406030204" pitchFamily="18" charset="0"/>
                <a:ea typeface="Cambria" panose="02040503050406030204" pitchFamily="18" charset="0"/>
              </a:rPr>
              <a:t>: сначала ресурс получают в пользование одни, потом другие и т. д.</a:t>
            </a:r>
          </a:p>
          <a:p>
            <a:pPr marL="0" indent="0">
              <a:buNone/>
            </a:pPr>
            <a:r>
              <a:rPr lang="ru-RU" dirty="0">
                <a:latin typeface="Cambria" panose="02040503050406030204" pitchFamily="18" charset="0"/>
                <a:ea typeface="Cambria" panose="02040503050406030204" pitchFamily="18" charset="0"/>
              </a:rPr>
              <a:t>Определение того, как именно ресурс будет разделяться во времени – кто будет следующим потребителем и как долго,  – это задача операционной системы</a:t>
            </a:r>
          </a:p>
          <a:p>
            <a:pPr marL="0" indent="0">
              <a:buNone/>
            </a:pPr>
            <a:r>
              <a:rPr lang="ru-RU" dirty="0">
                <a:latin typeface="Cambria" panose="02040503050406030204" pitchFamily="18" charset="0"/>
                <a:ea typeface="Cambria" panose="02040503050406030204" pitchFamily="18" charset="0"/>
              </a:rPr>
              <a:t>Возвращаясь к принтеру можно привести такой пример – когда в очереди для распечатки на одном принтере находятся несколько заданий на печать, нужно принять решение, какое из них будет выполнено следующим</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1229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Другим видом разделения ресурсов является </a:t>
            </a:r>
            <a:r>
              <a:rPr lang="ru-RU" b="1" dirty="0">
                <a:latin typeface="Cambria" panose="02040503050406030204" pitchFamily="18" charset="0"/>
                <a:ea typeface="Cambria" panose="02040503050406030204" pitchFamily="18" charset="0"/>
              </a:rPr>
              <a:t>пространственное</a:t>
            </a:r>
            <a:r>
              <a:rPr lang="ru-RU" dirty="0">
                <a:latin typeface="Cambria" panose="02040503050406030204" pitchFamily="18" charset="0"/>
                <a:ea typeface="Cambria" panose="02040503050406030204" pitchFamily="18" charset="0"/>
              </a:rPr>
              <a:t> разделение. Вместо поочередной работы каждый клиент получает </a:t>
            </a:r>
            <a:r>
              <a:rPr lang="ru-RU" b="1" dirty="0">
                <a:latin typeface="Cambria" panose="02040503050406030204" pitchFamily="18" charset="0"/>
                <a:ea typeface="Cambria" panose="02040503050406030204" pitchFamily="18" charset="0"/>
              </a:rPr>
              <a:t>какую-то часть </a:t>
            </a:r>
            <a:r>
              <a:rPr lang="ru-RU" dirty="0">
                <a:latin typeface="Cambria" panose="02040503050406030204" pitchFamily="18" charset="0"/>
                <a:ea typeface="Cambria" panose="02040503050406030204" pitchFamily="18" charset="0"/>
              </a:rPr>
              <a:t>разделяемого ресурса</a:t>
            </a:r>
          </a:p>
          <a:p>
            <a:pPr marL="0" indent="0">
              <a:buNone/>
            </a:pPr>
            <a:r>
              <a:rPr lang="ru-RU" dirty="0">
                <a:latin typeface="Cambria" panose="02040503050406030204" pitchFamily="18" charset="0"/>
                <a:ea typeface="Cambria" panose="02040503050406030204" pitchFamily="18" charset="0"/>
              </a:rPr>
              <a:t>Например, оперативная память обычно делится среди нескольких работающих программ, так что все они одновременно могут постоянно находиться в памяти (например, используя центральный процессор по очереди) и естественно все проблемы равной доступности, обеспечения безопасности и т. д. забота операционной системы</a:t>
            </a:r>
          </a:p>
          <a:p>
            <a:pPr marL="0" indent="0">
              <a:buNone/>
            </a:pPr>
            <a:r>
              <a:rPr lang="ru-RU" dirty="0">
                <a:latin typeface="Cambria" panose="02040503050406030204" pitchFamily="18" charset="0"/>
                <a:ea typeface="Cambria" panose="02040503050406030204" pitchFamily="18" charset="0"/>
              </a:rPr>
              <a:t>Другим ресурсом с пространственным делением будет жесткий диск. Распределение дискового пространства и отслеживание того, кто какие дисковые блоки использует, – это типичная задача операционной системы по управлению ресурсами</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8614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36 часов лекций, 36 часов лабораторных работ, 36 часов консультаций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Итоговая проверка знаний в виде </a:t>
            </a:r>
            <a:r>
              <a:rPr lang="ru-RU" altLang="ru-RU" sz="3200" b="1" dirty="0">
                <a:latin typeface="Cambria" panose="02040503050406030204" pitchFamily="18" charset="0"/>
                <a:ea typeface="Cambria" panose="02040503050406030204" pitchFamily="18" charset="0"/>
                <a:cs typeface="Arial" panose="020B0604020202020204" pitchFamily="34" charset="0"/>
              </a:rPr>
              <a:t>Экзамена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Задания для лабораторных работ и презентации лекций </a:t>
            </a:r>
            <a:r>
              <a:rPr lang="en-US" altLang="ru-RU" sz="3200" dirty="0" err="1">
                <a:latin typeface="Cambria" panose="02040503050406030204" pitchFamily="18" charset="0"/>
                <a:ea typeface="Cambria" panose="02040503050406030204" pitchFamily="18" charset="0"/>
                <a:cs typeface="Arial" panose="020B0604020202020204" pitchFamily="34" charset="0"/>
              </a:rPr>
              <a:t>diskstation</a:t>
            </a:r>
            <a:r>
              <a:rPr lang="ru-RU" altLang="ru-RU" sz="3200" dirty="0">
                <a:latin typeface="Cambria" panose="02040503050406030204" pitchFamily="18" charset="0"/>
                <a:ea typeface="Cambria" panose="02040503050406030204" pitchFamily="18" charset="0"/>
                <a:cs typeface="Arial" panose="020B0604020202020204" pitchFamily="34" charset="0"/>
              </a:rPr>
              <a:t>/Преподаватели/Бернацкий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Рефераты</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Мысли</a:t>
            </a:r>
            <a:r>
              <a:rPr lang="en-US" altLang="ru-RU" sz="3200" dirty="0">
                <a:latin typeface="Cambria" panose="02040503050406030204" pitchFamily="18" charset="0"/>
                <a:ea typeface="Cambria" panose="02040503050406030204" pitchFamily="18" charset="0"/>
                <a:cs typeface="Arial" panose="020B0604020202020204" pitchFamily="34" charset="0"/>
              </a:rPr>
              <a:t> </a:t>
            </a:r>
            <a:r>
              <a:rPr lang="ru-RU" altLang="ru-RU" sz="3200" dirty="0">
                <a:latin typeface="Cambria" panose="02040503050406030204" pitchFamily="18" charset="0"/>
                <a:ea typeface="Cambria" panose="02040503050406030204" pitchFamily="18" charset="0"/>
                <a:cs typeface="Arial" panose="020B0604020202020204" pitchFamily="34" charset="0"/>
              </a:rPr>
              <a:t>или замечания по поводу курса «Операционные системы» можно оставить тут –</a:t>
            </a:r>
            <a:r>
              <a:rPr lang="en-US" altLang="ru-RU" sz="3200" dirty="0">
                <a:latin typeface="Cambria" panose="02040503050406030204" pitchFamily="18" charset="0"/>
                <a:ea typeface="Cambria" panose="02040503050406030204" pitchFamily="18" charset="0"/>
                <a:cs typeface="Arial" panose="020B0604020202020204" pitchFamily="34" charset="0"/>
              </a:rPr>
              <a:t> </a:t>
            </a:r>
            <a:r>
              <a:rPr lang="en-US" altLang="ru-RU" sz="3200" dirty="0">
                <a:latin typeface="Cambria" panose="02040503050406030204" pitchFamily="18" charset="0"/>
                <a:ea typeface="Cambria" panose="02040503050406030204" pitchFamily="18" charset="0"/>
                <a:cs typeface="Arial" panose="020B0604020202020204" pitchFamily="34" charset="0"/>
                <a:hlinkClick r:id="rId2"/>
              </a:rPr>
              <a:t>pavel.bernatsky.isit@yandex.by</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35016832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До того, как начать</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Операционная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система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в качестве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менеджера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ресурсов </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4943420-FCF4-1FDB-8B83-121BE3D8B9FB}"/>
              </a:ext>
            </a:extLst>
          </p:cNvPr>
          <p:cNvPicPr>
            <a:picLocks noChangeAspect="1"/>
          </p:cNvPicPr>
          <p:nvPr/>
        </p:nvPicPr>
        <p:blipFill>
          <a:blip r:embed="rId3"/>
          <a:stretch>
            <a:fillRect/>
          </a:stretch>
        </p:blipFill>
        <p:spPr>
          <a:xfrm>
            <a:off x="3294647" y="0"/>
            <a:ext cx="8897353" cy="6858000"/>
          </a:xfrm>
          <a:prstGeom prst="rect">
            <a:avLst/>
          </a:prstGeom>
        </p:spPr>
      </p:pic>
    </p:spTree>
    <p:extLst>
      <p:ext uri="{BB962C8B-B14F-4D97-AF65-F5344CB8AC3E}">
        <p14:creationId xmlns:p14="http://schemas.microsoft.com/office/powerpoint/2010/main" val="26431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17005"/>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НО! Операционная система является необычным механизмом управления в двух отношениях: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Функции операционной системы работают точно так же, как и все остальное программное обеспечение, т.е. они реализованы в виде отдельных программ или набора программ, исполняющихся процессором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Операционная система часто передает управление другим процессам и должна ожидать, когда процессор снова позволит ей выполнять свои обязанности</a:t>
            </a:r>
          </a:p>
          <a:p>
            <a:pPr marL="0" indent="0">
              <a:buNone/>
            </a:pPr>
            <a:r>
              <a:rPr lang="ru-RU" dirty="0">
                <a:latin typeface="Cambria" panose="02040503050406030204" pitchFamily="18" charset="0"/>
                <a:ea typeface="Cambria" panose="02040503050406030204" pitchFamily="18" charset="0"/>
              </a:rPr>
              <a:t>Таким образом, операционная система уступает управление процессору, чтобы он смог выполнить некоторую «полезную» работу, а затем возобновляет контроль ровно настолько, чтобы подготовить процессор к следующей части работы</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Назначение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2316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Как уже говорилось операционная система предназначена для управления различными ресурсами вычислительной системы</a:t>
            </a:r>
          </a:p>
          <a:p>
            <a:pPr marL="0" indent="0">
              <a:buNone/>
            </a:pPr>
            <a:r>
              <a:rPr lang="ru-RU" dirty="0">
                <a:latin typeface="Cambria" panose="02040503050406030204" pitchFamily="18" charset="0"/>
                <a:ea typeface="Cambria" panose="02040503050406030204" pitchFamily="18" charset="0"/>
              </a:rPr>
              <a:t>Данный факт служит основой для следующего принципа – все функции ОС группируются в соответствии с типами ресурсов, которыми они управляют. Такие группы называют </a:t>
            </a:r>
            <a:r>
              <a:rPr lang="ru-RU" b="1" dirty="0">
                <a:latin typeface="Cambria" panose="02040503050406030204" pitchFamily="18" charset="0"/>
                <a:ea typeface="Cambria" panose="02040503050406030204" pitchFamily="18" charset="0"/>
              </a:rPr>
              <a:t>подсистемами ОС</a:t>
            </a:r>
            <a:r>
              <a:rPr lang="ru-RU" dirty="0">
                <a:latin typeface="Cambria" panose="02040503050406030204" pitchFamily="18" charset="0"/>
                <a:ea typeface="Cambria" panose="02040503050406030204" pitchFamily="18" charset="0"/>
              </a:rPr>
              <a:t>, а наиболее важные из них: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процессами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памятью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файлами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внешними устройствами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Пользовательского интерфейса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Защиты данных и администрирования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05777241"/>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Состав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47699BEE-FE65-94D6-3E9A-F053FAF12B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762" t="3816" r="9617" b="9241"/>
          <a:stretch/>
        </p:blipFill>
        <p:spPr>
          <a:xfrm>
            <a:off x="8530336" y="3429000"/>
            <a:ext cx="3251200" cy="3241040"/>
          </a:xfrm>
          <a:prstGeom prst="rect">
            <a:avLst/>
          </a:prstGeom>
        </p:spPr>
      </p:pic>
    </p:spTree>
    <p:extLst>
      <p:ext uri="{BB962C8B-B14F-4D97-AF65-F5344CB8AC3E}">
        <p14:creationId xmlns:p14="http://schemas.microsoft.com/office/powerpoint/2010/main" val="39202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solidFill>
                  <a:prstClr val="black"/>
                </a:solidFill>
                <a:latin typeface="Cambria" panose="02040503050406030204" pitchFamily="18" charset="0"/>
                <a:ea typeface="Cambria" panose="02040503050406030204" pitchFamily="18" charset="0"/>
                <a:cs typeface="+mj-cs"/>
              </a:rPr>
              <a:t>Если же взглянуть на</a:t>
            </a:r>
            <a:br>
              <a:rPr lang="ru-RU" dirty="0">
                <a:solidFill>
                  <a:prstClr val="black"/>
                </a:solidFill>
                <a:latin typeface="Cambria" panose="02040503050406030204" pitchFamily="18" charset="0"/>
                <a:ea typeface="Cambria" panose="02040503050406030204" pitchFamily="18" charset="0"/>
                <a:cs typeface="+mj-cs"/>
              </a:rPr>
            </a:br>
            <a:r>
              <a:rPr lang="ru-RU" dirty="0">
                <a:solidFill>
                  <a:prstClr val="black"/>
                </a:solidFill>
                <a:latin typeface="Cambria" panose="02040503050406030204" pitchFamily="18" charset="0"/>
                <a:ea typeface="Cambria" panose="02040503050406030204" pitchFamily="18" charset="0"/>
                <a:cs typeface="+mj-cs"/>
              </a:rPr>
              <a:t>состав какой-нибудь</a:t>
            </a:r>
            <a:br>
              <a:rPr lang="ru-RU" dirty="0">
                <a:solidFill>
                  <a:prstClr val="black"/>
                </a:solidFill>
                <a:latin typeface="Cambria" panose="02040503050406030204" pitchFamily="18" charset="0"/>
                <a:ea typeface="Cambria" panose="02040503050406030204" pitchFamily="18" charset="0"/>
                <a:cs typeface="+mj-cs"/>
              </a:rPr>
            </a:br>
            <a:r>
              <a:rPr lang="ru-RU" dirty="0">
                <a:solidFill>
                  <a:prstClr val="black"/>
                </a:solidFill>
                <a:latin typeface="Cambria" panose="02040503050406030204" pitchFamily="18" charset="0"/>
                <a:ea typeface="Cambria" panose="02040503050406030204" pitchFamily="18" charset="0"/>
                <a:cs typeface="+mj-cs"/>
              </a:rPr>
              <a:t>системы,  то вот вам </a:t>
            </a:r>
            <a:br>
              <a:rPr lang="ru-RU" dirty="0">
                <a:solidFill>
                  <a:prstClr val="black"/>
                </a:solidFill>
                <a:latin typeface="Cambria" panose="02040503050406030204" pitchFamily="18" charset="0"/>
                <a:ea typeface="Cambria" panose="02040503050406030204" pitchFamily="18" charset="0"/>
                <a:cs typeface="+mj-cs"/>
              </a:rPr>
            </a:br>
            <a:r>
              <a:rPr lang="en-US" dirty="0">
                <a:solidFill>
                  <a:prstClr val="black"/>
                </a:solidFill>
                <a:latin typeface="Cambria" panose="02040503050406030204" pitchFamily="18" charset="0"/>
                <a:ea typeface="Cambria" panose="02040503050406030204" pitchFamily="18" charset="0"/>
                <a:cs typeface="+mj-cs"/>
              </a:rPr>
              <a:t>Windows</a:t>
            </a:r>
            <a:endParaRPr lang="LID4096" dirty="0"/>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stretch>
            <a:fillRect/>
          </a:stretch>
        </p:blipFill>
        <p:spPr>
          <a:xfrm>
            <a:off x="4128882" y="0"/>
            <a:ext cx="7756428" cy="6858000"/>
          </a:xfrm>
          <a:prstGeom prst="rect">
            <a:avLst/>
          </a:prstGeom>
        </p:spPr>
      </p:pic>
    </p:spTree>
    <p:extLst>
      <p:ext uri="{BB962C8B-B14F-4D97-AF65-F5344CB8AC3E}">
        <p14:creationId xmlns:p14="http://schemas.microsoft.com/office/powerpoint/2010/main" val="240552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solidFill>
                  <a:prstClr val="black"/>
                </a:solidFill>
                <a:latin typeface="Cambria" panose="02040503050406030204" pitchFamily="18" charset="0"/>
                <a:ea typeface="Cambria" panose="02040503050406030204" pitchFamily="18" charset="0"/>
                <a:cs typeface="+mj-cs"/>
              </a:rPr>
              <a:t>Или </a:t>
            </a:r>
            <a:r>
              <a:rPr lang="en-US" dirty="0">
                <a:solidFill>
                  <a:prstClr val="black"/>
                </a:solidFill>
                <a:latin typeface="Cambria" panose="02040503050406030204" pitchFamily="18" charset="0"/>
                <a:ea typeface="Cambria" panose="02040503050406030204" pitchFamily="18" charset="0"/>
                <a:cs typeface="+mj-cs"/>
              </a:rPr>
              <a:t>Linux</a:t>
            </a:r>
            <a:endParaRPr lang="LID4096" dirty="0"/>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81994" y="788919"/>
            <a:ext cx="7756428" cy="5280161"/>
          </a:xfrm>
          <a:prstGeom prst="rect">
            <a:avLst/>
          </a:prstGeom>
        </p:spPr>
      </p:pic>
    </p:spTree>
    <p:extLst>
      <p:ext uri="{BB962C8B-B14F-4D97-AF65-F5344CB8AC3E}">
        <p14:creationId xmlns:p14="http://schemas.microsoft.com/office/powerpoint/2010/main" val="229754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latin typeface="Cambria" panose="02040503050406030204" pitchFamily="18" charset="0"/>
                <a:ea typeface="Cambria" panose="02040503050406030204" pitchFamily="18" charset="0"/>
              </a:rPr>
              <a:t>А может </a:t>
            </a:r>
            <a:r>
              <a:rPr lang="en-US" dirty="0">
                <a:latin typeface="Cambria" panose="02040503050406030204" pitchFamily="18" charset="0"/>
                <a:ea typeface="Cambria" panose="02040503050406030204" pitchFamily="18" charset="0"/>
              </a:rPr>
              <a:t>Unix</a:t>
            </a:r>
            <a:r>
              <a:rPr lang="ru-RU" dirty="0">
                <a:latin typeface="Cambria" panose="02040503050406030204" pitchFamily="18" charset="0"/>
                <a:ea typeface="Cambria" panose="02040503050406030204" pitchFamily="18" charset="0"/>
              </a:rPr>
              <a:t>?</a:t>
            </a:r>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48657" y="135749"/>
            <a:ext cx="5419174" cy="6586501"/>
          </a:xfrm>
          <a:prstGeom prst="rect">
            <a:avLst/>
          </a:prstGeom>
        </p:spPr>
      </p:pic>
    </p:spTree>
    <p:extLst>
      <p:ext uri="{BB962C8B-B14F-4D97-AF65-F5344CB8AC3E}">
        <p14:creationId xmlns:p14="http://schemas.microsoft.com/office/powerpoint/2010/main" val="285981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Собственно, так часто говорим о каких-то функциях  ОС, а что же всё таки за они? Ну как бы вот: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Прием от пользователя (оператора) заданий или команд, сформулированных на соответствующих языках, и их обработка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Загрузка в ОП программ и их исполнение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Инициация программы (передача ей управления)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Прием и исполнение программных запросов на запуск, приостановку, остановку других программ; организация взаимодействия между задачами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Идентификация всех программ и данных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работы системы управления файлами и/или систем управления БД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86665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режима мультипрограммирования (многозадачности)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Планирование и диспетчеризация задач</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функций по организации и управлению операциями ввода/вывода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Удовлетворение жестким ограничениям на время ответа в режиме реального времени (для соответствующих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памятью, организация виртуальной памяти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Организация механизмов обмена сообщениями и данными между выполняющимися программами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4266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Защита одной программы от влияния другой; обеспечение сохранности данных</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Аутентификация, авторизация и другие средства обеспечения безопасности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Предоставление услуг на случай частичного сбоя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работы систем программирования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Параллельное исполнение нескольких задач</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 многое другое</a:t>
            </a:r>
          </a:p>
          <a:p>
            <a:pPr marL="0" indent="0">
              <a:buNone/>
            </a:pPr>
            <a:r>
              <a:rPr lang="ru-RU" dirty="0">
                <a:latin typeface="Cambria" panose="02040503050406030204" pitchFamily="18" charset="0"/>
                <a:ea typeface="Cambria" panose="02040503050406030204" pitchFamily="18" charset="0"/>
              </a:rPr>
              <a:t>Их реально много. Не зря же ядро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со всякими общими системными библиотеками растянулось на 70 млн. строк кода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14738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Окей. Судя по всему операционная система может многое, но все ли системы могут одно и тоже? Ну точно нет, именно поэтому все системы можно проклассифицировать по разным критериям</a:t>
            </a:r>
          </a:p>
          <a:p>
            <a:pPr marL="0" indent="0">
              <a:buNone/>
            </a:pPr>
            <a:r>
              <a:rPr lang="ru-RU" dirty="0">
                <a:latin typeface="Cambria" panose="02040503050406030204" pitchFamily="18" charset="0"/>
                <a:ea typeface="Cambria" panose="02040503050406030204" pitchFamily="18" charset="0"/>
              </a:rPr>
              <a:t>Рассмотрим парочку (да их будет не два, не придирайтесь)</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способа организации вычислений: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пакетной обработки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разделения времени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реального времени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95216377"/>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2378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Условие получение автомата – защита всех лабораторных работ на 9-10 + написание реферата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Для защиты работы на 9-10 даётся единственная попытка!!!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Количество тем для рефератов ограничено</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Промежуточные тесты (в периоды аттестаций)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Результаты тестов не смогут аннулировать уже заработанный автомат, но повлияют на итоговую отметку</a:t>
            </a: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До того, как начать</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69723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типа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монолитным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модульным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микроядром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a:t>
            </a:r>
            <a:r>
              <a:rPr lang="ru-RU" dirty="0" err="1">
                <a:latin typeface="Cambria" panose="02040503050406030204" pitchFamily="18" charset="0"/>
                <a:ea typeface="Cambria" panose="02040503050406030204" pitchFamily="18" charset="0"/>
              </a:rPr>
              <a:t>экзоядром</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a:t>
            </a:r>
            <a:r>
              <a:rPr lang="ru-RU" dirty="0" err="1">
                <a:latin typeface="Cambria" panose="02040503050406030204" pitchFamily="18" charset="0"/>
                <a:ea typeface="Cambria" panose="02040503050406030204" pitchFamily="18" charset="0"/>
              </a:rPr>
              <a:t>наноядром</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гибридным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комбинированным ядром</a:t>
            </a:r>
          </a:p>
          <a:p>
            <a:pPr marL="0" indent="0">
              <a:buNone/>
            </a:pPr>
            <a:r>
              <a:rPr lang="ru-RU" dirty="0">
                <a:latin typeface="Cambria" panose="02040503050406030204" pitchFamily="18" charset="0"/>
                <a:ea typeface="Cambria" panose="02040503050406030204" pitchFamily="18" charset="0"/>
              </a:rPr>
              <a:t>Так много вопросов и так мало ответов, но об этом в 3 лекции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47327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В зависимости от количества </a:t>
            </a:r>
            <a:r>
              <a:rPr lang="ru-RU" b="1" dirty="0">
                <a:latin typeface="Cambria" panose="02040503050406030204" pitchFamily="18" charset="0"/>
                <a:ea typeface="Cambria" panose="02040503050406030204" pitchFamily="18" charset="0"/>
              </a:rPr>
              <a:t>единовременно решаемых задач</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Однозадачные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Многозадачные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количества пользователей</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Однопользовательские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Многопользовательские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количества поддерживаемых процессоров</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Однопроцессорные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Многопроцессорные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возможности работы в компьютерной сети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Локальные – автономные ОС, которые не позволяют работать с компьютерными сетями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Сетевые – ОС с поддержкой компьютерных сетей</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49498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роли в сетевом взаимодействии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Серверные – ОС, открывающие доступ к ресурсам сети и осуществляющие управление сетевой инфраструктурой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Клиентские – ОС, которые имеют возможность получения доступа к ресурсам сети</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типа лицензии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Открытые – ОС с открытым исходным кодом, который можно изучать и редактировать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Проприетарные – ОС, связанные с определенным правообладателем и, как правило, имеющие закрытый исходный код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7020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сферы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использования</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мэйнфреймов – больших компьютеров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серверов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персональных компьютеров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OC мобильных устройств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Встроенные OC</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OC маршрутизаторов</a:t>
            </a:r>
          </a:p>
          <a:p>
            <a:pPr marL="0" indent="0">
              <a:buNone/>
            </a:pPr>
            <a:r>
              <a:rPr lang="ru-RU" dirty="0">
                <a:latin typeface="Cambria" panose="02040503050406030204" pitchFamily="18" charset="0"/>
                <a:ea typeface="Cambria" panose="02040503050406030204" pitchFamily="18" charset="0"/>
              </a:rPr>
              <a:t>Как можно заметить, чуть ли не каждый аспект ОС можно взять за основу для какой-то классификации и поэтому этот список можно продолжать ещё долго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3196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 вот мы пришли к моменту, когда возникают не супер важные, но всё ещё вопросы: как мы пришли к тем операционным системам которые у нас есть сейчас? Неужели операционные системы всегда были такие?</a:t>
            </a:r>
          </a:p>
          <a:p>
            <a:pPr marL="0" indent="0">
              <a:buNone/>
            </a:pPr>
            <a:r>
              <a:rPr lang="ru-RU" dirty="0">
                <a:latin typeface="Cambria" panose="02040503050406030204" pitchFamily="18" charset="0"/>
                <a:ea typeface="Cambria" panose="02040503050406030204" pitchFamily="18" charset="0"/>
              </a:rPr>
              <a:t>Если кратко ответить на последний вопрос – конечно же нет</a:t>
            </a:r>
          </a:p>
          <a:p>
            <a:pPr marL="0" indent="0">
              <a:buNone/>
            </a:pPr>
            <a:r>
              <a:rPr lang="ru-RU" dirty="0">
                <a:latin typeface="Cambria" panose="02040503050406030204" pitchFamily="18" charset="0"/>
                <a:ea typeface="Cambria" panose="02040503050406030204" pitchFamily="18" charset="0"/>
              </a:rPr>
              <a:t>История развития операционных систем насчитывает уже много лет и во многом сама необходимость в таких системах появилась из-за желания заниматься расчётами и заниматься как можно продуктивнее и быстрее!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77992809"/>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197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как операционные системы появились и развивались в процессе конструирования компьютеров, эти события исторически тесно связаны</a:t>
            </a:r>
          </a:p>
          <a:p>
            <a:pPr marL="0" indent="0">
              <a:buNone/>
            </a:pPr>
            <a:r>
              <a:rPr lang="ru-RU" dirty="0">
                <a:latin typeface="Cambria" panose="02040503050406030204" pitchFamily="18" charset="0"/>
                <a:ea typeface="Cambria" panose="02040503050406030204" pitchFamily="18" charset="0"/>
              </a:rPr>
              <a:t>Поэтому чтобы представить, как выглядели операционные системы, мы рассмотрим несколько следующих друг за другом поколений компьютеров</a:t>
            </a:r>
          </a:p>
          <a:p>
            <a:pPr marL="0" indent="0">
              <a:buNone/>
            </a:pPr>
            <a:r>
              <a:rPr lang="ru-RU" dirty="0">
                <a:latin typeface="Cambria" panose="02040503050406030204" pitchFamily="18" charset="0"/>
                <a:ea typeface="Cambria" panose="02040503050406030204" pitchFamily="18" charset="0"/>
              </a:rPr>
              <a:t>Такая схема взаимосвязи поколений операционных систем и компьютеров носит довольно приблизительный характер, но она обеспечивает некоторую структуру, без которой невозможно было бы что-то понять</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36225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Сколько же этих самых поколений? – В целом пять, однако стоит упомянуть и 0-ое поколение с которого всё началось</a:t>
            </a:r>
          </a:p>
          <a:p>
            <a:pPr marL="0" indent="0">
              <a:buNone/>
            </a:pPr>
            <a:r>
              <a:rPr lang="ru-RU" dirty="0">
                <a:latin typeface="Cambria" panose="02040503050406030204" pitchFamily="18" charset="0"/>
                <a:ea typeface="Cambria" panose="02040503050406030204" pitchFamily="18" charset="0"/>
              </a:rPr>
              <a:t>Собственно поколения таковы: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Нулевое поколение – механические и электромеханические устройства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Первое поколение (1945-1955 гг.) – электронные лампы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Второе поколение (1955-1965 гг.) – транзисторы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Третье поколение (1965-1980 гг.) – интегральные микросхемы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Четвертое поколение (1980-2005 гг.) – однокристальные микропроцессоры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Пятое поколение (2005 г. - по </a:t>
            </a:r>
            <a:r>
              <a:rPr lang="ru-RU" dirty="0" err="1">
                <a:latin typeface="Cambria" panose="02040503050406030204" pitchFamily="18" charset="0"/>
                <a:ea typeface="Cambria" panose="02040503050406030204" pitchFamily="18" charset="0"/>
              </a:rPr>
              <a:t>н.в</a:t>
            </a:r>
            <a:r>
              <a:rPr lang="ru-RU" dirty="0">
                <a:latin typeface="Cambria" panose="02040503050406030204" pitchFamily="18" charset="0"/>
                <a:ea typeface="Cambria" panose="02040503050406030204" pitchFamily="18" charset="0"/>
              </a:rPr>
              <a:t>.) – многоядерные процессоры, смартфоны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643069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Нулевое поколение – механические и электромеханические устройства</a:t>
            </a:r>
          </a:p>
          <a:p>
            <a:pPr marL="0" indent="0">
              <a:buNone/>
            </a:pPr>
            <a:r>
              <a:rPr lang="ru-RU" dirty="0">
                <a:latin typeface="Cambria" panose="02040503050406030204" pitchFamily="18" charset="0"/>
                <a:ea typeface="Cambria" panose="02040503050406030204" pitchFamily="18" charset="0"/>
              </a:rPr>
              <a:t>Первый настоящий цифровой компьютер был</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изобретен английским математиком</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Чарльзом Бэббиджем</a:t>
            </a:r>
          </a:p>
          <a:p>
            <a:pPr marL="0" indent="0">
              <a:buNone/>
            </a:pPr>
            <a:r>
              <a:rPr lang="ru-RU" dirty="0">
                <a:latin typeface="Cambria" panose="02040503050406030204" pitchFamily="18" charset="0"/>
                <a:ea typeface="Cambria" panose="02040503050406030204" pitchFamily="18" charset="0"/>
              </a:rPr>
              <a:t>Эта машина была чисто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механической</a:t>
            </a:r>
          </a:p>
          <a:p>
            <a:pPr marL="0" indent="0">
              <a:buNone/>
            </a:pPr>
            <a:r>
              <a:rPr lang="ru-RU" dirty="0">
                <a:latin typeface="Cambria" panose="02040503050406030204" pitchFamily="18" charset="0"/>
                <a:ea typeface="Cambria" panose="02040503050406030204" pitchFamily="18" charset="0"/>
              </a:rPr>
              <a:t>Не стоит и говорить, что ни</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какой операционной системы</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у такой машины не было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F8BF15AD-56E6-2D31-4A33-E48231940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217" y="3880894"/>
            <a:ext cx="3552883" cy="2779776"/>
          </a:xfrm>
          <a:prstGeom prst="rect">
            <a:avLst/>
          </a:prstGeom>
        </p:spPr>
      </p:pic>
      <p:pic>
        <p:nvPicPr>
          <p:cNvPr id="4" name="Picture 3">
            <a:extLst>
              <a:ext uri="{FF2B5EF4-FFF2-40B4-BE49-F238E27FC236}">
                <a16:creationId xmlns:a16="http://schemas.microsoft.com/office/drawing/2014/main" id="{C509AC25-B19A-0886-BF14-16437ECE7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823" y="1574625"/>
            <a:ext cx="3068193" cy="3566613"/>
          </a:xfrm>
          <a:prstGeom prst="rect">
            <a:avLst/>
          </a:prstGeom>
        </p:spPr>
      </p:pic>
    </p:spTree>
    <p:extLst>
      <p:ext uri="{BB962C8B-B14F-4D97-AF65-F5344CB8AC3E}">
        <p14:creationId xmlns:p14="http://schemas.microsoft.com/office/powerpoint/2010/main" val="1884659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Первое поколение (1945-1955 гг.) – электронные лампы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Примитивны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электронных лампах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Ненадежны</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Нет необходимости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341FECD8-A476-0B04-477C-9FAA1EF4D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687" y="2355559"/>
            <a:ext cx="6717747" cy="3778732"/>
          </a:xfrm>
          <a:prstGeom prst="rect">
            <a:avLst/>
          </a:prstGeom>
        </p:spPr>
      </p:pic>
    </p:spTree>
    <p:extLst>
      <p:ext uri="{BB962C8B-B14F-4D97-AF65-F5344CB8AC3E}">
        <p14:creationId xmlns:p14="http://schemas.microsoft.com/office/powerpoint/2010/main" val="442285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На заре компьютерной эры каждую машину проектировала, создавала, программировала, эксплуатировала и обслуживала одна и та же группа людей (как правило, инженеров)</a:t>
            </a:r>
          </a:p>
          <a:p>
            <a:pPr marL="0" indent="0">
              <a:buNone/>
            </a:pPr>
            <a:r>
              <a:rPr lang="ru-RU" dirty="0">
                <a:latin typeface="Cambria" panose="02040503050406030204" pitchFamily="18" charset="0"/>
                <a:ea typeface="Cambria" panose="02040503050406030204" pitchFamily="18" charset="0"/>
              </a:rPr>
              <a:t>Все программирование велось исключительно на машинном языке или, и того хуже, за счет сборки электрических схем, а для управления основными функциями машины приходилось подключать к коммутационным панелям тысячи проводов. О языках программирования (даже об ассемблере) тогда еще ничего не было известно. Об операционных системах вообще никто ничего не слышал</a:t>
            </a:r>
          </a:p>
          <a:p>
            <a:pPr marL="0" indent="0">
              <a:buNone/>
            </a:pPr>
            <a:r>
              <a:rPr lang="ru-RU" dirty="0">
                <a:latin typeface="Cambria" panose="02040503050406030204" pitchFamily="18" charset="0"/>
                <a:ea typeface="Cambria" panose="02040503050406030204" pitchFamily="18" charset="0"/>
              </a:rPr>
              <a:t>Режим работы программиста заключался в том, чтобы записаться на определенное машинное время на специальном стенде, затем спуститься в машинный зал, вставить свою коммутационную панель в компьютер и провести следующие несколько часов в надежде, что в процессе работы не выйдет из строя ни одна из примерно 20 тысяч электронных ламп</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3159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Понятие операционных систем</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Ядро операционной системы</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Процессы и потоки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Управление потоками и их синхронизация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Компьютерное время</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Устройство виртуальной памяти и не только</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Ввод-вывод и файловая система</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И др.</a:t>
            </a: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167447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Операционные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70080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Второе поколение (1955-1965 гг.) – транзисторы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Строились на транзисторах</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Пакетная обработка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FMS, IBSYS</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4">
            <a:extLst>
              <a:ext uri="{FF2B5EF4-FFF2-40B4-BE49-F238E27FC236}">
                <a16:creationId xmlns:a16="http://schemas.microsoft.com/office/drawing/2014/main" id="{8E569836-B004-1D96-18D7-74973D280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872" y="2179168"/>
            <a:ext cx="3128136" cy="4331994"/>
          </a:xfrm>
          <a:prstGeom prst="rect">
            <a:avLst/>
          </a:prstGeom>
        </p:spPr>
      </p:pic>
      <p:pic>
        <p:nvPicPr>
          <p:cNvPr id="4" name="Рисунок 6">
            <a:extLst>
              <a:ext uri="{FF2B5EF4-FFF2-40B4-BE49-F238E27FC236}">
                <a16:creationId xmlns:a16="http://schemas.microsoft.com/office/drawing/2014/main" id="{6FA454D8-BEE4-996D-7AE0-9806C1FB5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060" y="4526885"/>
            <a:ext cx="6276080" cy="2130580"/>
          </a:xfrm>
          <a:prstGeom prst="rect">
            <a:avLst/>
          </a:prstGeom>
        </p:spPr>
      </p:pic>
    </p:spTree>
    <p:extLst>
      <p:ext uri="{BB962C8B-B14F-4D97-AF65-F5344CB8AC3E}">
        <p14:creationId xmlns:p14="http://schemas.microsoft.com/office/powerpoint/2010/main" val="357233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Именно в этот период зарождаются операционные системы пакетной обработки. Но каковы предпосылки?</a:t>
            </a:r>
          </a:p>
          <a:p>
            <a:pPr marL="0" indent="0">
              <a:buNone/>
            </a:pPr>
            <a:r>
              <a:rPr lang="ru-RU" dirty="0">
                <a:latin typeface="Cambria" panose="02040503050406030204" pitchFamily="18" charset="0"/>
                <a:ea typeface="Cambria" panose="02040503050406030204" pitchFamily="18" charset="0"/>
              </a:rPr>
              <a:t>В середине 1950-х годов изобретение и применение транзисторов радикально изменило всю картину. Компьютеры стали достаточно надежными, появилась высокая вероятность того, что машины будут работать довольно долго, выполняя при этом полезные функции. Впервые сложилось четкое разделение между проектировщиками, сборщиками, операторами, программистами и обслуживающим персоналом</a:t>
            </a:r>
          </a:p>
          <a:p>
            <a:pPr marL="0" indent="0">
              <a:buNone/>
            </a:pPr>
            <a:r>
              <a:rPr lang="ru-RU" dirty="0">
                <a:latin typeface="Cambria" panose="02040503050406030204" pitchFamily="18" charset="0"/>
                <a:ea typeface="Cambria" panose="02040503050406030204" pitchFamily="18" charset="0"/>
              </a:rPr>
              <a:t>Машины, называемые теперь </a:t>
            </a:r>
            <a:r>
              <a:rPr lang="ru-RU" b="1" dirty="0">
                <a:latin typeface="Cambria" panose="02040503050406030204" pitchFamily="18" charset="0"/>
                <a:ea typeface="Cambria" panose="02040503050406030204" pitchFamily="18" charset="0"/>
              </a:rPr>
              <a:t>мэйнфреймами</a:t>
            </a:r>
            <a:r>
              <a:rPr lang="ru-RU" dirty="0">
                <a:latin typeface="Cambria" panose="02040503050406030204" pitchFamily="18" charset="0"/>
                <a:ea typeface="Cambria" panose="02040503050406030204" pitchFamily="18" charset="0"/>
              </a:rPr>
              <a:t>, располагались в специальных больших залах с кондиционированием воздуха, где ими управлял целый штат профессиональных операторов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4562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Ну и конечно же позволить такие машины могли себе только государство, корпорации или университеты ведь стоимость такой радости исчислялась миллионами!</a:t>
            </a:r>
          </a:p>
          <a:p>
            <a:pPr marL="0" indent="0">
              <a:buNone/>
            </a:pPr>
            <a:r>
              <a:rPr lang="ru-RU" dirty="0">
                <a:latin typeface="Cambria" panose="02040503050406030204" pitchFamily="18" charset="0"/>
                <a:ea typeface="Cambria" panose="02040503050406030204" pitchFamily="18" charset="0"/>
              </a:rPr>
              <a:t>Чтобы выполнить задание (то есть программу или комплект программ), программист сначала должен был записать его на бумаге (на Фортране или ассемблере), а затем перенести на перфокарты. После этого он должен был принести колоду перфокарт в комнату ввода данных, передать одному из операторов и идти пить кофе в ожидании, когда будет готов результат</a:t>
            </a:r>
          </a:p>
          <a:p>
            <a:pPr marL="0" indent="0">
              <a:buNone/>
            </a:pPr>
            <a:r>
              <a:rPr lang="ru-RU" dirty="0">
                <a:latin typeface="Cambria" panose="02040503050406030204" pitchFamily="18" charset="0"/>
                <a:ea typeface="Cambria" panose="02040503050406030204" pitchFamily="18" charset="0"/>
              </a:rPr>
              <a:t>Вот вам и первый звоночек!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1495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Когда компьютер заканчивал выполнение какого-либо из текущих заданий, оператор подходил к принтеру, отрывал лист с полученными данными и относил его в комнату для распечаток, где программист позже мог его забрать. </a:t>
            </a:r>
          </a:p>
          <a:p>
            <a:pPr marL="0" indent="0">
              <a:buNone/>
            </a:pPr>
            <a:r>
              <a:rPr lang="ru-RU" dirty="0">
                <a:latin typeface="Cambria" panose="02040503050406030204" pitchFamily="18" charset="0"/>
                <a:ea typeface="Cambria" panose="02040503050406030204" pitchFamily="18" charset="0"/>
              </a:rPr>
              <a:t>Затем оператор брал одну из колод перфокарт, принесенных из комнаты ввода данных, и запускал ее на считывание.</a:t>
            </a:r>
          </a:p>
          <a:p>
            <a:pPr marL="0" indent="0">
              <a:buNone/>
            </a:pPr>
            <a:r>
              <a:rPr lang="ru-RU" dirty="0">
                <a:latin typeface="Cambria" panose="02040503050406030204" pitchFamily="18" charset="0"/>
                <a:ea typeface="Cambria" panose="02040503050406030204" pitchFamily="18" charset="0"/>
              </a:rPr>
              <a:t>Если в процессе расчетов был необходим компилятор языка Фортран, то оператору приходилось брать его из картотечного шкафа и загружать в машину отдельно. На одно только хождение операторов по машинному залу терялась впустую масса драгоценного компьютерного времени</a:t>
            </a:r>
          </a:p>
          <a:p>
            <a:pPr marL="0" indent="0">
              <a:buNone/>
            </a:pPr>
            <a:r>
              <a:rPr lang="ru-RU" dirty="0">
                <a:latin typeface="Cambria" panose="02040503050406030204" pitchFamily="18" charset="0"/>
                <a:ea typeface="Cambria" panose="02040503050406030204" pitchFamily="18" charset="0"/>
              </a:rPr>
              <a:t>Вот вам и второй звоночек!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0719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А теперь возникает вопрос: насколько эффективно такое использование машины при учёте её стоимости? Я думаю очевидно</a:t>
            </a:r>
          </a:p>
          <a:p>
            <a:pPr marL="0" indent="0">
              <a:buNone/>
            </a:pPr>
            <a:r>
              <a:rPr lang="ru-RU" dirty="0">
                <a:latin typeface="Cambria" panose="02040503050406030204" pitchFamily="18" charset="0"/>
                <a:ea typeface="Cambria" panose="02040503050406030204" pitchFamily="18" charset="0"/>
              </a:rPr>
              <a:t>Поиском способа повышения эффективности использования машинного времени люди занялись довольно быстро</a:t>
            </a:r>
          </a:p>
          <a:p>
            <a:pPr marL="0" indent="0">
              <a:buNone/>
            </a:pPr>
            <a:r>
              <a:rPr lang="ru-RU" dirty="0">
                <a:latin typeface="Cambria" panose="02040503050406030204" pitchFamily="18" charset="0"/>
                <a:ea typeface="Cambria" panose="02040503050406030204" pitchFamily="18" charset="0"/>
              </a:rPr>
              <a:t>Общепринятым решением стала </a:t>
            </a:r>
            <a:r>
              <a:rPr lang="ru-RU" b="1" dirty="0">
                <a:latin typeface="Cambria" panose="02040503050406030204" pitchFamily="18" charset="0"/>
                <a:ea typeface="Cambria" panose="02040503050406030204" pitchFamily="18" charset="0"/>
              </a:rPr>
              <a:t>система пакетной обработки</a:t>
            </a:r>
            <a:r>
              <a:rPr lang="ru-RU" dirty="0">
                <a:latin typeface="Cambria" panose="02040503050406030204" pitchFamily="18" charset="0"/>
                <a:ea typeface="Cambria" panose="02040503050406030204" pitchFamily="18" charset="0"/>
              </a:rPr>
              <a:t>. Первоначально замысел состоял в том, чтобы собрать полный поднос заданий в комнате входных данных и затем переписать их на магнитную ленту, используя небольшой и (относительно) недорогой компьютер, например IBM 1401, который был очень хорош для считывания карт, копирования лент и печати выходных данных, но не подходил для числовых вычислений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75927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Примерно после часа сбора пакета карты считывались на магнитную ленту, которую относили в машинный зал, где устанавливали на лентопротяжном устройстве. Затем оператор загружал специальную программу (прообраз сегодняшней операционной системы), которая считывала первое задание с ленты и запускала его. Выходные данные, вместо того чтобы идти на печать, записывались на вторую ленту. </a:t>
            </a:r>
          </a:p>
          <a:p>
            <a:pPr marL="0" indent="0">
              <a:buNone/>
            </a:pPr>
            <a:r>
              <a:rPr lang="ru-RU" dirty="0">
                <a:latin typeface="Cambria" panose="02040503050406030204" pitchFamily="18" charset="0"/>
                <a:ea typeface="Cambria" panose="02040503050406030204" pitchFamily="18" charset="0"/>
              </a:rPr>
              <a:t>Завершив очередное задание, операционная система автоматически считывала с ленты следующее и начинала его обработку. После обработки всего пакета оператор снимал ленты с входной и выходной информацией, ставил новую ленту со следующим заданием, а готовые данные помещал на IBM 1401 для печати в автономном режиме (то есть без связи с главным компьютером)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8742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 в итоге получается так, что пока IBM 1401 занимался печатью результатов или записью ленты, в теории мэйнфрейм мог бы не простаивать и заниматься какими-либо вычислениями, что несомненно куда производительнее ручного конфигурирования мейнфрейма командой операторов</a:t>
            </a:r>
          </a:p>
          <a:p>
            <a:pPr marL="0" indent="0">
              <a:buNone/>
            </a:pPr>
            <a:r>
              <a:rPr lang="ru-RU" dirty="0">
                <a:latin typeface="Cambria" panose="02040503050406030204" pitchFamily="18" charset="0"/>
                <a:ea typeface="Cambria" panose="02040503050406030204" pitchFamily="18" charset="0"/>
              </a:rPr>
              <a:t>К тому же задания объединялись в пакеты, что позволяло поставить на выполнение куда больше программ без постоянной перенастройки</a:t>
            </a:r>
          </a:p>
          <a:p>
            <a:pPr marL="0" indent="0">
              <a:buNone/>
            </a:pPr>
            <a:r>
              <a:rPr lang="ru-RU" dirty="0">
                <a:latin typeface="Cambria" panose="02040503050406030204" pitchFamily="18" charset="0"/>
                <a:ea typeface="Cambria" panose="02040503050406030204" pitchFamily="18" charset="0"/>
              </a:rPr>
              <a:t>Однако стоит понимать что в такой системе задания выполнялись строго по очереди и заниматься согласованием порядка выполнения задач необходимо было операторам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54505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Третье поколение (1965-1980 гг.) – интегральные микросхемы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Строились на интегральных</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 схемах</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Мультизадачность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Подкачка данных (спулинг)</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Режим разделения времени</a:t>
            </a:r>
          </a:p>
          <a:p>
            <a:pPr marL="0" indent="0">
              <a:buNone/>
            </a:pPr>
            <a:endParaRPr lang="ru-RU" b="1"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4">
            <a:extLst>
              <a:ext uri="{FF2B5EF4-FFF2-40B4-BE49-F238E27FC236}">
                <a16:creationId xmlns:a16="http://schemas.microsoft.com/office/drawing/2014/main" id="{9F3A9E5C-4CB4-6B51-4F49-2A28139E66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23250" y="2276856"/>
            <a:ext cx="5534054" cy="4343400"/>
          </a:xfrm>
          <a:prstGeom prst="rect">
            <a:avLst/>
          </a:prstGeom>
        </p:spPr>
      </p:pic>
    </p:spTree>
    <p:extLst>
      <p:ext uri="{BB962C8B-B14F-4D97-AF65-F5344CB8AC3E}">
        <p14:creationId xmlns:p14="http://schemas.microsoft.com/office/powerpoint/2010/main" val="2489051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Компьютеры третьего поколения использовали малые интегральные схемы, что дало им преимущество в цене и качестве по сравнению с машинами второго поколения</a:t>
            </a:r>
          </a:p>
          <a:p>
            <a:pPr marL="0" indent="0">
              <a:buNone/>
            </a:pPr>
            <a:r>
              <a:rPr lang="ru-RU" dirty="0">
                <a:latin typeface="Cambria" panose="02040503050406030204" pitchFamily="18" charset="0"/>
                <a:ea typeface="Cambria" panose="02040503050406030204" pitchFamily="18" charset="0"/>
              </a:rPr>
              <a:t>Вычислительная техника становится более надёжной и дешёвой. Растет сложность и количество задач, решаемых компьютерами. Повышается производительность процессоров</a:t>
            </a:r>
          </a:p>
          <a:p>
            <a:pPr marL="0" indent="0">
              <a:buNone/>
            </a:pPr>
            <a:r>
              <a:rPr lang="ru-RU" dirty="0">
                <a:latin typeface="Cambria" panose="02040503050406030204" pitchFamily="18" charset="0"/>
                <a:ea typeface="Cambria" panose="02040503050406030204" pitchFamily="18" charset="0"/>
              </a:rPr>
              <a:t>Самым важным достижением явилась </a:t>
            </a:r>
            <a:r>
              <a:rPr lang="ru-RU" b="1" dirty="0">
                <a:latin typeface="Cambria" panose="02040503050406030204" pitchFamily="18" charset="0"/>
                <a:ea typeface="Cambria" panose="02040503050406030204" pitchFamily="18" charset="0"/>
              </a:rPr>
              <a:t>многозадачность</a:t>
            </a:r>
            <a:r>
              <a:rPr lang="ru-RU" dirty="0">
                <a:latin typeface="Cambria" panose="02040503050406030204" pitchFamily="18" charset="0"/>
                <a:ea typeface="Cambria" panose="02040503050406030204" pitchFamily="18" charset="0"/>
              </a:rPr>
              <a:t>. В компьютерах предыдущего поколения вычисления останавливались на время ввода-вывода. Проблема была решена разбиением памяти на несколько частей, называемых разделами, в каждом из которых выполнялось отдельное задание</a:t>
            </a:r>
          </a:p>
          <a:p>
            <a:pPr marL="0" indent="0">
              <a:buNone/>
            </a:pPr>
            <a:r>
              <a:rPr lang="ru-RU" dirty="0">
                <a:latin typeface="Cambria" panose="02040503050406030204" pitchFamily="18" charset="0"/>
                <a:ea typeface="Cambria" panose="02040503050406030204" pitchFamily="18" charset="0"/>
              </a:rPr>
              <a:t>Пока одно задание ожидало завершения работы устройства ввода-вывода, другое могло использовать центральный процессор. Если в оперативной памяти содержалось достаточное количество заданий, центральный процессор мог быть загружен почти на все 100 % времени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62009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Другим важным плюсом операционных систем третьего поколения стала способность считывать задание с перфокарт на диск по мере того, как их приносили в машинный зал</a:t>
            </a:r>
          </a:p>
          <a:p>
            <a:pPr marL="0" indent="0">
              <a:buNone/>
            </a:pPr>
            <a:r>
              <a:rPr lang="ru-RU" dirty="0">
                <a:latin typeface="Cambria" panose="02040503050406030204" pitchFamily="18" charset="0"/>
                <a:ea typeface="Cambria" panose="02040503050406030204" pitchFamily="18" charset="0"/>
              </a:rPr>
              <a:t>При окончании выполнения каждого текущего задания операционная система могла загружать новое задание с диска в освободившийся раздел памяти и запускать это задание. Этот технический прием называется </a:t>
            </a:r>
            <a:r>
              <a:rPr lang="ru-RU" b="1" dirty="0">
                <a:latin typeface="Cambria" panose="02040503050406030204" pitchFamily="18" charset="0"/>
                <a:ea typeface="Cambria" panose="02040503050406030204" pitchFamily="18" charset="0"/>
              </a:rPr>
              <a:t>подкачкой данных</a:t>
            </a:r>
            <a:r>
              <a:rPr lang="ru-RU" dirty="0">
                <a:latin typeface="Cambria" panose="02040503050406030204" pitchFamily="18" charset="0"/>
                <a:ea typeface="Cambria" panose="02040503050406030204" pitchFamily="18" charset="0"/>
              </a:rPr>
              <a:t>, или </a:t>
            </a:r>
            <a:r>
              <a:rPr lang="ru-RU" b="1" dirty="0">
                <a:latin typeface="Cambria" panose="02040503050406030204" pitchFamily="18" charset="0"/>
                <a:ea typeface="Cambria" panose="02040503050406030204" pitchFamily="18" charset="0"/>
              </a:rPr>
              <a:t>спулингом</a:t>
            </a:r>
          </a:p>
          <a:p>
            <a:pPr marL="0" indent="0">
              <a:buNone/>
            </a:pPr>
            <a:r>
              <a:rPr lang="ru-RU" dirty="0">
                <a:latin typeface="Cambria" panose="02040503050406030204" pitchFamily="18" charset="0"/>
                <a:ea typeface="Cambria" panose="02040503050406030204" pitchFamily="18" charset="0"/>
              </a:rPr>
              <a:t>С появлением подкачки отпала надобность как в 1401-х машинах, так и в многочисленных переносах магнитных лент</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4144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Что же такое операционная система?</a:t>
            </a:r>
          </a:p>
          <a:p>
            <a:pPr marL="0" indent="0">
              <a:buNone/>
            </a:pPr>
            <a:r>
              <a:rPr lang="ru-RU" b="1" dirty="0">
                <a:latin typeface="Cambria" panose="02040503050406030204" pitchFamily="18" charset="0"/>
                <a:ea typeface="Cambria" panose="02040503050406030204" pitchFamily="18" charset="0"/>
              </a:rPr>
              <a:t>Для начала подумаем над следующим фактом</a:t>
            </a:r>
            <a:r>
              <a:rPr lang="ru-RU" dirty="0">
                <a:latin typeface="Cambria" panose="02040503050406030204" pitchFamily="18" charset="0"/>
                <a:ea typeface="Cambria" panose="02040503050406030204" pitchFamily="18" charset="0"/>
              </a:rPr>
              <a:t>: современный компьютер состоит из одного или нескольких процессоров, оперативной памяти, дисков, принтера, клавиатуры, мыши, дисплея, сетевых интерфейсов и других разнообразных устройств ввода-вывода. В итоге получается </a:t>
            </a:r>
            <a:r>
              <a:rPr lang="ru-RU" b="1" dirty="0">
                <a:latin typeface="Cambria" panose="02040503050406030204" pitchFamily="18" charset="0"/>
                <a:ea typeface="Cambria" panose="02040503050406030204" pitchFamily="18" charset="0"/>
              </a:rPr>
              <a:t>довольно сложная система</a:t>
            </a:r>
          </a:p>
          <a:p>
            <a:pPr marL="0" indent="0">
              <a:buNone/>
            </a:pPr>
            <a:r>
              <a:rPr lang="ru-RU" dirty="0">
                <a:latin typeface="Cambria" panose="02040503050406030204" pitchFamily="18" charset="0"/>
                <a:ea typeface="Cambria" panose="02040503050406030204" pitchFamily="18" charset="0"/>
              </a:rPr>
              <a:t>Представьте что вам нужно создать программу. Что вы будете делать со всем этим добром? Сидеть изучать? Это смешно</a:t>
            </a:r>
          </a:p>
          <a:p>
            <a:pPr marL="0" indent="0">
              <a:buNone/>
            </a:pPr>
            <a:r>
              <a:rPr lang="ru-RU" dirty="0">
                <a:latin typeface="Cambria" panose="02040503050406030204" pitchFamily="18" charset="0"/>
                <a:ea typeface="Cambria" panose="02040503050406030204" pitchFamily="18" charset="0"/>
              </a:rPr>
              <a:t>Кто-то воскликнет, но как же встроенные системы, где всё примерно так и происходит? Отвечу – размеры видели? А если серьезно, то сложность платы для встроенной системы несравненно проще, да и пишется такая программа единожды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211588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805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Хотя операционные системы третьего поколения неплохо справлялись с большинством научных вычислений и крупных коммерческих задач по обработке данных, но по своей сути они были все еще разновидностью систем пакетной обработки программ</a:t>
            </a:r>
          </a:p>
          <a:p>
            <a:pPr marL="0" indent="0">
              <a:buNone/>
            </a:pPr>
            <a:r>
              <a:rPr lang="ru-RU" dirty="0">
                <a:latin typeface="Cambria" panose="02040503050406030204" pitchFamily="18" charset="0"/>
                <a:ea typeface="Cambria" panose="02040503050406030204" pitchFamily="18" charset="0"/>
              </a:rPr>
              <a:t>В системах третьего поколения промежуток времени между передачей задания и возвращением результатов часто составлял несколько часов</a:t>
            </a:r>
          </a:p>
          <a:p>
            <a:pPr marL="0" indent="0">
              <a:buNone/>
            </a:pPr>
            <a:r>
              <a:rPr lang="ru-RU" dirty="0">
                <a:latin typeface="Cambria" panose="02040503050406030204" pitchFamily="18" charset="0"/>
                <a:ea typeface="Cambria" panose="02040503050406030204" pitchFamily="18" charset="0"/>
              </a:rPr>
              <a:t>Желание сократить время ожидания ответа привело к разработке </a:t>
            </a:r>
            <a:r>
              <a:rPr lang="ru-RU" b="1" dirty="0">
                <a:latin typeface="Cambria" panose="02040503050406030204" pitchFamily="18" charset="0"/>
                <a:ea typeface="Cambria" panose="02040503050406030204" pitchFamily="18" charset="0"/>
              </a:rPr>
              <a:t>режима разделения времени</a:t>
            </a:r>
            <a:r>
              <a:rPr lang="ru-RU" dirty="0">
                <a:latin typeface="Cambria" panose="02040503050406030204" pitchFamily="18" charset="0"/>
                <a:ea typeface="Cambria" panose="02040503050406030204" pitchFamily="18" charset="0"/>
              </a:rPr>
              <a:t> – варианту многозадачности, при котором у каждого пользователя есть свой диалоговый терминал</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38733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как люди, отлаживая программы, обычно выдают короткие команды чаще, чем длинные, то компьютер может обеспечивать быстрое интерактивное обслуживание нескольких пользователей. При этом он может работать над большими пакетами в фоновом режиме, когда центральный процессор не занят другими заданиями</a:t>
            </a:r>
          </a:p>
          <a:p>
            <a:pPr marL="0" indent="0">
              <a:buNone/>
            </a:pPr>
            <a:r>
              <a:rPr lang="ru-RU" dirty="0">
                <a:latin typeface="Cambria" panose="02040503050406030204" pitchFamily="18" charset="0"/>
                <a:ea typeface="Cambria" panose="02040503050406030204" pitchFamily="18" charset="0"/>
              </a:rPr>
              <a:t>Если проще выражаться то </a:t>
            </a:r>
            <a:r>
              <a:rPr lang="ru-RU" b="1" dirty="0">
                <a:latin typeface="Cambria" panose="02040503050406030204" pitchFamily="18" charset="0"/>
                <a:ea typeface="Cambria" panose="02040503050406030204" pitchFamily="18" charset="0"/>
              </a:rPr>
              <a:t>система разделения времени </a:t>
            </a:r>
            <a:r>
              <a:rPr lang="ru-RU" dirty="0">
                <a:latin typeface="Cambria" panose="02040503050406030204" pitchFamily="18" charset="0"/>
                <a:ea typeface="Cambria" panose="02040503050406030204" pitchFamily="18" charset="0"/>
              </a:rPr>
              <a:t>создаёт возможности </a:t>
            </a:r>
            <a:r>
              <a:rPr lang="ru-RU" b="1" dirty="0">
                <a:latin typeface="Cambria" panose="02040503050406030204" pitchFamily="18" charset="0"/>
                <a:ea typeface="Cambria" panose="02040503050406030204" pitchFamily="18" charset="0"/>
              </a:rPr>
              <a:t>единовременного</a:t>
            </a:r>
            <a:r>
              <a:rPr lang="ru-RU" dirty="0">
                <a:latin typeface="Cambria" panose="02040503050406030204" pitchFamily="18" charset="0"/>
                <a:ea typeface="Cambria" panose="02040503050406030204" pitchFamily="18" charset="0"/>
              </a:rPr>
              <a:t> взаимодействия с устройством </a:t>
            </a:r>
            <a:r>
              <a:rPr lang="ru-RU" b="1" dirty="0">
                <a:latin typeface="Cambria" panose="02040503050406030204" pitchFamily="18" charset="0"/>
                <a:ea typeface="Cambria" panose="02040503050406030204" pitchFamily="18" charset="0"/>
              </a:rPr>
              <a:t>сразу несколькими </a:t>
            </a:r>
            <a:r>
              <a:rPr lang="ru-RU" dirty="0">
                <a:latin typeface="Cambria" panose="02040503050406030204" pitchFamily="18" charset="0"/>
                <a:ea typeface="Cambria" panose="02040503050406030204" pitchFamily="18" charset="0"/>
              </a:rPr>
              <a:t>людьми</a:t>
            </a:r>
          </a:p>
          <a:p>
            <a:pPr marL="0" indent="0">
              <a:buNone/>
            </a:pPr>
            <a:r>
              <a:rPr lang="ru-RU" dirty="0">
                <a:latin typeface="Cambria" panose="02040503050406030204" pitchFamily="18" charset="0"/>
                <a:ea typeface="Cambria" panose="02040503050406030204" pitchFamily="18" charset="0"/>
              </a:rPr>
              <a:t>В порядке очереди каждый пользователь получает определенный промежуток процессорного времени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0661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Четвертое поколение (1980-2005 гг.) – однокристальные микропроцессоры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Большие интегральные схемы </a:t>
            </a:r>
            <a:r>
              <a:rPr lang="en-US" dirty="0">
                <a:latin typeface="Cambria" panose="02040503050406030204" pitchFamily="18" charset="0"/>
                <a:ea typeface="Cambria" panose="02040503050406030204" pitchFamily="18" charset="0"/>
              </a:rPr>
              <a:t>(LSI – Large Scale Integration)</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Весь процессор помещался в одной микросхеме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Первые компьютеры (и ОС) были однопользовательскими – потребовалось дружественное ПО, деградировали механизмы защиты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Позже появились </a:t>
            </a:r>
            <a:r>
              <a:rPr lang="ru-RU" b="1" dirty="0">
                <a:latin typeface="Cambria" panose="02040503050406030204" pitchFamily="18" charset="0"/>
                <a:ea typeface="Cambria" panose="02040503050406030204" pitchFamily="18" charset="0"/>
              </a:rPr>
              <a:t>сетевые и распределенные операционные системы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5">
            <a:extLst>
              <a:ext uri="{FF2B5EF4-FFF2-40B4-BE49-F238E27FC236}">
                <a16:creationId xmlns:a16="http://schemas.microsoft.com/office/drawing/2014/main" id="{48ECF583-54E7-847A-F7B7-7225D194CA0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604504" y="4320562"/>
            <a:ext cx="2635713" cy="2418566"/>
          </a:xfrm>
          <a:prstGeom prst="rect">
            <a:avLst/>
          </a:prstGeom>
        </p:spPr>
      </p:pic>
    </p:spTree>
    <p:extLst>
      <p:ext uri="{BB962C8B-B14F-4D97-AF65-F5344CB8AC3E}">
        <p14:creationId xmlns:p14="http://schemas.microsoft.com/office/powerpoint/2010/main" val="2475977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Пятое поколение (2005 г. - по </a:t>
            </a:r>
            <a:r>
              <a:rPr lang="ru-RU" b="1" dirty="0" err="1">
                <a:latin typeface="Cambria" panose="02040503050406030204" pitchFamily="18" charset="0"/>
                <a:ea typeface="Cambria" panose="02040503050406030204" pitchFamily="18" charset="0"/>
              </a:rPr>
              <a:t>н.в</a:t>
            </a:r>
            <a:r>
              <a:rPr lang="ru-RU" b="1" dirty="0">
                <a:latin typeface="Cambria" panose="02040503050406030204" pitchFamily="18" charset="0"/>
                <a:ea typeface="Cambria" panose="02040503050406030204" pitchFamily="18" charset="0"/>
              </a:rPr>
              <a:t>.) – многоядерные процессоры, смартфоны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Хотя первый настоящий смартфон появился только в середине 1990-х годов, когда Nokia выпустила свой N9000, действительно радикальные изменения произошли в 2005 году с появлением многоядерных процессоров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Популярные ОС </a:t>
            </a:r>
            <a:r>
              <a:rPr lang="ru-RU" b="1"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Linux</a:t>
            </a:r>
            <a:r>
              <a:rPr lang="ru-RU" dirty="0">
                <a:latin typeface="Cambria" panose="02040503050406030204" pitchFamily="18" charset="0"/>
                <a:ea typeface="Cambria" panose="02040503050406030204" pitchFamily="18" charset="0"/>
              </a:rPr>
              <a:t> были успешно адаптированы для работы на многопроцессорной (многоядерной) архитектуре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Виртуализация. Распределенные кластеры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рынке мобильных устройств доминируют </a:t>
            </a:r>
            <a:r>
              <a:rPr lang="en-US" b="1" dirty="0">
                <a:latin typeface="Cambria" panose="02040503050406030204" pitchFamily="18" charset="0"/>
                <a:ea typeface="Cambria" panose="02040503050406030204" pitchFamily="18" charset="0"/>
              </a:rPr>
              <a:t>Google Android</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a:t>
            </a:r>
            <a:r>
              <a:rPr lang="en-US" b="1" dirty="0">
                <a:latin typeface="Cambria" panose="02040503050406030204" pitchFamily="18" charset="0"/>
                <a:ea typeface="Cambria" panose="02040503050406030204" pitchFamily="18" charset="0"/>
              </a:rPr>
              <a:t>Apple iOS</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31613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Среди всех поколений мы могли заметить 2 из 3 видов операционных систем по способу организации вычислений. Стоит немного сказать и о последнем виде, а именно – о </a:t>
            </a:r>
            <a:r>
              <a:rPr lang="ru-RU" b="1" dirty="0">
                <a:latin typeface="Cambria" panose="02040503050406030204" pitchFamily="18" charset="0"/>
                <a:ea typeface="Cambria" panose="02040503050406030204" pitchFamily="18" charset="0"/>
              </a:rPr>
              <a:t>системах реального времени</a:t>
            </a:r>
          </a:p>
          <a:p>
            <a:pPr marL="0" indent="0">
              <a:buNone/>
            </a:pPr>
            <a:r>
              <a:rPr lang="ru-RU" dirty="0">
                <a:latin typeface="Cambria" panose="02040503050406030204" pitchFamily="18" charset="0"/>
                <a:ea typeface="Cambria" panose="02040503050406030204" pitchFamily="18" charset="0"/>
              </a:rPr>
              <a:t>Почему же их не рассматривают в рамках поколений? На самом деле они довольно специфичны по своей природе и не предназначены для устройств общего назначения и для широкой публики и исследователей не представляли столь же значительного интереса</a:t>
            </a:r>
          </a:p>
          <a:p>
            <a:pPr marL="0" indent="0">
              <a:buNone/>
            </a:pPr>
            <a:r>
              <a:rPr lang="ru-RU" dirty="0">
                <a:latin typeface="Cambria" panose="02040503050406030204" pitchFamily="18" charset="0"/>
                <a:ea typeface="Cambria" panose="02040503050406030204" pitchFamily="18" charset="0"/>
              </a:rPr>
              <a:t>Такие системы в большей степени предназначались для промышленности, больниц, авиации и других направлений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64633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Но что в них такого?</a:t>
            </a:r>
          </a:p>
          <a:p>
            <a:pPr marL="0" indent="0">
              <a:buNone/>
            </a:pPr>
            <a:r>
              <a:rPr lang="ru-RU" dirty="0">
                <a:latin typeface="Cambria" panose="02040503050406030204" pitchFamily="18" charset="0"/>
                <a:ea typeface="Cambria" panose="02040503050406030204" pitchFamily="18" charset="0"/>
              </a:rPr>
              <a:t>Эти системы характеризуются тем, что </a:t>
            </a:r>
            <a:r>
              <a:rPr lang="ru-RU" b="1" dirty="0">
                <a:latin typeface="Cambria" panose="02040503050406030204" pitchFamily="18" charset="0"/>
                <a:ea typeface="Cambria" panose="02040503050406030204" pitchFamily="18" charset="0"/>
              </a:rPr>
              <a:t>время </a:t>
            </a:r>
            <a:r>
              <a:rPr lang="ru-RU" dirty="0">
                <a:latin typeface="Cambria" panose="02040503050406030204" pitchFamily="18" charset="0"/>
                <a:ea typeface="Cambria" panose="02040503050406030204" pitchFamily="18" charset="0"/>
              </a:rPr>
              <a:t>для них является </a:t>
            </a:r>
            <a:r>
              <a:rPr lang="ru-RU" b="1" dirty="0">
                <a:latin typeface="Cambria" panose="02040503050406030204" pitchFamily="18" charset="0"/>
                <a:ea typeface="Cambria" panose="02040503050406030204" pitchFamily="18" charset="0"/>
              </a:rPr>
              <a:t>ключевым</a:t>
            </a:r>
            <a:r>
              <a:rPr lang="ru-RU" dirty="0">
                <a:latin typeface="Cambria" panose="02040503050406030204" pitchFamily="18" charset="0"/>
                <a:ea typeface="Cambria" panose="02040503050406030204" pitchFamily="18" charset="0"/>
              </a:rPr>
              <a:t> параметром</a:t>
            </a:r>
          </a:p>
          <a:p>
            <a:pPr marL="0" indent="0">
              <a:buNone/>
            </a:pPr>
            <a:r>
              <a:rPr lang="ru-RU" dirty="0">
                <a:latin typeface="Cambria" panose="02040503050406030204" pitchFamily="18" charset="0"/>
                <a:ea typeface="Cambria" panose="02040503050406030204" pitchFamily="18" charset="0"/>
              </a:rPr>
              <a:t>Например, в системах управления производственными процессами компьютеры, работающие в режиме реального времени, должны собирать сведения о процессе и использовать их для управления станками на предприятии</a:t>
            </a:r>
          </a:p>
          <a:p>
            <a:pPr marL="0" indent="0">
              <a:buNone/>
            </a:pPr>
            <a:r>
              <a:rPr lang="ru-RU" dirty="0">
                <a:latin typeface="Cambria" panose="02040503050406030204" pitchFamily="18" charset="0"/>
                <a:ea typeface="Cambria" panose="02040503050406030204" pitchFamily="18" charset="0"/>
              </a:rPr>
              <a:t>Довольно часто они должны отвечать очень жестким временным требованиям. Например, когда автомобиль перемещается по сборочному конвейеру, то в определенные моменты времени должны осуществляться вполне конкретные операции. Если, к примеру, сварочный робот приступит к сварке с опережением или опозданием, машина придет в негодность</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12497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операция должна быть проведена точно в срок (или в определенный период времени), то мы имеем дело с </a:t>
            </a:r>
            <a:r>
              <a:rPr lang="ru-RU" b="1" dirty="0">
                <a:latin typeface="Cambria" panose="02040503050406030204" pitchFamily="18" charset="0"/>
                <a:ea typeface="Cambria" panose="02040503050406030204" pitchFamily="18" charset="0"/>
              </a:rPr>
              <a:t>системой жесткого реального времени</a:t>
            </a:r>
          </a:p>
          <a:p>
            <a:pPr marL="0" indent="0">
              <a:buNone/>
            </a:pPr>
            <a:r>
              <a:rPr lang="ru-RU" dirty="0">
                <a:latin typeface="Cambria" panose="02040503050406030204" pitchFamily="18" charset="0"/>
                <a:ea typeface="Cambria" panose="02040503050406030204" pitchFamily="18" charset="0"/>
              </a:rPr>
              <a:t>Эти системы должны давать абсолютные гарантии того, что определенные действия будут осуществляться в конкретный момент времени</a:t>
            </a:r>
          </a:p>
          <a:p>
            <a:pPr marL="0" indent="0">
              <a:buNone/>
            </a:pPr>
            <a:r>
              <a:rPr lang="ru-RU" dirty="0">
                <a:latin typeface="Cambria" panose="02040503050406030204" pitchFamily="18" charset="0"/>
                <a:ea typeface="Cambria" panose="02040503050406030204" pitchFamily="18" charset="0"/>
              </a:rPr>
              <a:t>Другой разновидностью подобных систем является </a:t>
            </a:r>
            <a:r>
              <a:rPr lang="ru-RU" b="1" dirty="0">
                <a:latin typeface="Cambria" panose="02040503050406030204" pitchFamily="18" charset="0"/>
                <a:ea typeface="Cambria" panose="02040503050406030204" pitchFamily="18" charset="0"/>
              </a:rPr>
              <a:t>система мягкого реального времени</a:t>
            </a:r>
            <a:r>
              <a:rPr lang="ru-RU" dirty="0">
                <a:latin typeface="Cambria" panose="02040503050406030204" pitchFamily="18" charset="0"/>
                <a:ea typeface="Cambria" panose="02040503050406030204" pitchFamily="18" charset="0"/>
              </a:rPr>
              <a:t>, в которой хотя и нежелательно, но вполне допустимо несоблюдение срока какого-нибудь действия, что не наносит непоправимого вреда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41267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Мы немного разобрались как наши операционные системы приняли свой нынешний облик и от этого становится интересно, а какие требования выставляются к системам сегодня?</a:t>
            </a:r>
          </a:p>
          <a:p>
            <a:pPr marL="0" indent="0">
              <a:buNone/>
            </a:pPr>
            <a:r>
              <a:rPr lang="ru-RU" dirty="0">
                <a:latin typeface="Cambria" panose="02040503050406030204" pitchFamily="18" charset="0"/>
                <a:ea typeface="Cambria" panose="02040503050406030204" pitchFamily="18" charset="0"/>
              </a:rPr>
              <a:t>Очевидно, что главным требованием, предъявляемым к операционной системе, является способность выполнения основных функций: эффективного управления ресурсами и обеспечения удобного интерфейса для пользователя и прикладных программ</a:t>
            </a:r>
          </a:p>
          <a:p>
            <a:pPr marL="0" indent="0">
              <a:buNone/>
            </a:pPr>
            <a:r>
              <a:rPr lang="ru-RU" dirty="0">
                <a:latin typeface="Cambria" panose="02040503050406030204" pitchFamily="18" charset="0"/>
                <a:ea typeface="Cambria" panose="02040503050406030204" pitchFamily="18" charset="0"/>
              </a:rPr>
              <a:t>Современная операционная система, как правило, должна реализовывать мультипрограммную обработку, виртуальную память, поддерживать многооконный интерфейс, а также выполнять многие другие совершенно необходимые функции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69921832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72652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Кроме этих функциональных требований, к операционным системам предъявляются не менее важные эксплуатационные требования. К этим требованиям относятся:</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Расширяемость</a:t>
            </a:r>
            <a:r>
              <a:rPr lang="ru-RU" dirty="0">
                <a:latin typeface="Cambria" panose="02040503050406030204" pitchFamily="18" charset="0"/>
                <a:ea typeface="Cambria" panose="02040503050406030204" pitchFamily="18" charset="0"/>
              </a:rPr>
              <a:t>. Код операционной системы должен быть написан таким образом, чтобы можно было легко внести дополнения и изменения, если это потребуется, и не нарушить целостность системы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Переносимость</a:t>
            </a:r>
            <a:r>
              <a:rPr lang="ru-RU" dirty="0">
                <a:latin typeface="Cambria" panose="02040503050406030204" pitchFamily="18" charset="0"/>
                <a:ea typeface="Cambria" panose="02040503050406030204" pitchFamily="18" charset="0"/>
              </a:rPr>
              <a:t>. Код операционной системы должен легко переноситься с процессора одного типа на процессор другого типа и с аппаратной платформы (которая включает наряду с типом процессора и способ организации всей аппаратуры компьютера) одного типа на аппаратную платформу другого типа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54783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Надежность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отказоустойчивость</a:t>
            </a:r>
            <a:r>
              <a:rPr lang="ru-RU" dirty="0">
                <a:latin typeface="Cambria" panose="02040503050406030204" pitchFamily="18" charset="0"/>
                <a:ea typeface="Cambria" panose="02040503050406030204" pitchFamily="18" charset="0"/>
              </a:rPr>
              <a:t>. Система должна быть защищена как от внутренних, так и от внешних ошибок, сбоев и отказов. Ее действия должны быть всегда предсказуемыми, а приложения не должны наносить вред операционной системе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Совместимость</a:t>
            </a:r>
            <a:r>
              <a:rPr lang="ru-RU" dirty="0">
                <a:latin typeface="Cambria" panose="02040503050406030204" pitchFamily="18" charset="0"/>
                <a:ea typeface="Cambria" panose="02040503050406030204" pitchFamily="18" charset="0"/>
              </a:rPr>
              <a:t>. Операционная система должна иметь средства для выполнения прикладных программ, написанных для других операционных систем. Кроме того, пользовательский интерфейс должен быть совместим с существующими системами и стандартами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Операционная система должна обладать средствами защиты ресурсов одних пользователей от других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Производительность</a:t>
            </a:r>
            <a:r>
              <a:rPr lang="ru-RU" dirty="0">
                <a:latin typeface="Cambria" panose="02040503050406030204" pitchFamily="18" charset="0"/>
                <a:ea typeface="Cambria" panose="02040503050406030204" pitchFamily="18" charset="0"/>
              </a:rPr>
              <a:t>. Система должна обладать настолько хорошим быстродействием и временем реакции, насколько это позволяет аппаратная платформа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0916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Представим что вы всё же решились изучить документацию по всем устройствам вашего компьютера, тогда ещё вопрос – а есть ли у вас достаточное количество опыта написать программу которая будет использовать всё это добро оптимально?</a:t>
            </a:r>
          </a:p>
          <a:p>
            <a:pPr marL="0" indent="0">
              <a:buNone/>
            </a:pPr>
            <a:r>
              <a:rPr lang="ru-RU" dirty="0">
                <a:latin typeface="Cambria" panose="02040503050406030204" pitchFamily="18" charset="0"/>
                <a:ea typeface="Cambria" panose="02040503050406030204" pitchFamily="18" charset="0"/>
              </a:rPr>
              <a:t>По этой причине компьютеры оснащены специальным уровнем программного обеспечения, который называется </a:t>
            </a:r>
            <a:r>
              <a:rPr lang="ru-RU" b="1" dirty="0">
                <a:latin typeface="Cambria" panose="02040503050406030204" pitchFamily="18" charset="0"/>
                <a:ea typeface="Cambria" panose="02040503050406030204" pitchFamily="18" charset="0"/>
              </a:rPr>
              <a:t>операционной системой</a:t>
            </a:r>
            <a:r>
              <a:rPr lang="ru-RU" dirty="0">
                <a:latin typeface="Cambria" panose="02040503050406030204" pitchFamily="18" charset="0"/>
                <a:ea typeface="Cambria" panose="02040503050406030204" pitchFamily="18" charset="0"/>
              </a:rPr>
              <a:t>, в чью задачу входит управление пользовательскими программами, а также различными ресурсами</a:t>
            </a:r>
          </a:p>
          <a:p>
            <a:pPr marL="0" indent="0">
              <a:buNone/>
            </a:pPr>
            <a:r>
              <a:rPr lang="ru-RU" dirty="0">
                <a:latin typeface="Cambria" panose="02040503050406030204" pitchFamily="18" charset="0"/>
                <a:ea typeface="Cambria" panose="02040503050406030204" pitchFamily="18" charset="0"/>
              </a:rPr>
              <a:t>И казалось бы, вот вам и определение, но не тут то было</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2652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Надежность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отказоустойчивость</a:t>
            </a:r>
            <a:r>
              <a:rPr lang="ru-RU" dirty="0">
                <a:latin typeface="Cambria" panose="02040503050406030204" pitchFamily="18" charset="0"/>
                <a:ea typeface="Cambria" panose="02040503050406030204" pitchFamily="18" charset="0"/>
              </a:rPr>
              <a:t>. Система должна быть защищена как от внутренних, так и от внешних ошибок, сбоев и отказов. Ее действия должны быть всегда предсказуемыми, а приложения не должны наносить вред операционной системе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Совместимость</a:t>
            </a:r>
            <a:r>
              <a:rPr lang="ru-RU" dirty="0">
                <a:latin typeface="Cambria" panose="02040503050406030204" pitchFamily="18" charset="0"/>
                <a:ea typeface="Cambria" panose="02040503050406030204" pitchFamily="18" charset="0"/>
              </a:rPr>
              <a:t>. Операционная система должна иметь средства для выполнения прикладных программ, написанных для других операционных систем. Кроме того, пользовательский интерфейс должен быть совместим с существующими системами и стандартами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Операционная система должна обладать средствами защиты ресурсов одних пользователей от других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Производительность</a:t>
            </a:r>
            <a:r>
              <a:rPr lang="ru-RU" dirty="0">
                <a:latin typeface="Cambria" panose="02040503050406030204" pitchFamily="18" charset="0"/>
                <a:ea typeface="Cambria" panose="02040503050406030204" pitchFamily="18" charset="0"/>
              </a:rPr>
              <a:t>. Система должна обладать настолько хорошим быстродействием и временем реакции, насколько это позволяет аппаратная платформа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097375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Забегая слегка вперёд, хотелось бы рассмотреть одну из попыток реализовать требование </a:t>
            </a:r>
            <a:r>
              <a:rPr lang="ru-RU" b="1" dirty="0">
                <a:latin typeface="Cambria" panose="02040503050406030204" pitchFamily="18" charset="0"/>
                <a:ea typeface="Cambria" panose="02040503050406030204" pitchFamily="18" charset="0"/>
              </a:rPr>
              <a:t>совместимости </a:t>
            </a:r>
            <a:r>
              <a:rPr lang="ru-RU" dirty="0">
                <a:latin typeface="Cambria" panose="02040503050406030204" pitchFamily="18" charset="0"/>
                <a:ea typeface="Cambria" panose="02040503050406030204" pitchFamily="18" charset="0"/>
              </a:rPr>
              <a:t>и надо сказать попытку успешную</a:t>
            </a:r>
          </a:p>
          <a:p>
            <a:pPr marL="0" indent="0">
              <a:buNone/>
            </a:pPr>
            <a:r>
              <a:rPr lang="ru-RU" b="1" dirty="0">
                <a:latin typeface="Cambria" panose="02040503050406030204" pitchFamily="18" charset="0"/>
                <a:ea typeface="Cambria" panose="02040503050406030204" pitchFamily="18" charset="0"/>
              </a:rPr>
              <a:t>POSIX</a:t>
            </a:r>
            <a:r>
              <a:rPr lang="ru-RU" dirty="0">
                <a:latin typeface="Cambria" panose="02040503050406030204" pitchFamily="18" charset="0"/>
                <a:ea typeface="Cambria" panose="02040503050406030204" pitchFamily="18" charset="0"/>
              </a:rPr>
              <a:t> (Portable </a:t>
            </a:r>
            <a:r>
              <a:rPr lang="ru-RU" dirty="0" err="1">
                <a:latin typeface="Cambria" panose="02040503050406030204" pitchFamily="18" charset="0"/>
                <a:ea typeface="Cambria" panose="02040503050406030204" pitchFamily="18" charset="0"/>
              </a:rPr>
              <a:t>Operating</a:t>
            </a:r>
            <a:r>
              <a:rPr lang="ru-RU" dirty="0">
                <a:latin typeface="Cambria" panose="02040503050406030204" pitchFamily="18" charset="0"/>
                <a:ea typeface="Cambria" panose="02040503050406030204" pitchFamily="18" charset="0"/>
              </a:rPr>
              <a:t> System Interface) – набор стандартов, описывающих интерфейсы между операционной системой и прикладной программой (системный API), библиотеку языка C и набор приложений и их интерфейсов</a:t>
            </a:r>
          </a:p>
          <a:p>
            <a:pPr marL="0" indent="0">
              <a:buNone/>
            </a:pPr>
            <a:r>
              <a:rPr lang="ru-RU" dirty="0">
                <a:latin typeface="Cambria" panose="02040503050406030204" pitchFamily="18" charset="0"/>
                <a:ea typeface="Cambria" panose="02040503050406030204" pitchFamily="18" charset="0"/>
              </a:rPr>
              <a:t>Стандарт создан для обеспечения совместимости различных UNIX-подобных операционных систем и переносимости прикладных программ на уровне исходного кода, но может быть использован и для не-Unix систем</a:t>
            </a:r>
          </a:p>
          <a:p>
            <a:pPr marL="0" indent="0">
              <a:buNone/>
            </a:pPr>
            <a:r>
              <a:rPr lang="ru-RU" dirty="0">
                <a:latin typeface="Cambria" panose="02040503050406030204" pitchFamily="18" charset="0"/>
                <a:ea typeface="Cambria" panose="02040503050406030204" pitchFamily="18" charset="0"/>
              </a:rPr>
              <a:t>В дальнейшем все абстракции 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будем испытывать через </a:t>
            </a:r>
            <a:r>
              <a:rPr lang="en-US" dirty="0">
                <a:latin typeface="Cambria" panose="02040503050406030204" pitchFamily="18" charset="0"/>
                <a:ea typeface="Cambria" panose="02040503050406030204" pitchFamily="18" charset="0"/>
              </a:rPr>
              <a:t>POSIX</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400" dirty="0">
                          <a:latin typeface="Cambria" panose="02040503050406030204" pitchFamily="18" charset="0"/>
                          <a:ea typeface="Cambria" panose="02040503050406030204" pitchFamily="18" charset="0"/>
                        </a:rPr>
                        <a:t>POSIX</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26269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Ну и на последок хотелось бы задаться вопросом: а что собственно дальше?</a:t>
            </a:r>
          </a:p>
          <a:p>
            <a:pPr marL="0" indent="0">
              <a:buNone/>
            </a:pPr>
            <a:r>
              <a:rPr lang="ru-RU" dirty="0">
                <a:latin typeface="Cambria" panose="02040503050406030204" pitchFamily="18" charset="0"/>
                <a:ea typeface="Cambria" panose="02040503050406030204" pitchFamily="18" charset="0"/>
              </a:rPr>
              <a:t>На современном этапе развития операционных систем на передний план вышли средства обеспечения безопасности. Это связано с возросшей ценностью информации, обрабатываемой компьютерами, а также с повышенным уровнем угроз, существующих при передаче данных по сетям, особенно по публичным, таким как Интернет</a:t>
            </a:r>
          </a:p>
          <a:p>
            <a:pPr marL="0" indent="0">
              <a:buNone/>
            </a:pPr>
            <a:r>
              <a:rPr lang="ru-RU" dirty="0">
                <a:latin typeface="Cambria" panose="02040503050406030204" pitchFamily="18" charset="0"/>
                <a:ea typeface="Cambria" panose="02040503050406030204" pitchFamily="18" charset="0"/>
              </a:rPr>
              <a:t>Многие операционные системы обладают сегодня развитыми средствами защиты информации, основанными на шифрации данных, аутентификации и авторизации.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33035819"/>
              </p:ext>
            </p:extLst>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6467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09813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Современным операционным системам присуща </a:t>
            </a:r>
            <a:r>
              <a:rPr lang="ru-RU" dirty="0" err="1">
                <a:latin typeface="Cambria" panose="02040503050406030204" pitchFamily="18" charset="0"/>
                <a:ea typeface="Cambria" panose="02040503050406030204" pitchFamily="18" charset="0"/>
              </a:rPr>
              <a:t>многоплатформенность</a:t>
            </a:r>
            <a:r>
              <a:rPr lang="ru-RU" dirty="0">
                <a:latin typeface="Cambria" panose="02040503050406030204" pitchFamily="18" charset="0"/>
                <a:ea typeface="Cambria" panose="02040503050406030204" pitchFamily="18" charset="0"/>
              </a:rPr>
              <a:t>, т.е. способность работать на совершенно различных типах компьютеров</a:t>
            </a:r>
          </a:p>
          <a:p>
            <a:pPr marL="0" indent="0">
              <a:buNone/>
            </a:pPr>
            <a:r>
              <a:rPr lang="ru-RU" dirty="0">
                <a:latin typeface="Cambria" panose="02040503050406030204" pitchFamily="18" charset="0"/>
                <a:ea typeface="Cambria" panose="02040503050406030204" pitchFamily="18" charset="0"/>
              </a:rPr>
              <a:t>В последние годы получила дальнейшее развитие долговременная тенденция повышения удобства работы человека с компьютером.</a:t>
            </a:r>
            <a:r>
              <a:rPr lang="ru-RU" b="1" dirty="0">
                <a:latin typeface="Cambria" panose="02040503050406030204" pitchFamily="18" charset="0"/>
                <a:ea typeface="Cambria" panose="02040503050406030204" pitchFamily="18" charset="0"/>
              </a:rPr>
              <a:t> Эффективность работы человека </a:t>
            </a:r>
            <a:r>
              <a:rPr lang="ru-RU" dirty="0">
                <a:latin typeface="Cambria" panose="02040503050406030204" pitchFamily="18" charset="0"/>
                <a:ea typeface="Cambria" panose="02040503050406030204" pitchFamily="18" charset="0"/>
              </a:rPr>
              <a:t>становится основным фактором, определяющим эффективность вычислительной системы в целом</a:t>
            </a:r>
          </a:p>
          <a:p>
            <a:pPr marL="0" indent="0">
              <a:buNone/>
            </a:pPr>
            <a:r>
              <a:rPr lang="ru-RU" dirty="0">
                <a:latin typeface="Cambria" panose="02040503050406030204" pitchFamily="18" charset="0"/>
                <a:ea typeface="Cambria" panose="02040503050406030204" pitchFamily="18" charset="0"/>
              </a:rPr>
              <a:t>Постоянно повышается удобство интерактивной работы с компьютером путем включения в операционную систему развитых графических интерфейсов, использующих наряду с графикой звук и видеоизображение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124269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Пользовательский интерфейс </a:t>
            </a:r>
            <a:r>
              <a:rPr lang="ru-RU" dirty="0">
                <a:latin typeface="Cambria" panose="02040503050406030204" pitchFamily="18" charset="0"/>
                <a:ea typeface="Cambria" panose="02040503050406030204" pitchFamily="18" charset="0"/>
              </a:rPr>
              <a:t>операционной системы становится все более интеллектуальным, направляя действия человека в типовых ситуациях и принимая за него рутинные решения</a:t>
            </a:r>
          </a:p>
          <a:p>
            <a:pPr marL="0" indent="0">
              <a:buNone/>
            </a:pPr>
            <a:r>
              <a:rPr lang="ru-RU" dirty="0">
                <a:latin typeface="Cambria" panose="02040503050406030204" pitchFamily="18" charset="0"/>
                <a:ea typeface="Cambria" panose="02040503050406030204" pitchFamily="18" charset="0"/>
              </a:rPr>
              <a:t>Операционные системы будущего должны обеспечить высокий уровень прозрачности сетевых ресурсов, взяв на себя задачу </a:t>
            </a:r>
            <a:r>
              <a:rPr lang="ru-RU" b="1" dirty="0">
                <a:latin typeface="Cambria" panose="02040503050406030204" pitchFamily="18" charset="0"/>
                <a:ea typeface="Cambria" panose="02040503050406030204" pitchFamily="18" charset="0"/>
              </a:rPr>
              <a:t>организации распределенных вычислений</a:t>
            </a:r>
            <a:r>
              <a:rPr lang="ru-RU" dirty="0">
                <a:latin typeface="Cambria" panose="02040503050406030204" pitchFamily="18" charset="0"/>
                <a:ea typeface="Cambria" panose="02040503050406030204" pitchFamily="18" charset="0"/>
              </a:rPr>
              <a:t>, превратив сеть в виртуальный компьютер</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71615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Еще одним направлением и перспективой в развитии персональных компьютеров считается квантовый компьютер </a:t>
            </a:r>
          </a:p>
          <a:p>
            <a:pPr marL="0" indent="0">
              <a:buNone/>
            </a:pPr>
            <a:r>
              <a:rPr lang="ru-RU" dirty="0">
                <a:latin typeface="Cambria" panose="02040503050406030204" pitchFamily="18" charset="0"/>
                <a:ea typeface="Cambria" panose="02040503050406030204" pitchFamily="18" charset="0"/>
              </a:rPr>
              <a:t>Это устройство, работа которого базируется на явлениях квантовой механики (например, квантовая запутанность). Для вычислительных действий квантовый компьютер оперирует совершенно другими единицами данных — не битами, в кубитами (Quantum </a:t>
            </a:r>
            <a:r>
              <a:rPr lang="ru-RU" dirty="0" err="1">
                <a:latin typeface="Cambria" panose="02040503050406030204" pitchFamily="18" charset="0"/>
                <a:ea typeface="Cambria" panose="02040503050406030204" pitchFamily="18" charset="0"/>
              </a:rPr>
              <a:t>Bits</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Отличительная особенность этих единиц измерения заключается в том, что биты могут принимать два значения: или 0, или 1. В то время как кубиты могут быть одновременно реализованы в виде 0 или 1</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62487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По мнению ученых, это даст существенное преимущество – квантовое превосходство – новому поколению персональных компьютеров:</a:t>
            </a:r>
          </a:p>
          <a:p>
            <a:pPr marL="0" indent="0">
              <a:buNone/>
            </a:pP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Квантовый компьютер может делать вещи в некоторых областях, выходящих за рамки возможностей </a:t>
            </a:r>
            <a:r>
              <a:rPr lang="ru-RU" b="1" dirty="0" err="1">
                <a:latin typeface="Cambria" panose="02040503050406030204" pitchFamily="18" charset="0"/>
                <a:ea typeface="Cambria" panose="02040503050406030204" pitchFamily="18" charset="0"/>
              </a:rPr>
              <a:t>неквантовых</a:t>
            </a:r>
            <a:r>
              <a:rPr lang="ru-RU" b="1" dirty="0">
                <a:latin typeface="Cambria" panose="02040503050406030204" pitchFamily="18" charset="0"/>
                <a:ea typeface="Cambria" panose="02040503050406030204" pitchFamily="18" charset="0"/>
              </a:rPr>
              <a:t>, или классических, компьютеров, но он никогда не заменит классические компьютеры</a:t>
            </a:r>
            <a:r>
              <a:rPr lang="ru-RU" dirty="0">
                <a:latin typeface="Cambria" panose="02040503050406030204" pitchFamily="18" charset="0"/>
                <a:ea typeface="Cambria" panose="02040503050406030204" pitchFamily="18" charset="0"/>
              </a:rPr>
              <a:t>»</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72338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ближайшее время мы познакомимся с тем, что мы скрываем за удобными абстракциями предоставляемыми операционной системы, а именно архитектурой вычислительных машин</a:t>
            </a:r>
          </a:p>
          <a:p>
            <a:pPr marL="0" indent="0">
              <a:buNone/>
            </a:pPr>
            <a:r>
              <a:rPr lang="ru-RU" dirty="0">
                <a:latin typeface="Cambria" panose="02040503050406030204" pitchFamily="18" charset="0"/>
                <a:ea typeface="Cambria" panose="02040503050406030204" pitchFamily="18" charset="0"/>
              </a:rPr>
              <a:t>Далее мы посмотрим что же из себя представляет операционная система и разберем что внутри самой важной её части</a:t>
            </a:r>
          </a:p>
          <a:p>
            <a:pPr marL="0" indent="0">
              <a:buNone/>
            </a:pPr>
            <a:r>
              <a:rPr lang="ru-RU" dirty="0">
                <a:latin typeface="Cambria" panose="02040503050406030204" pitchFamily="18" charset="0"/>
                <a:ea typeface="Cambria" panose="02040503050406030204" pitchFamily="18" charset="0"/>
              </a:rPr>
              <a:t>Ну и пробежимся по этим самым абстракциям и </a:t>
            </a:r>
            <a:r>
              <a:rPr lang="ru-RU">
                <a:latin typeface="Cambria" panose="02040503050406030204" pitchFamily="18" charset="0"/>
                <a:ea typeface="Cambria" panose="02040503050406030204" pitchFamily="18" charset="0"/>
              </a:rPr>
              <a:t>базовому управлению ими</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54878177"/>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Что дальше?</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200559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normAutofit/>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Введение в операционные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300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42822"/>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Кстати, пока не забыли, если говорить о месте операционной системы во всей этой чехарде, то выглядело бы это так:</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68388460"/>
              </p:ext>
            </p:extLst>
          </p:nvPr>
        </p:nvGraphicFramePr>
        <p:xfrm>
          <a:off x="879348" y="365126"/>
          <a:ext cx="10433304" cy="1341120"/>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67711">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Место операционной системы в структуре ПО</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3C2905FC-AE66-6727-7063-8D655711916E}"/>
              </a:ext>
            </a:extLst>
          </p:cNvPr>
          <p:cNvPicPr>
            <a:picLocks noChangeAspect="1"/>
          </p:cNvPicPr>
          <p:nvPr/>
        </p:nvPicPr>
        <p:blipFill>
          <a:blip r:embed="rId2"/>
          <a:stretch>
            <a:fillRect/>
          </a:stretch>
        </p:blipFill>
        <p:spPr>
          <a:xfrm>
            <a:off x="1951100" y="2552700"/>
            <a:ext cx="8248650" cy="4305300"/>
          </a:xfrm>
          <a:prstGeom prst="rect">
            <a:avLst/>
          </a:prstGeom>
        </p:spPr>
      </p:pic>
    </p:spTree>
    <p:extLst>
      <p:ext uri="{BB962C8B-B14F-4D97-AF65-F5344CB8AC3E}">
        <p14:creationId xmlns:p14="http://schemas.microsoft.com/office/powerpoint/2010/main" val="29751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вот, о чём это мы? А, точно, дать точное определение операционной системы довольно трудно. Можно сказать, что это программное обеспечение, которое работает в режиме ядра, но и это утверждение не всегда будет соответствовать истинному положению вещей. Отчасти проблема здесь в том, что операционные системы осуществляют две значительно отличающиеся друг от друга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предоставляют прикладным программистам (и прикладным программам, естественно) вполне понятный абстрактный набор ресурсов взамен неупорядоченного набора аппаратного обеспечения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управляют этими ресурсами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7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того, кто именно ведет разговор, можно услышать различные взгляды на понятие операционной системы. Давайте-ка глянем на парочку:</a:t>
            </a:r>
          </a:p>
          <a:p>
            <a:pPr marL="0" indent="0">
              <a:buNone/>
            </a:pPr>
            <a:r>
              <a:rPr lang="ru-RU" b="1" dirty="0">
                <a:latin typeface="Cambria" panose="02040503050406030204" pitchFamily="18" charset="0"/>
                <a:ea typeface="Cambria" panose="02040503050406030204" pitchFamily="18" charset="0"/>
              </a:rPr>
              <a:t>Операционная система</a:t>
            </a:r>
            <a:r>
              <a:rPr lang="ru-RU" dirty="0">
                <a:latin typeface="Cambria" panose="02040503050406030204" pitchFamily="18" charset="0"/>
                <a:ea typeface="Cambria" panose="02040503050406030204" pitchFamily="18" charset="0"/>
              </a:rPr>
              <a:t> – комплекс системного программного обеспечения, который предоставляет полезные абстракции базовых аппаратных средств</a:t>
            </a:r>
          </a:p>
          <a:p>
            <a:pPr marL="0" indent="0">
              <a:buNone/>
            </a:pPr>
            <a:r>
              <a:rPr lang="ru-RU" b="1" dirty="0">
                <a:latin typeface="Cambria" panose="02040503050406030204" pitchFamily="18" charset="0"/>
                <a:ea typeface="Cambria" panose="02040503050406030204" pitchFamily="18" charset="0"/>
              </a:rPr>
              <a:t>Операционная система </a:t>
            </a:r>
            <a:r>
              <a:rPr lang="ru-RU" dirty="0">
                <a:latin typeface="Cambria" panose="02040503050406030204" pitchFamily="18" charset="0"/>
                <a:ea typeface="Cambria" panose="02040503050406030204" pitchFamily="18" charset="0"/>
              </a:rPr>
              <a:t>– это комплект программ, которые служат интерфейсом между модулями вычислительных систем и прикладными программными приложениями, а также управляют компьютерным оборудованием и процессами вычислений, эффективным распределением вычислительных мощностей среди процессов вычислений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069805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11298</TotalTime>
  <Words>4720</Words>
  <Application>Microsoft Office PowerPoint</Application>
  <PresentationFormat>Widescreen</PresentationFormat>
  <Paragraphs>350</Paragraphs>
  <Slides>68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Aptos</vt:lpstr>
      <vt:lpstr>Arial</vt:lpstr>
      <vt:lpstr>Calibri</vt:lpstr>
      <vt:lpstr>Calibri Light</vt:lpstr>
      <vt:lpstr>Cambria</vt:lpstr>
      <vt:lpstr>Verdana</vt:lpstr>
      <vt:lpstr>Wingdings</vt:lpstr>
      <vt:lpstr>Тема Office</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Операционные 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202</cp:revision>
  <dcterms:created xsi:type="dcterms:W3CDTF">2024-09-04T11:03:42Z</dcterms:created>
  <dcterms:modified xsi:type="dcterms:W3CDTF">2025-09-18T20:35:57Z</dcterms:modified>
</cp:coreProperties>
</file>