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notesSlides/notesSlide25.xml" ContentType="application/vnd.openxmlformats-officedocument.presentationml.notesSlide+xml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5"/>
  </p:notesMasterIdLst>
  <p:sldIdLst>
    <p:sldId id="256" r:id="rId3"/>
    <p:sldId id="315" r:id="rId4"/>
    <p:sldId id="316" r:id="rId5"/>
    <p:sldId id="317" r:id="rId6"/>
    <p:sldId id="314" r:id="rId7"/>
    <p:sldId id="313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8" r:id="rId33"/>
    <p:sldId id="319" r:id="rId34"/>
    <p:sldId id="320" r:id="rId35"/>
    <p:sldId id="321" r:id="rId36"/>
    <p:sldId id="322" r:id="rId37"/>
    <p:sldId id="323" r:id="rId38"/>
    <p:sldId id="324" r:id="rId39"/>
    <p:sldId id="325" r:id="rId40"/>
    <p:sldId id="326" r:id="rId41"/>
    <p:sldId id="352" r:id="rId42"/>
    <p:sldId id="330" r:id="rId43"/>
    <p:sldId id="332" r:id="rId44"/>
    <p:sldId id="333" r:id="rId45"/>
    <p:sldId id="334" r:id="rId46"/>
    <p:sldId id="335" r:id="rId47"/>
    <p:sldId id="336" r:id="rId48"/>
    <p:sldId id="337" r:id="rId49"/>
    <p:sldId id="338" r:id="rId50"/>
    <p:sldId id="339" r:id="rId51"/>
    <p:sldId id="340" r:id="rId52"/>
    <p:sldId id="341" r:id="rId53"/>
    <p:sldId id="342" r:id="rId54"/>
    <p:sldId id="343" r:id="rId55"/>
    <p:sldId id="344" r:id="rId56"/>
    <p:sldId id="345" r:id="rId57"/>
    <p:sldId id="346" r:id="rId58"/>
    <p:sldId id="347" r:id="rId59"/>
    <p:sldId id="348" r:id="rId60"/>
    <p:sldId id="349" r:id="rId61"/>
    <p:sldId id="350" r:id="rId62"/>
    <p:sldId id="351" r:id="rId63"/>
    <p:sldId id="328" r:id="rId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8" autoAdjust="0"/>
    <p:restoredTop sz="94660"/>
  </p:normalViewPr>
  <p:slideViewPr>
    <p:cSldViewPr>
      <p:cViewPr varScale="1">
        <p:scale>
          <a:sx n="68" d="100"/>
          <a:sy n="68" d="100"/>
        </p:scale>
        <p:origin x="-12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1" d="100"/>
        <a:sy n="14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notesMaster" Target="notesMasters/notesMaster1.xml"/><Relationship Id="rId66" Type="http://schemas.openxmlformats.org/officeDocument/2006/relationships/printerSettings" Target="printerSettings/printerSettings1.bin"/><Relationship Id="rId67" Type="http://schemas.openxmlformats.org/officeDocument/2006/relationships/presProps" Target="presProps.xml"/><Relationship Id="rId68" Type="http://schemas.openxmlformats.org/officeDocument/2006/relationships/viewProps" Target="viewProps.xml"/><Relationship Id="rId69" Type="http://schemas.openxmlformats.org/officeDocument/2006/relationships/theme" Target="theme/theme1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70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Relationship Id="rId2" Type="http://schemas.openxmlformats.org/officeDocument/2006/relationships/image" Target="../media/image34.wmf"/><Relationship Id="rId3" Type="http://schemas.openxmlformats.org/officeDocument/2006/relationships/image" Target="../media/image3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Relationship Id="rId2" Type="http://schemas.openxmlformats.org/officeDocument/2006/relationships/image" Target="../media/image3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Relationship Id="rId2" Type="http://schemas.openxmlformats.org/officeDocument/2006/relationships/image" Target="../media/image58.wmf"/><Relationship Id="rId3" Type="http://schemas.openxmlformats.org/officeDocument/2006/relationships/image" Target="../media/image5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2B5AE7-1282-4F20-B574-B2DD5CDAF345}" type="datetimeFigureOut">
              <a:rPr lang="en-US" smtClean="0"/>
              <a:pPr/>
              <a:t>2/15/12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2E1493-1B80-409A-890E-AFC5012D2D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14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6188C0-FCEE-4E02-B499-7F98523F6089}" type="slidenum">
              <a:rPr lang="en-US"/>
              <a:pPr/>
              <a:t>8</a:t>
            </a:fld>
            <a:endParaRPr lang="en-US"/>
          </a:p>
        </p:txBody>
      </p:sp>
      <p:sp>
        <p:nvSpPr>
          <p:cNvPr id="83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33347DA-7389-4F3D-B887-FF3C647DC3E0}" type="slidenum">
              <a:rPr lang="en-US" smtClean="0"/>
              <a:pPr>
                <a:defRPr/>
              </a:pPr>
              <a:t>43</a:t>
            </a:fld>
            <a:endParaRPr 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102386" tIns="51193" rIns="102386" bIns="51193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E3CE4A0-8865-40C5-BB63-53519C9CFB24}" type="slidenum">
              <a:rPr lang="en-US" smtClean="0"/>
              <a:pPr>
                <a:defRPr/>
              </a:pPr>
              <a:t>44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102386" tIns="51193" rIns="102386" bIns="51193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257075-AE7F-485D-AA6B-C3293D4558C9}" type="slidenum">
              <a:rPr lang="en-US" smtClean="0"/>
              <a:pPr>
                <a:defRPr/>
              </a:pPr>
              <a:t>45</a:t>
            </a:fld>
            <a:endParaRPr 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856102-7C12-44E3-9B61-5EDD0A3DEB10}" type="slidenum">
              <a:rPr lang="en-US" smtClean="0"/>
              <a:pPr>
                <a:defRPr/>
              </a:pPr>
              <a:t>46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95A5A5-AC04-41D2-827A-EAADDB20938B}" type="slidenum">
              <a:rPr lang="en-US" smtClean="0"/>
              <a:pPr>
                <a:defRPr/>
              </a:pPr>
              <a:t>47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86E719-FAB0-4528-BEF2-099CB32EC1F6}" type="slidenum">
              <a:rPr lang="en-US" smtClean="0"/>
              <a:pPr>
                <a:defRPr/>
              </a:pPr>
              <a:t>48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168AE7-BE0C-47DE-BCE5-3769041515A0}" type="slidenum">
              <a:rPr lang="en-US" smtClean="0"/>
              <a:pPr>
                <a:defRPr/>
              </a:pPr>
              <a:t>49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868715-75F9-4227-8E7E-91CF5E6A8677}" type="slidenum">
              <a:rPr lang="en-US" smtClean="0"/>
              <a:pPr>
                <a:defRPr/>
              </a:pPr>
              <a:t>50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smaller window:  more detail, more noise</a:t>
            </a:r>
          </a:p>
          <a:p>
            <a:r>
              <a:rPr lang="en-US" smtClean="0"/>
              <a:t>bigger window:  less noise, more detail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F2E4856-1E29-4EE0-9D64-315D56FDDF9E}" type="slidenum">
              <a:rPr lang="en-US" smtClean="0"/>
              <a:pPr>
                <a:defRPr/>
              </a:pPr>
              <a:t>51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31C379D-1FA9-4C5D-A2B4-CE2EC84057A5}" type="slidenum">
              <a:rPr lang="en-US" smtClean="0"/>
              <a:pPr>
                <a:defRPr/>
              </a:pPr>
              <a:t>52</a:t>
            </a:fld>
            <a:endParaRPr lang="en-US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707EB8-A700-43D7-9E21-CF71165E74F8}" type="slidenum">
              <a:rPr lang="en-US"/>
              <a:pPr/>
              <a:t>9</a:t>
            </a:fld>
            <a:endParaRPr lang="en-US"/>
          </a:p>
        </p:txBody>
      </p:sp>
      <p:sp>
        <p:nvSpPr>
          <p:cNvPr id="83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E4633C-E05B-48B7-BF44-4E11D64B3FEB}" type="slidenum">
              <a:rPr lang="en-US" smtClean="0"/>
              <a:pPr>
                <a:defRPr/>
              </a:pPr>
              <a:t>54</a:t>
            </a:fld>
            <a:endParaRPr 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D57019-7353-4427-AD4A-0D21B44098A5}" type="slidenum">
              <a:rPr lang="en-US" smtClean="0"/>
              <a:pPr>
                <a:defRPr/>
              </a:pPr>
              <a:t>55</a:t>
            </a:fld>
            <a:endParaRPr lang="en-US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9689E0-DD9B-408E-BB2C-E2AA0A58B9DF}" type="slidenum">
              <a:rPr lang="en-US" smtClean="0"/>
              <a:pPr>
                <a:defRPr/>
              </a:pPr>
              <a:t>56</a:t>
            </a:fld>
            <a:endParaRPr lang="en-US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CE05645-044F-4B4A-94E2-55817AD5F8EA}" type="slidenum">
              <a:rPr lang="en-US" smtClean="0"/>
              <a:pPr>
                <a:defRPr/>
              </a:pPr>
              <a:t>57</a:t>
            </a:fld>
            <a:endParaRPr 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D43889-E5EC-4016-BBD0-F3DEE460E67D}" type="slidenum">
              <a:rPr lang="en-US" smtClean="0"/>
              <a:pPr>
                <a:defRPr/>
              </a:pPr>
              <a:t>58</a:t>
            </a:fld>
            <a:endParaRPr lang="en-US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17DDC2-56D4-423B-A426-B41418C15EB6}" type="slidenum">
              <a:rPr lang="en-US" smtClean="0"/>
              <a:pPr>
                <a:defRPr/>
              </a:pPr>
              <a:t>59</a:t>
            </a:fld>
            <a:endParaRPr lang="en-US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80D01E-F0AF-4933-8409-3AD20B2DA3CF}" type="slidenum">
              <a:rPr lang="en-US"/>
              <a:pPr/>
              <a:t>10</a:t>
            </a:fld>
            <a:endParaRPr lang="en-US"/>
          </a:p>
        </p:txBody>
      </p:sp>
      <p:sp>
        <p:nvSpPr>
          <p:cNvPr id="84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A0C82E-26C5-436A-B7F2-2A1CD0262CE4}" type="slidenum">
              <a:rPr lang="en-US"/>
              <a:pPr/>
              <a:t>27</a:t>
            </a:fld>
            <a:endParaRPr lang="en-US"/>
          </a:p>
        </p:txBody>
      </p:sp>
      <p:sp>
        <p:nvSpPr>
          <p:cNvPr id="86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F4DA2F-44E6-439B-B0F5-8225C351CB91}" type="slidenum">
              <a:rPr lang="en-US"/>
              <a:pPr/>
              <a:t>28</a:t>
            </a:fld>
            <a:endParaRPr lang="en-US"/>
          </a:p>
        </p:txBody>
      </p:sp>
      <p:sp>
        <p:nvSpPr>
          <p:cNvPr id="86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DB037E-3648-4FA4-BEC1-19AD4CF85476}" type="slidenum">
              <a:rPr lang="en-US"/>
              <a:pPr/>
              <a:t>29</a:t>
            </a:fld>
            <a:endParaRPr lang="en-US"/>
          </a:p>
        </p:txBody>
      </p:sp>
      <p:sp>
        <p:nvSpPr>
          <p:cNvPr id="86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C27203-5ADF-40C9-B4A2-EF5BD6EBE59E}" type="slidenum">
              <a:rPr lang="en-US"/>
              <a:pPr/>
              <a:t>30</a:t>
            </a:fld>
            <a:endParaRPr lang="en-US"/>
          </a:p>
        </p:txBody>
      </p:sp>
      <p:sp>
        <p:nvSpPr>
          <p:cNvPr id="86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BE2F93-44B5-430B-8CF5-E84D5DA74343}" type="slidenum">
              <a:rPr lang="en-US" smtClean="0"/>
              <a:pPr>
                <a:defRPr/>
              </a:pPr>
              <a:t>41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C00F9F-FA22-4E68-AE92-A73BF5E34EA1}" type="slidenum">
              <a:rPr lang="en-US" smtClean="0"/>
              <a:pPr>
                <a:defRPr/>
              </a:pPr>
              <a:t>42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28541-89C2-420B-B90D-61790FB3F050}" type="datetimeFigureOut">
              <a:rPr lang="en-US" smtClean="0"/>
              <a:pPr/>
              <a:t>2/15/12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5161-83EE-4237-BAA1-4BE632B2D3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28541-89C2-420B-B90D-61790FB3F050}" type="datetimeFigureOut">
              <a:rPr lang="en-US" smtClean="0"/>
              <a:pPr/>
              <a:t>2/15/12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5161-83EE-4237-BAA1-4BE632B2D3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28541-89C2-420B-B90D-61790FB3F050}" type="datetimeFigureOut">
              <a:rPr lang="en-US" smtClean="0"/>
              <a:pPr/>
              <a:t>2/15/12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5161-83EE-4237-BAA1-4BE632B2D3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59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37BFC4-E86D-4A13-83A6-51B6F828F232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2/15/12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09D64-D82D-4133-8121-C3CD6CE329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8857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0F76EE-BE7D-4C86-9A5D-73D265CFDE18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2/15/12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5303D6-51E3-4B9F-923F-68E35A122F6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289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892ECF-023B-4C7D-A50E-897D938F7A9C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2/15/12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A26DBB-A90A-41FC-9182-F2E44C9CB9C5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3335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0B4DD2-6187-4EDC-B201-8DB1FFA9FF67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2/15/12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BC9CF2-0C21-47CB-B71C-9F6A2C494923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3832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9165C9-5363-4CD6-A4A9-66B89BCC94BB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2/15/12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859CC1-4E22-4869-8ED3-339AEEDC507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4916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CAF427-BD49-4177-B7E6-981EB925B682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2/15/12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BDB054-AEF1-411E-B2CA-1AE40C8955C9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6124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A01F6-8F92-45AD-8FF2-F67DB0E4F224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2/15/12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630B83-042A-4BF5-9BA9-B078421092FD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65640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86EA72-5F79-4EDF-BFCD-09CC7438600B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2/15/12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F5C58B-DB76-4988-8B4D-607E9257FAFD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3069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28541-89C2-420B-B90D-61790FB3F050}" type="datetimeFigureOut">
              <a:rPr lang="en-US" smtClean="0"/>
              <a:pPr/>
              <a:t>2/15/12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5161-83EE-4237-BAA1-4BE632B2D3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04A10-87E0-4768-BC3D-FC8921A7AB66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2/15/12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DCFB55-7B0B-49B9-8D52-C30C8A3753AA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2060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2B618-222F-4E35-AC25-2C9EED635C92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2/15/12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7D2AD0-D07C-4773-ACA0-D64C2366A64D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5254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B1ADF-AD9D-4A44-B151-C3EFB72C702E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2/15/12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B8C57-286F-4999-BEDD-16E1ABE7298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157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28541-89C2-420B-B90D-61790FB3F050}" type="datetimeFigureOut">
              <a:rPr lang="en-US" smtClean="0"/>
              <a:pPr/>
              <a:t>2/15/12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5161-83EE-4237-BAA1-4BE632B2D3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28541-89C2-420B-B90D-61790FB3F050}" type="datetimeFigureOut">
              <a:rPr lang="en-US" smtClean="0"/>
              <a:pPr/>
              <a:t>2/15/12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5161-83EE-4237-BAA1-4BE632B2D3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28541-89C2-420B-B90D-61790FB3F050}" type="datetimeFigureOut">
              <a:rPr lang="en-US" smtClean="0"/>
              <a:pPr/>
              <a:t>2/15/12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5161-83EE-4237-BAA1-4BE632B2D3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28541-89C2-420B-B90D-61790FB3F050}" type="datetimeFigureOut">
              <a:rPr lang="en-US" smtClean="0"/>
              <a:pPr/>
              <a:t>2/15/12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5161-83EE-4237-BAA1-4BE632B2D3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28541-89C2-420B-B90D-61790FB3F050}" type="datetimeFigureOut">
              <a:rPr lang="en-US" smtClean="0"/>
              <a:pPr/>
              <a:t>2/15/12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5161-83EE-4237-BAA1-4BE632B2D3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28541-89C2-420B-B90D-61790FB3F050}" type="datetimeFigureOut">
              <a:rPr lang="en-US" smtClean="0"/>
              <a:pPr/>
              <a:t>2/15/12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5161-83EE-4237-BAA1-4BE632B2D3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28541-89C2-420B-B90D-61790FB3F050}" type="datetimeFigureOut">
              <a:rPr lang="en-US" smtClean="0"/>
              <a:pPr/>
              <a:t>2/15/12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5161-83EE-4237-BAA1-4BE632B2D3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</a:defRPr>
            </a:lvl1pPr>
          </a:lstStyle>
          <a:p>
            <a:fld id="{7F528541-89C2-420B-B90D-61790FB3F050}" type="datetimeFigureOut">
              <a:rPr lang="en-US" smtClean="0"/>
              <a:pPr/>
              <a:t>2/15/12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</a:defRPr>
            </a:lvl1pPr>
          </a:lstStyle>
          <a:p>
            <a:fld id="{255C5161-83EE-4237-BAA1-4BE632B2D3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945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66800"/>
            <a:ext cx="8229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78D0626-9BA8-4D0B-BC21-A2B26A5733AD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2/15/12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67AEE91-7B51-4C74-A56A-2DC8D0930329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97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1" Type="http://schemas.openxmlformats.org/officeDocument/2006/relationships/tags" Target="../tags/tag4.xml"/><Relationship Id="rId2" Type="http://schemas.openxmlformats.org/officeDocument/2006/relationships/tags" Target="../tags/tag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tags" Target="../tags/tag7.xml"/><Relationship Id="rId2" Type="http://schemas.openxmlformats.org/officeDocument/2006/relationships/tags" Target="../tags/tag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4" Type="http://schemas.openxmlformats.org/officeDocument/2006/relationships/tags" Target="../tags/tag12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tags" Target="../tags/tag9.xml"/><Relationship Id="rId2" Type="http://schemas.openxmlformats.org/officeDocument/2006/relationships/tags" Target="../tags/tag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4" Type="http://schemas.openxmlformats.org/officeDocument/2006/relationships/tags" Target="../tags/tag16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" Type="http://schemas.openxmlformats.org/officeDocument/2006/relationships/tags" Target="../tags/tag13.xml"/><Relationship Id="rId2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4" Type="http://schemas.openxmlformats.org/officeDocument/2006/relationships/tags" Target="../tags/tag20.xml"/><Relationship Id="rId5" Type="http://schemas.openxmlformats.org/officeDocument/2006/relationships/tags" Target="../tags/tag21.xml"/><Relationship Id="rId6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9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" Type="http://schemas.openxmlformats.org/officeDocument/2006/relationships/tags" Target="../tags/tag17.xml"/><Relationship Id="rId2" Type="http://schemas.openxmlformats.org/officeDocument/2006/relationships/tags" Target="../tags/tag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tags" Target="../tags/tag23.xml"/><Relationship Id="rId2" Type="http://schemas.openxmlformats.org/officeDocument/2006/relationships/tags" Target="../tags/tag24.xml"/></Relationships>
</file>

<file path=ppt/slides/_rels/slide2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.png"/><Relationship Id="rId12" Type="http://schemas.openxmlformats.org/officeDocument/2006/relationships/image" Target="../media/image6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" Type="http://schemas.openxmlformats.org/officeDocument/2006/relationships/tags" Target="../tags/tag26.xml"/><Relationship Id="rId2" Type="http://schemas.openxmlformats.org/officeDocument/2006/relationships/tags" Target="../tags/tag27.xml"/><Relationship Id="rId3" Type="http://schemas.openxmlformats.org/officeDocument/2006/relationships/tags" Target="../tags/tag28.xml"/><Relationship Id="rId4" Type="http://schemas.openxmlformats.org/officeDocument/2006/relationships/tags" Target="../tags/tag29.xml"/><Relationship Id="rId5" Type="http://schemas.openxmlformats.org/officeDocument/2006/relationships/tags" Target="../tags/tag30.xml"/><Relationship Id="rId6" Type="http://schemas.openxmlformats.org/officeDocument/2006/relationships/tags" Target="../tags/tag31.xml"/><Relationship Id="rId7" Type="http://schemas.openxmlformats.org/officeDocument/2006/relationships/tags" Target="../tags/tag32.xml"/><Relationship Id="rId8" Type="http://schemas.openxmlformats.org/officeDocument/2006/relationships/tags" Target="../tags/tag33.xml"/><Relationship Id="rId9" Type="http://schemas.openxmlformats.org/officeDocument/2006/relationships/slideLayout" Target="../slideLayouts/slideLayout2.xml"/><Relationship Id="rId10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5" Type="http://schemas.openxmlformats.org/officeDocument/2006/relationships/image" Target="../media/image20.png"/><Relationship Id="rId1" Type="http://schemas.openxmlformats.org/officeDocument/2006/relationships/tags" Target="../tags/tag34.xml"/><Relationship Id="rId2" Type="http://schemas.openxmlformats.org/officeDocument/2006/relationships/tags" Target="../tags/tag35.xml"/></Relationships>
</file>

<file path=ppt/slides/_rels/slide2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2.png"/><Relationship Id="rId12" Type="http://schemas.openxmlformats.org/officeDocument/2006/relationships/image" Target="../media/image23.png"/><Relationship Id="rId13" Type="http://schemas.openxmlformats.org/officeDocument/2006/relationships/image" Target="../media/image24.png"/><Relationship Id="rId14" Type="http://schemas.openxmlformats.org/officeDocument/2006/relationships/image" Target="../media/image18.png"/><Relationship Id="rId15" Type="http://schemas.openxmlformats.org/officeDocument/2006/relationships/image" Target="../media/image25.png"/><Relationship Id="rId1" Type="http://schemas.openxmlformats.org/officeDocument/2006/relationships/tags" Target="../tags/tag36.xml"/><Relationship Id="rId2" Type="http://schemas.openxmlformats.org/officeDocument/2006/relationships/tags" Target="../tags/tag37.xml"/><Relationship Id="rId3" Type="http://schemas.openxmlformats.org/officeDocument/2006/relationships/tags" Target="../tags/tag38.xml"/><Relationship Id="rId4" Type="http://schemas.openxmlformats.org/officeDocument/2006/relationships/tags" Target="../tags/tag39.xml"/><Relationship Id="rId5" Type="http://schemas.openxmlformats.org/officeDocument/2006/relationships/tags" Target="../tags/tag40.xml"/><Relationship Id="rId6" Type="http://schemas.openxmlformats.org/officeDocument/2006/relationships/tags" Target="../tags/tag41.xml"/><Relationship Id="rId7" Type="http://schemas.openxmlformats.org/officeDocument/2006/relationships/tags" Target="../tags/tag42.xml"/><Relationship Id="rId8" Type="http://schemas.openxmlformats.org/officeDocument/2006/relationships/slideLayout" Target="../slideLayouts/slideLayout2.xml"/><Relationship Id="rId9" Type="http://schemas.openxmlformats.org/officeDocument/2006/relationships/image" Target="../media/image20.png"/><Relationship Id="rId10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tags" Target="../tags/tag43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24.png"/><Relationship Id="rId1" Type="http://schemas.openxmlformats.org/officeDocument/2006/relationships/tags" Target="../tags/tag44.xml"/><Relationship Id="rId2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6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8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oleObject" Target="../embeddings/oleObject3.bin"/><Relationship Id="rId6" Type="http://schemas.openxmlformats.org/officeDocument/2006/relationships/image" Target="../media/image29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33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33.w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34.wmf"/><Relationship Id="rId7" Type="http://schemas.openxmlformats.org/officeDocument/2006/relationships/oleObject" Target="../embeddings/oleObject7.bin"/><Relationship Id="rId8" Type="http://schemas.openxmlformats.org/officeDocument/2006/relationships/image" Target="../media/image35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36.w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37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research.microsoft.com/~zhang/Papers/TR99-21.pdf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4" Type="http://schemas.openxmlformats.org/officeDocument/2006/relationships/image" Target="../media/image39.jpe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0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wmf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4.wmf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wmf"/><Relationship Id="rId6" Type="http://schemas.openxmlformats.org/officeDocument/2006/relationships/image" Target="../media/image50.wmf"/><Relationship Id="rId7" Type="http://schemas.openxmlformats.org/officeDocument/2006/relationships/image" Target="../media/image51.wmf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52.png"/><Relationship Id="rId6" Type="http://schemas.openxmlformats.org/officeDocument/2006/relationships/oleObject" Target="../embeddings/oleObject11.bin"/><Relationship Id="rId7" Type="http://schemas.openxmlformats.org/officeDocument/2006/relationships/image" Target="../media/image53.png"/><Relationship Id="rId8" Type="http://schemas.openxmlformats.org/officeDocument/2006/relationships/image" Target="../media/image54.jpeg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5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6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6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58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4.bin"/><Relationship Id="rId12" Type="http://schemas.openxmlformats.org/officeDocument/2006/relationships/image" Target="../media/image59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4.xml"/><Relationship Id="rId4" Type="http://schemas.openxmlformats.org/officeDocument/2006/relationships/image" Target="../media/image45.png"/><Relationship Id="rId5" Type="http://schemas.openxmlformats.org/officeDocument/2006/relationships/image" Target="../media/image60.png"/><Relationship Id="rId6" Type="http://schemas.openxmlformats.org/officeDocument/2006/relationships/hyperlink" Target="http://www.csd.uwo.ca/~yuri/Papers/pami01.pdf" TargetMode="External"/><Relationship Id="rId7" Type="http://schemas.openxmlformats.org/officeDocument/2006/relationships/oleObject" Target="../embeddings/oleObject12.bin"/><Relationship Id="rId8" Type="http://schemas.openxmlformats.org/officeDocument/2006/relationships/image" Target="../media/image57.wmf"/><Relationship Id="rId9" Type="http://schemas.openxmlformats.org/officeDocument/2006/relationships/oleObject" Target="../embeddings/oleObject13.bin"/><Relationship Id="rId10" Type="http://schemas.openxmlformats.org/officeDocument/2006/relationships/image" Target="../media/image58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52.png"/><Relationship Id="rId6" Type="http://schemas.openxmlformats.org/officeDocument/2006/relationships/image" Target="../media/image61.png"/><Relationship Id="rId7" Type="http://schemas.openxmlformats.org/officeDocument/2006/relationships/hyperlink" Target="http://www.middlebury.edu/stereo/" TargetMode="External"/><Relationship Id="rId8" Type="http://schemas.openxmlformats.org/officeDocument/2006/relationships/hyperlink" Target="http://www.csd.uwo.ca/~yuri/Papers/pami01.pdf" TargetMode="External"/><Relationship Id="rId9" Type="http://schemas.openxmlformats.org/officeDocument/2006/relationships/oleObject" Target="../embeddings/oleObject16.bin"/><Relationship Id="rId10" Type="http://schemas.openxmlformats.org/officeDocument/2006/relationships/image" Target="../media/image53.png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2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Lecture </a:t>
            </a:r>
            <a:r>
              <a:rPr lang="en-US" dirty="0" smtClean="0"/>
              <a:t>8: </a:t>
            </a:r>
            <a:r>
              <a:rPr lang="en-US" dirty="0" smtClean="0"/>
              <a:t>Stereo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Computer Vision, Robert Pless</a:t>
            </a:r>
          </a:p>
        </p:txBody>
      </p:sp>
      <p:sp>
        <p:nvSpPr>
          <p:cNvPr id="840706" name="Freeform 2"/>
          <p:cNvSpPr>
            <a:spLocks/>
          </p:cNvSpPr>
          <p:nvPr/>
        </p:nvSpPr>
        <p:spPr bwMode="auto">
          <a:xfrm>
            <a:off x="3048000" y="1852613"/>
            <a:ext cx="896938" cy="1920875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565" y="0"/>
              </a:cxn>
              <a:cxn ang="0">
                <a:pos x="565" y="955"/>
              </a:cxn>
              <a:cxn ang="0">
                <a:pos x="10" y="1210"/>
              </a:cxn>
              <a:cxn ang="0">
                <a:pos x="0" y="240"/>
              </a:cxn>
            </a:cxnLst>
            <a:rect l="0" t="0" r="r" b="b"/>
            <a:pathLst>
              <a:path w="565" h="1210">
                <a:moveTo>
                  <a:pt x="0" y="240"/>
                </a:moveTo>
                <a:lnTo>
                  <a:pt x="565" y="0"/>
                </a:lnTo>
                <a:lnTo>
                  <a:pt x="565" y="955"/>
                </a:lnTo>
                <a:lnTo>
                  <a:pt x="10" y="1210"/>
                </a:lnTo>
                <a:lnTo>
                  <a:pt x="0" y="240"/>
                </a:lnTo>
                <a:close/>
              </a:path>
            </a:pathLst>
          </a:custGeom>
          <a:solidFill>
            <a:schemeClr val="bg1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0707" name="Line 3"/>
          <p:cNvSpPr>
            <a:spLocks noChangeShapeType="1"/>
          </p:cNvSpPr>
          <p:nvPr/>
        </p:nvSpPr>
        <p:spPr bwMode="auto">
          <a:xfrm flipH="1">
            <a:off x="2743200" y="2314575"/>
            <a:ext cx="1201738" cy="9271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0708" name="Text Box 4"/>
          <p:cNvSpPr txBox="1">
            <a:spLocks noChangeArrowheads="1"/>
          </p:cNvSpPr>
          <p:nvPr/>
        </p:nvSpPr>
        <p:spPr bwMode="auto">
          <a:xfrm>
            <a:off x="914400" y="228600"/>
            <a:ext cx="7467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400">
                <a:latin typeface="Times"/>
              </a:rPr>
              <a:t>Epipolar Geometry</a:t>
            </a:r>
          </a:p>
        </p:txBody>
      </p:sp>
      <p:sp>
        <p:nvSpPr>
          <p:cNvPr id="840709" name="Line 5"/>
          <p:cNvSpPr>
            <a:spLocks noChangeShapeType="1"/>
          </p:cNvSpPr>
          <p:nvPr/>
        </p:nvSpPr>
        <p:spPr bwMode="auto">
          <a:xfrm flipH="1">
            <a:off x="2495550" y="2027238"/>
            <a:ext cx="3341688" cy="8842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0710" name="Oval 6"/>
          <p:cNvSpPr>
            <a:spLocks noChangeArrowheads="1"/>
          </p:cNvSpPr>
          <p:nvPr/>
        </p:nvSpPr>
        <p:spPr bwMode="auto">
          <a:xfrm>
            <a:off x="3524250" y="2586038"/>
            <a:ext cx="74613" cy="74612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0711" name="Oval 7"/>
          <p:cNvSpPr>
            <a:spLocks noChangeArrowheads="1"/>
          </p:cNvSpPr>
          <p:nvPr/>
        </p:nvSpPr>
        <p:spPr bwMode="auto">
          <a:xfrm>
            <a:off x="5791200" y="1995488"/>
            <a:ext cx="74613" cy="74612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0712" name="Text Box 8"/>
          <p:cNvSpPr txBox="1">
            <a:spLocks noChangeArrowheads="1"/>
          </p:cNvSpPr>
          <p:nvPr/>
        </p:nvSpPr>
        <p:spPr bwMode="auto">
          <a:xfrm>
            <a:off x="304800" y="5486400"/>
            <a:ext cx="3276600" cy="7143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>
                <a:latin typeface="Times"/>
              </a:rPr>
              <a:t>An</a:t>
            </a:r>
            <a:r>
              <a:rPr lang="en-US" altLang="en-US" sz="2000" i="1">
                <a:latin typeface="Times"/>
              </a:rPr>
              <a:t> epipole</a:t>
            </a:r>
            <a:r>
              <a:rPr lang="en-US" altLang="en-US" sz="2000">
                <a:latin typeface="Times"/>
              </a:rPr>
              <a:t> is the image point of the other camera’s center.</a:t>
            </a:r>
          </a:p>
        </p:txBody>
      </p:sp>
      <p:sp>
        <p:nvSpPr>
          <p:cNvPr id="840713" name="Text Box 9"/>
          <p:cNvSpPr txBox="1">
            <a:spLocks noChangeArrowheads="1"/>
          </p:cNvSpPr>
          <p:nvPr/>
        </p:nvSpPr>
        <p:spPr bwMode="auto">
          <a:xfrm>
            <a:off x="152400" y="2200275"/>
            <a:ext cx="27432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>
                <a:solidFill>
                  <a:srgbClr val="CC0000"/>
                </a:solidFill>
                <a:latin typeface="Textile" charset="0"/>
              </a:rPr>
              <a:t>=&gt; Red point lies on a line</a:t>
            </a:r>
          </a:p>
        </p:txBody>
      </p:sp>
      <p:sp>
        <p:nvSpPr>
          <p:cNvPr id="840714" name="Text Box 10"/>
          <p:cNvSpPr txBox="1">
            <a:spLocks noChangeArrowheads="1"/>
          </p:cNvSpPr>
          <p:nvPr/>
        </p:nvSpPr>
        <p:spPr bwMode="auto">
          <a:xfrm>
            <a:off x="5105400" y="3962400"/>
            <a:ext cx="21336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>
                <a:solidFill>
                  <a:schemeClr val="accent2"/>
                </a:solidFill>
                <a:latin typeface="Textile" charset="0"/>
              </a:rPr>
              <a:t>Blue point - fixed </a:t>
            </a:r>
          </a:p>
        </p:txBody>
      </p:sp>
      <p:sp>
        <p:nvSpPr>
          <p:cNvPr id="840715" name="Oval 11"/>
          <p:cNvSpPr>
            <a:spLocks noChangeArrowheads="1"/>
          </p:cNvSpPr>
          <p:nvPr/>
        </p:nvSpPr>
        <p:spPr bwMode="auto">
          <a:xfrm>
            <a:off x="3770313" y="4373563"/>
            <a:ext cx="87312" cy="873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0716" name="Line 12"/>
          <p:cNvSpPr>
            <a:spLocks noChangeShapeType="1"/>
          </p:cNvSpPr>
          <p:nvPr/>
        </p:nvSpPr>
        <p:spPr bwMode="auto">
          <a:xfrm flipH="1">
            <a:off x="2449513" y="2409825"/>
            <a:ext cx="3055937" cy="51911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0717" name="Line 13"/>
          <p:cNvSpPr>
            <a:spLocks noChangeShapeType="1"/>
          </p:cNvSpPr>
          <p:nvPr/>
        </p:nvSpPr>
        <p:spPr bwMode="auto">
          <a:xfrm flipH="1" flipV="1">
            <a:off x="2435225" y="2930525"/>
            <a:ext cx="2524125" cy="1317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0718" name="Line 14"/>
          <p:cNvSpPr>
            <a:spLocks noChangeShapeType="1"/>
          </p:cNvSpPr>
          <p:nvPr/>
        </p:nvSpPr>
        <p:spPr bwMode="auto">
          <a:xfrm flipH="1">
            <a:off x="2460625" y="1698625"/>
            <a:ext cx="3659188" cy="121761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0719" name="Line 15"/>
          <p:cNvSpPr>
            <a:spLocks noChangeShapeType="1"/>
          </p:cNvSpPr>
          <p:nvPr/>
        </p:nvSpPr>
        <p:spPr bwMode="auto">
          <a:xfrm flipH="1">
            <a:off x="2446338" y="1414463"/>
            <a:ext cx="3905250" cy="14954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0720" name="Oval 16"/>
          <p:cNvSpPr>
            <a:spLocks noChangeArrowheads="1"/>
          </p:cNvSpPr>
          <p:nvPr/>
        </p:nvSpPr>
        <p:spPr bwMode="auto">
          <a:xfrm>
            <a:off x="3311525" y="2746375"/>
            <a:ext cx="74613" cy="74613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0721" name="Oval 17"/>
          <p:cNvSpPr>
            <a:spLocks noChangeArrowheads="1"/>
          </p:cNvSpPr>
          <p:nvPr/>
        </p:nvSpPr>
        <p:spPr bwMode="auto">
          <a:xfrm>
            <a:off x="6062663" y="1671638"/>
            <a:ext cx="74612" cy="74612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0722" name="Oval 18"/>
          <p:cNvSpPr>
            <a:spLocks noChangeArrowheads="1"/>
          </p:cNvSpPr>
          <p:nvPr/>
        </p:nvSpPr>
        <p:spPr bwMode="auto">
          <a:xfrm>
            <a:off x="6326188" y="1371600"/>
            <a:ext cx="74612" cy="74613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0723" name="Oval 19"/>
          <p:cNvSpPr>
            <a:spLocks noChangeArrowheads="1"/>
          </p:cNvSpPr>
          <p:nvPr/>
        </p:nvSpPr>
        <p:spPr bwMode="auto">
          <a:xfrm>
            <a:off x="5476875" y="2371725"/>
            <a:ext cx="74613" cy="74613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0724" name="Oval 20"/>
          <p:cNvSpPr>
            <a:spLocks noChangeArrowheads="1"/>
          </p:cNvSpPr>
          <p:nvPr/>
        </p:nvSpPr>
        <p:spPr bwMode="auto">
          <a:xfrm>
            <a:off x="4922838" y="3024188"/>
            <a:ext cx="74612" cy="74612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0725" name="Oval 21"/>
          <p:cNvSpPr>
            <a:spLocks noChangeArrowheads="1"/>
          </p:cNvSpPr>
          <p:nvPr/>
        </p:nvSpPr>
        <p:spPr bwMode="auto">
          <a:xfrm>
            <a:off x="2411413" y="2879725"/>
            <a:ext cx="87312" cy="873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0726" name="Oval 22"/>
          <p:cNvSpPr>
            <a:spLocks noChangeArrowheads="1"/>
          </p:cNvSpPr>
          <p:nvPr/>
        </p:nvSpPr>
        <p:spPr bwMode="auto">
          <a:xfrm>
            <a:off x="3074988" y="2930525"/>
            <a:ext cx="74612" cy="74613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0727" name="Oval 23"/>
          <p:cNvSpPr>
            <a:spLocks noChangeArrowheads="1"/>
          </p:cNvSpPr>
          <p:nvPr/>
        </p:nvSpPr>
        <p:spPr bwMode="auto">
          <a:xfrm>
            <a:off x="3663950" y="2463800"/>
            <a:ext cx="74613" cy="74613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0728" name="Oval 24"/>
          <p:cNvSpPr>
            <a:spLocks noChangeArrowheads="1"/>
          </p:cNvSpPr>
          <p:nvPr/>
        </p:nvSpPr>
        <p:spPr bwMode="auto">
          <a:xfrm>
            <a:off x="3856038" y="2314575"/>
            <a:ext cx="74612" cy="74613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0729" name="Line 25"/>
          <p:cNvSpPr>
            <a:spLocks noChangeShapeType="1"/>
          </p:cNvSpPr>
          <p:nvPr/>
        </p:nvSpPr>
        <p:spPr bwMode="auto">
          <a:xfrm>
            <a:off x="2452688" y="2928938"/>
            <a:ext cx="1373187" cy="147637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0730" name="Text Box 26"/>
          <p:cNvSpPr txBox="1">
            <a:spLocks noChangeArrowheads="1"/>
          </p:cNvSpPr>
          <p:nvPr/>
        </p:nvSpPr>
        <p:spPr bwMode="auto">
          <a:xfrm>
            <a:off x="2209800" y="3886200"/>
            <a:ext cx="9906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>
                <a:latin typeface="Textile" charset="0"/>
              </a:rPr>
              <a:t>baseline</a:t>
            </a:r>
          </a:p>
        </p:txBody>
      </p:sp>
      <p:sp>
        <p:nvSpPr>
          <p:cNvPr id="840731" name="Freeform 27"/>
          <p:cNvSpPr>
            <a:spLocks/>
          </p:cNvSpPr>
          <p:nvPr/>
        </p:nvSpPr>
        <p:spPr bwMode="auto">
          <a:xfrm flipH="1">
            <a:off x="4038600" y="3011488"/>
            <a:ext cx="896938" cy="1920875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565" y="0"/>
              </a:cxn>
              <a:cxn ang="0">
                <a:pos x="565" y="955"/>
              </a:cxn>
              <a:cxn ang="0">
                <a:pos x="10" y="1210"/>
              </a:cxn>
              <a:cxn ang="0">
                <a:pos x="0" y="240"/>
              </a:cxn>
            </a:cxnLst>
            <a:rect l="0" t="0" r="r" b="b"/>
            <a:pathLst>
              <a:path w="565" h="1210">
                <a:moveTo>
                  <a:pt x="0" y="240"/>
                </a:moveTo>
                <a:lnTo>
                  <a:pt x="565" y="0"/>
                </a:lnTo>
                <a:lnTo>
                  <a:pt x="565" y="955"/>
                </a:lnTo>
                <a:lnTo>
                  <a:pt x="10" y="1210"/>
                </a:lnTo>
                <a:lnTo>
                  <a:pt x="0" y="240"/>
                </a:lnTo>
                <a:close/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0732" name="Line 28"/>
          <p:cNvSpPr>
            <a:spLocks noChangeShapeType="1"/>
          </p:cNvSpPr>
          <p:nvPr/>
        </p:nvSpPr>
        <p:spPr bwMode="auto">
          <a:xfrm flipH="1">
            <a:off x="3822700" y="1414463"/>
            <a:ext cx="2535238" cy="2982912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0733" name="Oval 29"/>
          <p:cNvSpPr>
            <a:spLocks noChangeArrowheads="1"/>
          </p:cNvSpPr>
          <p:nvPr/>
        </p:nvSpPr>
        <p:spPr bwMode="auto">
          <a:xfrm>
            <a:off x="4352925" y="3687763"/>
            <a:ext cx="74613" cy="74612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0734" name="Text Box 30"/>
          <p:cNvSpPr txBox="1">
            <a:spLocks noChangeArrowheads="1"/>
          </p:cNvSpPr>
          <p:nvPr/>
        </p:nvSpPr>
        <p:spPr bwMode="auto">
          <a:xfrm>
            <a:off x="4191000" y="5562600"/>
            <a:ext cx="4267200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>
                <a:latin typeface="Times"/>
              </a:rPr>
              <a:t>All epipolar lines meet at the epipoles. Epipoles lie on the cameras’ </a:t>
            </a:r>
            <a:r>
              <a:rPr lang="en-US" altLang="en-US" sz="2000" i="1">
                <a:latin typeface="Times"/>
              </a:rPr>
              <a:t>baseline</a:t>
            </a:r>
            <a:r>
              <a:rPr lang="en-US" altLang="en-US" sz="2000">
                <a:latin typeface="Times"/>
              </a:rPr>
              <a:t>.</a:t>
            </a:r>
            <a:r>
              <a:rPr lang="en-US" altLang="en-US" sz="2000" i="1">
                <a:latin typeface="Times"/>
              </a:rPr>
              <a:t> </a:t>
            </a:r>
            <a:endParaRPr lang="en-US" altLang="en-US" sz="2000">
              <a:latin typeface="Times"/>
            </a:endParaRPr>
          </a:p>
        </p:txBody>
      </p:sp>
      <p:sp>
        <p:nvSpPr>
          <p:cNvPr id="840735" name="Text Box 31"/>
          <p:cNvSpPr txBox="1">
            <a:spLocks noChangeArrowheads="1"/>
          </p:cNvSpPr>
          <p:nvPr/>
        </p:nvSpPr>
        <p:spPr bwMode="auto">
          <a:xfrm>
            <a:off x="3733800" y="6477000"/>
            <a:ext cx="53340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latin typeface="Skia" charset="0"/>
              </a:rPr>
              <a:t>Is there other structure available among epipolar lines?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Computer Vision, Robert Pless</a:t>
            </a:r>
          </a:p>
        </p:txBody>
      </p:sp>
      <p:sp>
        <p:nvSpPr>
          <p:cNvPr id="842754" name="Freeform 2"/>
          <p:cNvSpPr>
            <a:spLocks/>
          </p:cNvSpPr>
          <p:nvPr/>
        </p:nvSpPr>
        <p:spPr bwMode="auto">
          <a:xfrm>
            <a:off x="2209800" y="3124200"/>
            <a:ext cx="1219200" cy="1752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0"/>
              </a:cxn>
              <a:cxn ang="0">
                <a:pos x="768" y="1104"/>
              </a:cxn>
              <a:cxn ang="0">
                <a:pos x="768" y="384"/>
              </a:cxn>
              <a:cxn ang="0">
                <a:pos x="0" y="0"/>
              </a:cxn>
            </a:cxnLst>
            <a:rect l="0" t="0" r="r" b="b"/>
            <a:pathLst>
              <a:path w="768" h="1104">
                <a:moveTo>
                  <a:pt x="0" y="0"/>
                </a:moveTo>
                <a:lnTo>
                  <a:pt x="0" y="720"/>
                </a:lnTo>
                <a:lnTo>
                  <a:pt x="768" y="1104"/>
                </a:lnTo>
                <a:lnTo>
                  <a:pt x="768" y="384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2755" name="Freeform 3"/>
          <p:cNvSpPr>
            <a:spLocks/>
          </p:cNvSpPr>
          <p:nvPr/>
        </p:nvSpPr>
        <p:spPr bwMode="auto">
          <a:xfrm flipH="1">
            <a:off x="4876800" y="3124200"/>
            <a:ext cx="1219200" cy="1752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0"/>
              </a:cxn>
              <a:cxn ang="0">
                <a:pos x="768" y="1104"/>
              </a:cxn>
              <a:cxn ang="0">
                <a:pos x="768" y="384"/>
              </a:cxn>
              <a:cxn ang="0">
                <a:pos x="0" y="0"/>
              </a:cxn>
            </a:cxnLst>
            <a:rect l="0" t="0" r="r" b="b"/>
            <a:pathLst>
              <a:path w="768" h="1104">
                <a:moveTo>
                  <a:pt x="0" y="0"/>
                </a:moveTo>
                <a:lnTo>
                  <a:pt x="0" y="720"/>
                </a:lnTo>
                <a:lnTo>
                  <a:pt x="768" y="1104"/>
                </a:lnTo>
                <a:lnTo>
                  <a:pt x="768" y="384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2756" name="Line 4"/>
          <p:cNvSpPr>
            <a:spLocks noChangeShapeType="1"/>
          </p:cNvSpPr>
          <p:nvPr/>
        </p:nvSpPr>
        <p:spPr bwMode="auto">
          <a:xfrm flipV="1">
            <a:off x="2667000" y="2667000"/>
            <a:ext cx="1676400" cy="1409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2757" name="Rectangle 5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/>
              <a:t>Another look (with math).</a:t>
            </a:r>
          </a:p>
        </p:txBody>
      </p:sp>
      <p:sp>
        <p:nvSpPr>
          <p:cNvPr id="842758" name="Oval 6"/>
          <p:cNvSpPr>
            <a:spLocks noChangeArrowheads="1"/>
          </p:cNvSpPr>
          <p:nvPr/>
        </p:nvSpPr>
        <p:spPr bwMode="auto">
          <a:xfrm>
            <a:off x="2019300" y="45339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2759" name="Oval 7"/>
          <p:cNvSpPr>
            <a:spLocks noChangeArrowheads="1"/>
          </p:cNvSpPr>
          <p:nvPr/>
        </p:nvSpPr>
        <p:spPr bwMode="auto">
          <a:xfrm>
            <a:off x="6210300" y="45339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2760" name="Rectangle 8"/>
          <p:cNvSpPr>
            <a:spLocks noChangeArrowheads="1"/>
          </p:cNvSpPr>
          <p:nvPr/>
        </p:nvSpPr>
        <p:spPr bwMode="auto">
          <a:xfrm>
            <a:off x="457200" y="5257800"/>
            <a:ext cx="8229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/>
              <a:t>We have two images, with a point in one and the epi-polar line in the other.  Lets take away the image plane, and just leave the image centers.</a:t>
            </a:r>
            <a:endParaRPr lang="en-US" sz="1600"/>
          </a:p>
        </p:txBody>
      </p:sp>
      <p:sp>
        <p:nvSpPr>
          <p:cNvPr id="842761" name="Line 9"/>
          <p:cNvSpPr>
            <a:spLocks noChangeShapeType="1"/>
          </p:cNvSpPr>
          <p:nvPr/>
        </p:nvSpPr>
        <p:spPr bwMode="auto">
          <a:xfrm flipV="1">
            <a:off x="4876800" y="3962400"/>
            <a:ext cx="12192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2762" name="Oval 10"/>
          <p:cNvSpPr>
            <a:spLocks noChangeArrowheads="1"/>
          </p:cNvSpPr>
          <p:nvPr/>
        </p:nvSpPr>
        <p:spPr bwMode="auto">
          <a:xfrm>
            <a:off x="2638425" y="4029075"/>
            <a:ext cx="76200" cy="762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842763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3048000"/>
            <a:ext cx="3810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Computer Vision, Robert Pless</a:t>
            </a:r>
          </a:p>
        </p:txBody>
      </p:sp>
      <p:sp>
        <p:nvSpPr>
          <p:cNvPr id="84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/>
              <a:t>Another look (with math).</a:t>
            </a:r>
          </a:p>
        </p:txBody>
      </p:sp>
      <p:sp>
        <p:nvSpPr>
          <p:cNvPr id="843779" name="Oval 3"/>
          <p:cNvSpPr>
            <a:spLocks noChangeArrowheads="1"/>
          </p:cNvSpPr>
          <p:nvPr/>
        </p:nvSpPr>
        <p:spPr bwMode="auto">
          <a:xfrm>
            <a:off x="2019300" y="45339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3780" name="Oval 4"/>
          <p:cNvSpPr>
            <a:spLocks noChangeArrowheads="1"/>
          </p:cNvSpPr>
          <p:nvPr/>
        </p:nvSpPr>
        <p:spPr bwMode="auto">
          <a:xfrm>
            <a:off x="6210300" y="45339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Computer Vision, Robert Pless</a:t>
            </a:r>
          </a:p>
        </p:txBody>
      </p:sp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/>
              <a:t>Another look (with math).</a:t>
            </a:r>
          </a:p>
        </p:txBody>
      </p:sp>
      <p:sp>
        <p:nvSpPr>
          <p:cNvPr id="844803" name="Oval 3"/>
          <p:cNvSpPr>
            <a:spLocks noChangeArrowheads="1"/>
          </p:cNvSpPr>
          <p:nvPr/>
        </p:nvSpPr>
        <p:spPr bwMode="auto">
          <a:xfrm>
            <a:off x="2019300" y="45339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4804" name="Oval 4"/>
          <p:cNvSpPr>
            <a:spLocks noChangeArrowheads="1"/>
          </p:cNvSpPr>
          <p:nvPr/>
        </p:nvSpPr>
        <p:spPr bwMode="auto">
          <a:xfrm>
            <a:off x="6210300" y="45339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4805" name="Line 5"/>
          <p:cNvSpPr>
            <a:spLocks noChangeShapeType="1"/>
          </p:cNvSpPr>
          <p:nvPr/>
        </p:nvSpPr>
        <p:spPr bwMode="auto">
          <a:xfrm>
            <a:off x="2057400" y="45720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44806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4648200"/>
            <a:ext cx="3302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44807" name="Text Box 7"/>
          <p:cNvSpPr txBox="1">
            <a:spLocks noChangeArrowheads="1"/>
          </p:cNvSpPr>
          <p:nvPr/>
        </p:nvSpPr>
        <p:spPr bwMode="auto">
          <a:xfrm>
            <a:off x="990600" y="5410200"/>
            <a:ext cx="64214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a translation vector defining where one camera is relative to the other.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Computer Vision, Robert Pless</a:t>
            </a:r>
          </a:p>
        </p:txBody>
      </p:sp>
      <p:sp>
        <p:nvSpPr>
          <p:cNvPr id="845826" name="Freeform 2"/>
          <p:cNvSpPr>
            <a:spLocks/>
          </p:cNvSpPr>
          <p:nvPr/>
        </p:nvSpPr>
        <p:spPr bwMode="auto">
          <a:xfrm>
            <a:off x="2209800" y="3124200"/>
            <a:ext cx="1219200" cy="1752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0"/>
              </a:cxn>
              <a:cxn ang="0">
                <a:pos x="768" y="1104"/>
              </a:cxn>
              <a:cxn ang="0">
                <a:pos x="768" y="384"/>
              </a:cxn>
              <a:cxn ang="0">
                <a:pos x="0" y="0"/>
              </a:cxn>
            </a:cxnLst>
            <a:rect l="0" t="0" r="r" b="b"/>
            <a:pathLst>
              <a:path w="768" h="1104">
                <a:moveTo>
                  <a:pt x="0" y="0"/>
                </a:moveTo>
                <a:lnTo>
                  <a:pt x="0" y="720"/>
                </a:lnTo>
                <a:lnTo>
                  <a:pt x="768" y="1104"/>
                </a:lnTo>
                <a:lnTo>
                  <a:pt x="768" y="384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5827" name="Freeform 3"/>
          <p:cNvSpPr>
            <a:spLocks/>
          </p:cNvSpPr>
          <p:nvPr/>
        </p:nvSpPr>
        <p:spPr bwMode="auto">
          <a:xfrm flipH="1">
            <a:off x="4876800" y="3124200"/>
            <a:ext cx="1219200" cy="1752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0"/>
              </a:cxn>
              <a:cxn ang="0">
                <a:pos x="768" y="1104"/>
              </a:cxn>
              <a:cxn ang="0">
                <a:pos x="768" y="384"/>
              </a:cxn>
              <a:cxn ang="0">
                <a:pos x="0" y="0"/>
              </a:cxn>
            </a:cxnLst>
            <a:rect l="0" t="0" r="r" b="b"/>
            <a:pathLst>
              <a:path w="768" h="1104">
                <a:moveTo>
                  <a:pt x="0" y="0"/>
                </a:moveTo>
                <a:lnTo>
                  <a:pt x="0" y="720"/>
                </a:lnTo>
                <a:lnTo>
                  <a:pt x="768" y="1104"/>
                </a:lnTo>
                <a:lnTo>
                  <a:pt x="768" y="384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582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/>
              <a:t>Another look (with math).</a:t>
            </a:r>
          </a:p>
        </p:txBody>
      </p:sp>
      <p:sp>
        <p:nvSpPr>
          <p:cNvPr id="845829" name="Oval 5"/>
          <p:cNvSpPr>
            <a:spLocks noChangeArrowheads="1"/>
          </p:cNvSpPr>
          <p:nvPr/>
        </p:nvSpPr>
        <p:spPr bwMode="auto">
          <a:xfrm>
            <a:off x="2019300" y="45339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5830" name="Oval 6"/>
          <p:cNvSpPr>
            <a:spLocks noChangeArrowheads="1"/>
          </p:cNvSpPr>
          <p:nvPr/>
        </p:nvSpPr>
        <p:spPr bwMode="auto">
          <a:xfrm>
            <a:off x="6210300" y="45339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5831" name="Line 7"/>
          <p:cNvSpPr>
            <a:spLocks noChangeShapeType="1"/>
          </p:cNvSpPr>
          <p:nvPr/>
        </p:nvSpPr>
        <p:spPr bwMode="auto">
          <a:xfrm>
            <a:off x="2057400" y="45720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45832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4648200"/>
            <a:ext cx="3302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45833" name="Text Box 9"/>
          <p:cNvSpPr txBox="1">
            <a:spLocks noChangeArrowheads="1"/>
          </p:cNvSpPr>
          <p:nvPr/>
        </p:nvSpPr>
        <p:spPr bwMode="auto">
          <a:xfrm>
            <a:off x="990600" y="5410200"/>
            <a:ext cx="64214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a translation vector defining where one camera is relative to the other.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Computer Vision, Robert Pless</a:t>
            </a:r>
          </a:p>
        </p:txBody>
      </p:sp>
      <p:sp>
        <p:nvSpPr>
          <p:cNvPr id="846850" name="Line 2"/>
          <p:cNvSpPr>
            <a:spLocks noChangeShapeType="1"/>
          </p:cNvSpPr>
          <p:nvPr/>
        </p:nvSpPr>
        <p:spPr bwMode="auto">
          <a:xfrm flipV="1">
            <a:off x="2667000" y="2667000"/>
            <a:ext cx="1676400" cy="1409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6851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/>
              <a:t>Another look (with math).</a:t>
            </a:r>
          </a:p>
        </p:txBody>
      </p:sp>
      <p:sp>
        <p:nvSpPr>
          <p:cNvPr id="846852" name="Oval 4"/>
          <p:cNvSpPr>
            <a:spLocks noChangeArrowheads="1"/>
          </p:cNvSpPr>
          <p:nvPr/>
        </p:nvSpPr>
        <p:spPr bwMode="auto">
          <a:xfrm>
            <a:off x="2019300" y="45339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6853" name="Oval 5"/>
          <p:cNvSpPr>
            <a:spLocks noChangeArrowheads="1"/>
          </p:cNvSpPr>
          <p:nvPr/>
        </p:nvSpPr>
        <p:spPr bwMode="auto">
          <a:xfrm>
            <a:off x="6210300" y="45339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6854" name="Oval 6"/>
          <p:cNvSpPr>
            <a:spLocks noChangeArrowheads="1"/>
          </p:cNvSpPr>
          <p:nvPr/>
        </p:nvSpPr>
        <p:spPr bwMode="auto">
          <a:xfrm>
            <a:off x="2638425" y="4029075"/>
            <a:ext cx="76200" cy="762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846855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3048000"/>
            <a:ext cx="3810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46856" name="Text Box 8"/>
          <p:cNvSpPr txBox="1">
            <a:spLocks noChangeArrowheads="1"/>
          </p:cNvSpPr>
          <p:nvPr/>
        </p:nvSpPr>
        <p:spPr bwMode="auto">
          <a:xfrm>
            <a:off x="990600" y="5410200"/>
            <a:ext cx="64214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A point on one image lies on ray in space with direction </a:t>
            </a:r>
          </a:p>
        </p:txBody>
      </p:sp>
      <p:pic>
        <p:nvPicPr>
          <p:cNvPr id="846857" name="Picture 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0400" y="5867400"/>
            <a:ext cx="3000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Computer Vision, Robert Pless</a:t>
            </a:r>
          </a:p>
        </p:txBody>
      </p:sp>
      <p:sp>
        <p:nvSpPr>
          <p:cNvPr id="847874" name="Line 2"/>
          <p:cNvSpPr>
            <a:spLocks noChangeShapeType="1"/>
          </p:cNvSpPr>
          <p:nvPr/>
        </p:nvSpPr>
        <p:spPr bwMode="auto">
          <a:xfrm flipV="1">
            <a:off x="2667000" y="2667000"/>
            <a:ext cx="1676400" cy="1409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7875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/>
              <a:t>Another look (with math).</a:t>
            </a:r>
          </a:p>
        </p:txBody>
      </p:sp>
      <p:sp>
        <p:nvSpPr>
          <p:cNvPr id="847876" name="Oval 4"/>
          <p:cNvSpPr>
            <a:spLocks noChangeArrowheads="1"/>
          </p:cNvSpPr>
          <p:nvPr/>
        </p:nvSpPr>
        <p:spPr bwMode="auto">
          <a:xfrm>
            <a:off x="2019300" y="45339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7877" name="Oval 5"/>
          <p:cNvSpPr>
            <a:spLocks noChangeArrowheads="1"/>
          </p:cNvSpPr>
          <p:nvPr/>
        </p:nvSpPr>
        <p:spPr bwMode="auto">
          <a:xfrm>
            <a:off x="6210300" y="45339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7878" name="Rectangle 6"/>
          <p:cNvSpPr>
            <a:spLocks noChangeArrowheads="1"/>
          </p:cNvSpPr>
          <p:nvPr/>
        </p:nvSpPr>
        <p:spPr bwMode="auto">
          <a:xfrm>
            <a:off x="457200" y="4800600"/>
            <a:ext cx="8229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/>
              <a:t>Which rays from, the second camera center might intersect ray p?</a:t>
            </a:r>
            <a:endParaRPr lang="en-US" sz="1600"/>
          </a:p>
        </p:txBody>
      </p:sp>
      <p:sp>
        <p:nvSpPr>
          <p:cNvPr id="847879" name="Oval 7"/>
          <p:cNvSpPr>
            <a:spLocks noChangeArrowheads="1"/>
          </p:cNvSpPr>
          <p:nvPr/>
        </p:nvSpPr>
        <p:spPr bwMode="auto">
          <a:xfrm>
            <a:off x="2638425" y="4029075"/>
            <a:ext cx="76200" cy="762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847880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3048000"/>
            <a:ext cx="3810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Computer Vision, Robert Pless</a:t>
            </a:r>
          </a:p>
        </p:txBody>
      </p:sp>
      <p:sp>
        <p:nvSpPr>
          <p:cNvPr id="848898" name="Line 2"/>
          <p:cNvSpPr>
            <a:spLocks noChangeShapeType="1"/>
          </p:cNvSpPr>
          <p:nvPr/>
        </p:nvSpPr>
        <p:spPr bwMode="auto">
          <a:xfrm flipV="1">
            <a:off x="2667000" y="2667000"/>
            <a:ext cx="1676400" cy="1409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8899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/>
              <a:t>Another look (with math).</a:t>
            </a:r>
          </a:p>
        </p:txBody>
      </p:sp>
      <p:sp>
        <p:nvSpPr>
          <p:cNvPr id="848900" name="Oval 4"/>
          <p:cNvSpPr>
            <a:spLocks noChangeArrowheads="1"/>
          </p:cNvSpPr>
          <p:nvPr/>
        </p:nvSpPr>
        <p:spPr bwMode="auto">
          <a:xfrm>
            <a:off x="2019300" y="45339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8901" name="Oval 5"/>
          <p:cNvSpPr>
            <a:spLocks noChangeArrowheads="1"/>
          </p:cNvSpPr>
          <p:nvPr/>
        </p:nvSpPr>
        <p:spPr bwMode="auto">
          <a:xfrm>
            <a:off x="6210300" y="45339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8902" name="Rectangle 6"/>
          <p:cNvSpPr>
            <a:spLocks noChangeArrowheads="1"/>
          </p:cNvSpPr>
          <p:nvPr/>
        </p:nvSpPr>
        <p:spPr bwMode="auto">
          <a:xfrm>
            <a:off x="228600" y="5181600"/>
            <a:ext cx="8458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/>
              <a:t>Those rays lie in the plane defined by the ray in space and the second camera center.</a:t>
            </a:r>
          </a:p>
        </p:txBody>
      </p:sp>
      <p:sp>
        <p:nvSpPr>
          <p:cNvPr id="848903" name="Freeform 7"/>
          <p:cNvSpPr>
            <a:spLocks/>
          </p:cNvSpPr>
          <p:nvPr/>
        </p:nvSpPr>
        <p:spPr bwMode="auto">
          <a:xfrm>
            <a:off x="2057400" y="3124200"/>
            <a:ext cx="4191000" cy="1447800"/>
          </a:xfrm>
          <a:custGeom>
            <a:avLst/>
            <a:gdLst/>
            <a:ahLst/>
            <a:cxnLst>
              <a:cxn ang="0">
                <a:pos x="0" y="912"/>
              </a:cxn>
              <a:cxn ang="0">
                <a:pos x="2640" y="912"/>
              </a:cxn>
              <a:cxn ang="0">
                <a:pos x="1104" y="0"/>
              </a:cxn>
              <a:cxn ang="0">
                <a:pos x="0" y="912"/>
              </a:cxn>
            </a:cxnLst>
            <a:rect l="0" t="0" r="r" b="b"/>
            <a:pathLst>
              <a:path w="2640" h="912">
                <a:moveTo>
                  <a:pt x="0" y="912"/>
                </a:moveTo>
                <a:lnTo>
                  <a:pt x="2640" y="912"/>
                </a:lnTo>
                <a:lnTo>
                  <a:pt x="1104" y="0"/>
                </a:lnTo>
                <a:lnTo>
                  <a:pt x="0" y="912"/>
                </a:ln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8904" name="Oval 8"/>
          <p:cNvSpPr>
            <a:spLocks noChangeArrowheads="1"/>
          </p:cNvSpPr>
          <p:nvPr/>
        </p:nvSpPr>
        <p:spPr bwMode="auto">
          <a:xfrm>
            <a:off x="2638425" y="4029075"/>
            <a:ext cx="76200" cy="762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848905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3048000"/>
            <a:ext cx="3810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48906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62400" y="4648200"/>
            <a:ext cx="3302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Computer Vision, Robert Pless</a:t>
            </a:r>
          </a:p>
        </p:txBody>
      </p:sp>
      <p:sp>
        <p:nvSpPr>
          <p:cNvPr id="849922" name="Line 2"/>
          <p:cNvSpPr>
            <a:spLocks noChangeShapeType="1"/>
          </p:cNvSpPr>
          <p:nvPr/>
        </p:nvSpPr>
        <p:spPr bwMode="auto">
          <a:xfrm flipV="1">
            <a:off x="2667000" y="2667000"/>
            <a:ext cx="1676400" cy="1409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992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/>
              <a:t>Another look (with math).</a:t>
            </a:r>
          </a:p>
        </p:txBody>
      </p:sp>
      <p:sp>
        <p:nvSpPr>
          <p:cNvPr id="849924" name="Oval 4"/>
          <p:cNvSpPr>
            <a:spLocks noChangeArrowheads="1"/>
          </p:cNvSpPr>
          <p:nvPr/>
        </p:nvSpPr>
        <p:spPr bwMode="auto">
          <a:xfrm>
            <a:off x="2019300" y="45339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9925" name="Oval 5"/>
          <p:cNvSpPr>
            <a:spLocks noChangeArrowheads="1"/>
          </p:cNvSpPr>
          <p:nvPr/>
        </p:nvSpPr>
        <p:spPr bwMode="auto">
          <a:xfrm>
            <a:off x="6210300" y="45339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9926" name="Rectangle 6"/>
          <p:cNvSpPr>
            <a:spLocks noChangeArrowheads="1"/>
          </p:cNvSpPr>
          <p:nvPr/>
        </p:nvSpPr>
        <p:spPr bwMode="auto">
          <a:xfrm>
            <a:off x="228600" y="5181600"/>
            <a:ext cx="8458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/>
              <a:t>normal of the plane is perpendicular to both p and t.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/>
              <a:t>Math fact:  a x b is a vector perpendicular to a and b.</a:t>
            </a:r>
            <a:endParaRPr lang="en-US" sz="1600"/>
          </a:p>
        </p:txBody>
      </p:sp>
      <p:sp>
        <p:nvSpPr>
          <p:cNvPr id="849927" name="Oval 7"/>
          <p:cNvSpPr>
            <a:spLocks noChangeArrowheads="1"/>
          </p:cNvSpPr>
          <p:nvPr/>
        </p:nvSpPr>
        <p:spPr bwMode="auto">
          <a:xfrm>
            <a:off x="2638425" y="4029075"/>
            <a:ext cx="76200" cy="762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849928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33800" y="2362200"/>
            <a:ext cx="3810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49929" name="Picture 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62400" y="4648200"/>
            <a:ext cx="3302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49930" name="Picture 1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8600" y="1981200"/>
            <a:ext cx="2362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49931" name="Line 11"/>
          <p:cNvSpPr>
            <a:spLocks noChangeShapeType="1"/>
          </p:cNvSpPr>
          <p:nvPr/>
        </p:nvSpPr>
        <p:spPr bwMode="auto">
          <a:xfrm flipV="1">
            <a:off x="2057400" y="2819400"/>
            <a:ext cx="0" cy="175260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49932" name="Picture 12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600200" y="3505200"/>
            <a:ext cx="330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49933" name="Freeform 13"/>
          <p:cNvSpPr>
            <a:spLocks/>
          </p:cNvSpPr>
          <p:nvPr/>
        </p:nvSpPr>
        <p:spPr bwMode="auto">
          <a:xfrm>
            <a:off x="2057400" y="3124200"/>
            <a:ext cx="4191000" cy="1447800"/>
          </a:xfrm>
          <a:custGeom>
            <a:avLst/>
            <a:gdLst/>
            <a:ahLst/>
            <a:cxnLst>
              <a:cxn ang="0">
                <a:pos x="0" y="912"/>
              </a:cxn>
              <a:cxn ang="0">
                <a:pos x="2640" y="912"/>
              </a:cxn>
              <a:cxn ang="0">
                <a:pos x="1104" y="0"/>
              </a:cxn>
              <a:cxn ang="0">
                <a:pos x="0" y="912"/>
              </a:cxn>
            </a:cxnLst>
            <a:rect l="0" t="0" r="r" b="b"/>
            <a:pathLst>
              <a:path w="2640" h="912">
                <a:moveTo>
                  <a:pt x="0" y="912"/>
                </a:moveTo>
                <a:lnTo>
                  <a:pt x="2640" y="912"/>
                </a:lnTo>
                <a:lnTo>
                  <a:pt x="1104" y="0"/>
                </a:lnTo>
                <a:lnTo>
                  <a:pt x="0" y="912"/>
                </a:ln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421202" y="358140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Computer Vision, Robert Pless</a:t>
            </a:r>
          </a:p>
        </p:txBody>
      </p:sp>
      <p:sp>
        <p:nvSpPr>
          <p:cNvPr id="850946" name="Line 2"/>
          <p:cNvSpPr>
            <a:spLocks noChangeShapeType="1"/>
          </p:cNvSpPr>
          <p:nvPr/>
        </p:nvSpPr>
        <p:spPr bwMode="auto">
          <a:xfrm flipV="1">
            <a:off x="2667000" y="2667000"/>
            <a:ext cx="1676400" cy="1409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094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/>
              <a:t>Another look (with math).</a:t>
            </a:r>
          </a:p>
        </p:txBody>
      </p:sp>
      <p:sp>
        <p:nvSpPr>
          <p:cNvPr id="850948" name="Oval 4"/>
          <p:cNvSpPr>
            <a:spLocks noChangeArrowheads="1"/>
          </p:cNvSpPr>
          <p:nvPr/>
        </p:nvSpPr>
        <p:spPr bwMode="auto">
          <a:xfrm>
            <a:off x="2019300" y="45339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0949" name="Oval 5"/>
          <p:cNvSpPr>
            <a:spLocks noChangeArrowheads="1"/>
          </p:cNvSpPr>
          <p:nvPr/>
        </p:nvSpPr>
        <p:spPr bwMode="auto">
          <a:xfrm>
            <a:off x="6210300" y="45339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0950" name="Oval 6"/>
          <p:cNvSpPr>
            <a:spLocks noChangeArrowheads="1"/>
          </p:cNvSpPr>
          <p:nvPr/>
        </p:nvSpPr>
        <p:spPr bwMode="auto">
          <a:xfrm>
            <a:off x="2638425" y="4029075"/>
            <a:ext cx="76200" cy="762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0951" name="Line 7"/>
          <p:cNvSpPr>
            <a:spLocks noChangeShapeType="1"/>
          </p:cNvSpPr>
          <p:nvPr/>
        </p:nvSpPr>
        <p:spPr bwMode="auto">
          <a:xfrm flipV="1">
            <a:off x="2057400" y="2819400"/>
            <a:ext cx="0" cy="175260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50952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00200" y="3505200"/>
            <a:ext cx="330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50953" name="Rectangle 9"/>
          <p:cNvSpPr>
            <a:spLocks noChangeArrowheads="1"/>
          </p:cNvSpPr>
          <p:nvPr/>
        </p:nvSpPr>
        <p:spPr bwMode="auto">
          <a:xfrm>
            <a:off x="304800" y="5029200"/>
            <a:ext cx="8458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/>
              <a:t>All lines in the plane are perpendicular to the normal to normal to the plane.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/>
              <a:t>Math fact.   a</a:t>
            </a:r>
            <a:r>
              <a:rPr lang="en-US" baseline="30000"/>
              <a:t>T</a:t>
            </a:r>
            <a:r>
              <a:rPr lang="en-US"/>
              <a:t>b = 0 if a is perpendicular to b</a:t>
            </a:r>
            <a:endParaRPr lang="en-US" sz="1600"/>
          </a:p>
        </p:txBody>
      </p:sp>
      <p:sp>
        <p:nvSpPr>
          <p:cNvPr id="850954" name="Line 10"/>
          <p:cNvSpPr>
            <a:spLocks noChangeShapeType="1"/>
          </p:cNvSpPr>
          <p:nvPr/>
        </p:nvSpPr>
        <p:spPr bwMode="auto">
          <a:xfrm flipH="1" flipV="1">
            <a:off x="3314700" y="2819400"/>
            <a:ext cx="228600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850955" name="Picture 1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62500" y="3124200"/>
            <a:ext cx="3302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50956" name="Picture 1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943600" y="1219200"/>
            <a:ext cx="20574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50957" name="Picture 13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705600" y="2133600"/>
            <a:ext cx="135890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50958" name="Freeform 14"/>
          <p:cNvSpPr>
            <a:spLocks/>
          </p:cNvSpPr>
          <p:nvPr/>
        </p:nvSpPr>
        <p:spPr bwMode="auto">
          <a:xfrm>
            <a:off x="2057400" y="3124200"/>
            <a:ext cx="4191000" cy="1447800"/>
          </a:xfrm>
          <a:custGeom>
            <a:avLst/>
            <a:gdLst/>
            <a:ahLst/>
            <a:cxnLst>
              <a:cxn ang="0">
                <a:pos x="0" y="912"/>
              </a:cxn>
              <a:cxn ang="0">
                <a:pos x="2640" y="912"/>
              </a:cxn>
              <a:cxn ang="0">
                <a:pos x="1104" y="0"/>
              </a:cxn>
              <a:cxn ang="0">
                <a:pos x="0" y="912"/>
              </a:cxn>
            </a:cxnLst>
            <a:rect l="0" t="0" r="r" b="b"/>
            <a:pathLst>
              <a:path w="2640" h="912">
                <a:moveTo>
                  <a:pt x="0" y="912"/>
                </a:moveTo>
                <a:lnTo>
                  <a:pt x="2640" y="912"/>
                </a:lnTo>
                <a:lnTo>
                  <a:pt x="1104" y="0"/>
                </a:lnTo>
                <a:lnTo>
                  <a:pt x="0" y="912"/>
                </a:ln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from Stereo</a:t>
            </a:r>
            <a:endParaRPr lang="en-US" dirty="0"/>
          </a:p>
        </p:txBody>
      </p:sp>
      <p:sp>
        <p:nvSpPr>
          <p:cNvPr id="53" name="Content Placeholder 5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Goal: recover depth by finding image coordinate x’ that corresponds to x</a:t>
            </a:r>
            <a:endParaRPr lang="en-US" sz="2800" dirty="0"/>
          </a:p>
        </p:txBody>
      </p:sp>
      <p:grpSp>
        <p:nvGrpSpPr>
          <p:cNvPr id="24" name="Group 47"/>
          <p:cNvGrpSpPr>
            <a:grpSpLocks noChangeAspect="1"/>
          </p:cNvGrpSpPr>
          <p:nvPr/>
        </p:nvGrpSpPr>
        <p:grpSpPr bwMode="auto">
          <a:xfrm>
            <a:off x="4648200" y="2684426"/>
            <a:ext cx="3823231" cy="3487774"/>
            <a:chOff x="432" y="1264"/>
            <a:chExt cx="2296" cy="2065"/>
          </a:xfrm>
        </p:grpSpPr>
        <p:sp>
          <p:nvSpPr>
            <p:cNvPr id="25" name="Oval 5"/>
            <p:cNvSpPr>
              <a:spLocks noChangeArrowheads="1"/>
            </p:cNvSpPr>
            <p:nvPr/>
          </p:nvSpPr>
          <p:spPr bwMode="auto">
            <a:xfrm>
              <a:off x="720" y="2880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6" name="Oval 6"/>
            <p:cNvSpPr>
              <a:spLocks noChangeArrowheads="1"/>
            </p:cNvSpPr>
            <p:nvPr/>
          </p:nvSpPr>
          <p:spPr bwMode="auto">
            <a:xfrm>
              <a:off x="2016" y="2880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7" name="Line 7"/>
            <p:cNvSpPr>
              <a:spLocks noChangeShapeType="1"/>
            </p:cNvSpPr>
            <p:nvPr/>
          </p:nvSpPr>
          <p:spPr bwMode="auto">
            <a:xfrm>
              <a:off x="432" y="2544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8" name="Line 8"/>
            <p:cNvSpPr>
              <a:spLocks noChangeShapeType="1"/>
            </p:cNvSpPr>
            <p:nvPr/>
          </p:nvSpPr>
          <p:spPr bwMode="auto">
            <a:xfrm>
              <a:off x="1728" y="2544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9" name="Oval 9"/>
            <p:cNvSpPr>
              <a:spLocks noChangeArrowheads="1"/>
            </p:cNvSpPr>
            <p:nvPr/>
          </p:nvSpPr>
          <p:spPr bwMode="auto">
            <a:xfrm>
              <a:off x="1324" y="1515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" name="Line 10"/>
            <p:cNvSpPr>
              <a:spLocks noChangeShapeType="1"/>
            </p:cNvSpPr>
            <p:nvPr/>
          </p:nvSpPr>
          <p:spPr bwMode="auto">
            <a:xfrm flipV="1">
              <a:off x="768" y="1536"/>
              <a:ext cx="576" cy="13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1" name="Line 11"/>
            <p:cNvSpPr>
              <a:spLocks noChangeShapeType="1"/>
            </p:cNvSpPr>
            <p:nvPr/>
          </p:nvSpPr>
          <p:spPr bwMode="auto">
            <a:xfrm flipH="1" flipV="1">
              <a:off x="1344" y="1536"/>
              <a:ext cx="720" cy="1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2" name="Line 12"/>
            <p:cNvSpPr>
              <a:spLocks noChangeShapeType="1"/>
            </p:cNvSpPr>
            <p:nvPr/>
          </p:nvSpPr>
          <p:spPr bwMode="auto">
            <a:xfrm flipV="1">
              <a:off x="748" y="2544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3" name="Text Box 13"/>
            <p:cNvSpPr txBox="1">
              <a:spLocks noChangeArrowheads="1"/>
            </p:cNvSpPr>
            <p:nvPr/>
          </p:nvSpPr>
          <p:spPr bwMode="auto">
            <a:xfrm>
              <a:off x="609" y="2607"/>
              <a:ext cx="153" cy="2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f</a:t>
              </a:r>
            </a:p>
          </p:txBody>
        </p:sp>
        <p:sp>
          <p:nvSpPr>
            <p:cNvPr id="34" name="Oval 14"/>
            <p:cNvSpPr>
              <a:spLocks noChangeArrowheads="1"/>
            </p:cNvSpPr>
            <p:nvPr/>
          </p:nvSpPr>
          <p:spPr bwMode="auto">
            <a:xfrm>
              <a:off x="892" y="2517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5" name="Oval 15"/>
            <p:cNvSpPr>
              <a:spLocks noChangeArrowheads="1"/>
            </p:cNvSpPr>
            <p:nvPr/>
          </p:nvSpPr>
          <p:spPr bwMode="auto">
            <a:xfrm>
              <a:off x="1845" y="2517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6" name="Line 16"/>
            <p:cNvSpPr>
              <a:spLocks noChangeShapeType="1"/>
            </p:cNvSpPr>
            <p:nvPr/>
          </p:nvSpPr>
          <p:spPr bwMode="auto">
            <a:xfrm flipV="1">
              <a:off x="2043" y="2544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7" name="Line 17"/>
            <p:cNvSpPr>
              <a:spLocks noChangeShapeType="1"/>
            </p:cNvSpPr>
            <p:nvPr/>
          </p:nvSpPr>
          <p:spPr bwMode="auto">
            <a:xfrm>
              <a:off x="720" y="2496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sm"/>
              <a:tailEnd type="arrow" w="med" len="sm"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8" name="Text Box 18"/>
            <p:cNvSpPr txBox="1">
              <a:spLocks noChangeArrowheads="1"/>
            </p:cNvSpPr>
            <p:nvPr/>
          </p:nvSpPr>
          <p:spPr bwMode="auto">
            <a:xfrm>
              <a:off x="736" y="2272"/>
              <a:ext cx="188" cy="2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x</a:t>
              </a:r>
            </a:p>
          </p:txBody>
        </p:sp>
        <p:sp>
          <p:nvSpPr>
            <p:cNvPr id="39" name="Line 19"/>
            <p:cNvSpPr>
              <a:spLocks noChangeShapeType="1"/>
            </p:cNvSpPr>
            <p:nvPr/>
          </p:nvSpPr>
          <p:spPr bwMode="auto">
            <a:xfrm>
              <a:off x="1872" y="2496"/>
              <a:ext cx="1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arrow" w="med" len="sm"/>
              <a:tailEnd type="none" w="med" len="sm"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40" name="Text Box 20"/>
            <p:cNvSpPr txBox="1">
              <a:spLocks noChangeArrowheads="1"/>
            </p:cNvSpPr>
            <p:nvPr/>
          </p:nvSpPr>
          <p:spPr bwMode="auto">
            <a:xfrm>
              <a:off x="1851" y="2272"/>
              <a:ext cx="223" cy="2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x’</a:t>
              </a:r>
            </a:p>
          </p:txBody>
        </p:sp>
        <p:sp>
          <p:nvSpPr>
            <p:cNvPr id="41" name="Text Box 21"/>
            <p:cNvSpPr txBox="1">
              <a:spLocks noChangeArrowheads="1"/>
            </p:cNvSpPr>
            <p:nvPr/>
          </p:nvSpPr>
          <p:spPr bwMode="auto">
            <a:xfrm>
              <a:off x="1036" y="2910"/>
              <a:ext cx="703" cy="41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Baseline</a:t>
              </a:r>
              <a:br>
                <a:rPr lang="en-US" sz="2000"/>
              </a:br>
              <a:r>
                <a:rPr lang="en-US" sz="2000"/>
                <a:t>B</a:t>
              </a:r>
            </a:p>
          </p:txBody>
        </p:sp>
        <p:sp>
          <p:nvSpPr>
            <p:cNvPr id="42" name="Line 22"/>
            <p:cNvSpPr>
              <a:spLocks noChangeShapeType="1"/>
            </p:cNvSpPr>
            <p:nvPr/>
          </p:nvSpPr>
          <p:spPr bwMode="auto">
            <a:xfrm flipV="1">
              <a:off x="2496" y="1536"/>
              <a:ext cx="0" cy="1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43" name="Text Box 23"/>
            <p:cNvSpPr txBox="1">
              <a:spLocks noChangeArrowheads="1"/>
            </p:cNvSpPr>
            <p:nvPr/>
          </p:nvSpPr>
          <p:spPr bwMode="auto">
            <a:xfrm>
              <a:off x="2540" y="2031"/>
              <a:ext cx="188" cy="2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z</a:t>
              </a:r>
            </a:p>
          </p:txBody>
        </p:sp>
        <p:sp>
          <p:nvSpPr>
            <p:cNvPr id="44" name="Text Box 24"/>
            <p:cNvSpPr txBox="1">
              <a:spLocks noChangeArrowheads="1"/>
            </p:cNvSpPr>
            <p:nvPr/>
          </p:nvSpPr>
          <p:spPr bwMode="auto">
            <a:xfrm>
              <a:off x="508" y="2915"/>
              <a:ext cx="486" cy="2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sz="2000" dirty="0" smtClean="0"/>
                <a:t>C</a:t>
              </a:r>
              <a:endParaRPr lang="en-US" sz="2000" baseline="-25000" dirty="0"/>
            </a:p>
          </p:txBody>
        </p:sp>
        <p:sp>
          <p:nvSpPr>
            <p:cNvPr id="45" name="Text Box 25"/>
            <p:cNvSpPr txBox="1">
              <a:spLocks noChangeArrowheads="1"/>
            </p:cNvSpPr>
            <p:nvPr/>
          </p:nvSpPr>
          <p:spPr bwMode="auto">
            <a:xfrm>
              <a:off x="1824" y="2915"/>
              <a:ext cx="486" cy="2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sz="2000" dirty="0" smtClean="0"/>
                <a:t>C’</a:t>
              </a:r>
              <a:endParaRPr lang="en-US" sz="2000" baseline="-25000" dirty="0"/>
            </a:p>
          </p:txBody>
        </p:sp>
        <p:sp>
          <p:nvSpPr>
            <p:cNvPr id="46" name="Text Box 26"/>
            <p:cNvSpPr txBox="1">
              <a:spLocks noChangeArrowheads="1"/>
            </p:cNvSpPr>
            <p:nvPr/>
          </p:nvSpPr>
          <p:spPr bwMode="auto">
            <a:xfrm>
              <a:off x="1104" y="1264"/>
              <a:ext cx="486" cy="2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sz="2000" dirty="0"/>
                <a:t>X</a:t>
              </a:r>
              <a:endParaRPr lang="en-US" sz="2000" baseline="-25000" dirty="0"/>
            </a:p>
          </p:txBody>
        </p:sp>
        <p:sp>
          <p:nvSpPr>
            <p:cNvPr id="47" name="Line 27"/>
            <p:cNvSpPr>
              <a:spLocks noChangeShapeType="1"/>
            </p:cNvSpPr>
            <p:nvPr/>
          </p:nvSpPr>
          <p:spPr bwMode="auto">
            <a:xfrm>
              <a:off x="796" y="2901"/>
              <a:ext cx="1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48" name="Text Box 28"/>
            <p:cNvSpPr txBox="1">
              <a:spLocks noChangeArrowheads="1"/>
            </p:cNvSpPr>
            <p:nvPr/>
          </p:nvSpPr>
          <p:spPr bwMode="auto">
            <a:xfrm>
              <a:off x="2022" y="2608"/>
              <a:ext cx="153" cy="2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f</a:t>
              </a:r>
            </a:p>
          </p:txBody>
        </p:sp>
      </p:grpSp>
      <p:grpSp>
        <p:nvGrpSpPr>
          <p:cNvPr id="54" name="Group 53"/>
          <p:cNvGrpSpPr>
            <a:grpSpLocks noChangeAspect="1"/>
          </p:cNvGrpSpPr>
          <p:nvPr/>
        </p:nvGrpSpPr>
        <p:grpSpPr>
          <a:xfrm>
            <a:off x="1105828" y="2362200"/>
            <a:ext cx="2856572" cy="3795508"/>
            <a:chOff x="609600" y="753824"/>
            <a:chExt cx="3905925" cy="5189776"/>
          </a:xfrm>
        </p:grpSpPr>
        <p:grpSp>
          <p:nvGrpSpPr>
            <p:cNvPr id="49" name="Group 48"/>
            <p:cNvGrpSpPr>
              <a:grpSpLocks noChangeAspect="1"/>
            </p:cNvGrpSpPr>
            <p:nvPr/>
          </p:nvGrpSpPr>
          <p:grpSpPr>
            <a:xfrm>
              <a:off x="609600" y="1143000"/>
              <a:ext cx="3905925" cy="4800600"/>
              <a:chOff x="533400" y="957263"/>
              <a:chExt cx="4491038" cy="5519737"/>
            </a:xfrm>
          </p:grpSpPr>
          <p:sp>
            <p:nvSpPr>
              <p:cNvPr id="4" name="Freeform 4"/>
              <p:cNvSpPr>
                <a:spLocks/>
              </p:cNvSpPr>
              <p:nvPr/>
            </p:nvSpPr>
            <p:spPr bwMode="auto">
              <a:xfrm>
                <a:off x="3481388" y="957263"/>
                <a:ext cx="1220787" cy="839787"/>
              </a:xfrm>
              <a:custGeom>
                <a:avLst/>
                <a:gdLst>
                  <a:gd name="T0" fmla="*/ 2147483647 w 865"/>
                  <a:gd name="T1" fmla="*/ 0 h 529"/>
                  <a:gd name="T2" fmla="*/ 2147483647 w 865"/>
                  <a:gd name="T3" fmla="*/ 2147483647 h 529"/>
                  <a:gd name="T4" fmla="*/ 2147483647 w 865"/>
                  <a:gd name="T5" fmla="*/ 2147483647 h 529"/>
                  <a:gd name="T6" fmla="*/ 2147483647 w 865"/>
                  <a:gd name="T7" fmla="*/ 2147483647 h 529"/>
                  <a:gd name="T8" fmla="*/ 2147483647 w 865"/>
                  <a:gd name="T9" fmla="*/ 2147483647 h 529"/>
                  <a:gd name="T10" fmla="*/ 2147483647 w 865"/>
                  <a:gd name="T11" fmla="*/ 2147483647 h 529"/>
                  <a:gd name="T12" fmla="*/ 2147483647 w 865"/>
                  <a:gd name="T13" fmla="*/ 2147483647 h 529"/>
                  <a:gd name="T14" fmla="*/ 2147483647 w 865"/>
                  <a:gd name="T15" fmla="*/ 2147483647 h 529"/>
                  <a:gd name="T16" fmla="*/ 2147483647 w 865"/>
                  <a:gd name="T17" fmla="*/ 2147483647 h 529"/>
                  <a:gd name="T18" fmla="*/ 0 w 865"/>
                  <a:gd name="T19" fmla="*/ 2147483647 h 529"/>
                  <a:gd name="T20" fmla="*/ 0 w 865"/>
                  <a:gd name="T21" fmla="*/ 2147483647 h 529"/>
                  <a:gd name="T22" fmla="*/ 0 w 865"/>
                  <a:gd name="T23" fmla="*/ 2147483647 h 529"/>
                  <a:gd name="T24" fmla="*/ 2147483647 w 865"/>
                  <a:gd name="T25" fmla="*/ 2147483647 h 529"/>
                  <a:gd name="T26" fmla="*/ 2147483647 w 865"/>
                  <a:gd name="T27" fmla="*/ 2147483647 h 529"/>
                  <a:gd name="T28" fmla="*/ 2147483647 w 865"/>
                  <a:gd name="T29" fmla="*/ 2147483647 h 529"/>
                  <a:gd name="T30" fmla="*/ 2147483647 w 865"/>
                  <a:gd name="T31" fmla="*/ 2147483647 h 529"/>
                  <a:gd name="T32" fmla="*/ 2147483647 w 865"/>
                  <a:gd name="T33" fmla="*/ 2147483647 h 529"/>
                  <a:gd name="T34" fmla="*/ 2147483647 w 865"/>
                  <a:gd name="T35" fmla="*/ 2147483647 h 529"/>
                  <a:gd name="T36" fmla="*/ 2147483647 w 865"/>
                  <a:gd name="T37" fmla="*/ 2147483647 h 529"/>
                  <a:gd name="T38" fmla="*/ 2147483647 w 865"/>
                  <a:gd name="T39" fmla="*/ 2147483647 h 529"/>
                  <a:gd name="T40" fmla="*/ 2147483647 w 865"/>
                  <a:gd name="T41" fmla="*/ 2147483647 h 529"/>
                  <a:gd name="T42" fmla="*/ 2147483647 w 865"/>
                  <a:gd name="T43" fmla="*/ 2147483647 h 529"/>
                  <a:gd name="T44" fmla="*/ 2147483647 w 865"/>
                  <a:gd name="T45" fmla="*/ 2147483647 h 529"/>
                  <a:gd name="T46" fmla="*/ 2147483647 w 865"/>
                  <a:gd name="T47" fmla="*/ 2147483647 h 529"/>
                  <a:gd name="T48" fmla="*/ 2147483647 w 865"/>
                  <a:gd name="T49" fmla="*/ 2147483647 h 529"/>
                  <a:gd name="T50" fmla="*/ 2147483647 w 865"/>
                  <a:gd name="T51" fmla="*/ 2147483647 h 529"/>
                  <a:gd name="T52" fmla="*/ 2147483647 w 865"/>
                  <a:gd name="T53" fmla="*/ 2147483647 h 529"/>
                  <a:gd name="T54" fmla="*/ 2147483647 w 865"/>
                  <a:gd name="T55" fmla="*/ 2147483647 h 529"/>
                  <a:gd name="T56" fmla="*/ 2147483647 w 865"/>
                  <a:gd name="T57" fmla="*/ 2147483647 h 529"/>
                  <a:gd name="T58" fmla="*/ 2147483647 w 865"/>
                  <a:gd name="T59" fmla="*/ 2147483647 h 529"/>
                  <a:gd name="T60" fmla="*/ 2147483647 w 865"/>
                  <a:gd name="T61" fmla="*/ 2147483647 h 529"/>
                  <a:gd name="T62" fmla="*/ 2147483647 w 865"/>
                  <a:gd name="T63" fmla="*/ 2147483647 h 529"/>
                  <a:gd name="T64" fmla="*/ 2147483647 w 865"/>
                  <a:gd name="T65" fmla="*/ 2147483647 h 529"/>
                  <a:gd name="T66" fmla="*/ 2147483647 w 865"/>
                  <a:gd name="T67" fmla="*/ 2147483647 h 529"/>
                  <a:gd name="T68" fmla="*/ 2147483647 w 865"/>
                  <a:gd name="T69" fmla="*/ 2147483647 h 529"/>
                  <a:gd name="T70" fmla="*/ 2147483647 w 865"/>
                  <a:gd name="T71" fmla="*/ 2147483647 h 529"/>
                  <a:gd name="T72" fmla="*/ 2147483647 w 865"/>
                  <a:gd name="T73" fmla="*/ 2147483647 h 529"/>
                  <a:gd name="T74" fmla="*/ 2147483647 w 865"/>
                  <a:gd name="T75" fmla="*/ 2147483647 h 529"/>
                  <a:gd name="T76" fmla="*/ 2147483647 w 865"/>
                  <a:gd name="T77" fmla="*/ 2147483647 h 529"/>
                  <a:gd name="T78" fmla="*/ 2147483647 w 865"/>
                  <a:gd name="T79" fmla="*/ 0 h 529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865"/>
                  <a:gd name="T121" fmla="*/ 0 h 529"/>
                  <a:gd name="T122" fmla="*/ 865 w 865"/>
                  <a:gd name="T123" fmla="*/ 529 h 529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865" h="529">
                    <a:moveTo>
                      <a:pt x="84" y="0"/>
                    </a:moveTo>
                    <a:lnTo>
                      <a:pt x="72" y="24"/>
                    </a:lnTo>
                    <a:lnTo>
                      <a:pt x="72" y="48"/>
                    </a:lnTo>
                    <a:lnTo>
                      <a:pt x="48" y="72"/>
                    </a:lnTo>
                    <a:lnTo>
                      <a:pt x="36" y="96"/>
                    </a:lnTo>
                    <a:lnTo>
                      <a:pt x="36" y="120"/>
                    </a:lnTo>
                    <a:lnTo>
                      <a:pt x="36" y="144"/>
                    </a:lnTo>
                    <a:lnTo>
                      <a:pt x="24" y="168"/>
                    </a:lnTo>
                    <a:lnTo>
                      <a:pt x="12" y="192"/>
                    </a:lnTo>
                    <a:lnTo>
                      <a:pt x="0" y="216"/>
                    </a:lnTo>
                    <a:lnTo>
                      <a:pt x="0" y="240"/>
                    </a:lnTo>
                    <a:lnTo>
                      <a:pt x="0" y="264"/>
                    </a:lnTo>
                    <a:lnTo>
                      <a:pt x="12" y="288"/>
                    </a:lnTo>
                    <a:lnTo>
                      <a:pt x="12" y="312"/>
                    </a:lnTo>
                    <a:lnTo>
                      <a:pt x="24" y="336"/>
                    </a:lnTo>
                    <a:lnTo>
                      <a:pt x="24" y="360"/>
                    </a:lnTo>
                    <a:lnTo>
                      <a:pt x="36" y="384"/>
                    </a:lnTo>
                    <a:lnTo>
                      <a:pt x="36" y="408"/>
                    </a:lnTo>
                    <a:lnTo>
                      <a:pt x="48" y="432"/>
                    </a:lnTo>
                    <a:lnTo>
                      <a:pt x="60" y="456"/>
                    </a:lnTo>
                    <a:lnTo>
                      <a:pt x="852" y="528"/>
                    </a:lnTo>
                    <a:lnTo>
                      <a:pt x="804" y="480"/>
                    </a:lnTo>
                    <a:lnTo>
                      <a:pt x="792" y="456"/>
                    </a:lnTo>
                    <a:lnTo>
                      <a:pt x="780" y="420"/>
                    </a:lnTo>
                    <a:lnTo>
                      <a:pt x="768" y="396"/>
                    </a:lnTo>
                    <a:lnTo>
                      <a:pt x="756" y="372"/>
                    </a:lnTo>
                    <a:lnTo>
                      <a:pt x="744" y="348"/>
                    </a:lnTo>
                    <a:lnTo>
                      <a:pt x="744" y="324"/>
                    </a:lnTo>
                    <a:lnTo>
                      <a:pt x="744" y="288"/>
                    </a:lnTo>
                    <a:lnTo>
                      <a:pt x="744" y="264"/>
                    </a:lnTo>
                    <a:lnTo>
                      <a:pt x="744" y="240"/>
                    </a:lnTo>
                    <a:lnTo>
                      <a:pt x="768" y="216"/>
                    </a:lnTo>
                    <a:lnTo>
                      <a:pt x="768" y="192"/>
                    </a:lnTo>
                    <a:lnTo>
                      <a:pt x="780" y="168"/>
                    </a:lnTo>
                    <a:lnTo>
                      <a:pt x="804" y="156"/>
                    </a:lnTo>
                    <a:lnTo>
                      <a:pt x="804" y="132"/>
                    </a:lnTo>
                    <a:lnTo>
                      <a:pt x="828" y="108"/>
                    </a:lnTo>
                    <a:lnTo>
                      <a:pt x="852" y="96"/>
                    </a:lnTo>
                    <a:lnTo>
                      <a:pt x="864" y="72"/>
                    </a:lnTo>
                    <a:lnTo>
                      <a:pt x="84" y="0"/>
                    </a:lnTo>
                  </a:path>
                </a:pathLst>
              </a:custGeom>
              <a:gradFill rotWithShape="0">
                <a:gsLst>
                  <a:gs pos="0">
                    <a:srgbClr val="012501"/>
                  </a:gs>
                  <a:gs pos="100000">
                    <a:srgbClr val="037C03"/>
                  </a:gs>
                </a:gsLst>
                <a:lin ang="18900000" scaled="1"/>
              </a:gra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5" name="Line 5"/>
              <p:cNvSpPr>
                <a:spLocks noChangeShapeType="1"/>
              </p:cNvSpPr>
              <p:nvPr/>
            </p:nvSpPr>
            <p:spPr bwMode="auto">
              <a:xfrm>
                <a:off x="890588" y="4310063"/>
                <a:ext cx="3251200" cy="18288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600"/>
              </a:p>
            </p:txBody>
          </p:sp>
          <p:sp>
            <p:nvSpPr>
              <p:cNvPr id="6" name="Freeform 9"/>
              <p:cNvSpPr>
                <a:spLocks/>
              </p:cNvSpPr>
              <p:nvPr/>
            </p:nvSpPr>
            <p:spPr bwMode="auto">
              <a:xfrm>
                <a:off x="1533525" y="1219200"/>
                <a:ext cx="2471738" cy="2462213"/>
              </a:xfrm>
              <a:custGeom>
                <a:avLst/>
                <a:gdLst>
                  <a:gd name="T0" fmla="*/ 0 w 1557"/>
                  <a:gd name="T1" fmla="*/ 2147483647 h 1551"/>
                  <a:gd name="T2" fmla="*/ 2147483647 w 1557"/>
                  <a:gd name="T3" fmla="*/ 0 h 1551"/>
                  <a:gd name="T4" fmla="*/ 0 60000 65536"/>
                  <a:gd name="T5" fmla="*/ 0 60000 65536"/>
                  <a:gd name="T6" fmla="*/ 0 w 1557"/>
                  <a:gd name="T7" fmla="*/ 0 h 1551"/>
                  <a:gd name="T8" fmla="*/ 1557 w 1557"/>
                  <a:gd name="T9" fmla="*/ 1551 h 155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557" h="1551">
                    <a:moveTo>
                      <a:pt x="0" y="1551"/>
                    </a:moveTo>
                    <a:lnTo>
                      <a:pt x="1557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600"/>
              </a:p>
            </p:txBody>
          </p:sp>
          <p:sp>
            <p:nvSpPr>
              <p:cNvPr id="7" name="Freeform 10"/>
              <p:cNvSpPr>
                <a:spLocks/>
              </p:cNvSpPr>
              <p:nvPr/>
            </p:nvSpPr>
            <p:spPr bwMode="auto">
              <a:xfrm>
                <a:off x="687388" y="2490788"/>
                <a:ext cx="1220787" cy="2001837"/>
              </a:xfrm>
              <a:custGeom>
                <a:avLst/>
                <a:gdLst>
                  <a:gd name="T0" fmla="*/ 0 w 865"/>
                  <a:gd name="T1" fmla="*/ 2147483647 h 1261"/>
                  <a:gd name="T2" fmla="*/ 2147483647 w 865"/>
                  <a:gd name="T3" fmla="*/ 2147483647 h 1261"/>
                  <a:gd name="T4" fmla="*/ 2147483647 w 865"/>
                  <a:gd name="T5" fmla="*/ 2147483647 h 1261"/>
                  <a:gd name="T6" fmla="*/ 0 w 865"/>
                  <a:gd name="T7" fmla="*/ 0 h 1261"/>
                  <a:gd name="T8" fmla="*/ 0 w 865"/>
                  <a:gd name="T9" fmla="*/ 2147483647 h 12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5"/>
                  <a:gd name="T16" fmla="*/ 0 h 1261"/>
                  <a:gd name="T17" fmla="*/ 865 w 865"/>
                  <a:gd name="T18" fmla="*/ 1261 h 126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5" h="1261">
                    <a:moveTo>
                      <a:pt x="0" y="828"/>
                    </a:moveTo>
                    <a:lnTo>
                      <a:pt x="864" y="1260"/>
                    </a:lnTo>
                    <a:lnTo>
                      <a:pt x="864" y="414"/>
                    </a:lnTo>
                    <a:lnTo>
                      <a:pt x="0" y="0"/>
                    </a:lnTo>
                    <a:lnTo>
                      <a:pt x="0" y="828"/>
                    </a:lnTo>
                  </a:path>
                </a:pathLst>
              </a:custGeom>
              <a:solidFill>
                <a:srgbClr val="FEBF02"/>
              </a:solidFill>
              <a:ln w="12700" cap="rnd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8" name="Freeform 12"/>
              <p:cNvSpPr>
                <a:spLocks/>
              </p:cNvSpPr>
              <p:nvPr/>
            </p:nvSpPr>
            <p:spPr bwMode="auto">
              <a:xfrm>
                <a:off x="3990975" y="1219200"/>
                <a:ext cx="117475" cy="3910013"/>
              </a:xfrm>
              <a:custGeom>
                <a:avLst/>
                <a:gdLst>
                  <a:gd name="T0" fmla="*/ 2147483647 w 74"/>
                  <a:gd name="T1" fmla="*/ 2147483647 h 2463"/>
                  <a:gd name="T2" fmla="*/ 0 w 74"/>
                  <a:gd name="T3" fmla="*/ 0 h 2463"/>
                  <a:gd name="T4" fmla="*/ 0 60000 65536"/>
                  <a:gd name="T5" fmla="*/ 0 60000 65536"/>
                  <a:gd name="T6" fmla="*/ 0 w 74"/>
                  <a:gd name="T7" fmla="*/ 0 h 2463"/>
                  <a:gd name="T8" fmla="*/ 74 w 74"/>
                  <a:gd name="T9" fmla="*/ 2463 h 246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74" h="2463">
                    <a:moveTo>
                      <a:pt x="74" y="2463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600"/>
              </a:p>
            </p:txBody>
          </p:sp>
          <p:sp>
            <p:nvSpPr>
              <p:cNvPr id="9" name="Freeform 13"/>
              <p:cNvSpPr>
                <a:spLocks/>
              </p:cNvSpPr>
              <p:nvPr/>
            </p:nvSpPr>
            <p:spPr bwMode="auto">
              <a:xfrm>
                <a:off x="3803650" y="4208463"/>
                <a:ext cx="1220788" cy="2001837"/>
              </a:xfrm>
              <a:custGeom>
                <a:avLst/>
                <a:gdLst>
                  <a:gd name="T0" fmla="*/ 0 w 865"/>
                  <a:gd name="T1" fmla="*/ 2147483647 h 1261"/>
                  <a:gd name="T2" fmla="*/ 2147483647 w 865"/>
                  <a:gd name="T3" fmla="*/ 2147483647 h 1261"/>
                  <a:gd name="T4" fmla="*/ 2147483647 w 865"/>
                  <a:gd name="T5" fmla="*/ 2147483647 h 1261"/>
                  <a:gd name="T6" fmla="*/ 0 w 865"/>
                  <a:gd name="T7" fmla="*/ 0 h 1261"/>
                  <a:gd name="T8" fmla="*/ 0 w 865"/>
                  <a:gd name="T9" fmla="*/ 2147483647 h 12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5"/>
                  <a:gd name="T16" fmla="*/ 0 h 1261"/>
                  <a:gd name="T17" fmla="*/ 865 w 865"/>
                  <a:gd name="T18" fmla="*/ 1261 h 126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5" h="1261">
                    <a:moveTo>
                      <a:pt x="0" y="828"/>
                    </a:moveTo>
                    <a:lnTo>
                      <a:pt x="864" y="1260"/>
                    </a:lnTo>
                    <a:lnTo>
                      <a:pt x="864" y="414"/>
                    </a:lnTo>
                    <a:lnTo>
                      <a:pt x="0" y="0"/>
                    </a:lnTo>
                    <a:lnTo>
                      <a:pt x="0" y="828"/>
                    </a:lnTo>
                  </a:path>
                </a:pathLst>
              </a:custGeom>
              <a:solidFill>
                <a:srgbClr val="FEBF02"/>
              </a:solidFill>
              <a:ln w="12700" cap="rnd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0" name="Line 14"/>
              <p:cNvSpPr>
                <a:spLocks noChangeShapeType="1"/>
              </p:cNvSpPr>
              <p:nvPr/>
            </p:nvSpPr>
            <p:spPr bwMode="auto">
              <a:xfrm flipV="1">
                <a:off x="890588" y="3681413"/>
                <a:ext cx="642937" cy="6286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600"/>
              </a:p>
            </p:txBody>
          </p:sp>
          <p:sp>
            <p:nvSpPr>
              <p:cNvPr id="11" name="Line 15"/>
              <p:cNvSpPr>
                <a:spLocks noChangeShapeType="1"/>
              </p:cNvSpPr>
              <p:nvPr/>
            </p:nvSpPr>
            <p:spPr bwMode="auto">
              <a:xfrm flipH="1" flipV="1">
                <a:off x="4108450" y="5129213"/>
                <a:ext cx="33338" cy="10096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600"/>
              </a:p>
            </p:txBody>
          </p:sp>
          <p:sp>
            <p:nvSpPr>
              <p:cNvPr id="12" name="Freeform 18"/>
              <p:cNvSpPr>
                <a:spLocks/>
              </p:cNvSpPr>
              <p:nvPr/>
            </p:nvSpPr>
            <p:spPr bwMode="auto">
              <a:xfrm>
                <a:off x="533400" y="4260850"/>
                <a:ext cx="393700" cy="387350"/>
              </a:xfrm>
              <a:custGeom>
                <a:avLst/>
                <a:gdLst>
                  <a:gd name="T0" fmla="*/ 0 w 279"/>
                  <a:gd name="T1" fmla="*/ 2147483647 h 244"/>
                  <a:gd name="T2" fmla="*/ 2147483647 w 279"/>
                  <a:gd name="T3" fmla="*/ 2147483647 h 244"/>
                  <a:gd name="T4" fmla="*/ 2147483647 w 279"/>
                  <a:gd name="T5" fmla="*/ 0 h 244"/>
                  <a:gd name="T6" fmla="*/ 2147483647 w 279"/>
                  <a:gd name="T7" fmla="*/ 2147483647 h 244"/>
                  <a:gd name="T8" fmla="*/ 2147483647 w 279"/>
                  <a:gd name="T9" fmla="*/ 2147483647 h 244"/>
                  <a:gd name="T10" fmla="*/ 2147483647 w 279"/>
                  <a:gd name="T11" fmla="*/ 2147483647 h 244"/>
                  <a:gd name="T12" fmla="*/ 2147483647 w 279"/>
                  <a:gd name="T13" fmla="*/ 2147483647 h 244"/>
                  <a:gd name="T14" fmla="*/ 2147483647 w 279"/>
                  <a:gd name="T15" fmla="*/ 2147483647 h 244"/>
                  <a:gd name="T16" fmla="*/ 2147483647 w 279"/>
                  <a:gd name="T17" fmla="*/ 2147483647 h 244"/>
                  <a:gd name="T18" fmla="*/ 2147483647 w 279"/>
                  <a:gd name="T19" fmla="*/ 2147483647 h 244"/>
                  <a:gd name="T20" fmla="*/ 2147483647 w 279"/>
                  <a:gd name="T21" fmla="*/ 2147483647 h 244"/>
                  <a:gd name="T22" fmla="*/ 2147483647 w 279"/>
                  <a:gd name="T23" fmla="*/ 2147483647 h 244"/>
                  <a:gd name="T24" fmla="*/ 2147483647 w 279"/>
                  <a:gd name="T25" fmla="*/ 2147483647 h 244"/>
                  <a:gd name="T26" fmla="*/ 2147483647 w 279"/>
                  <a:gd name="T27" fmla="*/ 2147483647 h 244"/>
                  <a:gd name="T28" fmla="*/ 2147483647 w 279"/>
                  <a:gd name="T29" fmla="*/ 2147483647 h 244"/>
                  <a:gd name="T30" fmla="*/ 2147483647 w 279"/>
                  <a:gd name="T31" fmla="*/ 2147483647 h 244"/>
                  <a:gd name="T32" fmla="*/ 2147483647 w 279"/>
                  <a:gd name="T33" fmla="*/ 2147483647 h 244"/>
                  <a:gd name="T34" fmla="*/ 2147483647 w 279"/>
                  <a:gd name="T35" fmla="*/ 2147483647 h 244"/>
                  <a:gd name="T36" fmla="*/ 2147483647 w 279"/>
                  <a:gd name="T37" fmla="*/ 2147483647 h 244"/>
                  <a:gd name="T38" fmla="*/ 2147483647 w 279"/>
                  <a:gd name="T39" fmla="*/ 2147483647 h 244"/>
                  <a:gd name="T40" fmla="*/ 2147483647 w 279"/>
                  <a:gd name="T41" fmla="*/ 2147483647 h 244"/>
                  <a:gd name="T42" fmla="*/ 2147483647 w 279"/>
                  <a:gd name="T43" fmla="*/ 2147483647 h 244"/>
                  <a:gd name="T44" fmla="*/ 2147483647 w 279"/>
                  <a:gd name="T45" fmla="*/ 2147483647 h 244"/>
                  <a:gd name="T46" fmla="*/ 2147483647 w 279"/>
                  <a:gd name="T47" fmla="*/ 2147483647 h 244"/>
                  <a:gd name="T48" fmla="*/ 2147483647 w 279"/>
                  <a:gd name="T49" fmla="*/ 2147483647 h 244"/>
                  <a:gd name="T50" fmla="*/ 2147483647 w 279"/>
                  <a:gd name="T51" fmla="*/ 2147483647 h 244"/>
                  <a:gd name="T52" fmla="*/ 2147483647 w 279"/>
                  <a:gd name="T53" fmla="*/ 2147483647 h 244"/>
                  <a:gd name="T54" fmla="*/ 2147483647 w 279"/>
                  <a:gd name="T55" fmla="*/ 2147483647 h 244"/>
                  <a:gd name="T56" fmla="*/ 2147483647 w 279"/>
                  <a:gd name="T57" fmla="*/ 2147483647 h 244"/>
                  <a:gd name="T58" fmla="*/ 2147483647 w 279"/>
                  <a:gd name="T59" fmla="*/ 2147483647 h 244"/>
                  <a:gd name="T60" fmla="*/ 2147483647 w 279"/>
                  <a:gd name="T61" fmla="*/ 2147483647 h 244"/>
                  <a:gd name="T62" fmla="*/ 2147483647 w 279"/>
                  <a:gd name="T63" fmla="*/ 2147483647 h 244"/>
                  <a:gd name="T64" fmla="*/ 2147483647 w 279"/>
                  <a:gd name="T65" fmla="*/ 2147483647 h 244"/>
                  <a:gd name="T66" fmla="*/ 2147483647 w 279"/>
                  <a:gd name="T67" fmla="*/ 2147483647 h 244"/>
                  <a:gd name="T68" fmla="*/ 2147483647 w 279"/>
                  <a:gd name="T69" fmla="*/ 2147483647 h 244"/>
                  <a:gd name="T70" fmla="*/ 2147483647 w 279"/>
                  <a:gd name="T71" fmla="*/ 2147483647 h 244"/>
                  <a:gd name="T72" fmla="*/ 2147483647 w 279"/>
                  <a:gd name="T73" fmla="*/ 2147483647 h 244"/>
                  <a:gd name="T74" fmla="*/ 2147483647 w 279"/>
                  <a:gd name="T75" fmla="*/ 2147483647 h 244"/>
                  <a:gd name="T76" fmla="*/ 2147483647 w 279"/>
                  <a:gd name="T77" fmla="*/ 2147483647 h 244"/>
                  <a:gd name="T78" fmla="*/ 2147483647 w 279"/>
                  <a:gd name="T79" fmla="*/ 2147483647 h 244"/>
                  <a:gd name="T80" fmla="*/ 2147483647 w 279"/>
                  <a:gd name="T81" fmla="*/ 2147483647 h 244"/>
                  <a:gd name="T82" fmla="*/ 2147483647 w 279"/>
                  <a:gd name="T83" fmla="*/ 2147483647 h 244"/>
                  <a:gd name="T84" fmla="*/ 2147483647 w 279"/>
                  <a:gd name="T85" fmla="*/ 2147483647 h 244"/>
                  <a:gd name="T86" fmla="*/ 2147483647 w 279"/>
                  <a:gd name="T87" fmla="*/ 2147483647 h 244"/>
                  <a:gd name="T88" fmla="*/ 2147483647 w 279"/>
                  <a:gd name="T89" fmla="*/ 2147483647 h 244"/>
                  <a:gd name="T90" fmla="*/ 2147483647 w 279"/>
                  <a:gd name="T91" fmla="*/ 2147483647 h 244"/>
                  <a:gd name="T92" fmla="*/ 2147483647 w 279"/>
                  <a:gd name="T93" fmla="*/ 2147483647 h 244"/>
                  <a:gd name="T94" fmla="*/ 2147483647 w 279"/>
                  <a:gd name="T95" fmla="*/ 2147483647 h 244"/>
                  <a:gd name="T96" fmla="*/ 2147483647 w 279"/>
                  <a:gd name="T97" fmla="*/ 2147483647 h 244"/>
                  <a:gd name="T98" fmla="*/ 0 w 279"/>
                  <a:gd name="T99" fmla="*/ 2147483647 h 244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279"/>
                  <a:gd name="T151" fmla="*/ 0 h 244"/>
                  <a:gd name="T152" fmla="*/ 279 w 279"/>
                  <a:gd name="T153" fmla="*/ 244 h 244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279" h="244">
                    <a:moveTo>
                      <a:pt x="0" y="243"/>
                    </a:moveTo>
                    <a:lnTo>
                      <a:pt x="148" y="1"/>
                    </a:lnTo>
                    <a:lnTo>
                      <a:pt x="160" y="0"/>
                    </a:lnTo>
                    <a:lnTo>
                      <a:pt x="167" y="3"/>
                    </a:lnTo>
                    <a:lnTo>
                      <a:pt x="168" y="6"/>
                    </a:lnTo>
                    <a:lnTo>
                      <a:pt x="173" y="5"/>
                    </a:lnTo>
                    <a:lnTo>
                      <a:pt x="177" y="9"/>
                    </a:lnTo>
                    <a:lnTo>
                      <a:pt x="182" y="7"/>
                    </a:lnTo>
                    <a:lnTo>
                      <a:pt x="184" y="12"/>
                    </a:lnTo>
                    <a:lnTo>
                      <a:pt x="190" y="13"/>
                    </a:lnTo>
                    <a:lnTo>
                      <a:pt x="196" y="14"/>
                    </a:lnTo>
                    <a:lnTo>
                      <a:pt x="201" y="15"/>
                    </a:lnTo>
                    <a:lnTo>
                      <a:pt x="205" y="19"/>
                    </a:lnTo>
                    <a:lnTo>
                      <a:pt x="210" y="20"/>
                    </a:lnTo>
                    <a:lnTo>
                      <a:pt x="215" y="23"/>
                    </a:lnTo>
                    <a:lnTo>
                      <a:pt x="222" y="25"/>
                    </a:lnTo>
                    <a:lnTo>
                      <a:pt x="226" y="29"/>
                    </a:lnTo>
                    <a:lnTo>
                      <a:pt x="229" y="32"/>
                    </a:lnTo>
                    <a:lnTo>
                      <a:pt x="231" y="36"/>
                    </a:lnTo>
                    <a:lnTo>
                      <a:pt x="235" y="39"/>
                    </a:lnTo>
                    <a:lnTo>
                      <a:pt x="238" y="45"/>
                    </a:lnTo>
                    <a:lnTo>
                      <a:pt x="242" y="46"/>
                    </a:lnTo>
                    <a:lnTo>
                      <a:pt x="248" y="55"/>
                    </a:lnTo>
                    <a:lnTo>
                      <a:pt x="249" y="58"/>
                    </a:lnTo>
                    <a:lnTo>
                      <a:pt x="255" y="63"/>
                    </a:lnTo>
                    <a:lnTo>
                      <a:pt x="256" y="67"/>
                    </a:lnTo>
                    <a:lnTo>
                      <a:pt x="261" y="71"/>
                    </a:lnTo>
                    <a:lnTo>
                      <a:pt x="261" y="75"/>
                    </a:lnTo>
                    <a:lnTo>
                      <a:pt x="264" y="81"/>
                    </a:lnTo>
                    <a:lnTo>
                      <a:pt x="264" y="86"/>
                    </a:lnTo>
                    <a:lnTo>
                      <a:pt x="266" y="90"/>
                    </a:lnTo>
                    <a:lnTo>
                      <a:pt x="266" y="95"/>
                    </a:lnTo>
                    <a:lnTo>
                      <a:pt x="268" y="99"/>
                    </a:lnTo>
                    <a:lnTo>
                      <a:pt x="267" y="103"/>
                    </a:lnTo>
                    <a:lnTo>
                      <a:pt x="268" y="109"/>
                    </a:lnTo>
                    <a:lnTo>
                      <a:pt x="269" y="113"/>
                    </a:lnTo>
                    <a:lnTo>
                      <a:pt x="273" y="119"/>
                    </a:lnTo>
                    <a:lnTo>
                      <a:pt x="274" y="124"/>
                    </a:lnTo>
                    <a:lnTo>
                      <a:pt x="275" y="128"/>
                    </a:lnTo>
                    <a:lnTo>
                      <a:pt x="276" y="134"/>
                    </a:lnTo>
                    <a:lnTo>
                      <a:pt x="277" y="138"/>
                    </a:lnTo>
                    <a:lnTo>
                      <a:pt x="277" y="143"/>
                    </a:lnTo>
                    <a:lnTo>
                      <a:pt x="277" y="147"/>
                    </a:lnTo>
                    <a:lnTo>
                      <a:pt x="274" y="153"/>
                    </a:lnTo>
                    <a:lnTo>
                      <a:pt x="276" y="156"/>
                    </a:lnTo>
                    <a:lnTo>
                      <a:pt x="277" y="162"/>
                    </a:lnTo>
                    <a:lnTo>
                      <a:pt x="278" y="167"/>
                    </a:lnTo>
                    <a:lnTo>
                      <a:pt x="275" y="172"/>
                    </a:lnTo>
                    <a:lnTo>
                      <a:pt x="271" y="181"/>
                    </a:lnTo>
                    <a:lnTo>
                      <a:pt x="0" y="243"/>
                    </a:lnTo>
                  </a:path>
                </a:pathLst>
              </a:custGeom>
              <a:noFill/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3" name="Arc 19"/>
              <p:cNvSpPr>
                <a:spLocks/>
              </p:cNvSpPr>
              <p:nvPr/>
            </p:nvSpPr>
            <p:spPr bwMode="auto">
              <a:xfrm rot="720000">
                <a:off x="733425" y="4276725"/>
                <a:ext cx="211138" cy="236538"/>
              </a:xfrm>
              <a:custGeom>
                <a:avLst/>
                <a:gdLst>
                  <a:gd name="T0" fmla="*/ 0 w 21745"/>
                  <a:gd name="T1" fmla="*/ 0 h 21600"/>
                  <a:gd name="T2" fmla="*/ 2147483647 w 21745"/>
                  <a:gd name="T3" fmla="*/ 2147483647 h 21600"/>
                  <a:gd name="T4" fmla="*/ 1179876122 w 21745"/>
                  <a:gd name="T5" fmla="*/ 2147483647 h 21600"/>
                  <a:gd name="T6" fmla="*/ 0 60000 65536"/>
                  <a:gd name="T7" fmla="*/ 0 60000 65536"/>
                  <a:gd name="T8" fmla="*/ 0 60000 65536"/>
                  <a:gd name="T9" fmla="*/ 0 w 21745"/>
                  <a:gd name="T10" fmla="*/ 0 h 21600"/>
                  <a:gd name="T11" fmla="*/ 21745 w 2174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45" h="21600" fill="none" extrusionOk="0">
                    <a:moveTo>
                      <a:pt x="0" y="0"/>
                    </a:moveTo>
                    <a:cubicBezTo>
                      <a:pt x="48" y="0"/>
                      <a:pt x="96" y="-1"/>
                      <a:pt x="145" y="0"/>
                    </a:cubicBezTo>
                    <a:cubicBezTo>
                      <a:pt x="12074" y="0"/>
                      <a:pt x="21745" y="9670"/>
                      <a:pt x="21745" y="21600"/>
                    </a:cubicBezTo>
                  </a:path>
                  <a:path w="21745" h="21600" stroke="0" extrusionOk="0">
                    <a:moveTo>
                      <a:pt x="0" y="0"/>
                    </a:moveTo>
                    <a:cubicBezTo>
                      <a:pt x="48" y="0"/>
                      <a:pt x="96" y="-1"/>
                      <a:pt x="145" y="0"/>
                    </a:cubicBezTo>
                    <a:cubicBezTo>
                      <a:pt x="12074" y="0"/>
                      <a:pt x="21745" y="9670"/>
                      <a:pt x="21745" y="21600"/>
                    </a:cubicBezTo>
                    <a:lnTo>
                      <a:pt x="145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600"/>
              </a:p>
            </p:txBody>
          </p:sp>
          <p:sp>
            <p:nvSpPr>
              <p:cNvPr id="14" name="Line 20"/>
              <p:cNvSpPr>
                <a:spLocks noChangeShapeType="1"/>
              </p:cNvSpPr>
              <p:nvPr/>
            </p:nvSpPr>
            <p:spPr bwMode="auto">
              <a:xfrm flipH="1">
                <a:off x="533400" y="4095750"/>
                <a:ext cx="303213" cy="55086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600"/>
              </a:p>
            </p:txBody>
          </p:sp>
          <p:sp>
            <p:nvSpPr>
              <p:cNvPr id="15" name="Oval 21"/>
              <p:cNvSpPr>
                <a:spLocks noChangeArrowheads="1"/>
              </p:cNvSpPr>
              <p:nvPr/>
            </p:nvSpPr>
            <p:spPr bwMode="auto">
              <a:xfrm rot="19740000">
                <a:off x="811213" y="4281488"/>
                <a:ext cx="100012" cy="19843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600"/>
              </a:p>
            </p:txBody>
          </p:sp>
          <p:sp>
            <p:nvSpPr>
              <p:cNvPr id="16" name="Line 22"/>
              <p:cNvSpPr>
                <a:spLocks noChangeShapeType="1"/>
              </p:cNvSpPr>
              <p:nvPr/>
            </p:nvSpPr>
            <p:spPr bwMode="auto">
              <a:xfrm flipV="1">
                <a:off x="533400" y="4502150"/>
                <a:ext cx="555625" cy="14446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600"/>
              </a:p>
            </p:txBody>
          </p:sp>
          <p:sp>
            <p:nvSpPr>
              <p:cNvPr id="17" name="Freeform 23"/>
              <p:cNvSpPr>
                <a:spLocks/>
              </p:cNvSpPr>
              <p:nvPr/>
            </p:nvSpPr>
            <p:spPr bwMode="auto">
              <a:xfrm>
                <a:off x="3784600" y="6089650"/>
                <a:ext cx="393700" cy="387350"/>
              </a:xfrm>
              <a:custGeom>
                <a:avLst/>
                <a:gdLst>
                  <a:gd name="T0" fmla="*/ 0 w 279"/>
                  <a:gd name="T1" fmla="*/ 2147483647 h 244"/>
                  <a:gd name="T2" fmla="*/ 2147483647 w 279"/>
                  <a:gd name="T3" fmla="*/ 2147483647 h 244"/>
                  <a:gd name="T4" fmla="*/ 2147483647 w 279"/>
                  <a:gd name="T5" fmla="*/ 0 h 244"/>
                  <a:gd name="T6" fmla="*/ 2147483647 w 279"/>
                  <a:gd name="T7" fmla="*/ 2147483647 h 244"/>
                  <a:gd name="T8" fmla="*/ 2147483647 w 279"/>
                  <a:gd name="T9" fmla="*/ 2147483647 h 244"/>
                  <a:gd name="T10" fmla="*/ 2147483647 w 279"/>
                  <a:gd name="T11" fmla="*/ 2147483647 h 244"/>
                  <a:gd name="T12" fmla="*/ 2147483647 w 279"/>
                  <a:gd name="T13" fmla="*/ 2147483647 h 244"/>
                  <a:gd name="T14" fmla="*/ 2147483647 w 279"/>
                  <a:gd name="T15" fmla="*/ 2147483647 h 244"/>
                  <a:gd name="T16" fmla="*/ 2147483647 w 279"/>
                  <a:gd name="T17" fmla="*/ 2147483647 h 244"/>
                  <a:gd name="T18" fmla="*/ 2147483647 w 279"/>
                  <a:gd name="T19" fmla="*/ 2147483647 h 244"/>
                  <a:gd name="T20" fmla="*/ 2147483647 w 279"/>
                  <a:gd name="T21" fmla="*/ 2147483647 h 244"/>
                  <a:gd name="T22" fmla="*/ 2147483647 w 279"/>
                  <a:gd name="T23" fmla="*/ 2147483647 h 244"/>
                  <a:gd name="T24" fmla="*/ 2147483647 w 279"/>
                  <a:gd name="T25" fmla="*/ 2147483647 h 244"/>
                  <a:gd name="T26" fmla="*/ 2147483647 w 279"/>
                  <a:gd name="T27" fmla="*/ 2147483647 h 244"/>
                  <a:gd name="T28" fmla="*/ 2147483647 w 279"/>
                  <a:gd name="T29" fmla="*/ 2147483647 h 244"/>
                  <a:gd name="T30" fmla="*/ 2147483647 w 279"/>
                  <a:gd name="T31" fmla="*/ 2147483647 h 244"/>
                  <a:gd name="T32" fmla="*/ 2147483647 w 279"/>
                  <a:gd name="T33" fmla="*/ 2147483647 h 244"/>
                  <a:gd name="T34" fmla="*/ 2147483647 w 279"/>
                  <a:gd name="T35" fmla="*/ 2147483647 h 244"/>
                  <a:gd name="T36" fmla="*/ 2147483647 w 279"/>
                  <a:gd name="T37" fmla="*/ 2147483647 h 244"/>
                  <a:gd name="T38" fmla="*/ 2147483647 w 279"/>
                  <a:gd name="T39" fmla="*/ 2147483647 h 244"/>
                  <a:gd name="T40" fmla="*/ 2147483647 w 279"/>
                  <a:gd name="T41" fmla="*/ 2147483647 h 244"/>
                  <a:gd name="T42" fmla="*/ 2147483647 w 279"/>
                  <a:gd name="T43" fmla="*/ 2147483647 h 244"/>
                  <a:gd name="T44" fmla="*/ 2147483647 w 279"/>
                  <a:gd name="T45" fmla="*/ 2147483647 h 244"/>
                  <a:gd name="T46" fmla="*/ 2147483647 w 279"/>
                  <a:gd name="T47" fmla="*/ 2147483647 h 244"/>
                  <a:gd name="T48" fmla="*/ 2147483647 w 279"/>
                  <a:gd name="T49" fmla="*/ 2147483647 h 244"/>
                  <a:gd name="T50" fmla="*/ 2147483647 w 279"/>
                  <a:gd name="T51" fmla="*/ 2147483647 h 244"/>
                  <a:gd name="T52" fmla="*/ 2147483647 w 279"/>
                  <a:gd name="T53" fmla="*/ 2147483647 h 244"/>
                  <a:gd name="T54" fmla="*/ 2147483647 w 279"/>
                  <a:gd name="T55" fmla="*/ 2147483647 h 244"/>
                  <a:gd name="T56" fmla="*/ 2147483647 w 279"/>
                  <a:gd name="T57" fmla="*/ 2147483647 h 244"/>
                  <a:gd name="T58" fmla="*/ 2147483647 w 279"/>
                  <a:gd name="T59" fmla="*/ 2147483647 h 244"/>
                  <a:gd name="T60" fmla="*/ 2147483647 w 279"/>
                  <a:gd name="T61" fmla="*/ 2147483647 h 244"/>
                  <a:gd name="T62" fmla="*/ 2147483647 w 279"/>
                  <a:gd name="T63" fmla="*/ 2147483647 h 244"/>
                  <a:gd name="T64" fmla="*/ 2147483647 w 279"/>
                  <a:gd name="T65" fmla="*/ 2147483647 h 244"/>
                  <a:gd name="T66" fmla="*/ 2147483647 w 279"/>
                  <a:gd name="T67" fmla="*/ 2147483647 h 244"/>
                  <a:gd name="T68" fmla="*/ 2147483647 w 279"/>
                  <a:gd name="T69" fmla="*/ 2147483647 h 244"/>
                  <a:gd name="T70" fmla="*/ 2147483647 w 279"/>
                  <a:gd name="T71" fmla="*/ 2147483647 h 244"/>
                  <a:gd name="T72" fmla="*/ 2147483647 w 279"/>
                  <a:gd name="T73" fmla="*/ 2147483647 h 244"/>
                  <a:gd name="T74" fmla="*/ 2147483647 w 279"/>
                  <a:gd name="T75" fmla="*/ 2147483647 h 244"/>
                  <a:gd name="T76" fmla="*/ 2147483647 w 279"/>
                  <a:gd name="T77" fmla="*/ 2147483647 h 244"/>
                  <a:gd name="T78" fmla="*/ 2147483647 w 279"/>
                  <a:gd name="T79" fmla="*/ 2147483647 h 244"/>
                  <a:gd name="T80" fmla="*/ 2147483647 w 279"/>
                  <a:gd name="T81" fmla="*/ 2147483647 h 244"/>
                  <a:gd name="T82" fmla="*/ 2147483647 w 279"/>
                  <a:gd name="T83" fmla="*/ 2147483647 h 244"/>
                  <a:gd name="T84" fmla="*/ 2147483647 w 279"/>
                  <a:gd name="T85" fmla="*/ 2147483647 h 244"/>
                  <a:gd name="T86" fmla="*/ 2147483647 w 279"/>
                  <a:gd name="T87" fmla="*/ 2147483647 h 244"/>
                  <a:gd name="T88" fmla="*/ 2147483647 w 279"/>
                  <a:gd name="T89" fmla="*/ 2147483647 h 244"/>
                  <a:gd name="T90" fmla="*/ 2147483647 w 279"/>
                  <a:gd name="T91" fmla="*/ 2147483647 h 244"/>
                  <a:gd name="T92" fmla="*/ 2147483647 w 279"/>
                  <a:gd name="T93" fmla="*/ 2147483647 h 244"/>
                  <a:gd name="T94" fmla="*/ 2147483647 w 279"/>
                  <a:gd name="T95" fmla="*/ 2147483647 h 244"/>
                  <a:gd name="T96" fmla="*/ 2147483647 w 279"/>
                  <a:gd name="T97" fmla="*/ 2147483647 h 244"/>
                  <a:gd name="T98" fmla="*/ 0 w 279"/>
                  <a:gd name="T99" fmla="*/ 2147483647 h 244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279"/>
                  <a:gd name="T151" fmla="*/ 0 h 244"/>
                  <a:gd name="T152" fmla="*/ 279 w 279"/>
                  <a:gd name="T153" fmla="*/ 244 h 244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279" h="244">
                    <a:moveTo>
                      <a:pt x="0" y="243"/>
                    </a:moveTo>
                    <a:lnTo>
                      <a:pt x="148" y="1"/>
                    </a:lnTo>
                    <a:lnTo>
                      <a:pt x="160" y="0"/>
                    </a:lnTo>
                    <a:lnTo>
                      <a:pt x="167" y="3"/>
                    </a:lnTo>
                    <a:lnTo>
                      <a:pt x="168" y="6"/>
                    </a:lnTo>
                    <a:lnTo>
                      <a:pt x="173" y="5"/>
                    </a:lnTo>
                    <a:lnTo>
                      <a:pt x="177" y="9"/>
                    </a:lnTo>
                    <a:lnTo>
                      <a:pt x="182" y="7"/>
                    </a:lnTo>
                    <a:lnTo>
                      <a:pt x="184" y="12"/>
                    </a:lnTo>
                    <a:lnTo>
                      <a:pt x="190" y="13"/>
                    </a:lnTo>
                    <a:lnTo>
                      <a:pt x="196" y="14"/>
                    </a:lnTo>
                    <a:lnTo>
                      <a:pt x="201" y="15"/>
                    </a:lnTo>
                    <a:lnTo>
                      <a:pt x="205" y="19"/>
                    </a:lnTo>
                    <a:lnTo>
                      <a:pt x="210" y="20"/>
                    </a:lnTo>
                    <a:lnTo>
                      <a:pt x="215" y="23"/>
                    </a:lnTo>
                    <a:lnTo>
                      <a:pt x="222" y="25"/>
                    </a:lnTo>
                    <a:lnTo>
                      <a:pt x="226" y="29"/>
                    </a:lnTo>
                    <a:lnTo>
                      <a:pt x="229" y="32"/>
                    </a:lnTo>
                    <a:lnTo>
                      <a:pt x="231" y="36"/>
                    </a:lnTo>
                    <a:lnTo>
                      <a:pt x="235" y="39"/>
                    </a:lnTo>
                    <a:lnTo>
                      <a:pt x="238" y="45"/>
                    </a:lnTo>
                    <a:lnTo>
                      <a:pt x="242" y="46"/>
                    </a:lnTo>
                    <a:lnTo>
                      <a:pt x="248" y="55"/>
                    </a:lnTo>
                    <a:lnTo>
                      <a:pt x="249" y="58"/>
                    </a:lnTo>
                    <a:lnTo>
                      <a:pt x="255" y="63"/>
                    </a:lnTo>
                    <a:lnTo>
                      <a:pt x="256" y="67"/>
                    </a:lnTo>
                    <a:lnTo>
                      <a:pt x="261" y="71"/>
                    </a:lnTo>
                    <a:lnTo>
                      <a:pt x="261" y="75"/>
                    </a:lnTo>
                    <a:lnTo>
                      <a:pt x="264" y="81"/>
                    </a:lnTo>
                    <a:lnTo>
                      <a:pt x="264" y="86"/>
                    </a:lnTo>
                    <a:lnTo>
                      <a:pt x="266" y="90"/>
                    </a:lnTo>
                    <a:lnTo>
                      <a:pt x="266" y="95"/>
                    </a:lnTo>
                    <a:lnTo>
                      <a:pt x="268" y="99"/>
                    </a:lnTo>
                    <a:lnTo>
                      <a:pt x="267" y="103"/>
                    </a:lnTo>
                    <a:lnTo>
                      <a:pt x="268" y="109"/>
                    </a:lnTo>
                    <a:lnTo>
                      <a:pt x="269" y="113"/>
                    </a:lnTo>
                    <a:lnTo>
                      <a:pt x="273" y="119"/>
                    </a:lnTo>
                    <a:lnTo>
                      <a:pt x="274" y="124"/>
                    </a:lnTo>
                    <a:lnTo>
                      <a:pt x="275" y="128"/>
                    </a:lnTo>
                    <a:lnTo>
                      <a:pt x="276" y="134"/>
                    </a:lnTo>
                    <a:lnTo>
                      <a:pt x="277" y="138"/>
                    </a:lnTo>
                    <a:lnTo>
                      <a:pt x="277" y="143"/>
                    </a:lnTo>
                    <a:lnTo>
                      <a:pt x="277" y="147"/>
                    </a:lnTo>
                    <a:lnTo>
                      <a:pt x="274" y="153"/>
                    </a:lnTo>
                    <a:lnTo>
                      <a:pt x="276" y="156"/>
                    </a:lnTo>
                    <a:lnTo>
                      <a:pt x="277" y="162"/>
                    </a:lnTo>
                    <a:lnTo>
                      <a:pt x="278" y="167"/>
                    </a:lnTo>
                    <a:lnTo>
                      <a:pt x="275" y="172"/>
                    </a:lnTo>
                    <a:lnTo>
                      <a:pt x="271" y="181"/>
                    </a:lnTo>
                    <a:lnTo>
                      <a:pt x="0" y="243"/>
                    </a:lnTo>
                  </a:path>
                </a:pathLst>
              </a:custGeom>
              <a:noFill/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8" name="Arc 24"/>
              <p:cNvSpPr>
                <a:spLocks/>
              </p:cNvSpPr>
              <p:nvPr/>
            </p:nvSpPr>
            <p:spPr bwMode="auto">
              <a:xfrm rot="720000">
                <a:off x="3984625" y="6105525"/>
                <a:ext cx="211138" cy="236538"/>
              </a:xfrm>
              <a:custGeom>
                <a:avLst/>
                <a:gdLst>
                  <a:gd name="T0" fmla="*/ 0 w 21745"/>
                  <a:gd name="T1" fmla="*/ 0 h 21600"/>
                  <a:gd name="T2" fmla="*/ 2147483647 w 21745"/>
                  <a:gd name="T3" fmla="*/ 2147483647 h 21600"/>
                  <a:gd name="T4" fmla="*/ 1179876122 w 21745"/>
                  <a:gd name="T5" fmla="*/ 2147483647 h 21600"/>
                  <a:gd name="T6" fmla="*/ 0 60000 65536"/>
                  <a:gd name="T7" fmla="*/ 0 60000 65536"/>
                  <a:gd name="T8" fmla="*/ 0 60000 65536"/>
                  <a:gd name="T9" fmla="*/ 0 w 21745"/>
                  <a:gd name="T10" fmla="*/ 0 h 21600"/>
                  <a:gd name="T11" fmla="*/ 21745 w 2174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45" h="21600" fill="none" extrusionOk="0">
                    <a:moveTo>
                      <a:pt x="0" y="0"/>
                    </a:moveTo>
                    <a:cubicBezTo>
                      <a:pt x="48" y="0"/>
                      <a:pt x="96" y="-1"/>
                      <a:pt x="145" y="0"/>
                    </a:cubicBezTo>
                    <a:cubicBezTo>
                      <a:pt x="12074" y="0"/>
                      <a:pt x="21745" y="9670"/>
                      <a:pt x="21745" y="21600"/>
                    </a:cubicBezTo>
                  </a:path>
                  <a:path w="21745" h="21600" stroke="0" extrusionOk="0">
                    <a:moveTo>
                      <a:pt x="0" y="0"/>
                    </a:moveTo>
                    <a:cubicBezTo>
                      <a:pt x="48" y="0"/>
                      <a:pt x="96" y="-1"/>
                      <a:pt x="145" y="0"/>
                    </a:cubicBezTo>
                    <a:cubicBezTo>
                      <a:pt x="12074" y="0"/>
                      <a:pt x="21745" y="9670"/>
                      <a:pt x="21745" y="21600"/>
                    </a:cubicBezTo>
                    <a:lnTo>
                      <a:pt x="145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600"/>
              </a:p>
            </p:txBody>
          </p:sp>
          <p:sp>
            <p:nvSpPr>
              <p:cNvPr id="19" name="Line 25"/>
              <p:cNvSpPr>
                <a:spLocks noChangeShapeType="1"/>
              </p:cNvSpPr>
              <p:nvPr/>
            </p:nvSpPr>
            <p:spPr bwMode="auto">
              <a:xfrm flipH="1">
                <a:off x="3784600" y="5924550"/>
                <a:ext cx="303213" cy="55086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600"/>
              </a:p>
            </p:txBody>
          </p:sp>
          <p:sp>
            <p:nvSpPr>
              <p:cNvPr id="20" name="Oval 26"/>
              <p:cNvSpPr>
                <a:spLocks noChangeArrowheads="1"/>
              </p:cNvSpPr>
              <p:nvPr/>
            </p:nvSpPr>
            <p:spPr bwMode="auto">
              <a:xfrm rot="19740000">
                <a:off x="4062413" y="6110288"/>
                <a:ext cx="100012" cy="19843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600"/>
              </a:p>
            </p:txBody>
          </p:sp>
          <p:sp>
            <p:nvSpPr>
              <p:cNvPr id="21" name="Line 27"/>
              <p:cNvSpPr>
                <a:spLocks noChangeShapeType="1"/>
              </p:cNvSpPr>
              <p:nvPr/>
            </p:nvSpPr>
            <p:spPr bwMode="auto">
              <a:xfrm flipV="1">
                <a:off x="3784600" y="6330950"/>
                <a:ext cx="555625" cy="14446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600"/>
              </a:p>
            </p:txBody>
          </p:sp>
          <p:sp>
            <p:nvSpPr>
              <p:cNvPr id="22" name="Oval 33"/>
              <p:cNvSpPr>
                <a:spLocks noChangeArrowheads="1"/>
              </p:cNvSpPr>
              <p:nvPr/>
            </p:nvSpPr>
            <p:spPr bwMode="auto">
              <a:xfrm>
                <a:off x="4079875" y="5081588"/>
                <a:ext cx="57150" cy="63500"/>
              </a:xfrm>
              <a:prstGeom prst="ellipse">
                <a:avLst/>
              </a:prstGeom>
              <a:solidFill>
                <a:srgbClr val="037C03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600"/>
              </a:p>
            </p:txBody>
          </p:sp>
          <p:sp>
            <p:nvSpPr>
              <p:cNvPr id="23" name="Oval 34"/>
              <p:cNvSpPr>
                <a:spLocks noChangeArrowheads="1"/>
              </p:cNvSpPr>
              <p:nvPr/>
            </p:nvSpPr>
            <p:spPr bwMode="auto">
              <a:xfrm>
                <a:off x="1504950" y="3649663"/>
                <a:ext cx="57150" cy="63500"/>
              </a:xfrm>
              <a:prstGeom prst="ellipse">
                <a:avLst/>
              </a:prstGeom>
              <a:solidFill>
                <a:srgbClr val="037C03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600"/>
              </a:p>
            </p:txBody>
          </p:sp>
        </p:grpSp>
        <p:sp>
          <p:nvSpPr>
            <p:cNvPr id="50" name="Text Box 26"/>
            <p:cNvSpPr txBox="1">
              <a:spLocks noChangeArrowheads="1"/>
            </p:cNvSpPr>
            <p:nvPr/>
          </p:nvSpPr>
          <p:spPr bwMode="auto">
            <a:xfrm>
              <a:off x="3657600" y="753824"/>
              <a:ext cx="809272" cy="5470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sz="2000" dirty="0"/>
                <a:t>X</a:t>
              </a:r>
              <a:endParaRPr lang="en-US" sz="2000" baseline="-25000" dirty="0"/>
            </a:p>
          </p:txBody>
        </p:sp>
        <p:sp>
          <p:nvSpPr>
            <p:cNvPr id="51" name="Text Box 26"/>
            <p:cNvSpPr txBox="1">
              <a:spLocks noChangeArrowheads="1"/>
            </p:cNvSpPr>
            <p:nvPr/>
          </p:nvSpPr>
          <p:spPr bwMode="auto">
            <a:xfrm>
              <a:off x="867127" y="3092412"/>
              <a:ext cx="809272" cy="5470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sz="2000" dirty="0" smtClean="0"/>
                <a:t>x</a:t>
              </a:r>
              <a:endParaRPr lang="en-US" sz="2000" baseline="-25000" dirty="0"/>
            </a:p>
          </p:txBody>
        </p:sp>
        <p:sp>
          <p:nvSpPr>
            <p:cNvPr id="52" name="Text Box 26"/>
            <p:cNvSpPr txBox="1">
              <a:spLocks noChangeArrowheads="1"/>
            </p:cNvSpPr>
            <p:nvPr/>
          </p:nvSpPr>
          <p:spPr bwMode="auto">
            <a:xfrm>
              <a:off x="3520189" y="4479002"/>
              <a:ext cx="809272" cy="5470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sz="2000" dirty="0" smtClean="0"/>
                <a:t>x'</a:t>
              </a:r>
              <a:endParaRPr lang="en-US" sz="20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23916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Computer Vision, Robert Pless</a:t>
            </a:r>
          </a:p>
        </p:txBody>
      </p:sp>
      <p:sp>
        <p:nvSpPr>
          <p:cNvPr id="851970" name="Line 2"/>
          <p:cNvSpPr>
            <a:spLocks noChangeShapeType="1"/>
          </p:cNvSpPr>
          <p:nvPr/>
        </p:nvSpPr>
        <p:spPr bwMode="auto">
          <a:xfrm flipV="1">
            <a:off x="2667000" y="2667000"/>
            <a:ext cx="1676400" cy="1409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1971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/>
              <a:t>Putting it all together.</a:t>
            </a:r>
          </a:p>
        </p:txBody>
      </p:sp>
      <p:sp>
        <p:nvSpPr>
          <p:cNvPr id="851972" name="Oval 4"/>
          <p:cNvSpPr>
            <a:spLocks noChangeArrowheads="1"/>
          </p:cNvSpPr>
          <p:nvPr/>
        </p:nvSpPr>
        <p:spPr bwMode="auto">
          <a:xfrm>
            <a:off x="2019300" y="45339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1973" name="Oval 5"/>
          <p:cNvSpPr>
            <a:spLocks noChangeArrowheads="1"/>
          </p:cNvSpPr>
          <p:nvPr/>
        </p:nvSpPr>
        <p:spPr bwMode="auto">
          <a:xfrm>
            <a:off x="6210300" y="45339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1974" name="Oval 6"/>
          <p:cNvSpPr>
            <a:spLocks noChangeArrowheads="1"/>
          </p:cNvSpPr>
          <p:nvPr/>
        </p:nvSpPr>
        <p:spPr bwMode="auto">
          <a:xfrm>
            <a:off x="2638425" y="4029075"/>
            <a:ext cx="76200" cy="762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851975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733800" y="2362200"/>
            <a:ext cx="3810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51976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962400" y="4648200"/>
            <a:ext cx="3302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51977" name="Line 9"/>
          <p:cNvSpPr>
            <a:spLocks noChangeShapeType="1"/>
          </p:cNvSpPr>
          <p:nvPr/>
        </p:nvSpPr>
        <p:spPr bwMode="auto">
          <a:xfrm flipV="1">
            <a:off x="2057400" y="2819400"/>
            <a:ext cx="0" cy="175260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51978" name="Line 10"/>
          <p:cNvSpPr>
            <a:spLocks noChangeShapeType="1"/>
          </p:cNvSpPr>
          <p:nvPr/>
        </p:nvSpPr>
        <p:spPr bwMode="auto">
          <a:xfrm flipH="1" flipV="1">
            <a:off x="3276600" y="2819400"/>
            <a:ext cx="228600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851979" name="Picture 1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029200" y="3200400"/>
            <a:ext cx="3302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51980" name="Rectangle 12"/>
          <p:cNvSpPr>
            <a:spLocks noChangeArrowheads="1"/>
          </p:cNvSpPr>
          <p:nvPr/>
        </p:nvSpPr>
        <p:spPr bwMode="auto">
          <a:xfrm>
            <a:off x="304800" y="5105400"/>
            <a:ext cx="8458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/>
              <a:t>Cameras separated by translation t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/>
              <a:t>Ray from one camera center in direction p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/>
              <a:t>Ray from second camera center q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1600"/>
          </a:p>
        </p:txBody>
      </p:sp>
      <p:pic>
        <p:nvPicPr>
          <p:cNvPr id="851981" name="Picture 13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730500" y="1066800"/>
            <a:ext cx="3302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51982" name="Freeform 14"/>
          <p:cNvSpPr>
            <a:spLocks/>
          </p:cNvSpPr>
          <p:nvPr/>
        </p:nvSpPr>
        <p:spPr bwMode="auto">
          <a:xfrm>
            <a:off x="2057400" y="3124200"/>
            <a:ext cx="4191000" cy="1447800"/>
          </a:xfrm>
          <a:custGeom>
            <a:avLst/>
            <a:gdLst/>
            <a:ahLst/>
            <a:cxnLst>
              <a:cxn ang="0">
                <a:pos x="0" y="912"/>
              </a:cxn>
              <a:cxn ang="0">
                <a:pos x="2640" y="912"/>
              </a:cxn>
              <a:cxn ang="0">
                <a:pos x="1104" y="0"/>
              </a:cxn>
              <a:cxn ang="0">
                <a:pos x="0" y="912"/>
              </a:cxn>
            </a:cxnLst>
            <a:rect l="0" t="0" r="r" b="b"/>
            <a:pathLst>
              <a:path w="2640" h="912">
                <a:moveTo>
                  <a:pt x="0" y="912"/>
                </a:moveTo>
                <a:lnTo>
                  <a:pt x="2640" y="912"/>
                </a:lnTo>
                <a:lnTo>
                  <a:pt x="1104" y="0"/>
                </a:lnTo>
                <a:lnTo>
                  <a:pt x="0" y="912"/>
                </a:ln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851983" name="Picture 15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283450" y="4953000"/>
            <a:ext cx="1784350" cy="127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51984" name="Text Box 16"/>
          <p:cNvSpPr txBox="1">
            <a:spLocks noChangeArrowheads="1"/>
          </p:cNvSpPr>
          <p:nvPr/>
        </p:nvSpPr>
        <p:spPr bwMode="auto">
          <a:xfrm>
            <a:off x="7772400" y="4419600"/>
            <a:ext cx="915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Fact: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Computer Vision, Robert Pless</a:t>
            </a:r>
          </a:p>
        </p:txBody>
      </p:sp>
      <p:sp>
        <p:nvSpPr>
          <p:cNvPr id="852994" name="Line 2"/>
          <p:cNvSpPr>
            <a:spLocks noChangeShapeType="1"/>
          </p:cNvSpPr>
          <p:nvPr/>
        </p:nvSpPr>
        <p:spPr bwMode="auto">
          <a:xfrm flipV="1">
            <a:off x="2667000" y="2667000"/>
            <a:ext cx="1676400" cy="1409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2995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/>
              <a:t>Lets put the images back in.</a:t>
            </a:r>
          </a:p>
        </p:txBody>
      </p:sp>
      <p:sp>
        <p:nvSpPr>
          <p:cNvPr id="852996" name="Oval 4"/>
          <p:cNvSpPr>
            <a:spLocks noChangeArrowheads="1"/>
          </p:cNvSpPr>
          <p:nvPr/>
        </p:nvSpPr>
        <p:spPr bwMode="auto">
          <a:xfrm>
            <a:off x="2019300" y="45339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2997" name="Oval 5"/>
          <p:cNvSpPr>
            <a:spLocks noChangeArrowheads="1"/>
          </p:cNvSpPr>
          <p:nvPr/>
        </p:nvSpPr>
        <p:spPr bwMode="auto">
          <a:xfrm>
            <a:off x="2638425" y="4029075"/>
            <a:ext cx="76200" cy="762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852998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3048000"/>
            <a:ext cx="3810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52999" name="Oval 7"/>
          <p:cNvSpPr>
            <a:spLocks noChangeArrowheads="1"/>
          </p:cNvSpPr>
          <p:nvPr/>
        </p:nvSpPr>
        <p:spPr bwMode="auto">
          <a:xfrm>
            <a:off x="2022475" y="4506913"/>
            <a:ext cx="87313" cy="873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3000" name="Line 8"/>
          <p:cNvSpPr>
            <a:spLocks noChangeShapeType="1"/>
          </p:cNvSpPr>
          <p:nvPr/>
        </p:nvSpPr>
        <p:spPr bwMode="auto">
          <a:xfrm flipV="1">
            <a:off x="2057400" y="39624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3001" name="Line 9"/>
          <p:cNvSpPr>
            <a:spLocks noChangeShapeType="1"/>
          </p:cNvSpPr>
          <p:nvPr/>
        </p:nvSpPr>
        <p:spPr bwMode="auto">
          <a:xfrm flipV="1">
            <a:off x="2066925" y="4243388"/>
            <a:ext cx="300038" cy="33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3002" name="Text Box 10"/>
          <p:cNvSpPr txBox="1">
            <a:spLocks noChangeArrowheads="1"/>
          </p:cNvSpPr>
          <p:nvPr/>
        </p:nvSpPr>
        <p:spPr bwMode="auto">
          <a:xfrm>
            <a:off x="2316163" y="4005263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>
                <a:latin typeface="Times"/>
              </a:rPr>
              <a:t>x</a:t>
            </a:r>
          </a:p>
        </p:txBody>
      </p:sp>
      <p:sp>
        <p:nvSpPr>
          <p:cNvPr id="853003" name="Text Box 11"/>
          <p:cNvSpPr txBox="1">
            <a:spLocks noChangeArrowheads="1"/>
          </p:cNvSpPr>
          <p:nvPr/>
        </p:nvSpPr>
        <p:spPr bwMode="auto">
          <a:xfrm>
            <a:off x="1933575" y="3724275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>
                <a:latin typeface="Times"/>
              </a:rPr>
              <a:t>y</a:t>
            </a:r>
          </a:p>
        </p:txBody>
      </p:sp>
      <p:sp>
        <p:nvSpPr>
          <p:cNvPr id="853004" name="Line 12"/>
          <p:cNvSpPr>
            <a:spLocks noChangeShapeType="1"/>
          </p:cNvSpPr>
          <p:nvPr/>
        </p:nvSpPr>
        <p:spPr bwMode="auto">
          <a:xfrm>
            <a:off x="2057400" y="45720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3005" name="Text Box 13"/>
          <p:cNvSpPr txBox="1">
            <a:spLocks noChangeArrowheads="1"/>
          </p:cNvSpPr>
          <p:nvPr/>
        </p:nvSpPr>
        <p:spPr bwMode="auto">
          <a:xfrm>
            <a:off x="1050925" y="5684838"/>
            <a:ext cx="5819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 is relative to some coordinate system.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299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Computer Vision, Robert Pless</a:t>
            </a:r>
          </a:p>
        </p:txBody>
      </p:sp>
      <p:sp>
        <p:nvSpPr>
          <p:cNvPr id="854018" name="Line 2"/>
          <p:cNvSpPr>
            <a:spLocks noChangeShapeType="1"/>
          </p:cNvSpPr>
          <p:nvPr/>
        </p:nvSpPr>
        <p:spPr bwMode="auto">
          <a:xfrm flipV="1">
            <a:off x="2895600" y="1371600"/>
            <a:ext cx="1676400" cy="1409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4019" name="Oval 3"/>
          <p:cNvSpPr>
            <a:spLocks noChangeArrowheads="1"/>
          </p:cNvSpPr>
          <p:nvPr/>
        </p:nvSpPr>
        <p:spPr bwMode="auto">
          <a:xfrm>
            <a:off x="2247900" y="32385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4020" name="Oval 4"/>
          <p:cNvSpPr>
            <a:spLocks noChangeArrowheads="1"/>
          </p:cNvSpPr>
          <p:nvPr/>
        </p:nvSpPr>
        <p:spPr bwMode="auto">
          <a:xfrm>
            <a:off x="6438900" y="32385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4021" name="Oval 5"/>
          <p:cNvSpPr>
            <a:spLocks noChangeArrowheads="1"/>
          </p:cNvSpPr>
          <p:nvPr/>
        </p:nvSpPr>
        <p:spPr bwMode="auto">
          <a:xfrm>
            <a:off x="2867025" y="2733675"/>
            <a:ext cx="76200" cy="762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4022" name="Rectangle 6"/>
          <p:cNvSpPr>
            <a:spLocks noChangeArrowheads="1"/>
          </p:cNvSpPr>
          <p:nvPr/>
        </p:nvSpPr>
        <p:spPr bwMode="auto">
          <a:xfrm>
            <a:off x="304800" y="4800600"/>
            <a:ext cx="8610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/>
              <a:t>q is relative to some coordinate system, but that camera may have rotated.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/>
              <a:t>So the q in the first coordinate system is some rotation times the q measured in the second coordinate system </a:t>
            </a:r>
            <a:endParaRPr lang="en-US" sz="1600"/>
          </a:p>
        </p:txBody>
      </p:sp>
      <p:sp>
        <p:nvSpPr>
          <p:cNvPr id="854023" name="Line 7"/>
          <p:cNvSpPr>
            <a:spLocks noChangeShapeType="1"/>
          </p:cNvSpPr>
          <p:nvPr/>
        </p:nvSpPr>
        <p:spPr bwMode="auto">
          <a:xfrm flipH="1" flipV="1">
            <a:off x="3543300" y="1524000"/>
            <a:ext cx="228600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4024" name="Freeform 8"/>
          <p:cNvSpPr>
            <a:spLocks/>
          </p:cNvSpPr>
          <p:nvPr/>
        </p:nvSpPr>
        <p:spPr bwMode="auto">
          <a:xfrm>
            <a:off x="2286000" y="1828800"/>
            <a:ext cx="4191000" cy="1447800"/>
          </a:xfrm>
          <a:custGeom>
            <a:avLst/>
            <a:gdLst/>
            <a:ahLst/>
            <a:cxnLst>
              <a:cxn ang="0">
                <a:pos x="0" y="912"/>
              </a:cxn>
              <a:cxn ang="0">
                <a:pos x="2640" y="912"/>
              </a:cxn>
              <a:cxn ang="0">
                <a:pos x="1104" y="0"/>
              </a:cxn>
              <a:cxn ang="0">
                <a:pos x="0" y="912"/>
              </a:cxn>
            </a:cxnLst>
            <a:rect l="0" t="0" r="r" b="b"/>
            <a:pathLst>
              <a:path w="2640" h="912">
                <a:moveTo>
                  <a:pt x="0" y="912"/>
                </a:moveTo>
                <a:lnTo>
                  <a:pt x="2640" y="912"/>
                </a:lnTo>
                <a:lnTo>
                  <a:pt x="1104" y="0"/>
                </a:lnTo>
                <a:lnTo>
                  <a:pt x="0" y="912"/>
                </a:ln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854025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62600" y="2057400"/>
            <a:ext cx="1092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54026" name="Text Box 10"/>
          <p:cNvSpPr txBox="1">
            <a:spLocks noChangeArrowheads="1"/>
          </p:cNvSpPr>
          <p:nvPr/>
        </p:nvSpPr>
        <p:spPr bwMode="auto">
          <a:xfrm>
            <a:off x="6705600" y="30480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>
                <a:latin typeface="Times"/>
              </a:rPr>
              <a:t>y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 rot="6126138">
            <a:off x="6309518" y="3291682"/>
            <a:ext cx="677863" cy="647700"/>
            <a:chOff x="4229" y="2421"/>
            <a:chExt cx="427" cy="408"/>
          </a:xfrm>
        </p:grpSpPr>
        <p:sp>
          <p:nvSpPr>
            <p:cNvPr id="854028" name="Oval 12"/>
            <p:cNvSpPr>
              <a:spLocks noChangeArrowheads="1"/>
            </p:cNvSpPr>
            <p:nvPr/>
          </p:nvSpPr>
          <p:spPr bwMode="auto">
            <a:xfrm>
              <a:off x="4229" y="2781"/>
              <a:ext cx="48" cy="48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4029" name="Oval 13"/>
            <p:cNvSpPr>
              <a:spLocks noChangeArrowheads="1"/>
            </p:cNvSpPr>
            <p:nvPr/>
          </p:nvSpPr>
          <p:spPr bwMode="auto">
            <a:xfrm>
              <a:off x="4231" y="2764"/>
              <a:ext cx="55" cy="5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4030" name="Line 14"/>
            <p:cNvSpPr>
              <a:spLocks noChangeShapeType="1"/>
            </p:cNvSpPr>
            <p:nvPr/>
          </p:nvSpPr>
          <p:spPr bwMode="auto">
            <a:xfrm flipV="1">
              <a:off x="4253" y="2421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4031" name="Line 15"/>
            <p:cNvSpPr>
              <a:spLocks noChangeShapeType="1"/>
            </p:cNvSpPr>
            <p:nvPr/>
          </p:nvSpPr>
          <p:spPr bwMode="auto">
            <a:xfrm flipV="1">
              <a:off x="4259" y="2598"/>
              <a:ext cx="189" cy="2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4032" name="Text Box 16"/>
            <p:cNvSpPr txBox="1">
              <a:spLocks noChangeArrowheads="1"/>
            </p:cNvSpPr>
            <p:nvPr/>
          </p:nvSpPr>
          <p:spPr bwMode="auto">
            <a:xfrm>
              <a:off x="4416" y="2448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>
                  <a:latin typeface="Times"/>
                </a:rPr>
                <a:t>x</a:t>
              </a:r>
            </a:p>
          </p:txBody>
        </p:sp>
        <p:sp>
          <p:nvSpPr>
            <p:cNvPr id="854033" name="Line 17"/>
            <p:cNvSpPr>
              <a:spLocks noChangeShapeType="1"/>
            </p:cNvSpPr>
            <p:nvPr/>
          </p:nvSpPr>
          <p:spPr bwMode="auto">
            <a:xfrm>
              <a:off x="4253" y="2805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54034" name="Oval 18"/>
          <p:cNvSpPr>
            <a:spLocks noChangeArrowheads="1"/>
          </p:cNvSpPr>
          <p:nvPr/>
        </p:nvSpPr>
        <p:spPr bwMode="auto">
          <a:xfrm>
            <a:off x="2247900" y="32385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4035" name="Oval 19"/>
          <p:cNvSpPr>
            <a:spLocks noChangeArrowheads="1"/>
          </p:cNvSpPr>
          <p:nvPr/>
        </p:nvSpPr>
        <p:spPr bwMode="auto">
          <a:xfrm>
            <a:off x="2251075" y="3211513"/>
            <a:ext cx="87313" cy="873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4036" name="Line 20"/>
          <p:cNvSpPr>
            <a:spLocks noChangeShapeType="1"/>
          </p:cNvSpPr>
          <p:nvPr/>
        </p:nvSpPr>
        <p:spPr bwMode="auto">
          <a:xfrm flipV="1">
            <a:off x="2286000" y="26670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4037" name="Line 21"/>
          <p:cNvSpPr>
            <a:spLocks noChangeShapeType="1"/>
          </p:cNvSpPr>
          <p:nvPr/>
        </p:nvSpPr>
        <p:spPr bwMode="auto">
          <a:xfrm flipV="1">
            <a:off x="2295525" y="2947988"/>
            <a:ext cx="300038" cy="33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4038" name="Text Box 22"/>
          <p:cNvSpPr txBox="1">
            <a:spLocks noChangeArrowheads="1"/>
          </p:cNvSpPr>
          <p:nvPr/>
        </p:nvSpPr>
        <p:spPr bwMode="auto">
          <a:xfrm>
            <a:off x="2544763" y="2709863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>
                <a:latin typeface="Times"/>
              </a:rPr>
              <a:t>x</a:t>
            </a:r>
          </a:p>
        </p:txBody>
      </p:sp>
      <p:sp>
        <p:nvSpPr>
          <p:cNvPr id="854039" name="Text Box 23"/>
          <p:cNvSpPr txBox="1">
            <a:spLocks noChangeArrowheads="1"/>
          </p:cNvSpPr>
          <p:nvPr/>
        </p:nvSpPr>
        <p:spPr bwMode="auto">
          <a:xfrm>
            <a:off x="2162175" y="2428875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>
                <a:latin typeface="Times"/>
              </a:rPr>
              <a:t>y</a:t>
            </a:r>
          </a:p>
        </p:txBody>
      </p:sp>
      <p:sp>
        <p:nvSpPr>
          <p:cNvPr id="854040" name="Line 24"/>
          <p:cNvSpPr>
            <a:spLocks noChangeShapeType="1"/>
          </p:cNvSpPr>
          <p:nvPr/>
        </p:nvSpPr>
        <p:spPr bwMode="auto">
          <a:xfrm>
            <a:off x="2286000" y="32766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854041" name="Picture 2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62400" y="1066800"/>
            <a:ext cx="3810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54042" name="Picture 2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191000" y="3352800"/>
            <a:ext cx="3302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Computer Vision, Robert Pless</a:t>
            </a:r>
          </a:p>
        </p:txBody>
      </p:sp>
      <p:sp>
        <p:nvSpPr>
          <p:cNvPr id="855042" name="Line 2"/>
          <p:cNvSpPr>
            <a:spLocks noChangeShapeType="1"/>
          </p:cNvSpPr>
          <p:nvPr/>
        </p:nvSpPr>
        <p:spPr bwMode="auto">
          <a:xfrm flipV="1">
            <a:off x="2895600" y="533400"/>
            <a:ext cx="1676400" cy="1409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5043" name="Oval 3"/>
          <p:cNvSpPr>
            <a:spLocks noChangeArrowheads="1"/>
          </p:cNvSpPr>
          <p:nvPr/>
        </p:nvSpPr>
        <p:spPr bwMode="auto">
          <a:xfrm>
            <a:off x="2247900" y="24003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5044" name="Oval 4"/>
          <p:cNvSpPr>
            <a:spLocks noChangeArrowheads="1"/>
          </p:cNvSpPr>
          <p:nvPr/>
        </p:nvSpPr>
        <p:spPr bwMode="auto">
          <a:xfrm>
            <a:off x="6438900" y="24003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5045" name="Oval 5"/>
          <p:cNvSpPr>
            <a:spLocks noChangeArrowheads="1"/>
          </p:cNvSpPr>
          <p:nvPr/>
        </p:nvSpPr>
        <p:spPr bwMode="auto">
          <a:xfrm>
            <a:off x="2867025" y="1895475"/>
            <a:ext cx="76200" cy="762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5046" name="Rectangle 6"/>
          <p:cNvSpPr>
            <a:spLocks noChangeArrowheads="1"/>
          </p:cNvSpPr>
          <p:nvPr/>
        </p:nvSpPr>
        <p:spPr bwMode="auto">
          <a:xfrm>
            <a:off x="304800" y="3124200"/>
            <a:ext cx="8610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/>
              <a:t>All three vectors in the same plane: </a:t>
            </a:r>
            <a:endParaRPr lang="en-US" sz="1600"/>
          </a:p>
        </p:txBody>
      </p:sp>
      <p:sp>
        <p:nvSpPr>
          <p:cNvPr id="855047" name="Line 7"/>
          <p:cNvSpPr>
            <a:spLocks noChangeShapeType="1"/>
          </p:cNvSpPr>
          <p:nvPr/>
        </p:nvSpPr>
        <p:spPr bwMode="auto">
          <a:xfrm flipH="1" flipV="1">
            <a:off x="3543300" y="685800"/>
            <a:ext cx="228600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5048" name="Freeform 8"/>
          <p:cNvSpPr>
            <a:spLocks/>
          </p:cNvSpPr>
          <p:nvPr/>
        </p:nvSpPr>
        <p:spPr bwMode="auto">
          <a:xfrm>
            <a:off x="2286000" y="990600"/>
            <a:ext cx="4191000" cy="1447800"/>
          </a:xfrm>
          <a:custGeom>
            <a:avLst/>
            <a:gdLst/>
            <a:ahLst/>
            <a:cxnLst>
              <a:cxn ang="0">
                <a:pos x="0" y="912"/>
              </a:cxn>
              <a:cxn ang="0">
                <a:pos x="2640" y="912"/>
              </a:cxn>
              <a:cxn ang="0">
                <a:pos x="1104" y="0"/>
              </a:cxn>
              <a:cxn ang="0">
                <a:pos x="0" y="912"/>
              </a:cxn>
            </a:cxnLst>
            <a:rect l="0" t="0" r="r" b="b"/>
            <a:pathLst>
              <a:path w="2640" h="912">
                <a:moveTo>
                  <a:pt x="0" y="912"/>
                </a:moveTo>
                <a:lnTo>
                  <a:pt x="2640" y="912"/>
                </a:lnTo>
                <a:lnTo>
                  <a:pt x="1104" y="0"/>
                </a:lnTo>
                <a:lnTo>
                  <a:pt x="0" y="912"/>
                </a:ln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855049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562600" y="1219200"/>
            <a:ext cx="1092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55050" name="Text Box 10"/>
          <p:cNvSpPr txBox="1">
            <a:spLocks noChangeArrowheads="1"/>
          </p:cNvSpPr>
          <p:nvPr/>
        </p:nvSpPr>
        <p:spPr bwMode="auto">
          <a:xfrm>
            <a:off x="6705600" y="22098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>
                <a:latin typeface="Times"/>
              </a:rPr>
              <a:t>y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 rot="6126138">
            <a:off x="6309518" y="2453482"/>
            <a:ext cx="677863" cy="647700"/>
            <a:chOff x="4229" y="2421"/>
            <a:chExt cx="427" cy="408"/>
          </a:xfrm>
        </p:grpSpPr>
        <p:sp>
          <p:nvSpPr>
            <p:cNvPr id="855052" name="Oval 12"/>
            <p:cNvSpPr>
              <a:spLocks noChangeArrowheads="1"/>
            </p:cNvSpPr>
            <p:nvPr/>
          </p:nvSpPr>
          <p:spPr bwMode="auto">
            <a:xfrm>
              <a:off x="4229" y="2781"/>
              <a:ext cx="48" cy="48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5053" name="Oval 13"/>
            <p:cNvSpPr>
              <a:spLocks noChangeArrowheads="1"/>
            </p:cNvSpPr>
            <p:nvPr/>
          </p:nvSpPr>
          <p:spPr bwMode="auto">
            <a:xfrm>
              <a:off x="4231" y="2764"/>
              <a:ext cx="55" cy="5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5054" name="Line 14"/>
            <p:cNvSpPr>
              <a:spLocks noChangeShapeType="1"/>
            </p:cNvSpPr>
            <p:nvPr/>
          </p:nvSpPr>
          <p:spPr bwMode="auto">
            <a:xfrm flipV="1">
              <a:off x="4253" y="2421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5055" name="Line 15"/>
            <p:cNvSpPr>
              <a:spLocks noChangeShapeType="1"/>
            </p:cNvSpPr>
            <p:nvPr/>
          </p:nvSpPr>
          <p:spPr bwMode="auto">
            <a:xfrm flipV="1">
              <a:off x="4259" y="2598"/>
              <a:ext cx="189" cy="2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5056" name="Text Box 16"/>
            <p:cNvSpPr txBox="1">
              <a:spLocks noChangeArrowheads="1"/>
            </p:cNvSpPr>
            <p:nvPr/>
          </p:nvSpPr>
          <p:spPr bwMode="auto">
            <a:xfrm>
              <a:off x="4416" y="2448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>
                  <a:latin typeface="Times"/>
                </a:rPr>
                <a:t>x</a:t>
              </a:r>
            </a:p>
          </p:txBody>
        </p:sp>
        <p:sp>
          <p:nvSpPr>
            <p:cNvPr id="855057" name="Line 17"/>
            <p:cNvSpPr>
              <a:spLocks noChangeShapeType="1"/>
            </p:cNvSpPr>
            <p:nvPr/>
          </p:nvSpPr>
          <p:spPr bwMode="auto">
            <a:xfrm>
              <a:off x="4253" y="2805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55058" name="Oval 18"/>
          <p:cNvSpPr>
            <a:spLocks noChangeArrowheads="1"/>
          </p:cNvSpPr>
          <p:nvPr/>
        </p:nvSpPr>
        <p:spPr bwMode="auto">
          <a:xfrm>
            <a:off x="2247900" y="24003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5059" name="Oval 19"/>
          <p:cNvSpPr>
            <a:spLocks noChangeArrowheads="1"/>
          </p:cNvSpPr>
          <p:nvPr/>
        </p:nvSpPr>
        <p:spPr bwMode="auto">
          <a:xfrm>
            <a:off x="2251075" y="2373313"/>
            <a:ext cx="87313" cy="873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5060" name="Line 20"/>
          <p:cNvSpPr>
            <a:spLocks noChangeShapeType="1"/>
          </p:cNvSpPr>
          <p:nvPr/>
        </p:nvSpPr>
        <p:spPr bwMode="auto">
          <a:xfrm flipV="1">
            <a:off x="2286000" y="18288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5061" name="Line 21"/>
          <p:cNvSpPr>
            <a:spLocks noChangeShapeType="1"/>
          </p:cNvSpPr>
          <p:nvPr/>
        </p:nvSpPr>
        <p:spPr bwMode="auto">
          <a:xfrm flipV="1">
            <a:off x="2295525" y="2109788"/>
            <a:ext cx="300038" cy="33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5062" name="Text Box 22"/>
          <p:cNvSpPr txBox="1">
            <a:spLocks noChangeArrowheads="1"/>
          </p:cNvSpPr>
          <p:nvPr/>
        </p:nvSpPr>
        <p:spPr bwMode="auto">
          <a:xfrm>
            <a:off x="2544763" y="1871663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>
                <a:latin typeface="Times"/>
              </a:rPr>
              <a:t>x</a:t>
            </a:r>
          </a:p>
        </p:txBody>
      </p:sp>
      <p:sp>
        <p:nvSpPr>
          <p:cNvPr id="855063" name="Text Box 23"/>
          <p:cNvSpPr txBox="1">
            <a:spLocks noChangeArrowheads="1"/>
          </p:cNvSpPr>
          <p:nvPr/>
        </p:nvSpPr>
        <p:spPr bwMode="auto">
          <a:xfrm>
            <a:off x="2162175" y="1590675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>
                <a:latin typeface="Times"/>
              </a:rPr>
              <a:t>y</a:t>
            </a:r>
          </a:p>
        </p:txBody>
      </p:sp>
      <p:sp>
        <p:nvSpPr>
          <p:cNvPr id="855064" name="Line 24"/>
          <p:cNvSpPr>
            <a:spLocks noChangeShapeType="1"/>
          </p:cNvSpPr>
          <p:nvPr/>
        </p:nvSpPr>
        <p:spPr bwMode="auto">
          <a:xfrm>
            <a:off x="2286000" y="24384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855065" name="Picture 2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962400" y="228600"/>
            <a:ext cx="3810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55066" name="Picture 2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191000" y="2514600"/>
            <a:ext cx="3302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55067" name="Picture 27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447800" y="3886200"/>
            <a:ext cx="4140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55068" name="Picture 28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485900" y="4572000"/>
            <a:ext cx="406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55069" name="Picture 29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524000" y="5257800"/>
            <a:ext cx="406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55070" name="Picture 30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981200" y="6019800"/>
            <a:ext cx="2413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55071" name="Picture 31" descr="txp_fi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6096000" y="6019800"/>
            <a:ext cx="2743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Computer Vision, Robert Pless</a:t>
            </a:r>
          </a:p>
        </p:txBody>
      </p:sp>
      <p:sp>
        <p:nvSpPr>
          <p:cNvPr id="856066" name="Freeform 2"/>
          <p:cNvSpPr>
            <a:spLocks/>
          </p:cNvSpPr>
          <p:nvPr/>
        </p:nvSpPr>
        <p:spPr bwMode="auto">
          <a:xfrm>
            <a:off x="2209800" y="3124200"/>
            <a:ext cx="1219200" cy="1752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0"/>
              </a:cxn>
              <a:cxn ang="0">
                <a:pos x="768" y="1104"/>
              </a:cxn>
              <a:cxn ang="0">
                <a:pos x="768" y="384"/>
              </a:cxn>
              <a:cxn ang="0">
                <a:pos x="0" y="0"/>
              </a:cxn>
            </a:cxnLst>
            <a:rect l="0" t="0" r="r" b="b"/>
            <a:pathLst>
              <a:path w="768" h="1104">
                <a:moveTo>
                  <a:pt x="0" y="0"/>
                </a:moveTo>
                <a:lnTo>
                  <a:pt x="0" y="720"/>
                </a:lnTo>
                <a:lnTo>
                  <a:pt x="768" y="1104"/>
                </a:lnTo>
                <a:lnTo>
                  <a:pt x="768" y="384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6067" name="Line 3"/>
          <p:cNvSpPr>
            <a:spLocks noChangeShapeType="1"/>
          </p:cNvSpPr>
          <p:nvPr/>
        </p:nvSpPr>
        <p:spPr bwMode="auto">
          <a:xfrm flipV="1">
            <a:off x="2667000" y="2667000"/>
            <a:ext cx="1676400" cy="1409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606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/>
              <a:t>Put images even more back in.</a:t>
            </a:r>
          </a:p>
        </p:txBody>
      </p:sp>
      <p:sp>
        <p:nvSpPr>
          <p:cNvPr id="856069" name="Oval 5"/>
          <p:cNvSpPr>
            <a:spLocks noChangeArrowheads="1"/>
          </p:cNvSpPr>
          <p:nvPr/>
        </p:nvSpPr>
        <p:spPr bwMode="auto">
          <a:xfrm>
            <a:off x="2019300" y="45339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6070" name="Rectangle 6"/>
          <p:cNvSpPr>
            <a:spLocks noChangeArrowheads="1"/>
          </p:cNvSpPr>
          <p:nvPr/>
        </p:nvSpPr>
        <p:spPr bwMode="auto">
          <a:xfrm>
            <a:off x="457200" y="5257800"/>
            <a:ext cx="8229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/>
              <a:t>K maps normalized coordinates onto pixel coordinates.  Given pixel coordinates (x,y), K</a:t>
            </a:r>
            <a:r>
              <a:rPr lang="en-US" baseline="30000"/>
              <a:t>-1</a:t>
            </a:r>
            <a:r>
              <a:rPr lang="en-US"/>
              <a:t> remaps those to a direction from the camera center.</a:t>
            </a:r>
            <a:endParaRPr lang="en-US" sz="1600"/>
          </a:p>
        </p:txBody>
      </p:sp>
      <p:sp>
        <p:nvSpPr>
          <p:cNvPr id="856071" name="Oval 7"/>
          <p:cNvSpPr>
            <a:spLocks noChangeArrowheads="1"/>
          </p:cNvSpPr>
          <p:nvPr/>
        </p:nvSpPr>
        <p:spPr bwMode="auto">
          <a:xfrm>
            <a:off x="2638425" y="4029075"/>
            <a:ext cx="76200" cy="762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856072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0" y="2971800"/>
            <a:ext cx="3810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56073" name="Text Box 9"/>
          <p:cNvSpPr txBox="1">
            <a:spLocks noChangeArrowheads="1"/>
          </p:cNvSpPr>
          <p:nvPr/>
        </p:nvSpPr>
        <p:spPr bwMode="auto">
          <a:xfrm>
            <a:off x="2590800" y="4038600"/>
            <a:ext cx="828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(x,y)</a:t>
            </a:r>
          </a:p>
        </p:txBody>
      </p:sp>
      <p:pic>
        <p:nvPicPr>
          <p:cNvPr id="856074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3886200"/>
            <a:ext cx="426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Computer Vision, Robert Pless</a:t>
            </a:r>
          </a:p>
        </p:txBody>
      </p:sp>
      <p:sp>
        <p:nvSpPr>
          <p:cNvPr id="857090" name="Text Box 2"/>
          <p:cNvSpPr txBox="1">
            <a:spLocks noChangeArrowheads="1"/>
          </p:cNvSpPr>
          <p:nvPr/>
        </p:nvSpPr>
        <p:spPr bwMode="auto">
          <a:xfrm>
            <a:off x="406400" y="6248400"/>
            <a:ext cx="447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 is the “fundamental matrix”.</a:t>
            </a:r>
          </a:p>
        </p:txBody>
      </p:sp>
      <p:pic>
        <p:nvPicPr>
          <p:cNvPr id="857091" name="Picture 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04800" y="2079625"/>
            <a:ext cx="36639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57092" name="Picture 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029200" y="2079625"/>
            <a:ext cx="34417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57093" name="Picture 5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04800" y="2878138"/>
            <a:ext cx="3581400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57094" name="Picture 6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143000" y="3886200"/>
            <a:ext cx="6819900" cy="59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57095" name="Picture 7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057400" y="5257800"/>
            <a:ext cx="48768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57096" name="Picture 8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124200" y="457200"/>
            <a:ext cx="2413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57097" name="Text Box 9"/>
          <p:cNvSpPr txBox="1">
            <a:spLocks noChangeArrowheads="1"/>
          </p:cNvSpPr>
          <p:nvPr/>
        </p:nvSpPr>
        <p:spPr bwMode="auto">
          <a:xfrm>
            <a:off x="1219200" y="46038"/>
            <a:ext cx="6659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Normalized camera system, epipolar equation.</a:t>
            </a:r>
          </a:p>
        </p:txBody>
      </p:sp>
      <p:sp>
        <p:nvSpPr>
          <p:cNvPr id="857098" name="Text Box 10"/>
          <p:cNvSpPr txBox="1">
            <a:spLocks noChangeArrowheads="1"/>
          </p:cNvSpPr>
          <p:nvPr/>
        </p:nvSpPr>
        <p:spPr bwMode="auto">
          <a:xfrm>
            <a:off x="1524000" y="1295400"/>
            <a:ext cx="5678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“Uncalibrated” Case, epipolar equation:</a:t>
            </a:r>
          </a:p>
        </p:txBody>
      </p:sp>
      <p:sp>
        <p:nvSpPr>
          <p:cNvPr id="857099" name="AutoShape 11"/>
          <p:cNvSpPr>
            <a:spLocks noChangeArrowheads="1"/>
          </p:cNvSpPr>
          <p:nvPr/>
        </p:nvSpPr>
        <p:spPr bwMode="auto">
          <a:xfrm rot="10800000">
            <a:off x="2819400" y="4572000"/>
            <a:ext cx="1905000" cy="762000"/>
          </a:xfrm>
          <a:prstGeom prst="flowChartExtract">
            <a:avLst/>
          </a:prstGeom>
          <a:solidFill>
            <a:srgbClr val="FFCC00">
              <a:alpha val="37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857100" name="Picture 12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105400" y="6096000"/>
            <a:ext cx="34845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57101" name="Rectangle 13"/>
          <p:cNvSpPr>
            <a:spLocks noChangeArrowheads="1"/>
          </p:cNvSpPr>
          <p:nvPr/>
        </p:nvSpPr>
        <p:spPr bwMode="auto">
          <a:xfrm>
            <a:off x="228600" y="1981200"/>
            <a:ext cx="8458200" cy="1600200"/>
          </a:xfrm>
          <a:prstGeom prst="rect">
            <a:avLst/>
          </a:prstGeom>
          <a:solidFill>
            <a:schemeClr val="accent1">
              <a:alpha val="19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7102" name="Rectangle 14"/>
          <p:cNvSpPr>
            <a:spLocks noChangeArrowheads="1"/>
          </p:cNvSpPr>
          <p:nvPr/>
        </p:nvSpPr>
        <p:spPr bwMode="auto">
          <a:xfrm>
            <a:off x="2971800" y="381000"/>
            <a:ext cx="2819400" cy="838200"/>
          </a:xfrm>
          <a:prstGeom prst="rect">
            <a:avLst/>
          </a:prstGeom>
          <a:solidFill>
            <a:srgbClr val="FF0000">
              <a:alpha val="14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7103" name="Rectangle 15"/>
          <p:cNvSpPr>
            <a:spLocks noChangeArrowheads="1"/>
          </p:cNvSpPr>
          <p:nvPr/>
        </p:nvSpPr>
        <p:spPr bwMode="auto">
          <a:xfrm>
            <a:off x="1066800" y="3886200"/>
            <a:ext cx="6934200" cy="1981200"/>
          </a:xfrm>
          <a:prstGeom prst="rect">
            <a:avLst/>
          </a:prstGeom>
          <a:solidFill>
            <a:srgbClr val="FF0000">
              <a:alpha val="14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Computer Vision, Robert Pless</a:t>
            </a:r>
          </a:p>
        </p:txBody>
      </p:sp>
      <p:sp>
        <p:nvSpPr>
          <p:cNvPr id="85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the equation…</a:t>
            </a:r>
          </a:p>
        </p:txBody>
      </p:sp>
      <p:sp>
        <p:nvSpPr>
          <p:cNvPr id="85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438400"/>
            <a:ext cx="7772400" cy="3657600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Click on “the same world point” in the left and right image, to get a set of point correspondences: </a:t>
            </a:r>
          </a:p>
          <a:p>
            <a:pPr algn="ctr">
              <a:buFontTx/>
              <a:buNone/>
            </a:pPr>
            <a:r>
              <a:rPr lang="en-US"/>
              <a:t>(x,y) that correspond to (x’,y’).</a:t>
            </a:r>
          </a:p>
          <a:p>
            <a:endParaRPr lang="en-US"/>
          </a:p>
          <a:p>
            <a:r>
              <a:rPr lang="en-US"/>
              <a:t>Need at least 8 points (each point gives one constraint, F is 3x3, but scale invariant, so there are 8 degrees of freedom in F).</a:t>
            </a:r>
          </a:p>
          <a:p>
            <a:pPr>
              <a:buFontTx/>
              <a:buNone/>
            </a:pPr>
            <a:endParaRPr lang="en-US"/>
          </a:p>
        </p:txBody>
      </p:sp>
      <p:pic>
        <p:nvPicPr>
          <p:cNvPr id="858116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1600200"/>
            <a:ext cx="48768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Computer Vision, Robert Pless</a:t>
            </a:r>
          </a:p>
        </p:txBody>
      </p:sp>
      <p:sp>
        <p:nvSpPr>
          <p:cNvPr id="859138" name="Line 2"/>
          <p:cNvSpPr>
            <a:spLocks noChangeShapeType="1"/>
          </p:cNvSpPr>
          <p:nvPr/>
        </p:nvSpPr>
        <p:spPr bwMode="auto">
          <a:xfrm flipH="1" flipV="1">
            <a:off x="3886200" y="3644900"/>
            <a:ext cx="1166813" cy="2301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9139" name="Text Box 3"/>
          <p:cNvSpPr txBox="1">
            <a:spLocks noChangeArrowheads="1"/>
          </p:cNvSpPr>
          <p:nvPr/>
        </p:nvSpPr>
        <p:spPr bwMode="auto">
          <a:xfrm>
            <a:off x="914400" y="228600"/>
            <a:ext cx="7467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400"/>
              <a:t>So what… how to use F</a:t>
            </a:r>
          </a:p>
        </p:txBody>
      </p:sp>
      <p:sp>
        <p:nvSpPr>
          <p:cNvPr id="859140" name="Freeform 4"/>
          <p:cNvSpPr>
            <a:spLocks/>
          </p:cNvSpPr>
          <p:nvPr/>
        </p:nvSpPr>
        <p:spPr bwMode="auto">
          <a:xfrm>
            <a:off x="3048000" y="1852613"/>
            <a:ext cx="896938" cy="1920875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565" y="0"/>
              </a:cxn>
              <a:cxn ang="0">
                <a:pos x="565" y="955"/>
              </a:cxn>
              <a:cxn ang="0">
                <a:pos x="10" y="1210"/>
              </a:cxn>
              <a:cxn ang="0">
                <a:pos x="0" y="240"/>
              </a:cxn>
            </a:cxnLst>
            <a:rect l="0" t="0" r="r" b="b"/>
            <a:pathLst>
              <a:path w="565" h="1210">
                <a:moveTo>
                  <a:pt x="0" y="240"/>
                </a:moveTo>
                <a:lnTo>
                  <a:pt x="565" y="0"/>
                </a:lnTo>
                <a:lnTo>
                  <a:pt x="565" y="955"/>
                </a:lnTo>
                <a:lnTo>
                  <a:pt x="10" y="1210"/>
                </a:lnTo>
                <a:lnTo>
                  <a:pt x="0" y="240"/>
                </a:lnTo>
                <a:close/>
              </a:path>
            </a:pathLst>
          </a:custGeom>
          <a:solidFill>
            <a:schemeClr val="bg1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9141" name="Oval 5"/>
          <p:cNvSpPr>
            <a:spLocks noChangeArrowheads="1"/>
          </p:cNvSpPr>
          <p:nvPr/>
        </p:nvSpPr>
        <p:spPr bwMode="auto">
          <a:xfrm>
            <a:off x="2411413" y="2879725"/>
            <a:ext cx="87312" cy="873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9142" name="Line 6"/>
          <p:cNvSpPr>
            <a:spLocks noChangeShapeType="1"/>
          </p:cNvSpPr>
          <p:nvPr/>
        </p:nvSpPr>
        <p:spPr bwMode="auto">
          <a:xfrm flipH="1">
            <a:off x="2495550" y="1585913"/>
            <a:ext cx="5008563" cy="13255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9143" name="Oval 7"/>
          <p:cNvSpPr>
            <a:spLocks noChangeArrowheads="1"/>
          </p:cNvSpPr>
          <p:nvPr/>
        </p:nvSpPr>
        <p:spPr bwMode="auto">
          <a:xfrm>
            <a:off x="3548063" y="2578100"/>
            <a:ext cx="74612" cy="74613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9144" name="Freeform 8"/>
          <p:cNvSpPr>
            <a:spLocks/>
          </p:cNvSpPr>
          <p:nvPr/>
        </p:nvSpPr>
        <p:spPr bwMode="auto">
          <a:xfrm flipH="1">
            <a:off x="4038600" y="3011488"/>
            <a:ext cx="896938" cy="1920875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565" y="0"/>
              </a:cxn>
              <a:cxn ang="0">
                <a:pos x="565" y="955"/>
              </a:cxn>
              <a:cxn ang="0">
                <a:pos x="10" y="1210"/>
              </a:cxn>
              <a:cxn ang="0">
                <a:pos x="0" y="240"/>
              </a:cxn>
            </a:cxnLst>
            <a:rect l="0" t="0" r="r" b="b"/>
            <a:pathLst>
              <a:path w="565" h="1210">
                <a:moveTo>
                  <a:pt x="0" y="240"/>
                </a:moveTo>
                <a:lnTo>
                  <a:pt x="565" y="0"/>
                </a:lnTo>
                <a:lnTo>
                  <a:pt x="565" y="955"/>
                </a:lnTo>
                <a:lnTo>
                  <a:pt x="10" y="1210"/>
                </a:lnTo>
                <a:lnTo>
                  <a:pt x="0" y="240"/>
                </a:lnTo>
                <a:close/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9145" name="Line 9"/>
          <p:cNvSpPr>
            <a:spLocks noChangeShapeType="1"/>
          </p:cNvSpPr>
          <p:nvPr/>
        </p:nvSpPr>
        <p:spPr bwMode="auto">
          <a:xfrm flipH="1">
            <a:off x="3822700" y="2039938"/>
            <a:ext cx="2003425" cy="235743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9146" name="Oval 10"/>
          <p:cNvSpPr>
            <a:spLocks noChangeArrowheads="1"/>
          </p:cNvSpPr>
          <p:nvPr/>
        </p:nvSpPr>
        <p:spPr bwMode="auto">
          <a:xfrm>
            <a:off x="5791200" y="1995488"/>
            <a:ext cx="74613" cy="74612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9147" name="Oval 11"/>
          <p:cNvSpPr>
            <a:spLocks noChangeArrowheads="1"/>
          </p:cNvSpPr>
          <p:nvPr/>
        </p:nvSpPr>
        <p:spPr bwMode="auto">
          <a:xfrm>
            <a:off x="4337050" y="3703638"/>
            <a:ext cx="74613" cy="74612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9148" name="Line 12"/>
          <p:cNvSpPr>
            <a:spLocks noChangeShapeType="1"/>
          </p:cNvSpPr>
          <p:nvPr/>
        </p:nvSpPr>
        <p:spPr bwMode="auto">
          <a:xfrm flipH="1">
            <a:off x="3840163" y="2301875"/>
            <a:ext cx="946150" cy="2097088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9149" name="Text Box 13"/>
          <p:cNvSpPr txBox="1">
            <a:spLocks noChangeArrowheads="1"/>
          </p:cNvSpPr>
          <p:nvPr/>
        </p:nvSpPr>
        <p:spPr bwMode="auto">
          <a:xfrm>
            <a:off x="838200" y="2438400"/>
            <a:ext cx="17526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>
                <a:solidFill>
                  <a:srgbClr val="CC0000"/>
                </a:solidFill>
                <a:latin typeface="Textile" charset="0"/>
              </a:rPr>
              <a:t>Red point - fixed</a:t>
            </a:r>
          </a:p>
        </p:txBody>
      </p:sp>
      <p:sp>
        <p:nvSpPr>
          <p:cNvPr id="859150" name="Text Box 14"/>
          <p:cNvSpPr txBox="1">
            <a:spLocks noChangeArrowheads="1"/>
          </p:cNvSpPr>
          <p:nvPr/>
        </p:nvSpPr>
        <p:spPr bwMode="auto">
          <a:xfrm>
            <a:off x="5638800" y="3276600"/>
            <a:ext cx="27432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>
                <a:solidFill>
                  <a:schemeClr val="accent2"/>
                </a:solidFill>
                <a:latin typeface="Textile" charset="0"/>
              </a:rPr>
              <a:t>=&gt; Blue point lies on a line </a:t>
            </a:r>
          </a:p>
        </p:txBody>
      </p:sp>
      <p:sp>
        <p:nvSpPr>
          <p:cNvPr id="859151" name="Line 15"/>
          <p:cNvSpPr>
            <a:spLocks noChangeShapeType="1"/>
          </p:cNvSpPr>
          <p:nvPr/>
        </p:nvSpPr>
        <p:spPr bwMode="auto">
          <a:xfrm flipH="1">
            <a:off x="3817938" y="2216150"/>
            <a:ext cx="1374775" cy="220821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9152" name="Line 16"/>
          <p:cNvSpPr>
            <a:spLocks noChangeShapeType="1"/>
          </p:cNvSpPr>
          <p:nvPr/>
        </p:nvSpPr>
        <p:spPr bwMode="auto">
          <a:xfrm flipH="1">
            <a:off x="3811588" y="1871663"/>
            <a:ext cx="2660650" cy="255428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9153" name="Line 17"/>
          <p:cNvSpPr>
            <a:spLocks noChangeShapeType="1"/>
          </p:cNvSpPr>
          <p:nvPr/>
        </p:nvSpPr>
        <p:spPr bwMode="auto">
          <a:xfrm flipH="1">
            <a:off x="3813175" y="1603375"/>
            <a:ext cx="3549650" cy="28003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9154" name="Oval 18"/>
          <p:cNvSpPr>
            <a:spLocks noChangeArrowheads="1"/>
          </p:cNvSpPr>
          <p:nvPr/>
        </p:nvSpPr>
        <p:spPr bwMode="auto">
          <a:xfrm>
            <a:off x="3770313" y="4373563"/>
            <a:ext cx="87312" cy="873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9155" name="Oval 19"/>
          <p:cNvSpPr>
            <a:spLocks noChangeArrowheads="1"/>
          </p:cNvSpPr>
          <p:nvPr/>
        </p:nvSpPr>
        <p:spPr bwMode="auto">
          <a:xfrm>
            <a:off x="4449763" y="3721100"/>
            <a:ext cx="74612" cy="746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9156" name="Oval 20"/>
          <p:cNvSpPr>
            <a:spLocks noChangeArrowheads="1"/>
          </p:cNvSpPr>
          <p:nvPr/>
        </p:nvSpPr>
        <p:spPr bwMode="auto">
          <a:xfrm>
            <a:off x="4562475" y="3746500"/>
            <a:ext cx="74613" cy="746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9157" name="Oval 21"/>
          <p:cNvSpPr>
            <a:spLocks noChangeArrowheads="1"/>
          </p:cNvSpPr>
          <p:nvPr/>
        </p:nvSpPr>
        <p:spPr bwMode="auto">
          <a:xfrm>
            <a:off x="4222750" y="3676650"/>
            <a:ext cx="74613" cy="746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9158" name="Oval 22"/>
          <p:cNvSpPr>
            <a:spLocks noChangeArrowheads="1"/>
          </p:cNvSpPr>
          <p:nvPr/>
        </p:nvSpPr>
        <p:spPr bwMode="auto">
          <a:xfrm>
            <a:off x="4119563" y="3652838"/>
            <a:ext cx="74612" cy="74612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9159" name="Oval 23"/>
          <p:cNvSpPr>
            <a:spLocks noChangeArrowheads="1"/>
          </p:cNvSpPr>
          <p:nvPr/>
        </p:nvSpPr>
        <p:spPr bwMode="auto">
          <a:xfrm>
            <a:off x="6427788" y="1822450"/>
            <a:ext cx="74612" cy="74613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9160" name="Oval 24"/>
          <p:cNvSpPr>
            <a:spLocks noChangeArrowheads="1"/>
          </p:cNvSpPr>
          <p:nvPr/>
        </p:nvSpPr>
        <p:spPr bwMode="auto">
          <a:xfrm>
            <a:off x="7310438" y="1585913"/>
            <a:ext cx="74612" cy="74612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9161" name="Oval 25"/>
          <p:cNvSpPr>
            <a:spLocks noChangeArrowheads="1"/>
          </p:cNvSpPr>
          <p:nvPr/>
        </p:nvSpPr>
        <p:spPr bwMode="auto">
          <a:xfrm>
            <a:off x="5160963" y="2159000"/>
            <a:ext cx="74612" cy="74613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9162" name="Oval 26"/>
          <p:cNvSpPr>
            <a:spLocks noChangeArrowheads="1"/>
          </p:cNvSpPr>
          <p:nvPr/>
        </p:nvSpPr>
        <p:spPr bwMode="auto">
          <a:xfrm>
            <a:off x="4741863" y="2263775"/>
            <a:ext cx="74612" cy="74613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9163" name="Text Box 27"/>
          <p:cNvSpPr txBox="1">
            <a:spLocks noChangeArrowheads="1"/>
          </p:cNvSpPr>
          <p:nvPr/>
        </p:nvSpPr>
        <p:spPr bwMode="auto">
          <a:xfrm>
            <a:off x="381000" y="5181600"/>
            <a:ext cx="82296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/>
              <a:t>Given a point (x,y) on the left image, F defines the “Epipolar Line” and tells where the corresponding points must lie.  How is that line defined?  Only easy in homogenous coordinates!</a:t>
            </a:r>
          </a:p>
        </p:txBody>
      </p:sp>
      <p:sp>
        <p:nvSpPr>
          <p:cNvPr id="859164" name="Text Box 28"/>
          <p:cNvSpPr txBox="1">
            <a:spLocks noChangeArrowheads="1"/>
          </p:cNvSpPr>
          <p:nvPr/>
        </p:nvSpPr>
        <p:spPr bwMode="auto">
          <a:xfrm>
            <a:off x="4648200" y="1371600"/>
            <a:ext cx="21336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>
                <a:solidFill>
                  <a:srgbClr val="008000"/>
                </a:solidFill>
                <a:latin typeface="Textile" charset="0"/>
              </a:rPr>
              <a:t>Potential 3d points</a:t>
            </a:r>
          </a:p>
        </p:txBody>
      </p:sp>
      <p:pic>
        <p:nvPicPr>
          <p:cNvPr id="859165" name="Picture 2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00" y="6165850"/>
            <a:ext cx="48768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59166" name="Oval 30"/>
          <p:cNvSpPr>
            <a:spLocks noChangeArrowheads="1"/>
          </p:cNvSpPr>
          <p:nvPr/>
        </p:nvSpPr>
        <p:spPr bwMode="auto">
          <a:xfrm>
            <a:off x="1828800" y="6019800"/>
            <a:ext cx="2133600" cy="838200"/>
          </a:xfrm>
          <a:prstGeom prst="ellips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Computer Vision, Robert Pless</a:t>
            </a:r>
          </a:p>
        </p:txBody>
      </p:sp>
      <p:sp>
        <p:nvSpPr>
          <p:cNvPr id="861186" name="Text Box 2"/>
          <p:cNvSpPr txBox="1">
            <a:spLocks noChangeArrowheads="1"/>
          </p:cNvSpPr>
          <p:nvPr/>
        </p:nvSpPr>
        <p:spPr bwMode="auto">
          <a:xfrm>
            <a:off x="914400" y="228600"/>
            <a:ext cx="7467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400">
                <a:latin typeface="Times"/>
              </a:rPr>
              <a:t>Examples</a:t>
            </a:r>
          </a:p>
        </p:txBody>
      </p:sp>
      <p:pic>
        <p:nvPicPr>
          <p:cNvPr id="8611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981200"/>
            <a:ext cx="7734300" cy="3771900"/>
          </a:xfrm>
          <a:prstGeom prst="rect">
            <a:avLst/>
          </a:prstGeom>
          <a:noFill/>
        </p:spPr>
      </p:pic>
      <p:sp>
        <p:nvSpPr>
          <p:cNvPr id="861188" name="Text Box 4"/>
          <p:cNvSpPr txBox="1">
            <a:spLocks noChangeArrowheads="1"/>
          </p:cNvSpPr>
          <p:nvPr/>
        </p:nvSpPr>
        <p:spPr bwMode="auto">
          <a:xfrm>
            <a:off x="914400" y="6400800"/>
            <a:ext cx="723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>
                <a:latin typeface="Skia" charset="0"/>
              </a:rPr>
              <a:t>http://www-sop.inria.fr/robotvis/personnel/sbougnou/Meta3DViewer/EpipolarGeo.html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Computer Vision, Robert Pless</a:t>
            </a:r>
          </a:p>
        </p:txBody>
      </p:sp>
      <p:sp>
        <p:nvSpPr>
          <p:cNvPr id="863234" name="Text Box 2"/>
          <p:cNvSpPr txBox="1">
            <a:spLocks noChangeArrowheads="1"/>
          </p:cNvSpPr>
          <p:nvPr/>
        </p:nvSpPr>
        <p:spPr bwMode="auto">
          <a:xfrm>
            <a:off x="914400" y="228600"/>
            <a:ext cx="7467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400">
                <a:latin typeface="Times"/>
              </a:rPr>
              <a:t>Examples</a:t>
            </a:r>
          </a:p>
        </p:txBody>
      </p:sp>
      <p:pic>
        <p:nvPicPr>
          <p:cNvPr id="8632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057400"/>
            <a:ext cx="7683500" cy="3619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from Stereo</a:t>
            </a:r>
            <a:endParaRPr lang="en-US" dirty="0"/>
          </a:p>
        </p:txBody>
      </p:sp>
      <p:sp>
        <p:nvSpPr>
          <p:cNvPr id="53" name="Content Placeholder 52"/>
          <p:cNvSpPr>
            <a:spLocks noGrp="1"/>
          </p:cNvSpPr>
          <p:nvPr>
            <p:ph idx="1"/>
          </p:nvPr>
        </p:nvSpPr>
        <p:spPr>
          <a:xfrm>
            <a:off x="457200" y="990601"/>
            <a:ext cx="8229600" cy="26670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Goal: recover depth by finding image coordinate x’ that corresponds to x</a:t>
            </a:r>
          </a:p>
          <a:p>
            <a:r>
              <a:rPr lang="en-US" sz="2800" dirty="0" smtClean="0"/>
              <a:t>Problems</a:t>
            </a:r>
          </a:p>
          <a:p>
            <a:pPr lvl="1"/>
            <a:r>
              <a:rPr lang="en-US" sz="2400" dirty="0" smtClean="0"/>
              <a:t>Calibration: How do we recover the relation of the cameras (if not already known)?</a:t>
            </a:r>
          </a:p>
          <a:p>
            <a:pPr lvl="1"/>
            <a:r>
              <a:rPr lang="en-US" sz="2400" dirty="0" smtClean="0"/>
              <a:t>Correspondence: How do we search for the matching point x’?</a:t>
            </a:r>
          </a:p>
        </p:txBody>
      </p:sp>
      <p:grpSp>
        <p:nvGrpSpPr>
          <p:cNvPr id="3" name="Group 47"/>
          <p:cNvGrpSpPr>
            <a:grpSpLocks noChangeAspect="1"/>
          </p:cNvGrpSpPr>
          <p:nvPr/>
        </p:nvGrpSpPr>
        <p:grpSpPr bwMode="auto">
          <a:xfrm>
            <a:off x="4800600" y="3886200"/>
            <a:ext cx="3079064" cy="2848734"/>
            <a:chOff x="432" y="1243"/>
            <a:chExt cx="2322" cy="2118"/>
          </a:xfrm>
        </p:grpSpPr>
        <p:sp>
          <p:nvSpPr>
            <p:cNvPr id="25" name="Oval 5"/>
            <p:cNvSpPr>
              <a:spLocks noChangeArrowheads="1"/>
            </p:cNvSpPr>
            <p:nvPr/>
          </p:nvSpPr>
          <p:spPr bwMode="auto">
            <a:xfrm>
              <a:off x="720" y="2880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6" name="Oval 6"/>
            <p:cNvSpPr>
              <a:spLocks noChangeArrowheads="1"/>
            </p:cNvSpPr>
            <p:nvPr/>
          </p:nvSpPr>
          <p:spPr bwMode="auto">
            <a:xfrm>
              <a:off x="2016" y="2880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7" name="Line 7"/>
            <p:cNvSpPr>
              <a:spLocks noChangeShapeType="1"/>
            </p:cNvSpPr>
            <p:nvPr/>
          </p:nvSpPr>
          <p:spPr bwMode="auto">
            <a:xfrm>
              <a:off x="432" y="2544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8" name="Line 8"/>
            <p:cNvSpPr>
              <a:spLocks noChangeShapeType="1"/>
            </p:cNvSpPr>
            <p:nvPr/>
          </p:nvSpPr>
          <p:spPr bwMode="auto">
            <a:xfrm>
              <a:off x="1728" y="2544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9" name="Oval 9"/>
            <p:cNvSpPr>
              <a:spLocks noChangeArrowheads="1"/>
            </p:cNvSpPr>
            <p:nvPr/>
          </p:nvSpPr>
          <p:spPr bwMode="auto">
            <a:xfrm>
              <a:off x="1324" y="1515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30" name="Line 10"/>
            <p:cNvSpPr>
              <a:spLocks noChangeShapeType="1"/>
            </p:cNvSpPr>
            <p:nvPr/>
          </p:nvSpPr>
          <p:spPr bwMode="auto">
            <a:xfrm flipV="1">
              <a:off x="768" y="1536"/>
              <a:ext cx="576" cy="13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31" name="Line 11"/>
            <p:cNvSpPr>
              <a:spLocks noChangeShapeType="1"/>
            </p:cNvSpPr>
            <p:nvPr/>
          </p:nvSpPr>
          <p:spPr bwMode="auto">
            <a:xfrm flipH="1" flipV="1">
              <a:off x="1344" y="1536"/>
              <a:ext cx="720" cy="1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32" name="Line 12"/>
            <p:cNvSpPr>
              <a:spLocks noChangeShapeType="1"/>
            </p:cNvSpPr>
            <p:nvPr/>
          </p:nvSpPr>
          <p:spPr bwMode="auto">
            <a:xfrm flipV="1">
              <a:off x="748" y="2544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33" name="Text Box 13"/>
            <p:cNvSpPr txBox="1">
              <a:spLocks noChangeArrowheads="1"/>
            </p:cNvSpPr>
            <p:nvPr/>
          </p:nvSpPr>
          <p:spPr bwMode="auto">
            <a:xfrm>
              <a:off x="584" y="2586"/>
              <a:ext cx="203" cy="2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sz="1600"/>
                <a:t>f</a:t>
              </a:r>
            </a:p>
          </p:txBody>
        </p:sp>
        <p:sp>
          <p:nvSpPr>
            <p:cNvPr id="34" name="Oval 14"/>
            <p:cNvSpPr>
              <a:spLocks noChangeArrowheads="1"/>
            </p:cNvSpPr>
            <p:nvPr/>
          </p:nvSpPr>
          <p:spPr bwMode="auto">
            <a:xfrm>
              <a:off x="892" y="2517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35" name="Oval 15"/>
            <p:cNvSpPr>
              <a:spLocks noChangeArrowheads="1"/>
            </p:cNvSpPr>
            <p:nvPr/>
          </p:nvSpPr>
          <p:spPr bwMode="auto">
            <a:xfrm>
              <a:off x="1845" y="2517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36" name="Line 16"/>
            <p:cNvSpPr>
              <a:spLocks noChangeShapeType="1"/>
            </p:cNvSpPr>
            <p:nvPr/>
          </p:nvSpPr>
          <p:spPr bwMode="auto">
            <a:xfrm flipV="1">
              <a:off x="2043" y="2544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37" name="Line 17"/>
            <p:cNvSpPr>
              <a:spLocks noChangeShapeType="1"/>
            </p:cNvSpPr>
            <p:nvPr/>
          </p:nvSpPr>
          <p:spPr bwMode="auto">
            <a:xfrm>
              <a:off x="720" y="2496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sm"/>
              <a:tailEnd type="arrow" w="med" len="sm"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38" name="Text Box 18"/>
            <p:cNvSpPr txBox="1">
              <a:spLocks noChangeArrowheads="1"/>
            </p:cNvSpPr>
            <p:nvPr/>
          </p:nvSpPr>
          <p:spPr bwMode="auto">
            <a:xfrm>
              <a:off x="710" y="2251"/>
              <a:ext cx="240" cy="2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sz="1600"/>
                <a:t>x</a:t>
              </a:r>
            </a:p>
          </p:txBody>
        </p:sp>
        <p:sp>
          <p:nvSpPr>
            <p:cNvPr id="39" name="Line 19"/>
            <p:cNvSpPr>
              <a:spLocks noChangeShapeType="1"/>
            </p:cNvSpPr>
            <p:nvPr/>
          </p:nvSpPr>
          <p:spPr bwMode="auto">
            <a:xfrm>
              <a:off x="1872" y="2496"/>
              <a:ext cx="1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arrow" w="med" len="sm"/>
              <a:tailEnd type="none" w="med" len="sm"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40" name="Text Box 20"/>
            <p:cNvSpPr txBox="1">
              <a:spLocks noChangeArrowheads="1"/>
            </p:cNvSpPr>
            <p:nvPr/>
          </p:nvSpPr>
          <p:spPr bwMode="auto">
            <a:xfrm>
              <a:off x="1824" y="2251"/>
              <a:ext cx="278" cy="2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sz="1600"/>
                <a:t>x’</a:t>
              </a:r>
            </a:p>
          </p:txBody>
        </p:sp>
        <p:sp>
          <p:nvSpPr>
            <p:cNvPr id="41" name="Text Box 21"/>
            <p:cNvSpPr txBox="1">
              <a:spLocks noChangeArrowheads="1"/>
            </p:cNvSpPr>
            <p:nvPr/>
          </p:nvSpPr>
          <p:spPr bwMode="auto">
            <a:xfrm>
              <a:off x="982" y="2878"/>
              <a:ext cx="811" cy="48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sz="1600"/>
                <a:t>Baseline</a:t>
              </a:r>
              <a:br>
                <a:rPr lang="en-US" sz="1600"/>
              </a:br>
              <a:r>
                <a:rPr lang="en-US" sz="1600"/>
                <a:t>B</a:t>
              </a:r>
            </a:p>
          </p:txBody>
        </p:sp>
        <p:sp>
          <p:nvSpPr>
            <p:cNvPr id="42" name="Line 22"/>
            <p:cNvSpPr>
              <a:spLocks noChangeShapeType="1"/>
            </p:cNvSpPr>
            <p:nvPr/>
          </p:nvSpPr>
          <p:spPr bwMode="auto">
            <a:xfrm flipV="1">
              <a:off x="2496" y="1536"/>
              <a:ext cx="0" cy="1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43" name="Text Box 23"/>
            <p:cNvSpPr txBox="1">
              <a:spLocks noChangeArrowheads="1"/>
            </p:cNvSpPr>
            <p:nvPr/>
          </p:nvSpPr>
          <p:spPr bwMode="auto">
            <a:xfrm>
              <a:off x="2514" y="2010"/>
              <a:ext cx="240" cy="2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sz="1600"/>
                <a:t>z</a:t>
              </a:r>
            </a:p>
          </p:txBody>
        </p:sp>
        <p:sp>
          <p:nvSpPr>
            <p:cNvPr id="44" name="Text Box 24"/>
            <p:cNvSpPr txBox="1">
              <a:spLocks noChangeArrowheads="1"/>
            </p:cNvSpPr>
            <p:nvPr/>
          </p:nvSpPr>
          <p:spPr bwMode="auto">
            <a:xfrm>
              <a:off x="508" y="2894"/>
              <a:ext cx="486" cy="2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sz="1600" dirty="0" smtClean="0"/>
                <a:t>C</a:t>
              </a:r>
              <a:endParaRPr lang="en-US" sz="1600" baseline="-25000" dirty="0"/>
            </a:p>
          </p:txBody>
        </p:sp>
        <p:sp>
          <p:nvSpPr>
            <p:cNvPr id="45" name="Text Box 25"/>
            <p:cNvSpPr txBox="1">
              <a:spLocks noChangeArrowheads="1"/>
            </p:cNvSpPr>
            <p:nvPr/>
          </p:nvSpPr>
          <p:spPr bwMode="auto">
            <a:xfrm>
              <a:off x="1824" y="2894"/>
              <a:ext cx="486" cy="2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sz="1600" dirty="0" smtClean="0"/>
                <a:t>C’</a:t>
              </a:r>
              <a:endParaRPr lang="en-US" sz="1600" baseline="-25000" dirty="0"/>
            </a:p>
          </p:txBody>
        </p:sp>
        <p:sp>
          <p:nvSpPr>
            <p:cNvPr id="46" name="Text Box 26"/>
            <p:cNvSpPr txBox="1">
              <a:spLocks noChangeArrowheads="1"/>
            </p:cNvSpPr>
            <p:nvPr/>
          </p:nvSpPr>
          <p:spPr bwMode="auto">
            <a:xfrm>
              <a:off x="1104" y="1243"/>
              <a:ext cx="486" cy="2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sz="1600" dirty="0"/>
                <a:t>X</a:t>
              </a:r>
              <a:endParaRPr lang="en-US" sz="1600" baseline="-25000" dirty="0"/>
            </a:p>
          </p:txBody>
        </p:sp>
        <p:sp>
          <p:nvSpPr>
            <p:cNvPr id="47" name="Line 27"/>
            <p:cNvSpPr>
              <a:spLocks noChangeShapeType="1"/>
            </p:cNvSpPr>
            <p:nvPr/>
          </p:nvSpPr>
          <p:spPr bwMode="auto">
            <a:xfrm>
              <a:off x="796" y="2901"/>
              <a:ext cx="1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48" name="Text Box 28"/>
            <p:cNvSpPr txBox="1">
              <a:spLocks noChangeArrowheads="1"/>
            </p:cNvSpPr>
            <p:nvPr/>
          </p:nvSpPr>
          <p:spPr bwMode="auto">
            <a:xfrm>
              <a:off x="1997" y="2587"/>
              <a:ext cx="203" cy="2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sz="1600"/>
                <a:t>f</a:t>
              </a:r>
            </a:p>
          </p:txBody>
        </p:sp>
      </p:grpSp>
      <p:grpSp>
        <p:nvGrpSpPr>
          <p:cNvPr id="24" name="Group 53"/>
          <p:cNvGrpSpPr>
            <a:grpSpLocks noChangeAspect="1"/>
          </p:cNvGrpSpPr>
          <p:nvPr/>
        </p:nvGrpSpPr>
        <p:grpSpPr>
          <a:xfrm>
            <a:off x="2057400" y="3713129"/>
            <a:ext cx="2121934" cy="2840071"/>
            <a:chOff x="609600" y="715774"/>
            <a:chExt cx="3905925" cy="5227826"/>
          </a:xfrm>
        </p:grpSpPr>
        <p:grpSp>
          <p:nvGrpSpPr>
            <p:cNvPr id="49" name="Group 48"/>
            <p:cNvGrpSpPr>
              <a:grpSpLocks noChangeAspect="1"/>
            </p:cNvGrpSpPr>
            <p:nvPr/>
          </p:nvGrpSpPr>
          <p:grpSpPr>
            <a:xfrm>
              <a:off x="609600" y="1143000"/>
              <a:ext cx="3905925" cy="4800600"/>
              <a:chOff x="533400" y="957263"/>
              <a:chExt cx="4491038" cy="5519737"/>
            </a:xfrm>
          </p:grpSpPr>
          <p:sp>
            <p:nvSpPr>
              <p:cNvPr id="4" name="Freeform 4"/>
              <p:cNvSpPr>
                <a:spLocks/>
              </p:cNvSpPr>
              <p:nvPr/>
            </p:nvSpPr>
            <p:spPr bwMode="auto">
              <a:xfrm>
                <a:off x="3481388" y="957263"/>
                <a:ext cx="1220787" cy="839787"/>
              </a:xfrm>
              <a:custGeom>
                <a:avLst/>
                <a:gdLst>
                  <a:gd name="T0" fmla="*/ 2147483647 w 865"/>
                  <a:gd name="T1" fmla="*/ 0 h 529"/>
                  <a:gd name="T2" fmla="*/ 2147483647 w 865"/>
                  <a:gd name="T3" fmla="*/ 2147483647 h 529"/>
                  <a:gd name="T4" fmla="*/ 2147483647 w 865"/>
                  <a:gd name="T5" fmla="*/ 2147483647 h 529"/>
                  <a:gd name="T6" fmla="*/ 2147483647 w 865"/>
                  <a:gd name="T7" fmla="*/ 2147483647 h 529"/>
                  <a:gd name="T8" fmla="*/ 2147483647 w 865"/>
                  <a:gd name="T9" fmla="*/ 2147483647 h 529"/>
                  <a:gd name="T10" fmla="*/ 2147483647 w 865"/>
                  <a:gd name="T11" fmla="*/ 2147483647 h 529"/>
                  <a:gd name="T12" fmla="*/ 2147483647 w 865"/>
                  <a:gd name="T13" fmla="*/ 2147483647 h 529"/>
                  <a:gd name="T14" fmla="*/ 2147483647 w 865"/>
                  <a:gd name="T15" fmla="*/ 2147483647 h 529"/>
                  <a:gd name="T16" fmla="*/ 2147483647 w 865"/>
                  <a:gd name="T17" fmla="*/ 2147483647 h 529"/>
                  <a:gd name="T18" fmla="*/ 0 w 865"/>
                  <a:gd name="T19" fmla="*/ 2147483647 h 529"/>
                  <a:gd name="T20" fmla="*/ 0 w 865"/>
                  <a:gd name="T21" fmla="*/ 2147483647 h 529"/>
                  <a:gd name="T22" fmla="*/ 0 w 865"/>
                  <a:gd name="T23" fmla="*/ 2147483647 h 529"/>
                  <a:gd name="T24" fmla="*/ 2147483647 w 865"/>
                  <a:gd name="T25" fmla="*/ 2147483647 h 529"/>
                  <a:gd name="T26" fmla="*/ 2147483647 w 865"/>
                  <a:gd name="T27" fmla="*/ 2147483647 h 529"/>
                  <a:gd name="T28" fmla="*/ 2147483647 w 865"/>
                  <a:gd name="T29" fmla="*/ 2147483647 h 529"/>
                  <a:gd name="T30" fmla="*/ 2147483647 w 865"/>
                  <a:gd name="T31" fmla="*/ 2147483647 h 529"/>
                  <a:gd name="T32" fmla="*/ 2147483647 w 865"/>
                  <a:gd name="T33" fmla="*/ 2147483647 h 529"/>
                  <a:gd name="T34" fmla="*/ 2147483647 w 865"/>
                  <a:gd name="T35" fmla="*/ 2147483647 h 529"/>
                  <a:gd name="T36" fmla="*/ 2147483647 w 865"/>
                  <a:gd name="T37" fmla="*/ 2147483647 h 529"/>
                  <a:gd name="T38" fmla="*/ 2147483647 w 865"/>
                  <a:gd name="T39" fmla="*/ 2147483647 h 529"/>
                  <a:gd name="T40" fmla="*/ 2147483647 w 865"/>
                  <a:gd name="T41" fmla="*/ 2147483647 h 529"/>
                  <a:gd name="T42" fmla="*/ 2147483647 w 865"/>
                  <a:gd name="T43" fmla="*/ 2147483647 h 529"/>
                  <a:gd name="T44" fmla="*/ 2147483647 w 865"/>
                  <a:gd name="T45" fmla="*/ 2147483647 h 529"/>
                  <a:gd name="T46" fmla="*/ 2147483647 w 865"/>
                  <a:gd name="T47" fmla="*/ 2147483647 h 529"/>
                  <a:gd name="T48" fmla="*/ 2147483647 w 865"/>
                  <a:gd name="T49" fmla="*/ 2147483647 h 529"/>
                  <a:gd name="T50" fmla="*/ 2147483647 w 865"/>
                  <a:gd name="T51" fmla="*/ 2147483647 h 529"/>
                  <a:gd name="T52" fmla="*/ 2147483647 w 865"/>
                  <a:gd name="T53" fmla="*/ 2147483647 h 529"/>
                  <a:gd name="T54" fmla="*/ 2147483647 w 865"/>
                  <a:gd name="T55" fmla="*/ 2147483647 h 529"/>
                  <a:gd name="T56" fmla="*/ 2147483647 w 865"/>
                  <a:gd name="T57" fmla="*/ 2147483647 h 529"/>
                  <a:gd name="T58" fmla="*/ 2147483647 w 865"/>
                  <a:gd name="T59" fmla="*/ 2147483647 h 529"/>
                  <a:gd name="T60" fmla="*/ 2147483647 w 865"/>
                  <a:gd name="T61" fmla="*/ 2147483647 h 529"/>
                  <a:gd name="T62" fmla="*/ 2147483647 w 865"/>
                  <a:gd name="T63" fmla="*/ 2147483647 h 529"/>
                  <a:gd name="T64" fmla="*/ 2147483647 w 865"/>
                  <a:gd name="T65" fmla="*/ 2147483647 h 529"/>
                  <a:gd name="T66" fmla="*/ 2147483647 w 865"/>
                  <a:gd name="T67" fmla="*/ 2147483647 h 529"/>
                  <a:gd name="T68" fmla="*/ 2147483647 w 865"/>
                  <a:gd name="T69" fmla="*/ 2147483647 h 529"/>
                  <a:gd name="T70" fmla="*/ 2147483647 w 865"/>
                  <a:gd name="T71" fmla="*/ 2147483647 h 529"/>
                  <a:gd name="T72" fmla="*/ 2147483647 w 865"/>
                  <a:gd name="T73" fmla="*/ 2147483647 h 529"/>
                  <a:gd name="T74" fmla="*/ 2147483647 w 865"/>
                  <a:gd name="T75" fmla="*/ 2147483647 h 529"/>
                  <a:gd name="T76" fmla="*/ 2147483647 w 865"/>
                  <a:gd name="T77" fmla="*/ 2147483647 h 529"/>
                  <a:gd name="T78" fmla="*/ 2147483647 w 865"/>
                  <a:gd name="T79" fmla="*/ 0 h 529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865"/>
                  <a:gd name="T121" fmla="*/ 0 h 529"/>
                  <a:gd name="T122" fmla="*/ 865 w 865"/>
                  <a:gd name="T123" fmla="*/ 529 h 529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865" h="529">
                    <a:moveTo>
                      <a:pt x="84" y="0"/>
                    </a:moveTo>
                    <a:lnTo>
                      <a:pt x="72" y="24"/>
                    </a:lnTo>
                    <a:lnTo>
                      <a:pt x="72" y="48"/>
                    </a:lnTo>
                    <a:lnTo>
                      <a:pt x="48" y="72"/>
                    </a:lnTo>
                    <a:lnTo>
                      <a:pt x="36" y="96"/>
                    </a:lnTo>
                    <a:lnTo>
                      <a:pt x="36" y="120"/>
                    </a:lnTo>
                    <a:lnTo>
                      <a:pt x="36" y="144"/>
                    </a:lnTo>
                    <a:lnTo>
                      <a:pt x="24" y="168"/>
                    </a:lnTo>
                    <a:lnTo>
                      <a:pt x="12" y="192"/>
                    </a:lnTo>
                    <a:lnTo>
                      <a:pt x="0" y="216"/>
                    </a:lnTo>
                    <a:lnTo>
                      <a:pt x="0" y="240"/>
                    </a:lnTo>
                    <a:lnTo>
                      <a:pt x="0" y="264"/>
                    </a:lnTo>
                    <a:lnTo>
                      <a:pt x="12" y="288"/>
                    </a:lnTo>
                    <a:lnTo>
                      <a:pt x="12" y="312"/>
                    </a:lnTo>
                    <a:lnTo>
                      <a:pt x="24" y="336"/>
                    </a:lnTo>
                    <a:lnTo>
                      <a:pt x="24" y="360"/>
                    </a:lnTo>
                    <a:lnTo>
                      <a:pt x="36" y="384"/>
                    </a:lnTo>
                    <a:lnTo>
                      <a:pt x="36" y="408"/>
                    </a:lnTo>
                    <a:lnTo>
                      <a:pt x="48" y="432"/>
                    </a:lnTo>
                    <a:lnTo>
                      <a:pt x="60" y="456"/>
                    </a:lnTo>
                    <a:lnTo>
                      <a:pt x="852" y="528"/>
                    </a:lnTo>
                    <a:lnTo>
                      <a:pt x="804" y="480"/>
                    </a:lnTo>
                    <a:lnTo>
                      <a:pt x="792" y="456"/>
                    </a:lnTo>
                    <a:lnTo>
                      <a:pt x="780" y="420"/>
                    </a:lnTo>
                    <a:lnTo>
                      <a:pt x="768" y="396"/>
                    </a:lnTo>
                    <a:lnTo>
                      <a:pt x="756" y="372"/>
                    </a:lnTo>
                    <a:lnTo>
                      <a:pt x="744" y="348"/>
                    </a:lnTo>
                    <a:lnTo>
                      <a:pt x="744" y="324"/>
                    </a:lnTo>
                    <a:lnTo>
                      <a:pt x="744" y="288"/>
                    </a:lnTo>
                    <a:lnTo>
                      <a:pt x="744" y="264"/>
                    </a:lnTo>
                    <a:lnTo>
                      <a:pt x="744" y="240"/>
                    </a:lnTo>
                    <a:lnTo>
                      <a:pt x="768" y="216"/>
                    </a:lnTo>
                    <a:lnTo>
                      <a:pt x="768" y="192"/>
                    </a:lnTo>
                    <a:lnTo>
                      <a:pt x="780" y="168"/>
                    </a:lnTo>
                    <a:lnTo>
                      <a:pt x="804" y="156"/>
                    </a:lnTo>
                    <a:lnTo>
                      <a:pt x="804" y="132"/>
                    </a:lnTo>
                    <a:lnTo>
                      <a:pt x="828" y="108"/>
                    </a:lnTo>
                    <a:lnTo>
                      <a:pt x="852" y="96"/>
                    </a:lnTo>
                    <a:lnTo>
                      <a:pt x="864" y="72"/>
                    </a:lnTo>
                    <a:lnTo>
                      <a:pt x="84" y="0"/>
                    </a:lnTo>
                  </a:path>
                </a:pathLst>
              </a:custGeom>
              <a:gradFill rotWithShape="0">
                <a:gsLst>
                  <a:gs pos="0">
                    <a:srgbClr val="012501"/>
                  </a:gs>
                  <a:gs pos="100000">
                    <a:srgbClr val="037C03"/>
                  </a:gs>
                </a:gsLst>
                <a:lin ang="18900000" scaled="1"/>
              </a:gra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5" name="Line 5"/>
              <p:cNvSpPr>
                <a:spLocks noChangeShapeType="1"/>
              </p:cNvSpPr>
              <p:nvPr/>
            </p:nvSpPr>
            <p:spPr bwMode="auto">
              <a:xfrm>
                <a:off x="890588" y="4310063"/>
                <a:ext cx="3251200" cy="18288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6" name="Freeform 9"/>
              <p:cNvSpPr>
                <a:spLocks/>
              </p:cNvSpPr>
              <p:nvPr/>
            </p:nvSpPr>
            <p:spPr bwMode="auto">
              <a:xfrm>
                <a:off x="1533525" y="1219200"/>
                <a:ext cx="2471738" cy="2462213"/>
              </a:xfrm>
              <a:custGeom>
                <a:avLst/>
                <a:gdLst>
                  <a:gd name="T0" fmla="*/ 0 w 1557"/>
                  <a:gd name="T1" fmla="*/ 2147483647 h 1551"/>
                  <a:gd name="T2" fmla="*/ 2147483647 w 1557"/>
                  <a:gd name="T3" fmla="*/ 0 h 1551"/>
                  <a:gd name="T4" fmla="*/ 0 60000 65536"/>
                  <a:gd name="T5" fmla="*/ 0 60000 65536"/>
                  <a:gd name="T6" fmla="*/ 0 w 1557"/>
                  <a:gd name="T7" fmla="*/ 0 h 1551"/>
                  <a:gd name="T8" fmla="*/ 1557 w 1557"/>
                  <a:gd name="T9" fmla="*/ 1551 h 155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557" h="1551">
                    <a:moveTo>
                      <a:pt x="0" y="1551"/>
                    </a:moveTo>
                    <a:lnTo>
                      <a:pt x="1557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7" name="Freeform 10"/>
              <p:cNvSpPr>
                <a:spLocks/>
              </p:cNvSpPr>
              <p:nvPr/>
            </p:nvSpPr>
            <p:spPr bwMode="auto">
              <a:xfrm>
                <a:off x="687388" y="2490788"/>
                <a:ext cx="1220787" cy="2001837"/>
              </a:xfrm>
              <a:custGeom>
                <a:avLst/>
                <a:gdLst>
                  <a:gd name="T0" fmla="*/ 0 w 865"/>
                  <a:gd name="T1" fmla="*/ 2147483647 h 1261"/>
                  <a:gd name="T2" fmla="*/ 2147483647 w 865"/>
                  <a:gd name="T3" fmla="*/ 2147483647 h 1261"/>
                  <a:gd name="T4" fmla="*/ 2147483647 w 865"/>
                  <a:gd name="T5" fmla="*/ 2147483647 h 1261"/>
                  <a:gd name="T6" fmla="*/ 0 w 865"/>
                  <a:gd name="T7" fmla="*/ 0 h 1261"/>
                  <a:gd name="T8" fmla="*/ 0 w 865"/>
                  <a:gd name="T9" fmla="*/ 2147483647 h 12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5"/>
                  <a:gd name="T16" fmla="*/ 0 h 1261"/>
                  <a:gd name="T17" fmla="*/ 865 w 865"/>
                  <a:gd name="T18" fmla="*/ 1261 h 126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5" h="1261">
                    <a:moveTo>
                      <a:pt x="0" y="828"/>
                    </a:moveTo>
                    <a:lnTo>
                      <a:pt x="864" y="1260"/>
                    </a:lnTo>
                    <a:lnTo>
                      <a:pt x="864" y="414"/>
                    </a:lnTo>
                    <a:lnTo>
                      <a:pt x="0" y="0"/>
                    </a:lnTo>
                    <a:lnTo>
                      <a:pt x="0" y="828"/>
                    </a:lnTo>
                  </a:path>
                </a:pathLst>
              </a:custGeom>
              <a:solidFill>
                <a:srgbClr val="FEBF02"/>
              </a:solidFill>
              <a:ln w="12700" cap="rnd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8" name="Freeform 12"/>
              <p:cNvSpPr>
                <a:spLocks/>
              </p:cNvSpPr>
              <p:nvPr/>
            </p:nvSpPr>
            <p:spPr bwMode="auto">
              <a:xfrm>
                <a:off x="3990975" y="1219200"/>
                <a:ext cx="117475" cy="3910013"/>
              </a:xfrm>
              <a:custGeom>
                <a:avLst/>
                <a:gdLst>
                  <a:gd name="T0" fmla="*/ 2147483647 w 74"/>
                  <a:gd name="T1" fmla="*/ 2147483647 h 2463"/>
                  <a:gd name="T2" fmla="*/ 0 w 74"/>
                  <a:gd name="T3" fmla="*/ 0 h 2463"/>
                  <a:gd name="T4" fmla="*/ 0 60000 65536"/>
                  <a:gd name="T5" fmla="*/ 0 60000 65536"/>
                  <a:gd name="T6" fmla="*/ 0 w 74"/>
                  <a:gd name="T7" fmla="*/ 0 h 2463"/>
                  <a:gd name="T8" fmla="*/ 74 w 74"/>
                  <a:gd name="T9" fmla="*/ 2463 h 246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74" h="2463">
                    <a:moveTo>
                      <a:pt x="74" y="2463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9" name="Freeform 13"/>
              <p:cNvSpPr>
                <a:spLocks/>
              </p:cNvSpPr>
              <p:nvPr/>
            </p:nvSpPr>
            <p:spPr bwMode="auto">
              <a:xfrm>
                <a:off x="3803650" y="4208463"/>
                <a:ext cx="1220788" cy="2001837"/>
              </a:xfrm>
              <a:custGeom>
                <a:avLst/>
                <a:gdLst>
                  <a:gd name="T0" fmla="*/ 0 w 865"/>
                  <a:gd name="T1" fmla="*/ 2147483647 h 1261"/>
                  <a:gd name="T2" fmla="*/ 2147483647 w 865"/>
                  <a:gd name="T3" fmla="*/ 2147483647 h 1261"/>
                  <a:gd name="T4" fmla="*/ 2147483647 w 865"/>
                  <a:gd name="T5" fmla="*/ 2147483647 h 1261"/>
                  <a:gd name="T6" fmla="*/ 0 w 865"/>
                  <a:gd name="T7" fmla="*/ 0 h 1261"/>
                  <a:gd name="T8" fmla="*/ 0 w 865"/>
                  <a:gd name="T9" fmla="*/ 2147483647 h 12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5"/>
                  <a:gd name="T16" fmla="*/ 0 h 1261"/>
                  <a:gd name="T17" fmla="*/ 865 w 865"/>
                  <a:gd name="T18" fmla="*/ 1261 h 126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5" h="1261">
                    <a:moveTo>
                      <a:pt x="0" y="828"/>
                    </a:moveTo>
                    <a:lnTo>
                      <a:pt x="864" y="1260"/>
                    </a:lnTo>
                    <a:lnTo>
                      <a:pt x="864" y="414"/>
                    </a:lnTo>
                    <a:lnTo>
                      <a:pt x="0" y="0"/>
                    </a:lnTo>
                    <a:lnTo>
                      <a:pt x="0" y="828"/>
                    </a:lnTo>
                  </a:path>
                </a:pathLst>
              </a:custGeom>
              <a:solidFill>
                <a:srgbClr val="FEBF02"/>
              </a:solidFill>
              <a:ln w="12700" cap="rnd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10" name="Line 14"/>
              <p:cNvSpPr>
                <a:spLocks noChangeShapeType="1"/>
              </p:cNvSpPr>
              <p:nvPr/>
            </p:nvSpPr>
            <p:spPr bwMode="auto">
              <a:xfrm flipV="1">
                <a:off x="890588" y="3681413"/>
                <a:ext cx="642937" cy="6286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1" name="Line 15"/>
              <p:cNvSpPr>
                <a:spLocks noChangeShapeType="1"/>
              </p:cNvSpPr>
              <p:nvPr/>
            </p:nvSpPr>
            <p:spPr bwMode="auto">
              <a:xfrm flipH="1" flipV="1">
                <a:off x="4108450" y="5129213"/>
                <a:ext cx="33338" cy="10096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2" name="Freeform 18"/>
              <p:cNvSpPr>
                <a:spLocks/>
              </p:cNvSpPr>
              <p:nvPr/>
            </p:nvSpPr>
            <p:spPr bwMode="auto">
              <a:xfrm>
                <a:off x="533400" y="4260850"/>
                <a:ext cx="393700" cy="387350"/>
              </a:xfrm>
              <a:custGeom>
                <a:avLst/>
                <a:gdLst>
                  <a:gd name="T0" fmla="*/ 0 w 279"/>
                  <a:gd name="T1" fmla="*/ 2147483647 h 244"/>
                  <a:gd name="T2" fmla="*/ 2147483647 w 279"/>
                  <a:gd name="T3" fmla="*/ 2147483647 h 244"/>
                  <a:gd name="T4" fmla="*/ 2147483647 w 279"/>
                  <a:gd name="T5" fmla="*/ 0 h 244"/>
                  <a:gd name="T6" fmla="*/ 2147483647 w 279"/>
                  <a:gd name="T7" fmla="*/ 2147483647 h 244"/>
                  <a:gd name="T8" fmla="*/ 2147483647 w 279"/>
                  <a:gd name="T9" fmla="*/ 2147483647 h 244"/>
                  <a:gd name="T10" fmla="*/ 2147483647 w 279"/>
                  <a:gd name="T11" fmla="*/ 2147483647 h 244"/>
                  <a:gd name="T12" fmla="*/ 2147483647 w 279"/>
                  <a:gd name="T13" fmla="*/ 2147483647 h 244"/>
                  <a:gd name="T14" fmla="*/ 2147483647 w 279"/>
                  <a:gd name="T15" fmla="*/ 2147483647 h 244"/>
                  <a:gd name="T16" fmla="*/ 2147483647 w 279"/>
                  <a:gd name="T17" fmla="*/ 2147483647 h 244"/>
                  <a:gd name="T18" fmla="*/ 2147483647 w 279"/>
                  <a:gd name="T19" fmla="*/ 2147483647 h 244"/>
                  <a:gd name="T20" fmla="*/ 2147483647 w 279"/>
                  <a:gd name="T21" fmla="*/ 2147483647 h 244"/>
                  <a:gd name="T22" fmla="*/ 2147483647 w 279"/>
                  <a:gd name="T23" fmla="*/ 2147483647 h 244"/>
                  <a:gd name="T24" fmla="*/ 2147483647 w 279"/>
                  <a:gd name="T25" fmla="*/ 2147483647 h 244"/>
                  <a:gd name="T26" fmla="*/ 2147483647 w 279"/>
                  <a:gd name="T27" fmla="*/ 2147483647 h 244"/>
                  <a:gd name="T28" fmla="*/ 2147483647 w 279"/>
                  <a:gd name="T29" fmla="*/ 2147483647 h 244"/>
                  <a:gd name="T30" fmla="*/ 2147483647 w 279"/>
                  <a:gd name="T31" fmla="*/ 2147483647 h 244"/>
                  <a:gd name="T32" fmla="*/ 2147483647 w 279"/>
                  <a:gd name="T33" fmla="*/ 2147483647 h 244"/>
                  <a:gd name="T34" fmla="*/ 2147483647 w 279"/>
                  <a:gd name="T35" fmla="*/ 2147483647 h 244"/>
                  <a:gd name="T36" fmla="*/ 2147483647 w 279"/>
                  <a:gd name="T37" fmla="*/ 2147483647 h 244"/>
                  <a:gd name="T38" fmla="*/ 2147483647 w 279"/>
                  <a:gd name="T39" fmla="*/ 2147483647 h 244"/>
                  <a:gd name="T40" fmla="*/ 2147483647 w 279"/>
                  <a:gd name="T41" fmla="*/ 2147483647 h 244"/>
                  <a:gd name="T42" fmla="*/ 2147483647 w 279"/>
                  <a:gd name="T43" fmla="*/ 2147483647 h 244"/>
                  <a:gd name="T44" fmla="*/ 2147483647 w 279"/>
                  <a:gd name="T45" fmla="*/ 2147483647 h 244"/>
                  <a:gd name="T46" fmla="*/ 2147483647 w 279"/>
                  <a:gd name="T47" fmla="*/ 2147483647 h 244"/>
                  <a:gd name="T48" fmla="*/ 2147483647 w 279"/>
                  <a:gd name="T49" fmla="*/ 2147483647 h 244"/>
                  <a:gd name="T50" fmla="*/ 2147483647 w 279"/>
                  <a:gd name="T51" fmla="*/ 2147483647 h 244"/>
                  <a:gd name="T52" fmla="*/ 2147483647 w 279"/>
                  <a:gd name="T53" fmla="*/ 2147483647 h 244"/>
                  <a:gd name="T54" fmla="*/ 2147483647 w 279"/>
                  <a:gd name="T55" fmla="*/ 2147483647 h 244"/>
                  <a:gd name="T56" fmla="*/ 2147483647 w 279"/>
                  <a:gd name="T57" fmla="*/ 2147483647 h 244"/>
                  <a:gd name="T58" fmla="*/ 2147483647 w 279"/>
                  <a:gd name="T59" fmla="*/ 2147483647 h 244"/>
                  <a:gd name="T60" fmla="*/ 2147483647 w 279"/>
                  <a:gd name="T61" fmla="*/ 2147483647 h 244"/>
                  <a:gd name="T62" fmla="*/ 2147483647 w 279"/>
                  <a:gd name="T63" fmla="*/ 2147483647 h 244"/>
                  <a:gd name="T64" fmla="*/ 2147483647 w 279"/>
                  <a:gd name="T65" fmla="*/ 2147483647 h 244"/>
                  <a:gd name="T66" fmla="*/ 2147483647 w 279"/>
                  <a:gd name="T67" fmla="*/ 2147483647 h 244"/>
                  <a:gd name="T68" fmla="*/ 2147483647 w 279"/>
                  <a:gd name="T69" fmla="*/ 2147483647 h 244"/>
                  <a:gd name="T70" fmla="*/ 2147483647 w 279"/>
                  <a:gd name="T71" fmla="*/ 2147483647 h 244"/>
                  <a:gd name="T72" fmla="*/ 2147483647 w 279"/>
                  <a:gd name="T73" fmla="*/ 2147483647 h 244"/>
                  <a:gd name="T74" fmla="*/ 2147483647 w 279"/>
                  <a:gd name="T75" fmla="*/ 2147483647 h 244"/>
                  <a:gd name="T76" fmla="*/ 2147483647 w 279"/>
                  <a:gd name="T77" fmla="*/ 2147483647 h 244"/>
                  <a:gd name="T78" fmla="*/ 2147483647 w 279"/>
                  <a:gd name="T79" fmla="*/ 2147483647 h 244"/>
                  <a:gd name="T80" fmla="*/ 2147483647 w 279"/>
                  <a:gd name="T81" fmla="*/ 2147483647 h 244"/>
                  <a:gd name="T82" fmla="*/ 2147483647 w 279"/>
                  <a:gd name="T83" fmla="*/ 2147483647 h 244"/>
                  <a:gd name="T84" fmla="*/ 2147483647 w 279"/>
                  <a:gd name="T85" fmla="*/ 2147483647 h 244"/>
                  <a:gd name="T86" fmla="*/ 2147483647 w 279"/>
                  <a:gd name="T87" fmla="*/ 2147483647 h 244"/>
                  <a:gd name="T88" fmla="*/ 2147483647 w 279"/>
                  <a:gd name="T89" fmla="*/ 2147483647 h 244"/>
                  <a:gd name="T90" fmla="*/ 2147483647 w 279"/>
                  <a:gd name="T91" fmla="*/ 2147483647 h 244"/>
                  <a:gd name="T92" fmla="*/ 2147483647 w 279"/>
                  <a:gd name="T93" fmla="*/ 2147483647 h 244"/>
                  <a:gd name="T94" fmla="*/ 2147483647 w 279"/>
                  <a:gd name="T95" fmla="*/ 2147483647 h 244"/>
                  <a:gd name="T96" fmla="*/ 2147483647 w 279"/>
                  <a:gd name="T97" fmla="*/ 2147483647 h 244"/>
                  <a:gd name="T98" fmla="*/ 0 w 279"/>
                  <a:gd name="T99" fmla="*/ 2147483647 h 244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279"/>
                  <a:gd name="T151" fmla="*/ 0 h 244"/>
                  <a:gd name="T152" fmla="*/ 279 w 279"/>
                  <a:gd name="T153" fmla="*/ 244 h 244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279" h="244">
                    <a:moveTo>
                      <a:pt x="0" y="243"/>
                    </a:moveTo>
                    <a:lnTo>
                      <a:pt x="148" y="1"/>
                    </a:lnTo>
                    <a:lnTo>
                      <a:pt x="160" y="0"/>
                    </a:lnTo>
                    <a:lnTo>
                      <a:pt x="167" y="3"/>
                    </a:lnTo>
                    <a:lnTo>
                      <a:pt x="168" y="6"/>
                    </a:lnTo>
                    <a:lnTo>
                      <a:pt x="173" y="5"/>
                    </a:lnTo>
                    <a:lnTo>
                      <a:pt x="177" y="9"/>
                    </a:lnTo>
                    <a:lnTo>
                      <a:pt x="182" y="7"/>
                    </a:lnTo>
                    <a:lnTo>
                      <a:pt x="184" y="12"/>
                    </a:lnTo>
                    <a:lnTo>
                      <a:pt x="190" y="13"/>
                    </a:lnTo>
                    <a:lnTo>
                      <a:pt x="196" y="14"/>
                    </a:lnTo>
                    <a:lnTo>
                      <a:pt x="201" y="15"/>
                    </a:lnTo>
                    <a:lnTo>
                      <a:pt x="205" y="19"/>
                    </a:lnTo>
                    <a:lnTo>
                      <a:pt x="210" y="20"/>
                    </a:lnTo>
                    <a:lnTo>
                      <a:pt x="215" y="23"/>
                    </a:lnTo>
                    <a:lnTo>
                      <a:pt x="222" y="25"/>
                    </a:lnTo>
                    <a:lnTo>
                      <a:pt x="226" y="29"/>
                    </a:lnTo>
                    <a:lnTo>
                      <a:pt x="229" y="32"/>
                    </a:lnTo>
                    <a:lnTo>
                      <a:pt x="231" y="36"/>
                    </a:lnTo>
                    <a:lnTo>
                      <a:pt x="235" y="39"/>
                    </a:lnTo>
                    <a:lnTo>
                      <a:pt x="238" y="45"/>
                    </a:lnTo>
                    <a:lnTo>
                      <a:pt x="242" y="46"/>
                    </a:lnTo>
                    <a:lnTo>
                      <a:pt x="248" y="55"/>
                    </a:lnTo>
                    <a:lnTo>
                      <a:pt x="249" y="58"/>
                    </a:lnTo>
                    <a:lnTo>
                      <a:pt x="255" y="63"/>
                    </a:lnTo>
                    <a:lnTo>
                      <a:pt x="256" y="67"/>
                    </a:lnTo>
                    <a:lnTo>
                      <a:pt x="261" y="71"/>
                    </a:lnTo>
                    <a:lnTo>
                      <a:pt x="261" y="75"/>
                    </a:lnTo>
                    <a:lnTo>
                      <a:pt x="264" y="81"/>
                    </a:lnTo>
                    <a:lnTo>
                      <a:pt x="264" y="86"/>
                    </a:lnTo>
                    <a:lnTo>
                      <a:pt x="266" y="90"/>
                    </a:lnTo>
                    <a:lnTo>
                      <a:pt x="266" y="95"/>
                    </a:lnTo>
                    <a:lnTo>
                      <a:pt x="268" y="99"/>
                    </a:lnTo>
                    <a:lnTo>
                      <a:pt x="267" y="103"/>
                    </a:lnTo>
                    <a:lnTo>
                      <a:pt x="268" y="109"/>
                    </a:lnTo>
                    <a:lnTo>
                      <a:pt x="269" y="113"/>
                    </a:lnTo>
                    <a:lnTo>
                      <a:pt x="273" y="119"/>
                    </a:lnTo>
                    <a:lnTo>
                      <a:pt x="274" y="124"/>
                    </a:lnTo>
                    <a:lnTo>
                      <a:pt x="275" y="128"/>
                    </a:lnTo>
                    <a:lnTo>
                      <a:pt x="276" y="134"/>
                    </a:lnTo>
                    <a:lnTo>
                      <a:pt x="277" y="138"/>
                    </a:lnTo>
                    <a:lnTo>
                      <a:pt x="277" y="143"/>
                    </a:lnTo>
                    <a:lnTo>
                      <a:pt x="277" y="147"/>
                    </a:lnTo>
                    <a:lnTo>
                      <a:pt x="274" y="153"/>
                    </a:lnTo>
                    <a:lnTo>
                      <a:pt x="276" y="156"/>
                    </a:lnTo>
                    <a:lnTo>
                      <a:pt x="277" y="162"/>
                    </a:lnTo>
                    <a:lnTo>
                      <a:pt x="278" y="167"/>
                    </a:lnTo>
                    <a:lnTo>
                      <a:pt x="275" y="172"/>
                    </a:lnTo>
                    <a:lnTo>
                      <a:pt x="271" y="181"/>
                    </a:lnTo>
                    <a:lnTo>
                      <a:pt x="0" y="243"/>
                    </a:lnTo>
                  </a:path>
                </a:pathLst>
              </a:custGeom>
              <a:noFill/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13" name="Arc 19"/>
              <p:cNvSpPr>
                <a:spLocks/>
              </p:cNvSpPr>
              <p:nvPr/>
            </p:nvSpPr>
            <p:spPr bwMode="auto">
              <a:xfrm rot="720000">
                <a:off x="733425" y="4276725"/>
                <a:ext cx="211138" cy="236538"/>
              </a:xfrm>
              <a:custGeom>
                <a:avLst/>
                <a:gdLst>
                  <a:gd name="T0" fmla="*/ 0 w 21745"/>
                  <a:gd name="T1" fmla="*/ 0 h 21600"/>
                  <a:gd name="T2" fmla="*/ 2147483647 w 21745"/>
                  <a:gd name="T3" fmla="*/ 2147483647 h 21600"/>
                  <a:gd name="T4" fmla="*/ 1179876122 w 21745"/>
                  <a:gd name="T5" fmla="*/ 2147483647 h 21600"/>
                  <a:gd name="T6" fmla="*/ 0 60000 65536"/>
                  <a:gd name="T7" fmla="*/ 0 60000 65536"/>
                  <a:gd name="T8" fmla="*/ 0 60000 65536"/>
                  <a:gd name="T9" fmla="*/ 0 w 21745"/>
                  <a:gd name="T10" fmla="*/ 0 h 21600"/>
                  <a:gd name="T11" fmla="*/ 21745 w 2174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45" h="21600" fill="none" extrusionOk="0">
                    <a:moveTo>
                      <a:pt x="0" y="0"/>
                    </a:moveTo>
                    <a:cubicBezTo>
                      <a:pt x="48" y="0"/>
                      <a:pt x="96" y="-1"/>
                      <a:pt x="145" y="0"/>
                    </a:cubicBezTo>
                    <a:cubicBezTo>
                      <a:pt x="12074" y="0"/>
                      <a:pt x="21745" y="9670"/>
                      <a:pt x="21745" y="21600"/>
                    </a:cubicBezTo>
                  </a:path>
                  <a:path w="21745" h="21600" stroke="0" extrusionOk="0">
                    <a:moveTo>
                      <a:pt x="0" y="0"/>
                    </a:moveTo>
                    <a:cubicBezTo>
                      <a:pt x="48" y="0"/>
                      <a:pt x="96" y="-1"/>
                      <a:pt x="145" y="0"/>
                    </a:cubicBezTo>
                    <a:cubicBezTo>
                      <a:pt x="12074" y="0"/>
                      <a:pt x="21745" y="9670"/>
                      <a:pt x="21745" y="21600"/>
                    </a:cubicBezTo>
                    <a:lnTo>
                      <a:pt x="145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4" name="Line 20"/>
              <p:cNvSpPr>
                <a:spLocks noChangeShapeType="1"/>
              </p:cNvSpPr>
              <p:nvPr/>
            </p:nvSpPr>
            <p:spPr bwMode="auto">
              <a:xfrm flipH="1">
                <a:off x="533400" y="4095750"/>
                <a:ext cx="303213" cy="55086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5" name="Oval 21"/>
              <p:cNvSpPr>
                <a:spLocks noChangeArrowheads="1"/>
              </p:cNvSpPr>
              <p:nvPr/>
            </p:nvSpPr>
            <p:spPr bwMode="auto">
              <a:xfrm rot="19740000">
                <a:off x="811213" y="4281488"/>
                <a:ext cx="100012" cy="19843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6" name="Line 22"/>
              <p:cNvSpPr>
                <a:spLocks noChangeShapeType="1"/>
              </p:cNvSpPr>
              <p:nvPr/>
            </p:nvSpPr>
            <p:spPr bwMode="auto">
              <a:xfrm flipV="1">
                <a:off x="533400" y="4502150"/>
                <a:ext cx="555625" cy="14446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7" name="Freeform 23"/>
              <p:cNvSpPr>
                <a:spLocks/>
              </p:cNvSpPr>
              <p:nvPr/>
            </p:nvSpPr>
            <p:spPr bwMode="auto">
              <a:xfrm>
                <a:off x="3784600" y="6089650"/>
                <a:ext cx="393700" cy="387350"/>
              </a:xfrm>
              <a:custGeom>
                <a:avLst/>
                <a:gdLst>
                  <a:gd name="T0" fmla="*/ 0 w 279"/>
                  <a:gd name="T1" fmla="*/ 2147483647 h 244"/>
                  <a:gd name="T2" fmla="*/ 2147483647 w 279"/>
                  <a:gd name="T3" fmla="*/ 2147483647 h 244"/>
                  <a:gd name="T4" fmla="*/ 2147483647 w 279"/>
                  <a:gd name="T5" fmla="*/ 0 h 244"/>
                  <a:gd name="T6" fmla="*/ 2147483647 w 279"/>
                  <a:gd name="T7" fmla="*/ 2147483647 h 244"/>
                  <a:gd name="T8" fmla="*/ 2147483647 w 279"/>
                  <a:gd name="T9" fmla="*/ 2147483647 h 244"/>
                  <a:gd name="T10" fmla="*/ 2147483647 w 279"/>
                  <a:gd name="T11" fmla="*/ 2147483647 h 244"/>
                  <a:gd name="T12" fmla="*/ 2147483647 w 279"/>
                  <a:gd name="T13" fmla="*/ 2147483647 h 244"/>
                  <a:gd name="T14" fmla="*/ 2147483647 w 279"/>
                  <a:gd name="T15" fmla="*/ 2147483647 h 244"/>
                  <a:gd name="T16" fmla="*/ 2147483647 w 279"/>
                  <a:gd name="T17" fmla="*/ 2147483647 h 244"/>
                  <a:gd name="T18" fmla="*/ 2147483647 w 279"/>
                  <a:gd name="T19" fmla="*/ 2147483647 h 244"/>
                  <a:gd name="T20" fmla="*/ 2147483647 w 279"/>
                  <a:gd name="T21" fmla="*/ 2147483647 h 244"/>
                  <a:gd name="T22" fmla="*/ 2147483647 w 279"/>
                  <a:gd name="T23" fmla="*/ 2147483647 h 244"/>
                  <a:gd name="T24" fmla="*/ 2147483647 w 279"/>
                  <a:gd name="T25" fmla="*/ 2147483647 h 244"/>
                  <a:gd name="T26" fmla="*/ 2147483647 w 279"/>
                  <a:gd name="T27" fmla="*/ 2147483647 h 244"/>
                  <a:gd name="T28" fmla="*/ 2147483647 w 279"/>
                  <a:gd name="T29" fmla="*/ 2147483647 h 244"/>
                  <a:gd name="T30" fmla="*/ 2147483647 w 279"/>
                  <a:gd name="T31" fmla="*/ 2147483647 h 244"/>
                  <a:gd name="T32" fmla="*/ 2147483647 w 279"/>
                  <a:gd name="T33" fmla="*/ 2147483647 h 244"/>
                  <a:gd name="T34" fmla="*/ 2147483647 w 279"/>
                  <a:gd name="T35" fmla="*/ 2147483647 h 244"/>
                  <a:gd name="T36" fmla="*/ 2147483647 w 279"/>
                  <a:gd name="T37" fmla="*/ 2147483647 h 244"/>
                  <a:gd name="T38" fmla="*/ 2147483647 w 279"/>
                  <a:gd name="T39" fmla="*/ 2147483647 h 244"/>
                  <a:gd name="T40" fmla="*/ 2147483647 w 279"/>
                  <a:gd name="T41" fmla="*/ 2147483647 h 244"/>
                  <a:gd name="T42" fmla="*/ 2147483647 w 279"/>
                  <a:gd name="T43" fmla="*/ 2147483647 h 244"/>
                  <a:gd name="T44" fmla="*/ 2147483647 w 279"/>
                  <a:gd name="T45" fmla="*/ 2147483647 h 244"/>
                  <a:gd name="T46" fmla="*/ 2147483647 w 279"/>
                  <a:gd name="T47" fmla="*/ 2147483647 h 244"/>
                  <a:gd name="T48" fmla="*/ 2147483647 w 279"/>
                  <a:gd name="T49" fmla="*/ 2147483647 h 244"/>
                  <a:gd name="T50" fmla="*/ 2147483647 w 279"/>
                  <a:gd name="T51" fmla="*/ 2147483647 h 244"/>
                  <a:gd name="T52" fmla="*/ 2147483647 w 279"/>
                  <a:gd name="T53" fmla="*/ 2147483647 h 244"/>
                  <a:gd name="T54" fmla="*/ 2147483647 w 279"/>
                  <a:gd name="T55" fmla="*/ 2147483647 h 244"/>
                  <a:gd name="T56" fmla="*/ 2147483647 w 279"/>
                  <a:gd name="T57" fmla="*/ 2147483647 h 244"/>
                  <a:gd name="T58" fmla="*/ 2147483647 w 279"/>
                  <a:gd name="T59" fmla="*/ 2147483647 h 244"/>
                  <a:gd name="T60" fmla="*/ 2147483647 w 279"/>
                  <a:gd name="T61" fmla="*/ 2147483647 h 244"/>
                  <a:gd name="T62" fmla="*/ 2147483647 w 279"/>
                  <a:gd name="T63" fmla="*/ 2147483647 h 244"/>
                  <a:gd name="T64" fmla="*/ 2147483647 w 279"/>
                  <a:gd name="T65" fmla="*/ 2147483647 h 244"/>
                  <a:gd name="T66" fmla="*/ 2147483647 w 279"/>
                  <a:gd name="T67" fmla="*/ 2147483647 h 244"/>
                  <a:gd name="T68" fmla="*/ 2147483647 w 279"/>
                  <a:gd name="T69" fmla="*/ 2147483647 h 244"/>
                  <a:gd name="T70" fmla="*/ 2147483647 w 279"/>
                  <a:gd name="T71" fmla="*/ 2147483647 h 244"/>
                  <a:gd name="T72" fmla="*/ 2147483647 w 279"/>
                  <a:gd name="T73" fmla="*/ 2147483647 h 244"/>
                  <a:gd name="T74" fmla="*/ 2147483647 w 279"/>
                  <a:gd name="T75" fmla="*/ 2147483647 h 244"/>
                  <a:gd name="T76" fmla="*/ 2147483647 w 279"/>
                  <a:gd name="T77" fmla="*/ 2147483647 h 244"/>
                  <a:gd name="T78" fmla="*/ 2147483647 w 279"/>
                  <a:gd name="T79" fmla="*/ 2147483647 h 244"/>
                  <a:gd name="T80" fmla="*/ 2147483647 w 279"/>
                  <a:gd name="T81" fmla="*/ 2147483647 h 244"/>
                  <a:gd name="T82" fmla="*/ 2147483647 w 279"/>
                  <a:gd name="T83" fmla="*/ 2147483647 h 244"/>
                  <a:gd name="T84" fmla="*/ 2147483647 w 279"/>
                  <a:gd name="T85" fmla="*/ 2147483647 h 244"/>
                  <a:gd name="T86" fmla="*/ 2147483647 w 279"/>
                  <a:gd name="T87" fmla="*/ 2147483647 h 244"/>
                  <a:gd name="T88" fmla="*/ 2147483647 w 279"/>
                  <a:gd name="T89" fmla="*/ 2147483647 h 244"/>
                  <a:gd name="T90" fmla="*/ 2147483647 w 279"/>
                  <a:gd name="T91" fmla="*/ 2147483647 h 244"/>
                  <a:gd name="T92" fmla="*/ 2147483647 w 279"/>
                  <a:gd name="T93" fmla="*/ 2147483647 h 244"/>
                  <a:gd name="T94" fmla="*/ 2147483647 w 279"/>
                  <a:gd name="T95" fmla="*/ 2147483647 h 244"/>
                  <a:gd name="T96" fmla="*/ 2147483647 w 279"/>
                  <a:gd name="T97" fmla="*/ 2147483647 h 244"/>
                  <a:gd name="T98" fmla="*/ 0 w 279"/>
                  <a:gd name="T99" fmla="*/ 2147483647 h 244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279"/>
                  <a:gd name="T151" fmla="*/ 0 h 244"/>
                  <a:gd name="T152" fmla="*/ 279 w 279"/>
                  <a:gd name="T153" fmla="*/ 244 h 244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279" h="244">
                    <a:moveTo>
                      <a:pt x="0" y="243"/>
                    </a:moveTo>
                    <a:lnTo>
                      <a:pt x="148" y="1"/>
                    </a:lnTo>
                    <a:lnTo>
                      <a:pt x="160" y="0"/>
                    </a:lnTo>
                    <a:lnTo>
                      <a:pt x="167" y="3"/>
                    </a:lnTo>
                    <a:lnTo>
                      <a:pt x="168" y="6"/>
                    </a:lnTo>
                    <a:lnTo>
                      <a:pt x="173" y="5"/>
                    </a:lnTo>
                    <a:lnTo>
                      <a:pt x="177" y="9"/>
                    </a:lnTo>
                    <a:lnTo>
                      <a:pt x="182" y="7"/>
                    </a:lnTo>
                    <a:lnTo>
                      <a:pt x="184" y="12"/>
                    </a:lnTo>
                    <a:lnTo>
                      <a:pt x="190" y="13"/>
                    </a:lnTo>
                    <a:lnTo>
                      <a:pt x="196" y="14"/>
                    </a:lnTo>
                    <a:lnTo>
                      <a:pt x="201" y="15"/>
                    </a:lnTo>
                    <a:lnTo>
                      <a:pt x="205" y="19"/>
                    </a:lnTo>
                    <a:lnTo>
                      <a:pt x="210" y="20"/>
                    </a:lnTo>
                    <a:lnTo>
                      <a:pt x="215" y="23"/>
                    </a:lnTo>
                    <a:lnTo>
                      <a:pt x="222" y="25"/>
                    </a:lnTo>
                    <a:lnTo>
                      <a:pt x="226" y="29"/>
                    </a:lnTo>
                    <a:lnTo>
                      <a:pt x="229" y="32"/>
                    </a:lnTo>
                    <a:lnTo>
                      <a:pt x="231" y="36"/>
                    </a:lnTo>
                    <a:lnTo>
                      <a:pt x="235" y="39"/>
                    </a:lnTo>
                    <a:lnTo>
                      <a:pt x="238" y="45"/>
                    </a:lnTo>
                    <a:lnTo>
                      <a:pt x="242" y="46"/>
                    </a:lnTo>
                    <a:lnTo>
                      <a:pt x="248" y="55"/>
                    </a:lnTo>
                    <a:lnTo>
                      <a:pt x="249" y="58"/>
                    </a:lnTo>
                    <a:lnTo>
                      <a:pt x="255" y="63"/>
                    </a:lnTo>
                    <a:lnTo>
                      <a:pt x="256" y="67"/>
                    </a:lnTo>
                    <a:lnTo>
                      <a:pt x="261" y="71"/>
                    </a:lnTo>
                    <a:lnTo>
                      <a:pt x="261" y="75"/>
                    </a:lnTo>
                    <a:lnTo>
                      <a:pt x="264" y="81"/>
                    </a:lnTo>
                    <a:lnTo>
                      <a:pt x="264" y="86"/>
                    </a:lnTo>
                    <a:lnTo>
                      <a:pt x="266" y="90"/>
                    </a:lnTo>
                    <a:lnTo>
                      <a:pt x="266" y="95"/>
                    </a:lnTo>
                    <a:lnTo>
                      <a:pt x="268" y="99"/>
                    </a:lnTo>
                    <a:lnTo>
                      <a:pt x="267" y="103"/>
                    </a:lnTo>
                    <a:lnTo>
                      <a:pt x="268" y="109"/>
                    </a:lnTo>
                    <a:lnTo>
                      <a:pt x="269" y="113"/>
                    </a:lnTo>
                    <a:lnTo>
                      <a:pt x="273" y="119"/>
                    </a:lnTo>
                    <a:lnTo>
                      <a:pt x="274" y="124"/>
                    </a:lnTo>
                    <a:lnTo>
                      <a:pt x="275" y="128"/>
                    </a:lnTo>
                    <a:lnTo>
                      <a:pt x="276" y="134"/>
                    </a:lnTo>
                    <a:lnTo>
                      <a:pt x="277" y="138"/>
                    </a:lnTo>
                    <a:lnTo>
                      <a:pt x="277" y="143"/>
                    </a:lnTo>
                    <a:lnTo>
                      <a:pt x="277" y="147"/>
                    </a:lnTo>
                    <a:lnTo>
                      <a:pt x="274" y="153"/>
                    </a:lnTo>
                    <a:lnTo>
                      <a:pt x="276" y="156"/>
                    </a:lnTo>
                    <a:lnTo>
                      <a:pt x="277" y="162"/>
                    </a:lnTo>
                    <a:lnTo>
                      <a:pt x="278" y="167"/>
                    </a:lnTo>
                    <a:lnTo>
                      <a:pt x="275" y="172"/>
                    </a:lnTo>
                    <a:lnTo>
                      <a:pt x="271" y="181"/>
                    </a:lnTo>
                    <a:lnTo>
                      <a:pt x="0" y="243"/>
                    </a:lnTo>
                  </a:path>
                </a:pathLst>
              </a:custGeom>
              <a:noFill/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18" name="Arc 24"/>
              <p:cNvSpPr>
                <a:spLocks/>
              </p:cNvSpPr>
              <p:nvPr/>
            </p:nvSpPr>
            <p:spPr bwMode="auto">
              <a:xfrm rot="720000">
                <a:off x="3984625" y="6105525"/>
                <a:ext cx="211138" cy="236538"/>
              </a:xfrm>
              <a:custGeom>
                <a:avLst/>
                <a:gdLst>
                  <a:gd name="T0" fmla="*/ 0 w 21745"/>
                  <a:gd name="T1" fmla="*/ 0 h 21600"/>
                  <a:gd name="T2" fmla="*/ 2147483647 w 21745"/>
                  <a:gd name="T3" fmla="*/ 2147483647 h 21600"/>
                  <a:gd name="T4" fmla="*/ 1179876122 w 21745"/>
                  <a:gd name="T5" fmla="*/ 2147483647 h 21600"/>
                  <a:gd name="T6" fmla="*/ 0 60000 65536"/>
                  <a:gd name="T7" fmla="*/ 0 60000 65536"/>
                  <a:gd name="T8" fmla="*/ 0 60000 65536"/>
                  <a:gd name="T9" fmla="*/ 0 w 21745"/>
                  <a:gd name="T10" fmla="*/ 0 h 21600"/>
                  <a:gd name="T11" fmla="*/ 21745 w 2174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45" h="21600" fill="none" extrusionOk="0">
                    <a:moveTo>
                      <a:pt x="0" y="0"/>
                    </a:moveTo>
                    <a:cubicBezTo>
                      <a:pt x="48" y="0"/>
                      <a:pt x="96" y="-1"/>
                      <a:pt x="145" y="0"/>
                    </a:cubicBezTo>
                    <a:cubicBezTo>
                      <a:pt x="12074" y="0"/>
                      <a:pt x="21745" y="9670"/>
                      <a:pt x="21745" y="21600"/>
                    </a:cubicBezTo>
                  </a:path>
                  <a:path w="21745" h="21600" stroke="0" extrusionOk="0">
                    <a:moveTo>
                      <a:pt x="0" y="0"/>
                    </a:moveTo>
                    <a:cubicBezTo>
                      <a:pt x="48" y="0"/>
                      <a:pt x="96" y="-1"/>
                      <a:pt x="145" y="0"/>
                    </a:cubicBezTo>
                    <a:cubicBezTo>
                      <a:pt x="12074" y="0"/>
                      <a:pt x="21745" y="9670"/>
                      <a:pt x="21745" y="21600"/>
                    </a:cubicBezTo>
                    <a:lnTo>
                      <a:pt x="145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9" name="Line 25"/>
              <p:cNvSpPr>
                <a:spLocks noChangeShapeType="1"/>
              </p:cNvSpPr>
              <p:nvPr/>
            </p:nvSpPr>
            <p:spPr bwMode="auto">
              <a:xfrm flipH="1">
                <a:off x="3784600" y="5924550"/>
                <a:ext cx="303213" cy="55086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20" name="Oval 26"/>
              <p:cNvSpPr>
                <a:spLocks noChangeArrowheads="1"/>
              </p:cNvSpPr>
              <p:nvPr/>
            </p:nvSpPr>
            <p:spPr bwMode="auto">
              <a:xfrm rot="19740000">
                <a:off x="4062413" y="6110288"/>
                <a:ext cx="100012" cy="19843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21" name="Line 27"/>
              <p:cNvSpPr>
                <a:spLocks noChangeShapeType="1"/>
              </p:cNvSpPr>
              <p:nvPr/>
            </p:nvSpPr>
            <p:spPr bwMode="auto">
              <a:xfrm flipV="1">
                <a:off x="3784600" y="6330950"/>
                <a:ext cx="555625" cy="14446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22" name="Oval 33"/>
              <p:cNvSpPr>
                <a:spLocks noChangeArrowheads="1"/>
              </p:cNvSpPr>
              <p:nvPr/>
            </p:nvSpPr>
            <p:spPr bwMode="auto">
              <a:xfrm>
                <a:off x="4079875" y="5081588"/>
                <a:ext cx="57150" cy="63500"/>
              </a:xfrm>
              <a:prstGeom prst="ellipse">
                <a:avLst/>
              </a:prstGeom>
              <a:solidFill>
                <a:srgbClr val="037C03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23" name="Oval 34"/>
              <p:cNvSpPr>
                <a:spLocks noChangeArrowheads="1"/>
              </p:cNvSpPr>
              <p:nvPr/>
            </p:nvSpPr>
            <p:spPr bwMode="auto">
              <a:xfrm>
                <a:off x="1504950" y="3649663"/>
                <a:ext cx="57150" cy="63500"/>
              </a:xfrm>
              <a:prstGeom prst="ellipse">
                <a:avLst/>
              </a:prstGeom>
              <a:solidFill>
                <a:srgbClr val="037C03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</p:grpSp>
        <p:sp>
          <p:nvSpPr>
            <p:cNvPr id="50" name="Text Box 26"/>
            <p:cNvSpPr txBox="1">
              <a:spLocks noChangeArrowheads="1"/>
            </p:cNvSpPr>
            <p:nvPr/>
          </p:nvSpPr>
          <p:spPr bwMode="auto">
            <a:xfrm>
              <a:off x="3657599" y="715774"/>
              <a:ext cx="809271" cy="6231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sz="1600" dirty="0"/>
                <a:t>X</a:t>
              </a:r>
              <a:endParaRPr lang="en-US" sz="1600" baseline="-25000" dirty="0"/>
            </a:p>
          </p:txBody>
        </p:sp>
        <p:sp>
          <p:nvSpPr>
            <p:cNvPr id="51" name="Text Box 26"/>
            <p:cNvSpPr txBox="1">
              <a:spLocks noChangeArrowheads="1"/>
            </p:cNvSpPr>
            <p:nvPr/>
          </p:nvSpPr>
          <p:spPr bwMode="auto">
            <a:xfrm>
              <a:off x="867127" y="3054361"/>
              <a:ext cx="809271" cy="6231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sz="1600" dirty="0" smtClean="0"/>
                <a:t>x</a:t>
              </a:r>
              <a:endParaRPr lang="en-US" sz="1600" baseline="-25000" dirty="0"/>
            </a:p>
          </p:txBody>
        </p:sp>
        <p:sp>
          <p:nvSpPr>
            <p:cNvPr id="52" name="Text Box 26"/>
            <p:cNvSpPr txBox="1">
              <a:spLocks noChangeArrowheads="1"/>
            </p:cNvSpPr>
            <p:nvPr/>
          </p:nvSpPr>
          <p:spPr bwMode="auto">
            <a:xfrm>
              <a:off x="3602966" y="4440952"/>
              <a:ext cx="809271" cy="6231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sz="1600" dirty="0" smtClean="0"/>
                <a:t>x'</a:t>
              </a:r>
              <a:endParaRPr lang="en-US" sz="16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22760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Computer Vision, Robert Pless</a:t>
            </a:r>
          </a:p>
        </p:txBody>
      </p:sp>
      <p:sp>
        <p:nvSpPr>
          <p:cNvPr id="865282" name="Text Box 2"/>
          <p:cNvSpPr txBox="1">
            <a:spLocks noChangeArrowheads="1"/>
          </p:cNvSpPr>
          <p:nvPr/>
        </p:nvSpPr>
        <p:spPr bwMode="auto">
          <a:xfrm>
            <a:off x="914400" y="228600"/>
            <a:ext cx="7467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400">
                <a:latin typeface="Times"/>
              </a:rPr>
              <a:t>Examples</a:t>
            </a:r>
          </a:p>
        </p:txBody>
      </p:sp>
      <p:pic>
        <p:nvPicPr>
          <p:cNvPr id="8652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676400"/>
            <a:ext cx="6934200" cy="4814888"/>
          </a:xfrm>
          <a:prstGeom prst="rect">
            <a:avLst/>
          </a:prstGeom>
          <a:noFill/>
        </p:spPr>
      </p:pic>
      <p:sp>
        <p:nvSpPr>
          <p:cNvPr id="865284" name="Text Box 4"/>
          <p:cNvSpPr txBox="1">
            <a:spLocks noChangeArrowheads="1"/>
          </p:cNvSpPr>
          <p:nvPr/>
        </p:nvSpPr>
        <p:spPr bwMode="auto">
          <a:xfrm>
            <a:off x="685800" y="6400800"/>
            <a:ext cx="7216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Geometrically, why do all epipolar lines intersect?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Estimating the Fundamental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8-point algorithm</a:t>
            </a:r>
          </a:p>
          <a:p>
            <a:pPr lvl="1"/>
            <a:r>
              <a:rPr lang="en-US" dirty="0" smtClean="0"/>
              <a:t>Least squares solution using SVD on equations from 8 pairs of correspondences</a:t>
            </a:r>
          </a:p>
          <a:p>
            <a:pPr lvl="1"/>
            <a:r>
              <a:rPr lang="en-US" dirty="0" smtClean="0"/>
              <a:t>Enforce </a:t>
            </a:r>
            <a:r>
              <a:rPr lang="en-US" dirty="0" err="1" smtClean="0"/>
              <a:t>det</a:t>
            </a:r>
            <a:r>
              <a:rPr lang="en-US" dirty="0" smtClean="0"/>
              <a:t>(F)=0 constraint using SVD on F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Minimize </a:t>
            </a:r>
            <a:r>
              <a:rPr lang="en-US" dirty="0" err="1" smtClean="0"/>
              <a:t>reprojection</a:t>
            </a:r>
            <a:r>
              <a:rPr lang="en-US" dirty="0" smtClean="0"/>
              <a:t> error</a:t>
            </a:r>
          </a:p>
          <a:p>
            <a:pPr lvl="1"/>
            <a:r>
              <a:rPr lang="en-US" dirty="0" smtClean="0"/>
              <a:t>Non-linear least squares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595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54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3487975"/>
            <a:ext cx="6096000" cy="33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8-point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Solve a system of homogeneous linear equations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Write down the system of equations</a:t>
            </a:r>
            <a:endParaRPr lang="en-US" dirty="0"/>
          </a:p>
        </p:txBody>
      </p:sp>
      <p:pic>
        <p:nvPicPr>
          <p:cNvPr id="19353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3276600"/>
            <a:ext cx="763417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93539" name="Object 29"/>
          <p:cNvGraphicFramePr>
            <a:graphicFrameLocks noChangeAspect="1"/>
          </p:cNvGraphicFramePr>
          <p:nvPr/>
        </p:nvGraphicFramePr>
        <p:xfrm>
          <a:off x="3581400" y="2635250"/>
          <a:ext cx="204152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3" name="Equation" r:id="rId5" imgW="825480" imgH="228600" progId="Equation.3">
                  <p:embed/>
                </p:oleObj>
              </mc:Choice>
              <mc:Fallback>
                <p:oleObj name="Equation" r:id="rId5" imgW="825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635250"/>
                        <a:ext cx="2041525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5300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8-point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Solve a system of homogeneous linear equations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Write down the system of equations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Solve </a:t>
            </a:r>
            <a:r>
              <a:rPr lang="en-US" b="1" dirty="0" smtClean="0"/>
              <a:t>f</a:t>
            </a:r>
            <a:r>
              <a:rPr lang="en-US" dirty="0" smtClean="0"/>
              <a:t> from  </a:t>
            </a:r>
            <a:r>
              <a:rPr lang="en-US" dirty="0" err="1" smtClean="0"/>
              <a:t>A</a:t>
            </a:r>
            <a:r>
              <a:rPr lang="en-US" b="1" dirty="0" err="1" smtClean="0"/>
              <a:t>f</a:t>
            </a:r>
            <a:r>
              <a:rPr lang="en-US" dirty="0" smtClean="0"/>
              <a:t>=</a:t>
            </a:r>
            <a:r>
              <a:rPr lang="en-US" b="1" dirty="0" smtClean="0"/>
              <a:t>0 </a:t>
            </a:r>
            <a:r>
              <a:rPr lang="en-US" dirty="0" smtClean="0"/>
              <a:t>using SVD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71600" y="3124200"/>
            <a:ext cx="3355406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err="1" smtClean="0">
                <a:solidFill>
                  <a:prstClr val="black"/>
                </a:solidFill>
                <a:latin typeface="Arial" charset="0"/>
              </a:rPr>
              <a:t>Matlab</a:t>
            </a:r>
            <a:r>
              <a:rPr lang="en-US" sz="2000" dirty="0" smtClean="0">
                <a:solidFill>
                  <a:prstClr val="black"/>
                </a:solidFill>
                <a:latin typeface="Arial" charset="0"/>
              </a:rPr>
              <a:t>: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[U, S, V] = </a:t>
            </a:r>
            <a:r>
              <a:rPr lang="en-US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 = V(:, end);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 = reshape(f, [3 3])’;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865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to enforce singularity constraint</a:t>
            </a:r>
            <a:endParaRPr lang="en-US" dirty="0"/>
          </a:p>
        </p:txBody>
      </p:sp>
      <p:pic>
        <p:nvPicPr>
          <p:cNvPr id="3164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524000"/>
            <a:ext cx="8162925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76075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8-point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Solve a system of homogeneous linear equations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Write down the system of equations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Solve </a:t>
            </a:r>
            <a:r>
              <a:rPr lang="en-US" b="1" dirty="0" smtClean="0"/>
              <a:t>f</a:t>
            </a:r>
            <a:r>
              <a:rPr lang="en-US" dirty="0" smtClean="0"/>
              <a:t> from  </a:t>
            </a:r>
            <a:r>
              <a:rPr lang="en-US" dirty="0" err="1" smtClean="0"/>
              <a:t>A</a:t>
            </a:r>
            <a:r>
              <a:rPr lang="en-US" b="1" dirty="0" err="1" smtClean="0"/>
              <a:t>f</a:t>
            </a:r>
            <a:r>
              <a:rPr lang="en-US" dirty="0" smtClean="0"/>
              <a:t>=</a:t>
            </a:r>
            <a:r>
              <a:rPr lang="en-US" b="1" dirty="0" smtClean="0"/>
              <a:t>0 </a:t>
            </a:r>
            <a:r>
              <a:rPr lang="en-US" dirty="0" smtClean="0"/>
              <a:t>using SVD</a:t>
            </a:r>
          </a:p>
          <a:p>
            <a:pPr marL="914400" lvl="1" indent="-514350">
              <a:buFont typeface="+mj-lt"/>
              <a:buAutoNum type="alphaLcPeriod"/>
            </a:pPr>
            <a:endParaRPr lang="en-US" b="1" dirty="0" smtClean="0"/>
          </a:p>
          <a:p>
            <a:pPr marL="914400" lvl="1" indent="-514350">
              <a:buFont typeface="+mj-lt"/>
              <a:buAutoNum type="alphaLcPeriod"/>
            </a:pP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endParaRPr lang="en-US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Resolve </a:t>
            </a:r>
            <a:r>
              <a:rPr lang="en-US" dirty="0" err="1" smtClean="0"/>
              <a:t>det</a:t>
            </a:r>
            <a:r>
              <a:rPr lang="en-US" dirty="0" smtClean="0"/>
              <a:t>(F) = 0 constraint by SVD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71600" y="3124200"/>
            <a:ext cx="3355406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err="1" smtClean="0">
                <a:solidFill>
                  <a:prstClr val="black"/>
                </a:solidFill>
                <a:latin typeface="Arial" charset="0"/>
              </a:rPr>
              <a:t>Matlab</a:t>
            </a:r>
            <a:r>
              <a:rPr lang="en-US" sz="2000" dirty="0" smtClean="0">
                <a:solidFill>
                  <a:prstClr val="black"/>
                </a:solidFill>
                <a:latin typeface="Arial" charset="0"/>
              </a:rPr>
              <a:t>: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[U, S, V] = </a:t>
            </a:r>
            <a:r>
              <a:rPr lang="en-US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 = V(:, end);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 = reshape(f, [3 3])’;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1600" y="4876800"/>
            <a:ext cx="2803973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err="1" smtClean="0">
                <a:solidFill>
                  <a:prstClr val="black"/>
                </a:solidFill>
                <a:latin typeface="Arial" charset="0"/>
              </a:rPr>
              <a:t>Matlab</a:t>
            </a:r>
            <a:r>
              <a:rPr lang="en-US" sz="2000" dirty="0" smtClean="0">
                <a:solidFill>
                  <a:prstClr val="black"/>
                </a:solidFill>
                <a:latin typeface="Arial" charset="0"/>
              </a:rPr>
              <a:t>: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[U, S, V] = </a:t>
            </a:r>
            <a:r>
              <a:rPr lang="en-US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(F);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S(3,3) =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 = U*S*V’;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213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8-point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Solve a system of homogeneous linear equations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Write down the system of equations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Solve </a:t>
            </a:r>
            <a:r>
              <a:rPr lang="en-US" b="1" dirty="0" smtClean="0"/>
              <a:t>f</a:t>
            </a:r>
            <a:r>
              <a:rPr lang="en-US" dirty="0" smtClean="0"/>
              <a:t> from  </a:t>
            </a:r>
            <a:r>
              <a:rPr lang="en-US" dirty="0" err="1" smtClean="0"/>
              <a:t>A</a:t>
            </a:r>
            <a:r>
              <a:rPr lang="en-US" b="1" dirty="0" err="1" smtClean="0"/>
              <a:t>f</a:t>
            </a:r>
            <a:r>
              <a:rPr lang="en-US" dirty="0" smtClean="0"/>
              <a:t>=</a:t>
            </a:r>
            <a:r>
              <a:rPr lang="en-US" b="1" dirty="0" smtClean="0"/>
              <a:t>0 </a:t>
            </a:r>
            <a:r>
              <a:rPr lang="en-US" dirty="0" smtClean="0"/>
              <a:t>using SVD</a:t>
            </a:r>
            <a:endParaRPr lang="en-US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Resolve </a:t>
            </a:r>
            <a:r>
              <a:rPr lang="en-US" dirty="0" err="1" smtClean="0"/>
              <a:t>det</a:t>
            </a:r>
            <a:r>
              <a:rPr lang="en-US" dirty="0" smtClean="0"/>
              <a:t>(F) = 0 constraint by SVD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Notes:</a:t>
            </a:r>
          </a:p>
          <a:p>
            <a:pPr marL="514350" indent="-514350"/>
            <a:r>
              <a:rPr lang="en-US" dirty="0" smtClean="0"/>
              <a:t>Use RANSAC to deal with outliers (sample 8 points)</a:t>
            </a:r>
          </a:p>
          <a:p>
            <a:pPr marL="514350" indent="-514350"/>
            <a:r>
              <a:rPr lang="en-US" dirty="0" smtClean="0"/>
              <a:t>Solve in normalized coordinates</a:t>
            </a:r>
          </a:p>
          <a:p>
            <a:pPr marL="914400" lvl="1" indent="-514350"/>
            <a:r>
              <a:rPr lang="en-US" dirty="0" smtClean="0"/>
              <a:t>mean=0</a:t>
            </a:r>
          </a:p>
          <a:p>
            <a:pPr marL="914400" lvl="1" indent="-514350"/>
            <a:r>
              <a:rPr lang="en-US" dirty="0" smtClean="0"/>
              <a:t>RMS distance = (1,1,1)</a:t>
            </a:r>
          </a:p>
          <a:p>
            <a:pPr marL="914400" lvl="1" indent="-514350"/>
            <a:r>
              <a:rPr lang="en-US" dirty="0" smtClean="0"/>
              <a:t>This also help estimating </a:t>
            </a:r>
            <a:r>
              <a:rPr lang="en-US" dirty="0" smtClean="0"/>
              <a:t>the </a:t>
            </a:r>
            <a:r>
              <a:rPr lang="en-US" dirty="0" err="1" smtClean="0"/>
              <a:t>homography</a:t>
            </a:r>
            <a:r>
              <a:rPr lang="en-US" dirty="0" smtClean="0"/>
              <a:t> for stitching</a:t>
            </a:r>
          </a:p>
          <a:p>
            <a:pPr marL="514350" indent="-5143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390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Comparison of </a:t>
            </a:r>
            <a:r>
              <a:rPr lang="en-US" sz="3200" dirty="0" err="1" smtClean="0"/>
              <a:t>homography</a:t>
            </a:r>
            <a:r>
              <a:rPr lang="en-US" sz="3200" dirty="0" smtClean="0"/>
              <a:t> estimation and the 8-point algorithm</a:t>
            </a:r>
          </a:p>
        </p:txBody>
      </p:sp>
      <p:sp>
        <p:nvSpPr>
          <p:cNvPr id="26627" name="Text Placeholder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39763"/>
          </a:xfrm>
        </p:spPr>
        <p:txBody>
          <a:bodyPr anchor="ctr"/>
          <a:lstStyle/>
          <a:p>
            <a:r>
              <a:rPr lang="en-US" smtClean="0"/>
              <a:t>Homography (No Translation)</a:t>
            </a:r>
          </a:p>
        </p:txBody>
      </p:sp>
      <p:sp>
        <p:nvSpPr>
          <p:cNvPr id="26628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645025" y="1600200"/>
            <a:ext cx="4498975" cy="639763"/>
          </a:xfrm>
        </p:spPr>
        <p:txBody>
          <a:bodyPr anchor="ctr"/>
          <a:lstStyle/>
          <a:p>
            <a:r>
              <a:rPr lang="en-US" smtClean="0"/>
              <a:t>Fundamental Matrix (Translation)</a:t>
            </a:r>
          </a:p>
        </p:txBody>
      </p:sp>
      <p:sp>
        <p:nvSpPr>
          <p:cNvPr id="26629" name="TextBox 8"/>
          <p:cNvSpPr txBox="1">
            <a:spLocks noChangeArrowheads="1"/>
          </p:cNvSpPr>
          <p:nvPr/>
        </p:nvSpPr>
        <p:spPr bwMode="auto">
          <a:xfrm>
            <a:off x="990600" y="990600"/>
            <a:ext cx="71199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charset="0"/>
              </a:rPr>
              <a:t>Assume we have matched points x   </a:t>
            </a:r>
            <a:r>
              <a:rPr lang="en-US" sz="2400" dirty="0" err="1">
                <a:solidFill>
                  <a:prstClr val="black"/>
                </a:solidFill>
                <a:latin typeface="Arial" charset="0"/>
              </a:rPr>
              <a:t>x</a:t>
            </a:r>
            <a:r>
              <a:rPr lang="en-US" sz="2400" dirty="0">
                <a:solidFill>
                  <a:prstClr val="black"/>
                </a:solidFill>
                <a:latin typeface="Arial" charset="0"/>
              </a:rPr>
              <a:t>’ with outliers</a:t>
            </a:r>
          </a:p>
        </p:txBody>
      </p:sp>
      <p:sp>
        <p:nvSpPr>
          <p:cNvPr id="12" name="Left-Right Arrow 11"/>
          <p:cNvSpPr/>
          <p:nvPr/>
        </p:nvSpPr>
        <p:spPr>
          <a:xfrm>
            <a:off x="5791200" y="1219200"/>
            <a:ext cx="152400" cy="76200"/>
          </a:xfrm>
          <a:prstGeom prst="leftRight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6631" name="Content Placeholder 2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6632" name="Content Placeholder 2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48359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Text Placeholder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39763"/>
          </a:xfrm>
        </p:spPr>
        <p:txBody>
          <a:bodyPr anchor="ctr"/>
          <a:lstStyle/>
          <a:p>
            <a:r>
              <a:rPr lang="en-US" smtClean="0"/>
              <a:t>Homography (No Translation)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2"/>
          </p:nvPr>
        </p:nvSpPr>
        <p:spPr>
          <a:xfrm>
            <a:off x="457200" y="2239963"/>
            <a:ext cx="4040188" cy="3951287"/>
          </a:xfrm>
        </p:spPr>
        <p:txBody>
          <a:bodyPr>
            <a:normAutofit/>
          </a:bodyPr>
          <a:lstStyle/>
          <a:p>
            <a:pPr marL="514350" indent="-514350">
              <a:defRPr/>
            </a:pPr>
            <a:r>
              <a:rPr lang="en-US" dirty="0" smtClean="0"/>
              <a:t>Correspondence Relation</a:t>
            </a:r>
          </a:p>
          <a:p>
            <a:pPr marL="514350" indent="-514350">
              <a:defRPr/>
            </a:pPr>
            <a:endParaRPr lang="en-US" dirty="0" smtClean="0"/>
          </a:p>
          <a:p>
            <a:pPr marL="514350" indent="-514350">
              <a:buFont typeface="Arial" charset="0"/>
              <a:buNone/>
              <a:defRPr/>
            </a:pPr>
            <a:endParaRPr lang="en-US" i="1" dirty="0" smtClean="0"/>
          </a:p>
          <a:p>
            <a:pPr>
              <a:defRPr/>
            </a:pPr>
            <a:r>
              <a:rPr lang="en-US" dirty="0" smtClean="0"/>
              <a:t>RANSAC with 4 points</a:t>
            </a:r>
          </a:p>
          <a:p>
            <a:pPr marL="514350" indent="-514350">
              <a:buFont typeface="Arial" charset="0"/>
              <a:buAutoNum type="arabicPeriod" startAt="2"/>
              <a:defRPr/>
            </a:pPr>
            <a:endParaRPr lang="en-US" dirty="0" smtClean="0"/>
          </a:p>
          <a:p>
            <a:pPr>
              <a:buFont typeface="Arial" charset="0"/>
              <a:buNone/>
              <a:defRPr/>
            </a:pPr>
            <a:endParaRPr lang="en-US" dirty="0" smtClean="0"/>
          </a:p>
          <a:p>
            <a:pPr>
              <a:buFont typeface="Arial" charset="0"/>
              <a:buNone/>
              <a:defRPr/>
            </a:pPr>
            <a:endParaRPr lang="en-US" dirty="0" smtClean="0"/>
          </a:p>
          <a:p>
            <a:pPr marL="514350" indent="-514350">
              <a:buFont typeface="Arial" charset="0"/>
              <a:buNone/>
              <a:defRPr/>
            </a:pPr>
            <a:endParaRPr lang="en-US" dirty="0" smtClean="0"/>
          </a:p>
          <a:p>
            <a:pPr marL="514350" indent="-514350">
              <a:buFont typeface="+mj-lt"/>
              <a:buAutoNum type="arabicPeriod"/>
              <a:defRPr/>
            </a:pPr>
            <a:endParaRPr lang="en-US" dirty="0" smtClean="0"/>
          </a:p>
          <a:p>
            <a:pPr marL="914400" lvl="1" indent="-514350">
              <a:buFont typeface="Calibri" pitchFamily="34" charset="0"/>
              <a:buChar char="–"/>
              <a:defRPr/>
            </a:pPr>
            <a:endParaRPr lang="en-US" dirty="0"/>
          </a:p>
        </p:txBody>
      </p:sp>
      <p:sp>
        <p:nvSpPr>
          <p:cNvPr id="12" name="Left-Right Arrow 11"/>
          <p:cNvSpPr/>
          <p:nvPr/>
        </p:nvSpPr>
        <p:spPr>
          <a:xfrm>
            <a:off x="5835650" y="1219200"/>
            <a:ext cx="152400" cy="76200"/>
          </a:xfrm>
          <a:prstGeom prst="leftRight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219200" y="2667000"/>
          <a:ext cx="236220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8" name="Equation" r:id="rId3" imgW="1346040" imgH="177480" progId="Equation.3">
                  <p:embed/>
                </p:oleObj>
              </mc:Choice>
              <mc:Fallback>
                <p:oleObj name="Equation" r:id="rId3" imgW="13460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667000"/>
                        <a:ext cx="2362200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9" name="Content Placeholder 1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060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645025" y="1600200"/>
            <a:ext cx="4498975" cy="639763"/>
          </a:xfrm>
        </p:spPr>
        <p:txBody>
          <a:bodyPr anchor="ctr"/>
          <a:lstStyle/>
          <a:p>
            <a:r>
              <a:rPr lang="en-US" smtClean="0"/>
              <a:t>Fundamental Matrix (Translation)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sz="3200" dirty="0" smtClean="0"/>
              <a:t>Comparison of </a:t>
            </a:r>
            <a:r>
              <a:rPr lang="en-US" sz="3200" dirty="0" err="1" smtClean="0"/>
              <a:t>homography</a:t>
            </a:r>
            <a:r>
              <a:rPr lang="en-US" sz="3200" dirty="0" smtClean="0"/>
              <a:t> estimation and the 8-point algorithm</a:t>
            </a:r>
          </a:p>
        </p:txBody>
      </p:sp>
      <p:sp>
        <p:nvSpPr>
          <p:cNvPr id="17" name="TextBox 8"/>
          <p:cNvSpPr txBox="1">
            <a:spLocks noChangeArrowheads="1"/>
          </p:cNvSpPr>
          <p:nvPr/>
        </p:nvSpPr>
        <p:spPr bwMode="auto">
          <a:xfrm>
            <a:off x="990600" y="990600"/>
            <a:ext cx="71199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charset="0"/>
              </a:rPr>
              <a:t>Assume we have matched points x   </a:t>
            </a:r>
            <a:r>
              <a:rPr lang="en-US" sz="2400" dirty="0" err="1">
                <a:solidFill>
                  <a:prstClr val="black"/>
                </a:solidFill>
                <a:latin typeface="Arial" charset="0"/>
              </a:rPr>
              <a:t>x</a:t>
            </a:r>
            <a:r>
              <a:rPr lang="en-US" sz="2400" dirty="0">
                <a:solidFill>
                  <a:prstClr val="black"/>
                </a:solidFill>
                <a:latin typeface="Arial" charset="0"/>
              </a:rPr>
              <a:t>’ with outliers</a:t>
            </a:r>
          </a:p>
        </p:txBody>
      </p:sp>
    </p:spTree>
    <p:extLst>
      <p:ext uri="{BB962C8B-B14F-4D97-AF65-F5344CB8AC3E}">
        <p14:creationId xmlns:p14="http://schemas.microsoft.com/office/powerpoint/2010/main" val="2592177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Comparison of </a:t>
            </a:r>
            <a:r>
              <a:rPr lang="en-US" sz="3200" dirty="0" err="1" smtClean="0"/>
              <a:t>homography</a:t>
            </a:r>
            <a:r>
              <a:rPr lang="en-US" sz="3200" dirty="0" smtClean="0"/>
              <a:t> estimation and the 8-point algorithm</a:t>
            </a:r>
          </a:p>
        </p:txBody>
      </p:sp>
      <p:sp>
        <p:nvSpPr>
          <p:cNvPr id="308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39763"/>
          </a:xfrm>
        </p:spPr>
        <p:txBody>
          <a:bodyPr anchor="ctr"/>
          <a:lstStyle/>
          <a:p>
            <a:r>
              <a:rPr lang="en-US" smtClean="0"/>
              <a:t>Homography (No Translation)</a:t>
            </a:r>
          </a:p>
        </p:txBody>
      </p:sp>
      <p:sp>
        <p:nvSpPr>
          <p:cNvPr id="3085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645025" y="1600200"/>
            <a:ext cx="4498975" cy="639763"/>
          </a:xfrm>
        </p:spPr>
        <p:txBody>
          <a:bodyPr anchor="ctr"/>
          <a:lstStyle/>
          <a:p>
            <a:r>
              <a:rPr lang="en-US" smtClean="0"/>
              <a:t>Fundamental Matrix (Translation)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45025" y="2239963"/>
            <a:ext cx="4041775" cy="395128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Correspondence Relation</a:t>
            </a:r>
          </a:p>
          <a:p>
            <a:pPr marL="0" indent="0">
              <a:buNone/>
              <a:defRPr/>
            </a:pPr>
            <a:endParaRPr lang="en-US" dirty="0" smtClean="0"/>
          </a:p>
          <a:p>
            <a:pPr marL="457200" indent="-457200">
              <a:buFont typeface="+mj-lt"/>
              <a:buAutoNum type="arabicPeriod"/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RANSAC with 8 points</a:t>
            </a:r>
          </a:p>
          <a:p>
            <a:pPr>
              <a:defRPr/>
            </a:pPr>
            <a:r>
              <a:rPr lang="en-US" dirty="0" smtClean="0"/>
              <a:t>Enforce 		by SVD</a:t>
            </a:r>
          </a:p>
          <a:p>
            <a:pPr marL="0" indent="0">
              <a:buNone/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2"/>
          </p:nvPr>
        </p:nvSpPr>
        <p:spPr>
          <a:xfrm>
            <a:off x="457200" y="2239963"/>
            <a:ext cx="4040188" cy="3951287"/>
          </a:xfrm>
        </p:spPr>
        <p:txBody>
          <a:bodyPr>
            <a:normAutofit/>
          </a:bodyPr>
          <a:lstStyle/>
          <a:p>
            <a:pPr marL="514350" indent="-514350">
              <a:defRPr/>
            </a:pPr>
            <a:r>
              <a:rPr lang="en-US" dirty="0" smtClean="0"/>
              <a:t>Correspondence Relation</a:t>
            </a:r>
          </a:p>
          <a:p>
            <a:pPr marL="514350" indent="-514350">
              <a:defRPr/>
            </a:pPr>
            <a:endParaRPr lang="en-US" dirty="0" smtClean="0"/>
          </a:p>
          <a:p>
            <a:pPr marL="514350" indent="-514350">
              <a:buFont typeface="Arial" charset="0"/>
              <a:buNone/>
              <a:defRPr/>
            </a:pPr>
            <a:endParaRPr lang="en-US" i="1" dirty="0" smtClean="0"/>
          </a:p>
          <a:p>
            <a:pPr>
              <a:defRPr/>
            </a:pPr>
            <a:r>
              <a:rPr lang="en-US" dirty="0" smtClean="0"/>
              <a:t>RANSAC with 4 </a:t>
            </a:r>
            <a:r>
              <a:rPr lang="en-US" dirty="0" smtClean="0"/>
              <a:t>points </a:t>
            </a:r>
            <a:endParaRPr lang="en-US" dirty="0" smtClean="0"/>
          </a:p>
          <a:p>
            <a:pPr marL="514350" indent="-514350">
              <a:buFont typeface="Arial" charset="0"/>
              <a:buAutoNum type="arabicPeriod" startAt="2"/>
              <a:defRPr/>
            </a:pPr>
            <a:endParaRPr lang="en-US" dirty="0" smtClean="0"/>
          </a:p>
          <a:p>
            <a:pPr>
              <a:buFont typeface="Arial" charset="0"/>
              <a:buNone/>
              <a:defRPr/>
            </a:pPr>
            <a:endParaRPr lang="en-US" dirty="0" smtClean="0"/>
          </a:p>
          <a:p>
            <a:pPr>
              <a:buFont typeface="Arial" charset="0"/>
              <a:buNone/>
              <a:defRPr/>
            </a:pPr>
            <a:endParaRPr lang="en-US" dirty="0" smtClean="0"/>
          </a:p>
          <a:p>
            <a:pPr>
              <a:buFont typeface="Arial" charset="0"/>
              <a:buNone/>
              <a:defRPr/>
            </a:pPr>
            <a:endParaRPr lang="en-US" dirty="0" smtClean="0"/>
          </a:p>
          <a:p>
            <a:pPr marL="514350" indent="-514350">
              <a:buFont typeface="Arial" charset="0"/>
              <a:buNone/>
              <a:defRPr/>
            </a:pPr>
            <a:endParaRPr lang="en-US" dirty="0" smtClean="0"/>
          </a:p>
          <a:p>
            <a:pPr marL="514350" indent="-514350">
              <a:buFont typeface="+mj-lt"/>
              <a:buAutoNum type="arabicPeriod"/>
              <a:defRPr/>
            </a:pPr>
            <a:endParaRPr lang="en-US" dirty="0" smtClean="0"/>
          </a:p>
          <a:p>
            <a:pPr marL="914400" lvl="1" indent="-514350">
              <a:buFont typeface="Calibri" pitchFamily="34" charset="0"/>
              <a:buChar char="–"/>
              <a:defRPr/>
            </a:pPr>
            <a:endParaRPr lang="en-US" dirty="0"/>
          </a:p>
        </p:txBody>
      </p:sp>
      <p:sp>
        <p:nvSpPr>
          <p:cNvPr id="3088" name="TextBox 8"/>
          <p:cNvSpPr txBox="1">
            <a:spLocks noChangeArrowheads="1"/>
          </p:cNvSpPr>
          <p:nvPr/>
        </p:nvSpPr>
        <p:spPr bwMode="auto">
          <a:xfrm>
            <a:off x="990600" y="990600"/>
            <a:ext cx="71199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prstClr val="black"/>
                </a:solidFill>
                <a:latin typeface="Arial" charset="0"/>
              </a:rPr>
              <a:t>Assume we have matched points x   x’ with outliers</a:t>
            </a:r>
          </a:p>
        </p:txBody>
      </p:sp>
      <p:sp>
        <p:nvSpPr>
          <p:cNvPr id="12" name="Left-Right Arrow 11"/>
          <p:cNvSpPr/>
          <p:nvPr/>
        </p:nvSpPr>
        <p:spPr>
          <a:xfrm>
            <a:off x="5791200" y="1219200"/>
            <a:ext cx="152400" cy="76200"/>
          </a:xfrm>
          <a:prstGeom prst="leftRight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219200" y="2667000"/>
          <a:ext cx="236220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9" name="Equation" r:id="rId3" imgW="1346040" imgH="177480" progId="Equation.3">
                  <p:embed/>
                </p:oleObj>
              </mc:Choice>
              <mc:Fallback>
                <p:oleObj name="Equation" r:id="rId3" imgW="13460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667000"/>
                        <a:ext cx="2362200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1484957"/>
              </p:ext>
            </p:extLst>
          </p:nvPr>
        </p:nvGraphicFramePr>
        <p:xfrm>
          <a:off x="6096000" y="3962400"/>
          <a:ext cx="1147762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0" name="Equation" r:id="rId5" imgW="634680" imgH="241200" progId="Equation.3">
                  <p:embed/>
                </p:oleObj>
              </mc:Choice>
              <mc:Fallback>
                <p:oleObj name="Equation" r:id="rId5" imgW="6346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962400"/>
                        <a:ext cx="1147762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" name="Object 3"/>
          <p:cNvGraphicFramePr>
            <a:graphicFrameLocks noChangeAspect="1"/>
          </p:cNvGraphicFramePr>
          <p:nvPr/>
        </p:nvGraphicFramePr>
        <p:xfrm>
          <a:off x="5943600" y="2590800"/>
          <a:ext cx="120332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1" name="Equation" r:id="rId7" imgW="634680" imgH="203040" progId="Equation.3">
                  <p:embed/>
                </p:oleObj>
              </mc:Choice>
              <mc:Fallback>
                <p:oleObj name="Equation" r:id="rId7" imgW="634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2590800"/>
                        <a:ext cx="1203325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3382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Correspondence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81400"/>
            <a:ext cx="8229600" cy="2544763"/>
          </a:xfrm>
        </p:spPr>
        <p:txBody>
          <a:bodyPr>
            <a:normAutofit fontScale="92500"/>
          </a:bodyPr>
          <a:lstStyle/>
          <a:p>
            <a:endParaRPr lang="en-US" sz="2400" dirty="0" smtClean="0"/>
          </a:p>
          <a:p>
            <a:r>
              <a:rPr lang="en-US" sz="2400" dirty="0" smtClean="0"/>
              <a:t>We have two images taken from cameras at different positions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How do we match a point in the first image to a point in the second?  What constraints do we have?</a:t>
            </a:r>
            <a:endParaRPr lang="en-US" sz="2400" dirty="0"/>
          </a:p>
        </p:txBody>
      </p:sp>
      <p:pic>
        <p:nvPicPr>
          <p:cNvPr id="4" name="Picture 13" descr="rect_006_007_lef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066800"/>
            <a:ext cx="3321069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4" descr="rect_006_007_righ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1005590"/>
            <a:ext cx="3429000" cy="2510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69847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524000"/>
            <a:ext cx="8305800" cy="3951288"/>
          </a:xfrm>
        </p:spPr>
        <p:txBody>
          <a:bodyPr/>
          <a:lstStyle/>
          <a:p>
            <a:r>
              <a:rPr lang="en-US" sz="4400" dirty="0" smtClean="0"/>
              <a:t>Given 2 images.  Can find the relative translation and rotations of the cameras.  How do we find depth?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4746636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Simplest Case: Parallel images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29200" y="914400"/>
            <a:ext cx="3810000" cy="52578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sz="2000" smtClean="0"/>
              <a:t>Image planes of cameras are parallel to each other and to the baseline</a:t>
            </a:r>
          </a:p>
          <a:p>
            <a:pPr>
              <a:buFontTx/>
              <a:buChar char="•"/>
            </a:pPr>
            <a:r>
              <a:rPr lang="en-US" sz="2000" smtClean="0"/>
              <a:t>Camera centers are at same height</a:t>
            </a:r>
          </a:p>
          <a:p>
            <a:pPr>
              <a:buFontTx/>
              <a:buChar char="•"/>
            </a:pPr>
            <a:r>
              <a:rPr lang="en-US" sz="2000" smtClean="0"/>
              <a:t>Focal lengths are the same</a:t>
            </a:r>
          </a:p>
          <a:p>
            <a:pPr>
              <a:buFontTx/>
              <a:buChar char="•"/>
            </a:pPr>
            <a:r>
              <a:rPr lang="en-US" sz="2000" smtClean="0"/>
              <a:t>Then, epipolar lines fall along the horizontal scan lines of the images</a:t>
            </a:r>
          </a:p>
          <a:p>
            <a:pPr>
              <a:buFontTx/>
              <a:buChar char="•"/>
            </a:pPr>
            <a:endParaRPr lang="en-US" sz="2000" smtClean="0"/>
          </a:p>
        </p:txBody>
      </p:sp>
      <p:grpSp>
        <p:nvGrpSpPr>
          <p:cNvPr id="41988" name="Group 29"/>
          <p:cNvGrpSpPr>
            <a:grpSpLocks/>
          </p:cNvGrpSpPr>
          <p:nvPr/>
        </p:nvGrpSpPr>
        <p:grpSpPr bwMode="auto">
          <a:xfrm>
            <a:off x="533400" y="957263"/>
            <a:ext cx="4495800" cy="5519737"/>
            <a:chOff x="336" y="603"/>
            <a:chExt cx="2832" cy="3477"/>
          </a:xfrm>
        </p:grpSpPr>
        <p:sp>
          <p:nvSpPr>
            <p:cNvPr id="41989" name="Freeform 4"/>
            <p:cNvSpPr>
              <a:spLocks/>
            </p:cNvSpPr>
            <p:nvPr/>
          </p:nvSpPr>
          <p:spPr bwMode="auto">
            <a:xfrm>
              <a:off x="2193" y="603"/>
              <a:ext cx="769" cy="529"/>
            </a:xfrm>
            <a:custGeom>
              <a:avLst/>
              <a:gdLst>
                <a:gd name="T0" fmla="*/ 42 w 865"/>
                <a:gd name="T1" fmla="*/ 0 h 529"/>
                <a:gd name="T2" fmla="*/ 36 w 865"/>
                <a:gd name="T3" fmla="*/ 24 h 529"/>
                <a:gd name="T4" fmla="*/ 36 w 865"/>
                <a:gd name="T5" fmla="*/ 48 h 529"/>
                <a:gd name="T6" fmla="*/ 24 w 865"/>
                <a:gd name="T7" fmla="*/ 72 h 529"/>
                <a:gd name="T8" fmla="*/ 18 w 865"/>
                <a:gd name="T9" fmla="*/ 96 h 529"/>
                <a:gd name="T10" fmla="*/ 18 w 865"/>
                <a:gd name="T11" fmla="*/ 120 h 529"/>
                <a:gd name="T12" fmla="*/ 18 w 865"/>
                <a:gd name="T13" fmla="*/ 144 h 529"/>
                <a:gd name="T14" fmla="*/ 12 w 865"/>
                <a:gd name="T15" fmla="*/ 168 h 529"/>
                <a:gd name="T16" fmla="*/ 6 w 865"/>
                <a:gd name="T17" fmla="*/ 192 h 529"/>
                <a:gd name="T18" fmla="*/ 0 w 865"/>
                <a:gd name="T19" fmla="*/ 216 h 529"/>
                <a:gd name="T20" fmla="*/ 0 w 865"/>
                <a:gd name="T21" fmla="*/ 240 h 529"/>
                <a:gd name="T22" fmla="*/ 0 w 865"/>
                <a:gd name="T23" fmla="*/ 264 h 529"/>
                <a:gd name="T24" fmla="*/ 6 w 865"/>
                <a:gd name="T25" fmla="*/ 288 h 529"/>
                <a:gd name="T26" fmla="*/ 6 w 865"/>
                <a:gd name="T27" fmla="*/ 312 h 529"/>
                <a:gd name="T28" fmla="*/ 12 w 865"/>
                <a:gd name="T29" fmla="*/ 336 h 529"/>
                <a:gd name="T30" fmla="*/ 12 w 865"/>
                <a:gd name="T31" fmla="*/ 360 h 529"/>
                <a:gd name="T32" fmla="*/ 18 w 865"/>
                <a:gd name="T33" fmla="*/ 384 h 529"/>
                <a:gd name="T34" fmla="*/ 18 w 865"/>
                <a:gd name="T35" fmla="*/ 408 h 529"/>
                <a:gd name="T36" fmla="*/ 24 w 865"/>
                <a:gd name="T37" fmla="*/ 432 h 529"/>
                <a:gd name="T38" fmla="*/ 29 w 865"/>
                <a:gd name="T39" fmla="*/ 456 h 529"/>
                <a:gd name="T40" fmla="*/ 421 w 865"/>
                <a:gd name="T41" fmla="*/ 528 h 529"/>
                <a:gd name="T42" fmla="*/ 397 w 865"/>
                <a:gd name="T43" fmla="*/ 480 h 529"/>
                <a:gd name="T44" fmla="*/ 391 w 865"/>
                <a:gd name="T45" fmla="*/ 456 h 529"/>
                <a:gd name="T46" fmla="*/ 385 w 865"/>
                <a:gd name="T47" fmla="*/ 420 h 529"/>
                <a:gd name="T48" fmla="*/ 380 w 865"/>
                <a:gd name="T49" fmla="*/ 396 h 529"/>
                <a:gd name="T50" fmla="*/ 373 w 865"/>
                <a:gd name="T51" fmla="*/ 372 h 529"/>
                <a:gd name="T52" fmla="*/ 367 w 865"/>
                <a:gd name="T53" fmla="*/ 348 h 529"/>
                <a:gd name="T54" fmla="*/ 367 w 865"/>
                <a:gd name="T55" fmla="*/ 324 h 529"/>
                <a:gd name="T56" fmla="*/ 367 w 865"/>
                <a:gd name="T57" fmla="*/ 288 h 529"/>
                <a:gd name="T58" fmla="*/ 367 w 865"/>
                <a:gd name="T59" fmla="*/ 264 h 529"/>
                <a:gd name="T60" fmla="*/ 367 w 865"/>
                <a:gd name="T61" fmla="*/ 240 h 529"/>
                <a:gd name="T62" fmla="*/ 380 w 865"/>
                <a:gd name="T63" fmla="*/ 216 h 529"/>
                <a:gd name="T64" fmla="*/ 380 w 865"/>
                <a:gd name="T65" fmla="*/ 192 h 529"/>
                <a:gd name="T66" fmla="*/ 385 w 865"/>
                <a:gd name="T67" fmla="*/ 168 h 529"/>
                <a:gd name="T68" fmla="*/ 397 w 865"/>
                <a:gd name="T69" fmla="*/ 156 h 529"/>
                <a:gd name="T70" fmla="*/ 397 w 865"/>
                <a:gd name="T71" fmla="*/ 132 h 529"/>
                <a:gd name="T72" fmla="*/ 409 w 865"/>
                <a:gd name="T73" fmla="*/ 108 h 529"/>
                <a:gd name="T74" fmla="*/ 421 w 865"/>
                <a:gd name="T75" fmla="*/ 96 h 529"/>
                <a:gd name="T76" fmla="*/ 427 w 865"/>
                <a:gd name="T77" fmla="*/ 72 h 529"/>
                <a:gd name="T78" fmla="*/ 42 w 865"/>
                <a:gd name="T79" fmla="*/ 0 h 52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865"/>
                <a:gd name="T121" fmla="*/ 0 h 529"/>
                <a:gd name="T122" fmla="*/ 865 w 865"/>
                <a:gd name="T123" fmla="*/ 529 h 529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865" h="529">
                  <a:moveTo>
                    <a:pt x="84" y="0"/>
                  </a:moveTo>
                  <a:lnTo>
                    <a:pt x="72" y="24"/>
                  </a:lnTo>
                  <a:lnTo>
                    <a:pt x="72" y="48"/>
                  </a:lnTo>
                  <a:lnTo>
                    <a:pt x="48" y="72"/>
                  </a:lnTo>
                  <a:lnTo>
                    <a:pt x="36" y="96"/>
                  </a:lnTo>
                  <a:lnTo>
                    <a:pt x="36" y="120"/>
                  </a:lnTo>
                  <a:lnTo>
                    <a:pt x="36" y="144"/>
                  </a:lnTo>
                  <a:lnTo>
                    <a:pt x="24" y="168"/>
                  </a:lnTo>
                  <a:lnTo>
                    <a:pt x="12" y="192"/>
                  </a:lnTo>
                  <a:lnTo>
                    <a:pt x="0" y="216"/>
                  </a:lnTo>
                  <a:lnTo>
                    <a:pt x="0" y="240"/>
                  </a:lnTo>
                  <a:lnTo>
                    <a:pt x="0" y="264"/>
                  </a:lnTo>
                  <a:lnTo>
                    <a:pt x="12" y="288"/>
                  </a:lnTo>
                  <a:lnTo>
                    <a:pt x="12" y="312"/>
                  </a:lnTo>
                  <a:lnTo>
                    <a:pt x="24" y="336"/>
                  </a:lnTo>
                  <a:lnTo>
                    <a:pt x="24" y="360"/>
                  </a:lnTo>
                  <a:lnTo>
                    <a:pt x="36" y="384"/>
                  </a:lnTo>
                  <a:lnTo>
                    <a:pt x="36" y="408"/>
                  </a:lnTo>
                  <a:lnTo>
                    <a:pt x="48" y="432"/>
                  </a:lnTo>
                  <a:lnTo>
                    <a:pt x="60" y="456"/>
                  </a:lnTo>
                  <a:lnTo>
                    <a:pt x="852" y="528"/>
                  </a:lnTo>
                  <a:lnTo>
                    <a:pt x="804" y="480"/>
                  </a:lnTo>
                  <a:lnTo>
                    <a:pt x="792" y="456"/>
                  </a:lnTo>
                  <a:lnTo>
                    <a:pt x="780" y="420"/>
                  </a:lnTo>
                  <a:lnTo>
                    <a:pt x="768" y="396"/>
                  </a:lnTo>
                  <a:lnTo>
                    <a:pt x="756" y="372"/>
                  </a:lnTo>
                  <a:lnTo>
                    <a:pt x="744" y="348"/>
                  </a:lnTo>
                  <a:lnTo>
                    <a:pt x="744" y="324"/>
                  </a:lnTo>
                  <a:lnTo>
                    <a:pt x="744" y="288"/>
                  </a:lnTo>
                  <a:lnTo>
                    <a:pt x="744" y="264"/>
                  </a:lnTo>
                  <a:lnTo>
                    <a:pt x="744" y="240"/>
                  </a:lnTo>
                  <a:lnTo>
                    <a:pt x="768" y="216"/>
                  </a:lnTo>
                  <a:lnTo>
                    <a:pt x="768" y="192"/>
                  </a:lnTo>
                  <a:lnTo>
                    <a:pt x="780" y="168"/>
                  </a:lnTo>
                  <a:lnTo>
                    <a:pt x="804" y="156"/>
                  </a:lnTo>
                  <a:lnTo>
                    <a:pt x="804" y="132"/>
                  </a:lnTo>
                  <a:lnTo>
                    <a:pt x="828" y="108"/>
                  </a:lnTo>
                  <a:lnTo>
                    <a:pt x="852" y="96"/>
                  </a:lnTo>
                  <a:lnTo>
                    <a:pt x="864" y="72"/>
                  </a:lnTo>
                  <a:lnTo>
                    <a:pt x="84" y="0"/>
                  </a:lnTo>
                </a:path>
              </a:pathLst>
            </a:custGeom>
            <a:gradFill rotWithShape="0">
              <a:gsLst>
                <a:gs pos="0">
                  <a:srgbClr val="012501"/>
                </a:gs>
                <a:gs pos="100000">
                  <a:srgbClr val="037C03"/>
                </a:gs>
              </a:gsLst>
              <a:lin ang="18900000" scaled="1"/>
            </a:gra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90" name="Line 5"/>
            <p:cNvSpPr>
              <a:spLocks noChangeShapeType="1"/>
            </p:cNvSpPr>
            <p:nvPr/>
          </p:nvSpPr>
          <p:spPr bwMode="auto">
            <a:xfrm>
              <a:off x="561" y="2715"/>
              <a:ext cx="2048" cy="1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1" name="Freeform 6"/>
            <p:cNvSpPr>
              <a:spLocks/>
            </p:cNvSpPr>
            <p:nvPr/>
          </p:nvSpPr>
          <p:spPr bwMode="auto">
            <a:xfrm>
              <a:off x="966" y="768"/>
              <a:ext cx="1557" cy="1551"/>
            </a:xfrm>
            <a:custGeom>
              <a:avLst/>
              <a:gdLst>
                <a:gd name="T0" fmla="*/ 0 w 1557"/>
                <a:gd name="T1" fmla="*/ 1551 h 1551"/>
                <a:gd name="T2" fmla="*/ 1557 w 1557"/>
                <a:gd name="T3" fmla="*/ 0 h 1551"/>
                <a:gd name="T4" fmla="*/ 0 60000 65536"/>
                <a:gd name="T5" fmla="*/ 0 60000 65536"/>
                <a:gd name="T6" fmla="*/ 0 w 1557"/>
                <a:gd name="T7" fmla="*/ 0 h 1551"/>
                <a:gd name="T8" fmla="*/ 1557 w 1557"/>
                <a:gd name="T9" fmla="*/ 1551 h 155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57" h="1551">
                  <a:moveTo>
                    <a:pt x="0" y="1551"/>
                  </a:moveTo>
                  <a:lnTo>
                    <a:pt x="1557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2" name="Freeform 7"/>
            <p:cNvSpPr>
              <a:spLocks/>
            </p:cNvSpPr>
            <p:nvPr/>
          </p:nvSpPr>
          <p:spPr bwMode="auto">
            <a:xfrm>
              <a:off x="433" y="1569"/>
              <a:ext cx="769" cy="1261"/>
            </a:xfrm>
            <a:custGeom>
              <a:avLst/>
              <a:gdLst>
                <a:gd name="T0" fmla="*/ 0 w 865"/>
                <a:gd name="T1" fmla="*/ 828 h 1261"/>
                <a:gd name="T2" fmla="*/ 427 w 865"/>
                <a:gd name="T3" fmla="*/ 1260 h 1261"/>
                <a:gd name="T4" fmla="*/ 427 w 865"/>
                <a:gd name="T5" fmla="*/ 414 h 1261"/>
                <a:gd name="T6" fmla="*/ 0 w 865"/>
                <a:gd name="T7" fmla="*/ 0 h 1261"/>
                <a:gd name="T8" fmla="*/ 0 w 865"/>
                <a:gd name="T9" fmla="*/ 828 h 12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5"/>
                <a:gd name="T16" fmla="*/ 0 h 1261"/>
                <a:gd name="T17" fmla="*/ 865 w 865"/>
                <a:gd name="T18" fmla="*/ 1261 h 12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5" h="1261">
                  <a:moveTo>
                    <a:pt x="0" y="828"/>
                  </a:moveTo>
                  <a:lnTo>
                    <a:pt x="864" y="1260"/>
                  </a:lnTo>
                  <a:lnTo>
                    <a:pt x="864" y="414"/>
                  </a:lnTo>
                  <a:lnTo>
                    <a:pt x="0" y="0"/>
                  </a:lnTo>
                  <a:lnTo>
                    <a:pt x="0" y="828"/>
                  </a:lnTo>
                </a:path>
              </a:pathLst>
            </a:custGeom>
            <a:solidFill>
              <a:srgbClr val="FEBF02"/>
            </a:solidFill>
            <a:ln w="12700" cap="rnd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93" name="Freeform 8"/>
            <p:cNvSpPr>
              <a:spLocks/>
            </p:cNvSpPr>
            <p:nvPr/>
          </p:nvSpPr>
          <p:spPr bwMode="auto">
            <a:xfrm>
              <a:off x="2514" y="768"/>
              <a:ext cx="74" cy="2463"/>
            </a:xfrm>
            <a:custGeom>
              <a:avLst/>
              <a:gdLst>
                <a:gd name="T0" fmla="*/ 74 w 74"/>
                <a:gd name="T1" fmla="*/ 2463 h 2463"/>
                <a:gd name="T2" fmla="*/ 0 w 74"/>
                <a:gd name="T3" fmla="*/ 0 h 2463"/>
                <a:gd name="T4" fmla="*/ 0 60000 65536"/>
                <a:gd name="T5" fmla="*/ 0 60000 65536"/>
                <a:gd name="T6" fmla="*/ 0 w 74"/>
                <a:gd name="T7" fmla="*/ 0 h 2463"/>
                <a:gd name="T8" fmla="*/ 74 w 74"/>
                <a:gd name="T9" fmla="*/ 2463 h 246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" h="2463">
                  <a:moveTo>
                    <a:pt x="74" y="246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4" name="Freeform 9"/>
            <p:cNvSpPr>
              <a:spLocks/>
            </p:cNvSpPr>
            <p:nvPr/>
          </p:nvSpPr>
          <p:spPr bwMode="auto">
            <a:xfrm>
              <a:off x="2396" y="2651"/>
              <a:ext cx="769" cy="1261"/>
            </a:xfrm>
            <a:custGeom>
              <a:avLst/>
              <a:gdLst>
                <a:gd name="T0" fmla="*/ 0 w 865"/>
                <a:gd name="T1" fmla="*/ 828 h 1261"/>
                <a:gd name="T2" fmla="*/ 427 w 865"/>
                <a:gd name="T3" fmla="*/ 1260 h 1261"/>
                <a:gd name="T4" fmla="*/ 427 w 865"/>
                <a:gd name="T5" fmla="*/ 414 h 1261"/>
                <a:gd name="T6" fmla="*/ 0 w 865"/>
                <a:gd name="T7" fmla="*/ 0 h 1261"/>
                <a:gd name="T8" fmla="*/ 0 w 865"/>
                <a:gd name="T9" fmla="*/ 828 h 12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5"/>
                <a:gd name="T16" fmla="*/ 0 h 1261"/>
                <a:gd name="T17" fmla="*/ 865 w 865"/>
                <a:gd name="T18" fmla="*/ 1261 h 12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5" h="1261">
                  <a:moveTo>
                    <a:pt x="0" y="828"/>
                  </a:moveTo>
                  <a:lnTo>
                    <a:pt x="864" y="1260"/>
                  </a:lnTo>
                  <a:lnTo>
                    <a:pt x="864" y="414"/>
                  </a:lnTo>
                  <a:lnTo>
                    <a:pt x="0" y="0"/>
                  </a:lnTo>
                  <a:lnTo>
                    <a:pt x="0" y="828"/>
                  </a:lnTo>
                </a:path>
              </a:pathLst>
            </a:custGeom>
            <a:solidFill>
              <a:srgbClr val="FEBF02"/>
            </a:solidFill>
            <a:ln w="12700" cap="rnd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95" name="Line 10"/>
            <p:cNvSpPr>
              <a:spLocks noChangeShapeType="1"/>
            </p:cNvSpPr>
            <p:nvPr/>
          </p:nvSpPr>
          <p:spPr bwMode="auto">
            <a:xfrm flipV="1">
              <a:off x="561" y="2319"/>
              <a:ext cx="405" cy="3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6" name="Line 11"/>
            <p:cNvSpPr>
              <a:spLocks noChangeShapeType="1"/>
            </p:cNvSpPr>
            <p:nvPr/>
          </p:nvSpPr>
          <p:spPr bwMode="auto">
            <a:xfrm flipH="1" flipV="1">
              <a:off x="2588" y="3231"/>
              <a:ext cx="21" cy="6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7" name="Freeform 12"/>
            <p:cNvSpPr>
              <a:spLocks/>
            </p:cNvSpPr>
            <p:nvPr/>
          </p:nvSpPr>
          <p:spPr bwMode="auto">
            <a:xfrm>
              <a:off x="336" y="2684"/>
              <a:ext cx="248" cy="244"/>
            </a:xfrm>
            <a:custGeom>
              <a:avLst/>
              <a:gdLst>
                <a:gd name="T0" fmla="*/ 0 w 279"/>
                <a:gd name="T1" fmla="*/ 243 h 244"/>
                <a:gd name="T2" fmla="*/ 73 w 279"/>
                <a:gd name="T3" fmla="*/ 1 h 244"/>
                <a:gd name="T4" fmla="*/ 79 w 279"/>
                <a:gd name="T5" fmla="*/ 0 h 244"/>
                <a:gd name="T6" fmla="*/ 82 w 279"/>
                <a:gd name="T7" fmla="*/ 3 h 244"/>
                <a:gd name="T8" fmla="*/ 82 w 279"/>
                <a:gd name="T9" fmla="*/ 6 h 244"/>
                <a:gd name="T10" fmla="*/ 85 w 279"/>
                <a:gd name="T11" fmla="*/ 5 h 244"/>
                <a:gd name="T12" fmla="*/ 87 w 279"/>
                <a:gd name="T13" fmla="*/ 9 h 244"/>
                <a:gd name="T14" fmla="*/ 90 w 279"/>
                <a:gd name="T15" fmla="*/ 7 h 244"/>
                <a:gd name="T16" fmla="*/ 92 w 279"/>
                <a:gd name="T17" fmla="*/ 12 h 244"/>
                <a:gd name="T18" fmla="*/ 93 w 279"/>
                <a:gd name="T19" fmla="*/ 13 h 244"/>
                <a:gd name="T20" fmla="*/ 97 w 279"/>
                <a:gd name="T21" fmla="*/ 14 h 244"/>
                <a:gd name="T22" fmla="*/ 99 w 279"/>
                <a:gd name="T23" fmla="*/ 15 h 244"/>
                <a:gd name="T24" fmla="*/ 101 w 279"/>
                <a:gd name="T25" fmla="*/ 19 h 244"/>
                <a:gd name="T26" fmla="*/ 104 w 279"/>
                <a:gd name="T27" fmla="*/ 20 h 244"/>
                <a:gd name="T28" fmla="*/ 106 w 279"/>
                <a:gd name="T29" fmla="*/ 23 h 244"/>
                <a:gd name="T30" fmla="*/ 110 w 279"/>
                <a:gd name="T31" fmla="*/ 25 h 244"/>
                <a:gd name="T32" fmla="*/ 111 w 279"/>
                <a:gd name="T33" fmla="*/ 29 h 244"/>
                <a:gd name="T34" fmla="*/ 113 w 279"/>
                <a:gd name="T35" fmla="*/ 32 h 244"/>
                <a:gd name="T36" fmla="*/ 114 w 279"/>
                <a:gd name="T37" fmla="*/ 36 h 244"/>
                <a:gd name="T38" fmla="*/ 116 w 279"/>
                <a:gd name="T39" fmla="*/ 39 h 244"/>
                <a:gd name="T40" fmla="*/ 117 w 279"/>
                <a:gd name="T41" fmla="*/ 45 h 244"/>
                <a:gd name="T42" fmla="*/ 119 w 279"/>
                <a:gd name="T43" fmla="*/ 46 h 244"/>
                <a:gd name="T44" fmla="*/ 123 w 279"/>
                <a:gd name="T45" fmla="*/ 55 h 244"/>
                <a:gd name="T46" fmla="*/ 123 w 279"/>
                <a:gd name="T47" fmla="*/ 58 h 244"/>
                <a:gd name="T48" fmla="*/ 126 w 279"/>
                <a:gd name="T49" fmla="*/ 63 h 244"/>
                <a:gd name="T50" fmla="*/ 126 w 279"/>
                <a:gd name="T51" fmla="*/ 67 h 244"/>
                <a:gd name="T52" fmla="*/ 129 w 279"/>
                <a:gd name="T53" fmla="*/ 71 h 244"/>
                <a:gd name="T54" fmla="*/ 129 w 279"/>
                <a:gd name="T55" fmla="*/ 75 h 244"/>
                <a:gd name="T56" fmla="*/ 131 w 279"/>
                <a:gd name="T57" fmla="*/ 81 h 244"/>
                <a:gd name="T58" fmla="*/ 131 w 279"/>
                <a:gd name="T59" fmla="*/ 86 h 244"/>
                <a:gd name="T60" fmla="*/ 132 w 279"/>
                <a:gd name="T61" fmla="*/ 90 h 244"/>
                <a:gd name="T62" fmla="*/ 132 w 279"/>
                <a:gd name="T63" fmla="*/ 95 h 244"/>
                <a:gd name="T64" fmla="*/ 132 w 279"/>
                <a:gd name="T65" fmla="*/ 99 h 244"/>
                <a:gd name="T66" fmla="*/ 132 w 279"/>
                <a:gd name="T67" fmla="*/ 103 h 244"/>
                <a:gd name="T68" fmla="*/ 132 w 279"/>
                <a:gd name="T69" fmla="*/ 109 h 244"/>
                <a:gd name="T70" fmla="*/ 132 w 279"/>
                <a:gd name="T71" fmla="*/ 113 h 244"/>
                <a:gd name="T72" fmla="*/ 135 w 279"/>
                <a:gd name="T73" fmla="*/ 119 h 244"/>
                <a:gd name="T74" fmla="*/ 136 w 279"/>
                <a:gd name="T75" fmla="*/ 124 h 244"/>
                <a:gd name="T76" fmla="*/ 136 w 279"/>
                <a:gd name="T77" fmla="*/ 128 h 244"/>
                <a:gd name="T78" fmla="*/ 136 w 279"/>
                <a:gd name="T79" fmla="*/ 134 h 244"/>
                <a:gd name="T80" fmla="*/ 137 w 279"/>
                <a:gd name="T81" fmla="*/ 138 h 244"/>
                <a:gd name="T82" fmla="*/ 137 w 279"/>
                <a:gd name="T83" fmla="*/ 143 h 244"/>
                <a:gd name="T84" fmla="*/ 137 w 279"/>
                <a:gd name="T85" fmla="*/ 147 h 244"/>
                <a:gd name="T86" fmla="*/ 136 w 279"/>
                <a:gd name="T87" fmla="*/ 153 h 244"/>
                <a:gd name="T88" fmla="*/ 136 w 279"/>
                <a:gd name="T89" fmla="*/ 156 h 244"/>
                <a:gd name="T90" fmla="*/ 137 w 279"/>
                <a:gd name="T91" fmla="*/ 162 h 244"/>
                <a:gd name="T92" fmla="*/ 138 w 279"/>
                <a:gd name="T93" fmla="*/ 167 h 244"/>
                <a:gd name="T94" fmla="*/ 136 w 279"/>
                <a:gd name="T95" fmla="*/ 172 h 244"/>
                <a:gd name="T96" fmla="*/ 133 w 279"/>
                <a:gd name="T97" fmla="*/ 181 h 244"/>
                <a:gd name="T98" fmla="*/ 0 w 279"/>
                <a:gd name="T99" fmla="*/ 243 h 24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79"/>
                <a:gd name="T151" fmla="*/ 0 h 244"/>
                <a:gd name="T152" fmla="*/ 279 w 279"/>
                <a:gd name="T153" fmla="*/ 244 h 244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79" h="244">
                  <a:moveTo>
                    <a:pt x="0" y="243"/>
                  </a:moveTo>
                  <a:lnTo>
                    <a:pt x="148" y="1"/>
                  </a:lnTo>
                  <a:lnTo>
                    <a:pt x="160" y="0"/>
                  </a:lnTo>
                  <a:lnTo>
                    <a:pt x="167" y="3"/>
                  </a:lnTo>
                  <a:lnTo>
                    <a:pt x="168" y="6"/>
                  </a:lnTo>
                  <a:lnTo>
                    <a:pt x="173" y="5"/>
                  </a:lnTo>
                  <a:lnTo>
                    <a:pt x="177" y="9"/>
                  </a:lnTo>
                  <a:lnTo>
                    <a:pt x="182" y="7"/>
                  </a:lnTo>
                  <a:lnTo>
                    <a:pt x="184" y="12"/>
                  </a:lnTo>
                  <a:lnTo>
                    <a:pt x="190" y="13"/>
                  </a:lnTo>
                  <a:lnTo>
                    <a:pt x="196" y="14"/>
                  </a:lnTo>
                  <a:lnTo>
                    <a:pt x="201" y="15"/>
                  </a:lnTo>
                  <a:lnTo>
                    <a:pt x="205" y="19"/>
                  </a:lnTo>
                  <a:lnTo>
                    <a:pt x="210" y="20"/>
                  </a:lnTo>
                  <a:lnTo>
                    <a:pt x="215" y="23"/>
                  </a:lnTo>
                  <a:lnTo>
                    <a:pt x="222" y="25"/>
                  </a:lnTo>
                  <a:lnTo>
                    <a:pt x="226" y="29"/>
                  </a:lnTo>
                  <a:lnTo>
                    <a:pt x="229" y="32"/>
                  </a:lnTo>
                  <a:lnTo>
                    <a:pt x="231" y="36"/>
                  </a:lnTo>
                  <a:lnTo>
                    <a:pt x="235" y="39"/>
                  </a:lnTo>
                  <a:lnTo>
                    <a:pt x="238" y="45"/>
                  </a:lnTo>
                  <a:lnTo>
                    <a:pt x="242" y="46"/>
                  </a:lnTo>
                  <a:lnTo>
                    <a:pt x="248" y="55"/>
                  </a:lnTo>
                  <a:lnTo>
                    <a:pt x="249" y="58"/>
                  </a:lnTo>
                  <a:lnTo>
                    <a:pt x="255" y="63"/>
                  </a:lnTo>
                  <a:lnTo>
                    <a:pt x="256" y="67"/>
                  </a:lnTo>
                  <a:lnTo>
                    <a:pt x="261" y="71"/>
                  </a:lnTo>
                  <a:lnTo>
                    <a:pt x="261" y="75"/>
                  </a:lnTo>
                  <a:lnTo>
                    <a:pt x="264" y="81"/>
                  </a:lnTo>
                  <a:lnTo>
                    <a:pt x="264" y="86"/>
                  </a:lnTo>
                  <a:lnTo>
                    <a:pt x="266" y="90"/>
                  </a:lnTo>
                  <a:lnTo>
                    <a:pt x="266" y="95"/>
                  </a:lnTo>
                  <a:lnTo>
                    <a:pt x="268" y="99"/>
                  </a:lnTo>
                  <a:lnTo>
                    <a:pt x="267" y="103"/>
                  </a:lnTo>
                  <a:lnTo>
                    <a:pt x="268" y="109"/>
                  </a:lnTo>
                  <a:lnTo>
                    <a:pt x="269" y="113"/>
                  </a:lnTo>
                  <a:lnTo>
                    <a:pt x="273" y="119"/>
                  </a:lnTo>
                  <a:lnTo>
                    <a:pt x="274" y="124"/>
                  </a:lnTo>
                  <a:lnTo>
                    <a:pt x="275" y="128"/>
                  </a:lnTo>
                  <a:lnTo>
                    <a:pt x="276" y="134"/>
                  </a:lnTo>
                  <a:lnTo>
                    <a:pt x="277" y="138"/>
                  </a:lnTo>
                  <a:lnTo>
                    <a:pt x="277" y="143"/>
                  </a:lnTo>
                  <a:lnTo>
                    <a:pt x="277" y="147"/>
                  </a:lnTo>
                  <a:lnTo>
                    <a:pt x="274" y="153"/>
                  </a:lnTo>
                  <a:lnTo>
                    <a:pt x="276" y="156"/>
                  </a:lnTo>
                  <a:lnTo>
                    <a:pt x="277" y="162"/>
                  </a:lnTo>
                  <a:lnTo>
                    <a:pt x="278" y="167"/>
                  </a:lnTo>
                  <a:lnTo>
                    <a:pt x="275" y="172"/>
                  </a:lnTo>
                  <a:lnTo>
                    <a:pt x="271" y="181"/>
                  </a:lnTo>
                  <a:lnTo>
                    <a:pt x="0" y="243"/>
                  </a:lnTo>
                </a:path>
              </a:pathLst>
            </a:custGeom>
            <a:noFill/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98" name="Arc 13"/>
            <p:cNvSpPr>
              <a:spLocks/>
            </p:cNvSpPr>
            <p:nvPr/>
          </p:nvSpPr>
          <p:spPr bwMode="auto">
            <a:xfrm rot="720000">
              <a:off x="462" y="2694"/>
              <a:ext cx="133" cy="149"/>
            </a:xfrm>
            <a:custGeom>
              <a:avLst/>
              <a:gdLst>
                <a:gd name="T0" fmla="*/ 0 w 21745"/>
                <a:gd name="T1" fmla="*/ 0 h 21600"/>
                <a:gd name="T2" fmla="*/ 0 w 21745"/>
                <a:gd name="T3" fmla="*/ 0 h 21600"/>
                <a:gd name="T4" fmla="*/ 0 w 21745"/>
                <a:gd name="T5" fmla="*/ 0 h 21600"/>
                <a:gd name="T6" fmla="*/ 0 60000 65536"/>
                <a:gd name="T7" fmla="*/ 0 60000 65536"/>
                <a:gd name="T8" fmla="*/ 0 60000 65536"/>
                <a:gd name="T9" fmla="*/ 0 w 21745"/>
                <a:gd name="T10" fmla="*/ 0 h 21600"/>
                <a:gd name="T11" fmla="*/ 21745 w 2174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45" h="21600" fill="none" extrusionOk="0">
                  <a:moveTo>
                    <a:pt x="0" y="0"/>
                  </a:moveTo>
                  <a:cubicBezTo>
                    <a:pt x="48" y="0"/>
                    <a:pt x="96" y="-1"/>
                    <a:pt x="145" y="0"/>
                  </a:cubicBezTo>
                  <a:cubicBezTo>
                    <a:pt x="12074" y="0"/>
                    <a:pt x="21745" y="9670"/>
                    <a:pt x="21745" y="21600"/>
                  </a:cubicBezTo>
                </a:path>
                <a:path w="21745" h="21600" stroke="0" extrusionOk="0">
                  <a:moveTo>
                    <a:pt x="0" y="0"/>
                  </a:moveTo>
                  <a:cubicBezTo>
                    <a:pt x="48" y="0"/>
                    <a:pt x="96" y="-1"/>
                    <a:pt x="145" y="0"/>
                  </a:cubicBezTo>
                  <a:cubicBezTo>
                    <a:pt x="12074" y="0"/>
                    <a:pt x="21745" y="9670"/>
                    <a:pt x="21745" y="21600"/>
                  </a:cubicBezTo>
                  <a:lnTo>
                    <a:pt x="145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9" name="Line 14"/>
            <p:cNvSpPr>
              <a:spLocks noChangeShapeType="1"/>
            </p:cNvSpPr>
            <p:nvPr/>
          </p:nvSpPr>
          <p:spPr bwMode="auto">
            <a:xfrm flipH="1">
              <a:off x="336" y="2580"/>
              <a:ext cx="191" cy="34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0" name="Oval 15"/>
            <p:cNvSpPr>
              <a:spLocks noChangeArrowheads="1"/>
            </p:cNvSpPr>
            <p:nvPr/>
          </p:nvSpPr>
          <p:spPr bwMode="auto">
            <a:xfrm rot="-1860000">
              <a:off x="511" y="2697"/>
              <a:ext cx="63" cy="12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1" name="Line 16"/>
            <p:cNvSpPr>
              <a:spLocks noChangeShapeType="1"/>
            </p:cNvSpPr>
            <p:nvPr/>
          </p:nvSpPr>
          <p:spPr bwMode="auto">
            <a:xfrm flipV="1">
              <a:off x="336" y="2836"/>
              <a:ext cx="350" cy="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2" name="Freeform 17"/>
            <p:cNvSpPr>
              <a:spLocks/>
            </p:cNvSpPr>
            <p:nvPr/>
          </p:nvSpPr>
          <p:spPr bwMode="auto">
            <a:xfrm>
              <a:off x="2384" y="3836"/>
              <a:ext cx="248" cy="244"/>
            </a:xfrm>
            <a:custGeom>
              <a:avLst/>
              <a:gdLst>
                <a:gd name="T0" fmla="*/ 0 w 279"/>
                <a:gd name="T1" fmla="*/ 243 h 244"/>
                <a:gd name="T2" fmla="*/ 73 w 279"/>
                <a:gd name="T3" fmla="*/ 1 h 244"/>
                <a:gd name="T4" fmla="*/ 79 w 279"/>
                <a:gd name="T5" fmla="*/ 0 h 244"/>
                <a:gd name="T6" fmla="*/ 82 w 279"/>
                <a:gd name="T7" fmla="*/ 3 h 244"/>
                <a:gd name="T8" fmla="*/ 82 w 279"/>
                <a:gd name="T9" fmla="*/ 6 h 244"/>
                <a:gd name="T10" fmla="*/ 85 w 279"/>
                <a:gd name="T11" fmla="*/ 5 h 244"/>
                <a:gd name="T12" fmla="*/ 87 w 279"/>
                <a:gd name="T13" fmla="*/ 9 h 244"/>
                <a:gd name="T14" fmla="*/ 90 w 279"/>
                <a:gd name="T15" fmla="*/ 7 h 244"/>
                <a:gd name="T16" fmla="*/ 92 w 279"/>
                <a:gd name="T17" fmla="*/ 12 h 244"/>
                <a:gd name="T18" fmla="*/ 93 w 279"/>
                <a:gd name="T19" fmla="*/ 13 h 244"/>
                <a:gd name="T20" fmla="*/ 97 w 279"/>
                <a:gd name="T21" fmla="*/ 14 h 244"/>
                <a:gd name="T22" fmla="*/ 99 w 279"/>
                <a:gd name="T23" fmla="*/ 15 h 244"/>
                <a:gd name="T24" fmla="*/ 101 w 279"/>
                <a:gd name="T25" fmla="*/ 19 h 244"/>
                <a:gd name="T26" fmla="*/ 104 w 279"/>
                <a:gd name="T27" fmla="*/ 20 h 244"/>
                <a:gd name="T28" fmla="*/ 106 w 279"/>
                <a:gd name="T29" fmla="*/ 23 h 244"/>
                <a:gd name="T30" fmla="*/ 110 w 279"/>
                <a:gd name="T31" fmla="*/ 25 h 244"/>
                <a:gd name="T32" fmla="*/ 111 w 279"/>
                <a:gd name="T33" fmla="*/ 29 h 244"/>
                <a:gd name="T34" fmla="*/ 113 w 279"/>
                <a:gd name="T35" fmla="*/ 32 h 244"/>
                <a:gd name="T36" fmla="*/ 114 w 279"/>
                <a:gd name="T37" fmla="*/ 36 h 244"/>
                <a:gd name="T38" fmla="*/ 116 w 279"/>
                <a:gd name="T39" fmla="*/ 39 h 244"/>
                <a:gd name="T40" fmla="*/ 117 w 279"/>
                <a:gd name="T41" fmla="*/ 45 h 244"/>
                <a:gd name="T42" fmla="*/ 119 w 279"/>
                <a:gd name="T43" fmla="*/ 46 h 244"/>
                <a:gd name="T44" fmla="*/ 123 w 279"/>
                <a:gd name="T45" fmla="*/ 55 h 244"/>
                <a:gd name="T46" fmla="*/ 123 w 279"/>
                <a:gd name="T47" fmla="*/ 58 h 244"/>
                <a:gd name="T48" fmla="*/ 126 w 279"/>
                <a:gd name="T49" fmla="*/ 63 h 244"/>
                <a:gd name="T50" fmla="*/ 126 w 279"/>
                <a:gd name="T51" fmla="*/ 67 h 244"/>
                <a:gd name="T52" fmla="*/ 129 w 279"/>
                <a:gd name="T53" fmla="*/ 71 h 244"/>
                <a:gd name="T54" fmla="*/ 129 w 279"/>
                <a:gd name="T55" fmla="*/ 75 h 244"/>
                <a:gd name="T56" fmla="*/ 131 w 279"/>
                <a:gd name="T57" fmla="*/ 81 h 244"/>
                <a:gd name="T58" fmla="*/ 131 w 279"/>
                <a:gd name="T59" fmla="*/ 86 h 244"/>
                <a:gd name="T60" fmla="*/ 132 w 279"/>
                <a:gd name="T61" fmla="*/ 90 h 244"/>
                <a:gd name="T62" fmla="*/ 132 w 279"/>
                <a:gd name="T63" fmla="*/ 95 h 244"/>
                <a:gd name="T64" fmla="*/ 132 w 279"/>
                <a:gd name="T65" fmla="*/ 99 h 244"/>
                <a:gd name="T66" fmla="*/ 132 w 279"/>
                <a:gd name="T67" fmla="*/ 103 h 244"/>
                <a:gd name="T68" fmla="*/ 132 w 279"/>
                <a:gd name="T69" fmla="*/ 109 h 244"/>
                <a:gd name="T70" fmla="*/ 132 w 279"/>
                <a:gd name="T71" fmla="*/ 113 h 244"/>
                <a:gd name="T72" fmla="*/ 135 w 279"/>
                <a:gd name="T73" fmla="*/ 119 h 244"/>
                <a:gd name="T74" fmla="*/ 136 w 279"/>
                <a:gd name="T75" fmla="*/ 124 h 244"/>
                <a:gd name="T76" fmla="*/ 136 w 279"/>
                <a:gd name="T77" fmla="*/ 128 h 244"/>
                <a:gd name="T78" fmla="*/ 136 w 279"/>
                <a:gd name="T79" fmla="*/ 134 h 244"/>
                <a:gd name="T80" fmla="*/ 137 w 279"/>
                <a:gd name="T81" fmla="*/ 138 h 244"/>
                <a:gd name="T82" fmla="*/ 137 w 279"/>
                <a:gd name="T83" fmla="*/ 143 h 244"/>
                <a:gd name="T84" fmla="*/ 137 w 279"/>
                <a:gd name="T85" fmla="*/ 147 h 244"/>
                <a:gd name="T86" fmla="*/ 136 w 279"/>
                <a:gd name="T87" fmla="*/ 153 h 244"/>
                <a:gd name="T88" fmla="*/ 136 w 279"/>
                <a:gd name="T89" fmla="*/ 156 h 244"/>
                <a:gd name="T90" fmla="*/ 137 w 279"/>
                <a:gd name="T91" fmla="*/ 162 h 244"/>
                <a:gd name="T92" fmla="*/ 138 w 279"/>
                <a:gd name="T93" fmla="*/ 167 h 244"/>
                <a:gd name="T94" fmla="*/ 136 w 279"/>
                <a:gd name="T95" fmla="*/ 172 h 244"/>
                <a:gd name="T96" fmla="*/ 133 w 279"/>
                <a:gd name="T97" fmla="*/ 181 h 244"/>
                <a:gd name="T98" fmla="*/ 0 w 279"/>
                <a:gd name="T99" fmla="*/ 243 h 24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79"/>
                <a:gd name="T151" fmla="*/ 0 h 244"/>
                <a:gd name="T152" fmla="*/ 279 w 279"/>
                <a:gd name="T153" fmla="*/ 244 h 244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79" h="244">
                  <a:moveTo>
                    <a:pt x="0" y="243"/>
                  </a:moveTo>
                  <a:lnTo>
                    <a:pt x="148" y="1"/>
                  </a:lnTo>
                  <a:lnTo>
                    <a:pt x="160" y="0"/>
                  </a:lnTo>
                  <a:lnTo>
                    <a:pt x="167" y="3"/>
                  </a:lnTo>
                  <a:lnTo>
                    <a:pt x="168" y="6"/>
                  </a:lnTo>
                  <a:lnTo>
                    <a:pt x="173" y="5"/>
                  </a:lnTo>
                  <a:lnTo>
                    <a:pt x="177" y="9"/>
                  </a:lnTo>
                  <a:lnTo>
                    <a:pt x="182" y="7"/>
                  </a:lnTo>
                  <a:lnTo>
                    <a:pt x="184" y="12"/>
                  </a:lnTo>
                  <a:lnTo>
                    <a:pt x="190" y="13"/>
                  </a:lnTo>
                  <a:lnTo>
                    <a:pt x="196" y="14"/>
                  </a:lnTo>
                  <a:lnTo>
                    <a:pt x="201" y="15"/>
                  </a:lnTo>
                  <a:lnTo>
                    <a:pt x="205" y="19"/>
                  </a:lnTo>
                  <a:lnTo>
                    <a:pt x="210" y="20"/>
                  </a:lnTo>
                  <a:lnTo>
                    <a:pt x="215" y="23"/>
                  </a:lnTo>
                  <a:lnTo>
                    <a:pt x="222" y="25"/>
                  </a:lnTo>
                  <a:lnTo>
                    <a:pt x="226" y="29"/>
                  </a:lnTo>
                  <a:lnTo>
                    <a:pt x="229" y="32"/>
                  </a:lnTo>
                  <a:lnTo>
                    <a:pt x="231" y="36"/>
                  </a:lnTo>
                  <a:lnTo>
                    <a:pt x="235" y="39"/>
                  </a:lnTo>
                  <a:lnTo>
                    <a:pt x="238" y="45"/>
                  </a:lnTo>
                  <a:lnTo>
                    <a:pt x="242" y="46"/>
                  </a:lnTo>
                  <a:lnTo>
                    <a:pt x="248" y="55"/>
                  </a:lnTo>
                  <a:lnTo>
                    <a:pt x="249" y="58"/>
                  </a:lnTo>
                  <a:lnTo>
                    <a:pt x="255" y="63"/>
                  </a:lnTo>
                  <a:lnTo>
                    <a:pt x="256" y="67"/>
                  </a:lnTo>
                  <a:lnTo>
                    <a:pt x="261" y="71"/>
                  </a:lnTo>
                  <a:lnTo>
                    <a:pt x="261" y="75"/>
                  </a:lnTo>
                  <a:lnTo>
                    <a:pt x="264" y="81"/>
                  </a:lnTo>
                  <a:lnTo>
                    <a:pt x="264" y="86"/>
                  </a:lnTo>
                  <a:lnTo>
                    <a:pt x="266" y="90"/>
                  </a:lnTo>
                  <a:lnTo>
                    <a:pt x="266" y="95"/>
                  </a:lnTo>
                  <a:lnTo>
                    <a:pt x="268" y="99"/>
                  </a:lnTo>
                  <a:lnTo>
                    <a:pt x="267" y="103"/>
                  </a:lnTo>
                  <a:lnTo>
                    <a:pt x="268" y="109"/>
                  </a:lnTo>
                  <a:lnTo>
                    <a:pt x="269" y="113"/>
                  </a:lnTo>
                  <a:lnTo>
                    <a:pt x="273" y="119"/>
                  </a:lnTo>
                  <a:lnTo>
                    <a:pt x="274" y="124"/>
                  </a:lnTo>
                  <a:lnTo>
                    <a:pt x="275" y="128"/>
                  </a:lnTo>
                  <a:lnTo>
                    <a:pt x="276" y="134"/>
                  </a:lnTo>
                  <a:lnTo>
                    <a:pt x="277" y="138"/>
                  </a:lnTo>
                  <a:lnTo>
                    <a:pt x="277" y="143"/>
                  </a:lnTo>
                  <a:lnTo>
                    <a:pt x="277" y="147"/>
                  </a:lnTo>
                  <a:lnTo>
                    <a:pt x="274" y="153"/>
                  </a:lnTo>
                  <a:lnTo>
                    <a:pt x="276" y="156"/>
                  </a:lnTo>
                  <a:lnTo>
                    <a:pt x="277" y="162"/>
                  </a:lnTo>
                  <a:lnTo>
                    <a:pt x="278" y="167"/>
                  </a:lnTo>
                  <a:lnTo>
                    <a:pt x="275" y="172"/>
                  </a:lnTo>
                  <a:lnTo>
                    <a:pt x="271" y="181"/>
                  </a:lnTo>
                  <a:lnTo>
                    <a:pt x="0" y="243"/>
                  </a:lnTo>
                </a:path>
              </a:pathLst>
            </a:custGeom>
            <a:noFill/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03" name="Arc 18"/>
            <p:cNvSpPr>
              <a:spLocks/>
            </p:cNvSpPr>
            <p:nvPr/>
          </p:nvSpPr>
          <p:spPr bwMode="auto">
            <a:xfrm rot="720000">
              <a:off x="2510" y="3846"/>
              <a:ext cx="133" cy="149"/>
            </a:xfrm>
            <a:custGeom>
              <a:avLst/>
              <a:gdLst>
                <a:gd name="T0" fmla="*/ 0 w 21745"/>
                <a:gd name="T1" fmla="*/ 0 h 21600"/>
                <a:gd name="T2" fmla="*/ 0 w 21745"/>
                <a:gd name="T3" fmla="*/ 0 h 21600"/>
                <a:gd name="T4" fmla="*/ 0 w 21745"/>
                <a:gd name="T5" fmla="*/ 0 h 21600"/>
                <a:gd name="T6" fmla="*/ 0 60000 65536"/>
                <a:gd name="T7" fmla="*/ 0 60000 65536"/>
                <a:gd name="T8" fmla="*/ 0 60000 65536"/>
                <a:gd name="T9" fmla="*/ 0 w 21745"/>
                <a:gd name="T10" fmla="*/ 0 h 21600"/>
                <a:gd name="T11" fmla="*/ 21745 w 2174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45" h="21600" fill="none" extrusionOk="0">
                  <a:moveTo>
                    <a:pt x="0" y="0"/>
                  </a:moveTo>
                  <a:cubicBezTo>
                    <a:pt x="48" y="0"/>
                    <a:pt x="96" y="-1"/>
                    <a:pt x="145" y="0"/>
                  </a:cubicBezTo>
                  <a:cubicBezTo>
                    <a:pt x="12074" y="0"/>
                    <a:pt x="21745" y="9670"/>
                    <a:pt x="21745" y="21600"/>
                  </a:cubicBezTo>
                </a:path>
                <a:path w="21745" h="21600" stroke="0" extrusionOk="0">
                  <a:moveTo>
                    <a:pt x="0" y="0"/>
                  </a:moveTo>
                  <a:cubicBezTo>
                    <a:pt x="48" y="0"/>
                    <a:pt x="96" y="-1"/>
                    <a:pt x="145" y="0"/>
                  </a:cubicBezTo>
                  <a:cubicBezTo>
                    <a:pt x="12074" y="0"/>
                    <a:pt x="21745" y="9670"/>
                    <a:pt x="21745" y="21600"/>
                  </a:cubicBezTo>
                  <a:lnTo>
                    <a:pt x="145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4" name="Line 19"/>
            <p:cNvSpPr>
              <a:spLocks noChangeShapeType="1"/>
            </p:cNvSpPr>
            <p:nvPr/>
          </p:nvSpPr>
          <p:spPr bwMode="auto">
            <a:xfrm flipH="1">
              <a:off x="2384" y="3732"/>
              <a:ext cx="191" cy="34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5" name="Oval 20"/>
            <p:cNvSpPr>
              <a:spLocks noChangeArrowheads="1"/>
            </p:cNvSpPr>
            <p:nvPr/>
          </p:nvSpPr>
          <p:spPr bwMode="auto">
            <a:xfrm rot="-1860000">
              <a:off x="2559" y="3849"/>
              <a:ext cx="63" cy="12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6" name="Line 21"/>
            <p:cNvSpPr>
              <a:spLocks noChangeShapeType="1"/>
            </p:cNvSpPr>
            <p:nvPr/>
          </p:nvSpPr>
          <p:spPr bwMode="auto">
            <a:xfrm flipV="1">
              <a:off x="2384" y="3988"/>
              <a:ext cx="350" cy="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7" name="Line 22"/>
            <p:cNvSpPr>
              <a:spLocks noChangeShapeType="1"/>
            </p:cNvSpPr>
            <p:nvPr/>
          </p:nvSpPr>
          <p:spPr bwMode="auto">
            <a:xfrm>
              <a:off x="1207" y="1989"/>
              <a:ext cx="1193" cy="6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08" name="Line 23"/>
            <p:cNvSpPr>
              <a:spLocks noChangeShapeType="1"/>
            </p:cNvSpPr>
            <p:nvPr/>
          </p:nvSpPr>
          <p:spPr bwMode="auto">
            <a:xfrm>
              <a:off x="1202" y="2827"/>
              <a:ext cx="1193" cy="6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09" name="Line 24"/>
            <p:cNvSpPr>
              <a:spLocks noChangeShapeType="1"/>
            </p:cNvSpPr>
            <p:nvPr/>
          </p:nvSpPr>
          <p:spPr bwMode="auto">
            <a:xfrm>
              <a:off x="433" y="2021"/>
              <a:ext cx="762" cy="4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0" name="Line 25"/>
            <p:cNvSpPr>
              <a:spLocks noChangeShapeType="1"/>
            </p:cNvSpPr>
            <p:nvPr/>
          </p:nvSpPr>
          <p:spPr bwMode="auto">
            <a:xfrm>
              <a:off x="2406" y="3121"/>
              <a:ext cx="762" cy="4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1" name="Line 26"/>
            <p:cNvSpPr>
              <a:spLocks noChangeShapeType="1"/>
            </p:cNvSpPr>
            <p:nvPr/>
          </p:nvSpPr>
          <p:spPr bwMode="auto">
            <a:xfrm>
              <a:off x="1207" y="2453"/>
              <a:ext cx="1193" cy="6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2" name="Oval 27"/>
            <p:cNvSpPr>
              <a:spLocks noChangeArrowheads="1"/>
            </p:cNvSpPr>
            <p:nvPr/>
          </p:nvSpPr>
          <p:spPr bwMode="auto">
            <a:xfrm>
              <a:off x="2570" y="3201"/>
              <a:ext cx="36" cy="40"/>
            </a:xfrm>
            <a:prstGeom prst="ellipse">
              <a:avLst/>
            </a:prstGeom>
            <a:solidFill>
              <a:srgbClr val="037C03"/>
            </a:solidFill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3" name="Oval 28"/>
            <p:cNvSpPr>
              <a:spLocks noChangeArrowheads="1"/>
            </p:cNvSpPr>
            <p:nvPr/>
          </p:nvSpPr>
          <p:spPr bwMode="auto">
            <a:xfrm>
              <a:off x="948" y="2299"/>
              <a:ext cx="36" cy="40"/>
            </a:xfrm>
            <a:prstGeom prst="ellipse">
              <a:avLst/>
            </a:prstGeom>
            <a:solidFill>
              <a:srgbClr val="037C03"/>
            </a:solidFill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9819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Depth from disparity</a:t>
            </a:r>
          </a:p>
        </p:txBody>
      </p:sp>
      <p:sp>
        <p:nvSpPr>
          <p:cNvPr id="13318" name="Oval 5"/>
          <p:cNvSpPr>
            <a:spLocks noChangeArrowheads="1"/>
          </p:cNvSpPr>
          <p:nvPr/>
        </p:nvSpPr>
        <p:spPr bwMode="auto">
          <a:xfrm>
            <a:off x="3392488" y="4069126"/>
            <a:ext cx="90487" cy="9178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Oval 6"/>
          <p:cNvSpPr>
            <a:spLocks noChangeArrowheads="1"/>
          </p:cNvSpPr>
          <p:nvPr/>
        </p:nvSpPr>
        <p:spPr bwMode="auto">
          <a:xfrm>
            <a:off x="5835650" y="4069126"/>
            <a:ext cx="90487" cy="9178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Line 7"/>
          <p:cNvSpPr>
            <a:spLocks noChangeShapeType="1"/>
          </p:cNvSpPr>
          <p:nvPr/>
        </p:nvSpPr>
        <p:spPr bwMode="auto">
          <a:xfrm>
            <a:off x="2849563" y="3426651"/>
            <a:ext cx="11763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1" name="Line 8"/>
          <p:cNvSpPr>
            <a:spLocks noChangeShapeType="1"/>
          </p:cNvSpPr>
          <p:nvPr/>
        </p:nvSpPr>
        <p:spPr bwMode="auto">
          <a:xfrm>
            <a:off x="5292725" y="3426651"/>
            <a:ext cx="11763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2" name="Oval 9"/>
          <p:cNvSpPr>
            <a:spLocks noChangeArrowheads="1"/>
          </p:cNvSpPr>
          <p:nvPr/>
        </p:nvSpPr>
        <p:spPr bwMode="auto">
          <a:xfrm>
            <a:off x="4531122" y="1459071"/>
            <a:ext cx="90487" cy="9178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3" name="Line 10"/>
          <p:cNvSpPr>
            <a:spLocks noChangeShapeType="1"/>
          </p:cNvSpPr>
          <p:nvPr/>
        </p:nvSpPr>
        <p:spPr bwMode="auto">
          <a:xfrm flipV="1">
            <a:off x="3482975" y="1499226"/>
            <a:ext cx="1085850" cy="2569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4" name="Line 11"/>
          <p:cNvSpPr>
            <a:spLocks noChangeShapeType="1"/>
          </p:cNvSpPr>
          <p:nvPr/>
        </p:nvSpPr>
        <p:spPr bwMode="auto">
          <a:xfrm flipH="1" flipV="1">
            <a:off x="4568825" y="1499226"/>
            <a:ext cx="1357312" cy="266168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5" name="Line 12"/>
          <p:cNvSpPr>
            <a:spLocks noChangeShapeType="1"/>
          </p:cNvSpPr>
          <p:nvPr/>
        </p:nvSpPr>
        <p:spPr bwMode="auto">
          <a:xfrm flipV="1">
            <a:off x="3445272" y="3426651"/>
            <a:ext cx="0" cy="642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6" name="Text Box 13"/>
          <p:cNvSpPr txBox="1">
            <a:spLocks noChangeArrowheads="1"/>
          </p:cNvSpPr>
          <p:nvPr/>
        </p:nvSpPr>
        <p:spPr bwMode="auto">
          <a:xfrm>
            <a:off x="3196432" y="3560500"/>
            <a:ext cx="262037" cy="42640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200"/>
              <a:t>f</a:t>
            </a:r>
          </a:p>
        </p:txBody>
      </p:sp>
      <p:sp>
        <p:nvSpPr>
          <p:cNvPr id="13327" name="Oval 14"/>
          <p:cNvSpPr>
            <a:spLocks noChangeArrowheads="1"/>
          </p:cNvSpPr>
          <p:nvPr/>
        </p:nvSpPr>
        <p:spPr bwMode="auto">
          <a:xfrm>
            <a:off x="3716735" y="3375023"/>
            <a:ext cx="90487" cy="9178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8" name="Oval 15"/>
          <p:cNvSpPr>
            <a:spLocks noChangeArrowheads="1"/>
          </p:cNvSpPr>
          <p:nvPr/>
        </p:nvSpPr>
        <p:spPr bwMode="auto">
          <a:xfrm>
            <a:off x="5513288" y="3375023"/>
            <a:ext cx="90487" cy="9178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9" name="Line 16"/>
          <p:cNvSpPr>
            <a:spLocks noChangeShapeType="1"/>
          </p:cNvSpPr>
          <p:nvPr/>
        </p:nvSpPr>
        <p:spPr bwMode="auto">
          <a:xfrm flipV="1">
            <a:off x="5562600" y="3461084"/>
            <a:ext cx="0" cy="642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0" name="Line 17"/>
          <p:cNvSpPr>
            <a:spLocks noChangeShapeType="1"/>
          </p:cNvSpPr>
          <p:nvPr/>
        </p:nvSpPr>
        <p:spPr bwMode="auto">
          <a:xfrm>
            <a:off x="3392488" y="3334869"/>
            <a:ext cx="361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sm"/>
            <a:tailEnd type="arrow" w="med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3" name="Text Box 20"/>
          <p:cNvSpPr txBox="1">
            <a:spLocks noChangeArrowheads="1"/>
          </p:cNvSpPr>
          <p:nvPr/>
        </p:nvSpPr>
        <p:spPr bwMode="auto">
          <a:xfrm>
            <a:off x="5562600" y="2971800"/>
            <a:ext cx="386457" cy="42640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200" dirty="0"/>
              <a:t>x’</a:t>
            </a:r>
          </a:p>
        </p:txBody>
      </p:sp>
      <p:sp>
        <p:nvSpPr>
          <p:cNvPr id="13334" name="Text Box 21"/>
          <p:cNvSpPr txBox="1">
            <a:spLocks noChangeArrowheads="1"/>
          </p:cNvSpPr>
          <p:nvPr/>
        </p:nvSpPr>
        <p:spPr bwMode="auto">
          <a:xfrm>
            <a:off x="4022130" y="4147523"/>
            <a:ext cx="1255514" cy="7610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200"/>
              <a:t>Baseline</a:t>
            </a:r>
            <a:br>
              <a:rPr lang="en-US" sz="2200"/>
            </a:br>
            <a:r>
              <a:rPr lang="en-US" sz="2200"/>
              <a:t>B</a:t>
            </a:r>
          </a:p>
        </p:txBody>
      </p:sp>
      <p:sp>
        <p:nvSpPr>
          <p:cNvPr id="13335" name="Line 22"/>
          <p:cNvSpPr>
            <a:spLocks noChangeShapeType="1"/>
          </p:cNvSpPr>
          <p:nvPr/>
        </p:nvSpPr>
        <p:spPr bwMode="auto">
          <a:xfrm flipV="1">
            <a:off x="6740525" y="1499226"/>
            <a:ext cx="0" cy="266168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6" name="Text Box 23"/>
          <p:cNvSpPr txBox="1">
            <a:spLocks noChangeArrowheads="1"/>
          </p:cNvSpPr>
          <p:nvPr/>
        </p:nvSpPr>
        <p:spPr bwMode="auto">
          <a:xfrm>
            <a:off x="6838553" y="2459114"/>
            <a:ext cx="324247" cy="42640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200"/>
              <a:t>z</a:t>
            </a:r>
          </a:p>
        </p:txBody>
      </p:sp>
      <p:sp>
        <p:nvSpPr>
          <p:cNvPr id="13337" name="Text Box 24"/>
          <p:cNvSpPr txBox="1">
            <a:spLocks noChangeArrowheads="1"/>
          </p:cNvSpPr>
          <p:nvPr/>
        </p:nvSpPr>
        <p:spPr bwMode="auto">
          <a:xfrm>
            <a:off x="2992835" y="4149435"/>
            <a:ext cx="916186" cy="42640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200"/>
              <a:t>O</a:t>
            </a:r>
            <a:endParaRPr lang="en-US" sz="2200" baseline="-25000"/>
          </a:p>
        </p:txBody>
      </p:sp>
      <p:sp>
        <p:nvSpPr>
          <p:cNvPr id="13338" name="Text Box 25"/>
          <p:cNvSpPr txBox="1">
            <a:spLocks noChangeArrowheads="1"/>
          </p:cNvSpPr>
          <p:nvPr/>
        </p:nvSpPr>
        <p:spPr bwMode="auto">
          <a:xfrm>
            <a:off x="5473700" y="4149435"/>
            <a:ext cx="916186" cy="42640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200"/>
              <a:t>O’</a:t>
            </a:r>
            <a:endParaRPr lang="en-US" sz="2200" baseline="-25000"/>
          </a:p>
        </p:txBody>
      </p:sp>
      <p:sp>
        <p:nvSpPr>
          <p:cNvPr id="13339" name="Text Box 26"/>
          <p:cNvSpPr txBox="1">
            <a:spLocks noChangeArrowheads="1"/>
          </p:cNvSpPr>
          <p:nvPr/>
        </p:nvSpPr>
        <p:spPr bwMode="auto">
          <a:xfrm>
            <a:off x="4116388" y="990600"/>
            <a:ext cx="916186" cy="4283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200"/>
              <a:t>X</a:t>
            </a:r>
            <a:endParaRPr lang="en-US" sz="2200" baseline="-25000"/>
          </a:p>
        </p:txBody>
      </p:sp>
      <p:sp>
        <p:nvSpPr>
          <p:cNvPr id="13340" name="Line 27"/>
          <p:cNvSpPr>
            <a:spLocks noChangeShapeType="1"/>
          </p:cNvSpPr>
          <p:nvPr/>
        </p:nvSpPr>
        <p:spPr bwMode="auto">
          <a:xfrm>
            <a:off x="3535760" y="4109281"/>
            <a:ext cx="22621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1" name="Text Box 28"/>
          <p:cNvSpPr txBox="1">
            <a:spLocks noChangeArrowheads="1"/>
          </p:cNvSpPr>
          <p:nvPr/>
        </p:nvSpPr>
        <p:spPr bwMode="auto">
          <a:xfrm>
            <a:off x="5257800" y="3657600"/>
            <a:ext cx="262037" cy="4283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200" dirty="0"/>
              <a:t>f</a:t>
            </a:r>
          </a:p>
        </p:txBody>
      </p:sp>
      <p:graphicFrame>
        <p:nvGraphicFramePr>
          <p:cNvPr id="426028" name="Object 44"/>
          <p:cNvGraphicFramePr>
            <a:graphicFrameLocks noGrp="1" noChangeAspect="1"/>
          </p:cNvGraphicFramePr>
          <p:nvPr>
            <p:ph idx="1"/>
          </p:nvPr>
        </p:nvGraphicFramePr>
        <p:xfrm>
          <a:off x="2971800" y="5029200"/>
          <a:ext cx="358140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5" name="Equation" r:id="rId4" imgW="1536480" imgH="393480" progId="Equation.3">
                  <p:embed/>
                </p:oleObj>
              </mc:Choice>
              <mc:Fallback>
                <p:oleObj name="Equation" r:id="rId4" imgW="15364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029200"/>
                        <a:ext cx="3581400" cy="917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6032" name="Text Box 48"/>
          <p:cNvSpPr txBox="1">
            <a:spLocks noChangeArrowheads="1"/>
          </p:cNvSpPr>
          <p:nvPr/>
        </p:nvSpPr>
        <p:spPr bwMode="auto">
          <a:xfrm>
            <a:off x="2478390" y="6096000"/>
            <a:ext cx="45320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Disparity is inversely proportional to </a:t>
            </a:r>
            <a:r>
              <a:rPr lang="en-US" dirty="0" smtClean="0"/>
              <a:t>depth.</a:t>
            </a:r>
            <a:endParaRPr lang="en-US" dirty="0"/>
          </a:p>
        </p:txBody>
      </p:sp>
      <p:sp>
        <p:nvSpPr>
          <p:cNvPr id="30" name="Line 17"/>
          <p:cNvSpPr>
            <a:spLocks noChangeShapeType="1"/>
          </p:cNvSpPr>
          <p:nvPr/>
        </p:nvSpPr>
        <p:spPr bwMode="auto">
          <a:xfrm>
            <a:off x="5303520" y="3352800"/>
            <a:ext cx="18288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sm"/>
            <a:tailEnd type="arrow" w="med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1" name="Text Box 18"/>
          <p:cNvSpPr txBox="1">
            <a:spLocks noChangeArrowheads="1"/>
          </p:cNvSpPr>
          <p:nvPr/>
        </p:nvSpPr>
        <p:spPr bwMode="auto">
          <a:xfrm>
            <a:off x="3437732" y="2919937"/>
            <a:ext cx="324247" cy="42640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200"/>
              <a:t>x</a:t>
            </a:r>
          </a:p>
        </p:txBody>
      </p:sp>
      <p:graphicFrame>
        <p:nvGraphicFramePr>
          <p:cNvPr id="4" name="Object 44"/>
          <p:cNvGraphicFramePr>
            <a:graphicFrameLocks noChangeAspect="1"/>
          </p:cNvGraphicFramePr>
          <p:nvPr/>
        </p:nvGraphicFramePr>
        <p:xfrm>
          <a:off x="874713" y="2316163"/>
          <a:ext cx="1778000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6" name="Equation" r:id="rId6" imgW="761760" imgH="393480" progId="Equation.3">
                  <p:embed/>
                </p:oleObj>
              </mc:Choice>
              <mc:Fallback>
                <p:oleObj name="Equation" r:id="rId6" imgW="7617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13" y="2316163"/>
                        <a:ext cx="1778000" cy="915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721116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603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reeform 2"/>
          <p:cNvSpPr>
            <a:spLocks/>
          </p:cNvSpPr>
          <p:nvPr/>
        </p:nvSpPr>
        <p:spPr bwMode="auto">
          <a:xfrm>
            <a:off x="6418263" y="685800"/>
            <a:ext cx="1220787" cy="839788"/>
          </a:xfrm>
          <a:custGeom>
            <a:avLst/>
            <a:gdLst>
              <a:gd name="T0" fmla="*/ 2147483647 w 865"/>
              <a:gd name="T1" fmla="*/ 0 h 529"/>
              <a:gd name="T2" fmla="*/ 2147483647 w 865"/>
              <a:gd name="T3" fmla="*/ 2147483647 h 529"/>
              <a:gd name="T4" fmla="*/ 2147483647 w 865"/>
              <a:gd name="T5" fmla="*/ 2147483647 h 529"/>
              <a:gd name="T6" fmla="*/ 2147483647 w 865"/>
              <a:gd name="T7" fmla="*/ 2147483647 h 529"/>
              <a:gd name="T8" fmla="*/ 2147483647 w 865"/>
              <a:gd name="T9" fmla="*/ 2147483647 h 529"/>
              <a:gd name="T10" fmla="*/ 2147483647 w 865"/>
              <a:gd name="T11" fmla="*/ 2147483647 h 529"/>
              <a:gd name="T12" fmla="*/ 2147483647 w 865"/>
              <a:gd name="T13" fmla="*/ 2147483647 h 529"/>
              <a:gd name="T14" fmla="*/ 2147483647 w 865"/>
              <a:gd name="T15" fmla="*/ 2147483647 h 529"/>
              <a:gd name="T16" fmla="*/ 2147483647 w 865"/>
              <a:gd name="T17" fmla="*/ 2147483647 h 529"/>
              <a:gd name="T18" fmla="*/ 0 w 865"/>
              <a:gd name="T19" fmla="*/ 2147483647 h 529"/>
              <a:gd name="T20" fmla="*/ 0 w 865"/>
              <a:gd name="T21" fmla="*/ 2147483647 h 529"/>
              <a:gd name="T22" fmla="*/ 0 w 865"/>
              <a:gd name="T23" fmla="*/ 2147483647 h 529"/>
              <a:gd name="T24" fmla="*/ 2147483647 w 865"/>
              <a:gd name="T25" fmla="*/ 2147483647 h 529"/>
              <a:gd name="T26" fmla="*/ 2147483647 w 865"/>
              <a:gd name="T27" fmla="*/ 2147483647 h 529"/>
              <a:gd name="T28" fmla="*/ 2147483647 w 865"/>
              <a:gd name="T29" fmla="*/ 2147483647 h 529"/>
              <a:gd name="T30" fmla="*/ 2147483647 w 865"/>
              <a:gd name="T31" fmla="*/ 2147483647 h 529"/>
              <a:gd name="T32" fmla="*/ 2147483647 w 865"/>
              <a:gd name="T33" fmla="*/ 2147483647 h 529"/>
              <a:gd name="T34" fmla="*/ 2147483647 w 865"/>
              <a:gd name="T35" fmla="*/ 2147483647 h 529"/>
              <a:gd name="T36" fmla="*/ 2147483647 w 865"/>
              <a:gd name="T37" fmla="*/ 2147483647 h 529"/>
              <a:gd name="T38" fmla="*/ 2147483647 w 865"/>
              <a:gd name="T39" fmla="*/ 2147483647 h 529"/>
              <a:gd name="T40" fmla="*/ 2147483647 w 865"/>
              <a:gd name="T41" fmla="*/ 2147483647 h 529"/>
              <a:gd name="T42" fmla="*/ 2147483647 w 865"/>
              <a:gd name="T43" fmla="*/ 2147483647 h 529"/>
              <a:gd name="T44" fmla="*/ 2147483647 w 865"/>
              <a:gd name="T45" fmla="*/ 2147483647 h 529"/>
              <a:gd name="T46" fmla="*/ 2147483647 w 865"/>
              <a:gd name="T47" fmla="*/ 2147483647 h 529"/>
              <a:gd name="T48" fmla="*/ 2147483647 w 865"/>
              <a:gd name="T49" fmla="*/ 2147483647 h 529"/>
              <a:gd name="T50" fmla="*/ 2147483647 w 865"/>
              <a:gd name="T51" fmla="*/ 2147483647 h 529"/>
              <a:gd name="T52" fmla="*/ 2147483647 w 865"/>
              <a:gd name="T53" fmla="*/ 2147483647 h 529"/>
              <a:gd name="T54" fmla="*/ 2147483647 w 865"/>
              <a:gd name="T55" fmla="*/ 2147483647 h 529"/>
              <a:gd name="T56" fmla="*/ 2147483647 w 865"/>
              <a:gd name="T57" fmla="*/ 2147483647 h 529"/>
              <a:gd name="T58" fmla="*/ 2147483647 w 865"/>
              <a:gd name="T59" fmla="*/ 2147483647 h 529"/>
              <a:gd name="T60" fmla="*/ 2147483647 w 865"/>
              <a:gd name="T61" fmla="*/ 2147483647 h 529"/>
              <a:gd name="T62" fmla="*/ 2147483647 w 865"/>
              <a:gd name="T63" fmla="*/ 2147483647 h 529"/>
              <a:gd name="T64" fmla="*/ 2147483647 w 865"/>
              <a:gd name="T65" fmla="*/ 2147483647 h 529"/>
              <a:gd name="T66" fmla="*/ 2147483647 w 865"/>
              <a:gd name="T67" fmla="*/ 2147483647 h 529"/>
              <a:gd name="T68" fmla="*/ 2147483647 w 865"/>
              <a:gd name="T69" fmla="*/ 2147483647 h 529"/>
              <a:gd name="T70" fmla="*/ 2147483647 w 865"/>
              <a:gd name="T71" fmla="*/ 2147483647 h 529"/>
              <a:gd name="T72" fmla="*/ 2147483647 w 865"/>
              <a:gd name="T73" fmla="*/ 2147483647 h 529"/>
              <a:gd name="T74" fmla="*/ 2147483647 w 865"/>
              <a:gd name="T75" fmla="*/ 2147483647 h 529"/>
              <a:gd name="T76" fmla="*/ 2147483647 w 865"/>
              <a:gd name="T77" fmla="*/ 2147483647 h 529"/>
              <a:gd name="T78" fmla="*/ 2147483647 w 865"/>
              <a:gd name="T79" fmla="*/ 0 h 529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865"/>
              <a:gd name="T121" fmla="*/ 0 h 529"/>
              <a:gd name="T122" fmla="*/ 865 w 865"/>
              <a:gd name="T123" fmla="*/ 529 h 529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865" h="529">
                <a:moveTo>
                  <a:pt x="84" y="0"/>
                </a:moveTo>
                <a:lnTo>
                  <a:pt x="72" y="24"/>
                </a:lnTo>
                <a:lnTo>
                  <a:pt x="72" y="48"/>
                </a:lnTo>
                <a:lnTo>
                  <a:pt x="48" y="72"/>
                </a:lnTo>
                <a:lnTo>
                  <a:pt x="36" y="96"/>
                </a:lnTo>
                <a:lnTo>
                  <a:pt x="36" y="120"/>
                </a:lnTo>
                <a:lnTo>
                  <a:pt x="36" y="144"/>
                </a:lnTo>
                <a:lnTo>
                  <a:pt x="24" y="168"/>
                </a:lnTo>
                <a:lnTo>
                  <a:pt x="12" y="192"/>
                </a:lnTo>
                <a:lnTo>
                  <a:pt x="0" y="216"/>
                </a:lnTo>
                <a:lnTo>
                  <a:pt x="0" y="240"/>
                </a:lnTo>
                <a:lnTo>
                  <a:pt x="0" y="264"/>
                </a:lnTo>
                <a:lnTo>
                  <a:pt x="12" y="288"/>
                </a:lnTo>
                <a:lnTo>
                  <a:pt x="12" y="312"/>
                </a:lnTo>
                <a:lnTo>
                  <a:pt x="24" y="336"/>
                </a:lnTo>
                <a:lnTo>
                  <a:pt x="24" y="360"/>
                </a:lnTo>
                <a:lnTo>
                  <a:pt x="36" y="384"/>
                </a:lnTo>
                <a:lnTo>
                  <a:pt x="36" y="408"/>
                </a:lnTo>
                <a:lnTo>
                  <a:pt x="48" y="432"/>
                </a:lnTo>
                <a:lnTo>
                  <a:pt x="60" y="456"/>
                </a:lnTo>
                <a:lnTo>
                  <a:pt x="852" y="528"/>
                </a:lnTo>
                <a:lnTo>
                  <a:pt x="804" y="480"/>
                </a:lnTo>
                <a:lnTo>
                  <a:pt x="792" y="456"/>
                </a:lnTo>
                <a:lnTo>
                  <a:pt x="780" y="420"/>
                </a:lnTo>
                <a:lnTo>
                  <a:pt x="768" y="396"/>
                </a:lnTo>
                <a:lnTo>
                  <a:pt x="756" y="372"/>
                </a:lnTo>
                <a:lnTo>
                  <a:pt x="744" y="348"/>
                </a:lnTo>
                <a:lnTo>
                  <a:pt x="744" y="324"/>
                </a:lnTo>
                <a:lnTo>
                  <a:pt x="744" y="288"/>
                </a:lnTo>
                <a:lnTo>
                  <a:pt x="744" y="264"/>
                </a:lnTo>
                <a:lnTo>
                  <a:pt x="744" y="240"/>
                </a:lnTo>
                <a:lnTo>
                  <a:pt x="768" y="216"/>
                </a:lnTo>
                <a:lnTo>
                  <a:pt x="768" y="192"/>
                </a:lnTo>
                <a:lnTo>
                  <a:pt x="780" y="168"/>
                </a:lnTo>
                <a:lnTo>
                  <a:pt x="804" y="156"/>
                </a:lnTo>
                <a:lnTo>
                  <a:pt x="804" y="132"/>
                </a:lnTo>
                <a:lnTo>
                  <a:pt x="828" y="108"/>
                </a:lnTo>
                <a:lnTo>
                  <a:pt x="852" y="96"/>
                </a:lnTo>
                <a:lnTo>
                  <a:pt x="864" y="72"/>
                </a:lnTo>
                <a:lnTo>
                  <a:pt x="84" y="0"/>
                </a:lnTo>
              </a:path>
            </a:pathLst>
          </a:custGeom>
          <a:gradFill rotWithShape="0">
            <a:gsLst>
              <a:gs pos="0">
                <a:srgbClr val="012501"/>
              </a:gs>
              <a:gs pos="100000">
                <a:srgbClr val="037C03"/>
              </a:gs>
            </a:gsLst>
            <a:lin ang="18900000" scaled="1"/>
          </a:gra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11" name="Line 3"/>
          <p:cNvSpPr>
            <a:spLocks noChangeShapeType="1"/>
          </p:cNvSpPr>
          <p:nvPr/>
        </p:nvSpPr>
        <p:spPr bwMode="auto">
          <a:xfrm>
            <a:off x="3827463" y="4038600"/>
            <a:ext cx="325120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2" name="Line 4"/>
          <p:cNvSpPr>
            <a:spLocks noChangeShapeType="1"/>
          </p:cNvSpPr>
          <p:nvPr/>
        </p:nvSpPr>
        <p:spPr bwMode="auto">
          <a:xfrm flipV="1">
            <a:off x="5148263" y="990600"/>
            <a:ext cx="1795462" cy="1771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3" name="Freeform 5"/>
          <p:cNvSpPr>
            <a:spLocks/>
          </p:cNvSpPr>
          <p:nvPr/>
        </p:nvSpPr>
        <p:spPr bwMode="auto">
          <a:xfrm>
            <a:off x="3759200" y="1447800"/>
            <a:ext cx="1695450" cy="1601788"/>
          </a:xfrm>
          <a:custGeom>
            <a:avLst/>
            <a:gdLst>
              <a:gd name="T0" fmla="*/ 2147483647 w 1201"/>
              <a:gd name="T1" fmla="*/ 2147483647 h 1009"/>
              <a:gd name="T2" fmla="*/ 2147483647 w 1201"/>
              <a:gd name="T3" fmla="*/ 2147483647 h 1009"/>
              <a:gd name="T4" fmla="*/ 2147483647 w 1201"/>
              <a:gd name="T5" fmla="*/ 2147483647 h 1009"/>
              <a:gd name="T6" fmla="*/ 0 w 1201"/>
              <a:gd name="T7" fmla="*/ 0 h 1009"/>
              <a:gd name="T8" fmla="*/ 2147483647 w 1201"/>
              <a:gd name="T9" fmla="*/ 2147483647 h 10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1"/>
              <a:gd name="T16" fmla="*/ 0 h 1009"/>
              <a:gd name="T17" fmla="*/ 1201 w 1201"/>
              <a:gd name="T18" fmla="*/ 1009 h 100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1" h="1009">
                <a:moveTo>
                  <a:pt x="336" y="576"/>
                </a:moveTo>
                <a:lnTo>
                  <a:pt x="1200" y="1008"/>
                </a:lnTo>
                <a:lnTo>
                  <a:pt x="864" y="432"/>
                </a:lnTo>
                <a:lnTo>
                  <a:pt x="0" y="0"/>
                </a:lnTo>
                <a:lnTo>
                  <a:pt x="336" y="576"/>
                </a:lnTo>
              </a:path>
            </a:pathLst>
          </a:custGeom>
          <a:solidFill>
            <a:srgbClr val="919191"/>
          </a:solidFill>
          <a:ln w="12700" cap="rnd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14" name="Line 6"/>
          <p:cNvSpPr>
            <a:spLocks noChangeShapeType="1"/>
          </p:cNvSpPr>
          <p:nvPr/>
        </p:nvSpPr>
        <p:spPr bwMode="auto">
          <a:xfrm flipH="1" flipV="1">
            <a:off x="6943725" y="990600"/>
            <a:ext cx="66675" cy="2438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Line 7"/>
          <p:cNvSpPr>
            <a:spLocks noChangeShapeType="1"/>
          </p:cNvSpPr>
          <p:nvPr/>
        </p:nvSpPr>
        <p:spPr bwMode="auto">
          <a:xfrm flipV="1">
            <a:off x="4470400" y="2743200"/>
            <a:ext cx="677863" cy="666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6" name="Freeform 8"/>
          <p:cNvSpPr>
            <a:spLocks/>
          </p:cNvSpPr>
          <p:nvPr/>
        </p:nvSpPr>
        <p:spPr bwMode="auto">
          <a:xfrm>
            <a:off x="6537325" y="2743200"/>
            <a:ext cx="1558925" cy="1525588"/>
          </a:xfrm>
          <a:custGeom>
            <a:avLst/>
            <a:gdLst>
              <a:gd name="T0" fmla="*/ 0 w 1105"/>
              <a:gd name="T1" fmla="*/ 2147483647 h 961"/>
              <a:gd name="T2" fmla="*/ 0 w 1105"/>
              <a:gd name="T3" fmla="*/ 2147483647 h 961"/>
              <a:gd name="T4" fmla="*/ 2147483647 w 1105"/>
              <a:gd name="T5" fmla="*/ 2147483647 h 961"/>
              <a:gd name="T6" fmla="*/ 2147483647 w 1105"/>
              <a:gd name="T7" fmla="*/ 0 h 961"/>
              <a:gd name="T8" fmla="*/ 0 w 1105"/>
              <a:gd name="T9" fmla="*/ 2147483647 h 9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05"/>
              <a:gd name="T16" fmla="*/ 0 h 961"/>
              <a:gd name="T17" fmla="*/ 1105 w 1105"/>
              <a:gd name="T18" fmla="*/ 961 h 96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05" h="961">
                <a:moveTo>
                  <a:pt x="0" y="202"/>
                </a:moveTo>
                <a:lnTo>
                  <a:pt x="0" y="960"/>
                </a:lnTo>
                <a:lnTo>
                  <a:pt x="1104" y="758"/>
                </a:lnTo>
                <a:lnTo>
                  <a:pt x="1104" y="0"/>
                </a:lnTo>
                <a:lnTo>
                  <a:pt x="0" y="202"/>
                </a:lnTo>
              </a:path>
            </a:pathLst>
          </a:custGeom>
          <a:solidFill>
            <a:srgbClr val="919191"/>
          </a:solidFill>
          <a:ln w="12700" cap="rnd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17" name="Line 9"/>
          <p:cNvSpPr>
            <a:spLocks noChangeShapeType="1"/>
          </p:cNvSpPr>
          <p:nvPr/>
        </p:nvSpPr>
        <p:spPr bwMode="auto">
          <a:xfrm flipH="1" flipV="1">
            <a:off x="7010400" y="3429000"/>
            <a:ext cx="34925" cy="1428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8" name="Line 10"/>
          <p:cNvSpPr>
            <a:spLocks noChangeShapeType="1"/>
          </p:cNvSpPr>
          <p:nvPr/>
        </p:nvSpPr>
        <p:spPr bwMode="auto">
          <a:xfrm flipV="1">
            <a:off x="3827463" y="3409950"/>
            <a:ext cx="642937" cy="628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9" name="Line 11"/>
          <p:cNvSpPr>
            <a:spLocks noChangeShapeType="1"/>
          </p:cNvSpPr>
          <p:nvPr/>
        </p:nvSpPr>
        <p:spPr bwMode="auto">
          <a:xfrm flipH="1" flipV="1">
            <a:off x="7045325" y="4857750"/>
            <a:ext cx="33338" cy="1009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0" name="Freeform 14"/>
          <p:cNvSpPr>
            <a:spLocks/>
          </p:cNvSpPr>
          <p:nvPr/>
        </p:nvSpPr>
        <p:spPr bwMode="auto">
          <a:xfrm rot="-1766867">
            <a:off x="7032625" y="5854700"/>
            <a:ext cx="285750" cy="485775"/>
          </a:xfrm>
          <a:custGeom>
            <a:avLst/>
            <a:gdLst>
              <a:gd name="T0" fmla="*/ 2147483647 w 202"/>
              <a:gd name="T1" fmla="*/ 2147483647 h 306"/>
              <a:gd name="T2" fmla="*/ 0 w 202"/>
              <a:gd name="T3" fmla="*/ 2147483647 h 306"/>
              <a:gd name="T4" fmla="*/ 2147483647 w 202"/>
              <a:gd name="T5" fmla="*/ 2147483647 h 306"/>
              <a:gd name="T6" fmla="*/ 2147483647 w 202"/>
              <a:gd name="T7" fmla="*/ 2147483647 h 306"/>
              <a:gd name="T8" fmla="*/ 2147483647 w 202"/>
              <a:gd name="T9" fmla="*/ 2147483647 h 306"/>
              <a:gd name="T10" fmla="*/ 2147483647 w 202"/>
              <a:gd name="T11" fmla="*/ 2147483647 h 306"/>
              <a:gd name="T12" fmla="*/ 2147483647 w 202"/>
              <a:gd name="T13" fmla="*/ 2147483647 h 306"/>
              <a:gd name="T14" fmla="*/ 2147483647 w 202"/>
              <a:gd name="T15" fmla="*/ 2147483647 h 306"/>
              <a:gd name="T16" fmla="*/ 2147483647 w 202"/>
              <a:gd name="T17" fmla="*/ 2147483647 h 306"/>
              <a:gd name="T18" fmla="*/ 2147483647 w 202"/>
              <a:gd name="T19" fmla="*/ 2147483647 h 306"/>
              <a:gd name="T20" fmla="*/ 2147483647 w 202"/>
              <a:gd name="T21" fmla="*/ 2147483647 h 306"/>
              <a:gd name="T22" fmla="*/ 2147483647 w 202"/>
              <a:gd name="T23" fmla="*/ 2147483647 h 306"/>
              <a:gd name="T24" fmla="*/ 2147483647 w 202"/>
              <a:gd name="T25" fmla="*/ 2147483647 h 306"/>
              <a:gd name="T26" fmla="*/ 2147483647 w 202"/>
              <a:gd name="T27" fmla="*/ 2147483647 h 306"/>
              <a:gd name="T28" fmla="*/ 2147483647 w 202"/>
              <a:gd name="T29" fmla="*/ 0 h 306"/>
              <a:gd name="T30" fmla="*/ 2147483647 w 202"/>
              <a:gd name="T31" fmla="*/ 0 h 306"/>
              <a:gd name="T32" fmla="*/ 2147483647 w 202"/>
              <a:gd name="T33" fmla="*/ 2147483647 h 306"/>
              <a:gd name="T34" fmla="*/ 2147483647 w 202"/>
              <a:gd name="T35" fmla="*/ 2147483647 h 306"/>
              <a:gd name="T36" fmla="*/ 2147483647 w 202"/>
              <a:gd name="T37" fmla="*/ 2147483647 h 306"/>
              <a:gd name="T38" fmla="*/ 2147483647 w 202"/>
              <a:gd name="T39" fmla="*/ 2147483647 h 306"/>
              <a:gd name="T40" fmla="*/ 2147483647 w 202"/>
              <a:gd name="T41" fmla="*/ 2147483647 h 306"/>
              <a:gd name="T42" fmla="*/ 2147483647 w 202"/>
              <a:gd name="T43" fmla="*/ 2147483647 h 306"/>
              <a:gd name="T44" fmla="*/ 2147483647 w 202"/>
              <a:gd name="T45" fmla="*/ 2147483647 h 306"/>
              <a:gd name="T46" fmla="*/ 2147483647 w 202"/>
              <a:gd name="T47" fmla="*/ 2147483647 h 306"/>
              <a:gd name="T48" fmla="*/ 2147483647 w 202"/>
              <a:gd name="T49" fmla="*/ 2147483647 h 306"/>
              <a:gd name="T50" fmla="*/ 2147483647 w 202"/>
              <a:gd name="T51" fmla="*/ 2147483647 h 306"/>
              <a:gd name="T52" fmla="*/ 2147483647 w 202"/>
              <a:gd name="T53" fmla="*/ 2147483647 h 306"/>
              <a:gd name="T54" fmla="*/ 2147483647 w 202"/>
              <a:gd name="T55" fmla="*/ 2147483647 h 306"/>
              <a:gd name="T56" fmla="*/ 2147483647 w 202"/>
              <a:gd name="T57" fmla="*/ 2147483647 h 306"/>
              <a:gd name="T58" fmla="*/ 2147483647 w 202"/>
              <a:gd name="T59" fmla="*/ 2147483647 h 306"/>
              <a:gd name="T60" fmla="*/ 2147483647 w 202"/>
              <a:gd name="T61" fmla="*/ 2147483647 h 306"/>
              <a:gd name="T62" fmla="*/ 2147483647 w 202"/>
              <a:gd name="T63" fmla="*/ 2147483647 h 306"/>
              <a:gd name="T64" fmla="*/ 2147483647 w 202"/>
              <a:gd name="T65" fmla="*/ 2147483647 h 306"/>
              <a:gd name="T66" fmla="*/ 2147483647 w 202"/>
              <a:gd name="T67" fmla="*/ 2147483647 h 306"/>
              <a:gd name="T68" fmla="*/ 2147483647 w 202"/>
              <a:gd name="T69" fmla="*/ 2147483647 h 306"/>
              <a:gd name="T70" fmla="*/ 2147483647 w 202"/>
              <a:gd name="T71" fmla="*/ 2147483647 h 306"/>
              <a:gd name="T72" fmla="*/ 2147483647 w 202"/>
              <a:gd name="T73" fmla="*/ 2147483647 h 306"/>
              <a:gd name="T74" fmla="*/ 2147483647 w 202"/>
              <a:gd name="T75" fmla="*/ 2147483647 h 306"/>
              <a:gd name="T76" fmla="*/ 2147483647 w 202"/>
              <a:gd name="T77" fmla="*/ 2147483647 h 306"/>
              <a:gd name="T78" fmla="*/ 2147483647 w 202"/>
              <a:gd name="T79" fmla="*/ 2147483647 h 306"/>
              <a:gd name="T80" fmla="*/ 2147483647 w 202"/>
              <a:gd name="T81" fmla="*/ 2147483647 h 306"/>
              <a:gd name="T82" fmla="*/ 2147483647 w 202"/>
              <a:gd name="T83" fmla="*/ 2147483647 h 306"/>
              <a:gd name="T84" fmla="*/ 2147483647 w 202"/>
              <a:gd name="T85" fmla="*/ 2147483647 h 306"/>
              <a:gd name="T86" fmla="*/ 2147483647 w 202"/>
              <a:gd name="T87" fmla="*/ 2147483647 h 306"/>
              <a:gd name="T88" fmla="*/ 2147483647 w 202"/>
              <a:gd name="T89" fmla="*/ 2147483647 h 306"/>
              <a:gd name="T90" fmla="*/ 2147483647 w 202"/>
              <a:gd name="T91" fmla="*/ 2147483647 h 306"/>
              <a:gd name="T92" fmla="*/ 2147483647 w 202"/>
              <a:gd name="T93" fmla="*/ 2147483647 h 306"/>
              <a:gd name="T94" fmla="*/ 2147483647 w 202"/>
              <a:gd name="T95" fmla="*/ 2147483647 h 306"/>
              <a:gd name="T96" fmla="*/ 2147483647 w 202"/>
              <a:gd name="T97" fmla="*/ 2147483647 h 306"/>
              <a:gd name="T98" fmla="*/ 2147483647 w 202"/>
              <a:gd name="T99" fmla="*/ 2147483647 h 30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202"/>
              <a:gd name="T151" fmla="*/ 0 h 306"/>
              <a:gd name="T152" fmla="*/ 202 w 202"/>
              <a:gd name="T153" fmla="*/ 306 h 30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202" h="306">
                <a:moveTo>
                  <a:pt x="16" y="305"/>
                </a:moveTo>
                <a:lnTo>
                  <a:pt x="0" y="22"/>
                </a:lnTo>
                <a:lnTo>
                  <a:pt x="9" y="13"/>
                </a:lnTo>
                <a:lnTo>
                  <a:pt x="15" y="14"/>
                </a:lnTo>
                <a:lnTo>
                  <a:pt x="21" y="13"/>
                </a:lnTo>
                <a:lnTo>
                  <a:pt x="22" y="10"/>
                </a:lnTo>
                <a:lnTo>
                  <a:pt x="27" y="11"/>
                </a:lnTo>
                <a:lnTo>
                  <a:pt x="31" y="7"/>
                </a:lnTo>
                <a:lnTo>
                  <a:pt x="37" y="9"/>
                </a:lnTo>
                <a:lnTo>
                  <a:pt x="41" y="6"/>
                </a:lnTo>
                <a:lnTo>
                  <a:pt x="46" y="5"/>
                </a:lnTo>
                <a:lnTo>
                  <a:pt x="52" y="3"/>
                </a:lnTo>
                <a:lnTo>
                  <a:pt x="57" y="4"/>
                </a:lnTo>
                <a:lnTo>
                  <a:pt x="62" y="3"/>
                </a:lnTo>
                <a:lnTo>
                  <a:pt x="66" y="0"/>
                </a:lnTo>
                <a:lnTo>
                  <a:pt x="74" y="0"/>
                </a:lnTo>
                <a:lnTo>
                  <a:pt x="80" y="1"/>
                </a:lnTo>
                <a:lnTo>
                  <a:pt x="83" y="1"/>
                </a:lnTo>
                <a:lnTo>
                  <a:pt x="86" y="3"/>
                </a:lnTo>
                <a:lnTo>
                  <a:pt x="92" y="4"/>
                </a:lnTo>
                <a:lnTo>
                  <a:pt x="98" y="7"/>
                </a:lnTo>
                <a:lnTo>
                  <a:pt x="103" y="7"/>
                </a:lnTo>
                <a:lnTo>
                  <a:pt x="111" y="10"/>
                </a:lnTo>
                <a:lnTo>
                  <a:pt x="115" y="12"/>
                </a:lnTo>
                <a:lnTo>
                  <a:pt x="121" y="11"/>
                </a:lnTo>
                <a:lnTo>
                  <a:pt x="125" y="16"/>
                </a:lnTo>
                <a:lnTo>
                  <a:pt x="131" y="17"/>
                </a:lnTo>
                <a:lnTo>
                  <a:pt x="135" y="19"/>
                </a:lnTo>
                <a:lnTo>
                  <a:pt x="140" y="21"/>
                </a:lnTo>
                <a:lnTo>
                  <a:pt x="142" y="24"/>
                </a:lnTo>
                <a:lnTo>
                  <a:pt x="146" y="27"/>
                </a:lnTo>
                <a:lnTo>
                  <a:pt x="151" y="31"/>
                </a:lnTo>
                <a:lnTo>
                  <a:pt x="153" y="35"/>
                </a:lnTo>
                <a:lnTo>
                  <a:pt x="156" y="36"/>
                </a:lnTo>
                <a:lnTo>
                  <a:pt x="160" y="41"/>
                </a:lnTo>
                <a:lnTo>
                  <a:pt x="163" y="44"/>
                </a:lnTo>
                <a:lnTo>
                  <a:pt x="168" y="46"/>
                </a:lnTo>
                <a:lnTo>
                  <a:pt x="172" y="50"/>
                </a:lnTo>
                <a:lnTo>
                  <a:pt x="176" y="53"/>
                </a:lnTo>
                <a:lnTo>
                  <a:pt x="178" y="55"/>
                </a:lnTo>
                <a:lnTo>
                  <a:pt x="182" y="59"/>
                </a:lnTo>
                <a:lnTo>
                  <a:pt x="185" y="62"/>
                </a:lnTo>
                <a:lnTo>
                  <a:pt x="186" y="67"/>
                </a:lnTo>
                <a:lnTo>
                  <a:pt x="189" y="73"/>
                </a:lnTo>
                <a:lnTo>
                  <a:pt x="192" y="76"/>
                </a:lnTo>
                <a:lnTo>
                  <a:pt x="196" y="80"/>
                </a:lnTo>
                <a:lnTo>
                  <a:pt x="198" y="84"/>
                </a:lnTo>
                <a:lnTo>
                  <a:pt x="200" y="90"/>
                </a:lnTo>
                <a:lnTo>
                  <a:pt x="201" y="99"/>
                </a:lnTo>
                <a:lnTo>
                  <a:pt x="16" y="305"/>
                </a:lnTo>
              </a:path>
            </a:pathLst>
          </a:custGeom>
          <a:noFill/>
          <a:ln w="9525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21" name="Arc 15"/>
          <p:cNvSpPr>
            <a:spLocks/>
          </p:cNvSpPr>
          <p:nvPr/>
        </p:nvSpPr>
        <p:spPr bwMode="auto">
          <a:xfrm rot="-3146867">
            <a:off x="6995319" y="5838031"/>
            <a:ext cx="209550" cy="236538"/>
          </a:xfrm>
          <a:custGeom>
            <a:avLst/>
            <a:gdLst>
              <a:gd name="T0" fmla="*/ 0 w 21745"/>
              <a:gd name="T1" fmla="*/ 0 h 21600"/>
              <a:gd name="T2" fmla="*/ 2147483647 w 21745"/>
              <a:gd name="T3" fmla="*/ 2147483647 h 21600"/>
              <a:gd name="T4" fmla="*/ 1118793110 w 21745"/>
              <a:gd name="T5" fmla="*/ 2147483647 h 21600"/>
              <a:gd name="T6" fmla="*/ 0 60000 65536"/>
              <a:gd name="T7" fmla="*/ 0 60000 65536"/>
              <a:gd name="T8" fmla="*/ 0 60000 65536"/>
              <a:gd name="T9" fmla="*/ 0 w 21745"/>
              <a:gd name="T10" fmla="*/ 0 h 21600"/>
              <a:gd name="T11" fmla="*/ 21745 w 2174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45" h="21600" fill="none" extrusionOk="0">
                <a:moveTo>
                  <a:pt x="0" y="0"/>
                </a:moveTo>
                <a:cubicBezTo>
                  <a:pt x="48" y="0"/>
                  <a:pt x="96" y="-1"/>
                  <a:pt x="145" y="0"/>
                </a:cubicBezTo>
                <a:cubicBezTo>
                  <a:pt x="12074" y="0"/>
                  <a:pt x="21745" y="9670"/>
                  <a:pt x="21745" y="21600"/>
                </a:cubicBezTo>
              </a:path>
              <a:path w="21745" h="21600" stroke="0" extrusionOk="0">
                <a:moveTo>
                  <a:pt x="0" y="0"/>
                </a:moveTo>
                <a:cubicBezTo>
                  <a:pt x="48" y="0"/>
                  <a:pt x="96" y="-1"/>
                  <a:pt x="145" y="0"/>
                </a:cubicBezTo>
                <a:cubicBezTo>
                  <a:pt x="12074" y="0"/>
                  <a:pt x="21745" y="9670"/>
                  <a:pt x="21745" y="21600"/>
                </a:cubicBezTo>
                <a:lnTo>
                  <a:pt x="145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2" name="Line 16"/>
          <p:cNvSpPr>
            <a:spLocks noChangeShapeType="1"/>
          </p:cNvSpPr>
          <p:nvPr/>
        </p:nvSpPr>
        <p:spPr bwMode="auto">
          <a:xfrm rot="-1766867">
            <a:off x="7002463" y="5768975"/>
            <a:ext cx="31750" cy="6461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3" name="Oval 17"/>
          <p:cNvSpPr>
            <a:spLocks noChangeArrowheads="1"/>
          </p:cNvSpPr>
          <p:nvPr/>
        </p:nvSpPr>
        <p:spPr bwMode="auto">
          <a:xfrm rot="-5726867">
            <a:off x="7038976" y="5840412"/>
            <a:ext cx="112712" cy="17621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4" name="Line 18"/>
          <p:cNvSpPr>
            <a:spLocks noChangeShapeType="1"/>
          </p:cNvSpPr>
          <p:nvPr/>
        </p:nvSpPr>
        <p:spPr bwMode="auto">
          <a:xfrm rot="19833133" flipV="1">
            <a:off x="7048500" y="5827713"/>
            <a:ext cx="381000" cy="476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5" name="Freeform 19"/>
          <p:cNvSpPr>
            <a:spLocks/>
          </p:cNvSpPr>
          <p:nvPr/>
        </p:nvSpPr>
        <p:spPr bwMode="auto">
          <a:xfrm rot="1112195">
            <a:off x="3565525" y="4025900"/>
            <a:ext cx="285750" cy="485775"/>
          </a:xfrm>
          <a:custGeom>
            <a:avLst/>
            <a:gdLst>
              <a:gd name="T0" fmla="*/ 2147483647 w 202"/>
              <a:gd name="T1" fmla="*/ 2147483647 h 306"/>
              <a:gd name="T2" fmla="*/ 0 w 202"/>
              <a:gd name="T3" fmla="*/ 2147483647 h 306"/>
              <a:gd name="T4" fmla="*/ 2147483647 w 202"/>
              <a:gd name="T5" fmla="*/ 2147483647 h 306"/>
              <a:gd name="T6" fmla="*/ 2147483647 w 202"/>
              <a:gd name="T7" fmla="*/ 2147483647 h 306"/>
              <a:gd name="T8" fmla="*/ 2147483647 w 202"/>
              <a:gd name="T9" fmla="*/ 2147483647 h 306"/>
              <a:gd name="T10" fmla="*/ 2147483647 w 202"/>
              <a:gd name="T11" fmla="*/ 2147483647 h 306"/>
              <a:gd name="T12" fmla="*/ 2147483647 w 202"/>
              <a:gd name="T13" fmla="*/ 2147483647 h 306"/>
              <a:gd name="T14" fmla="*/ 2147483647 w 202"/>
              <a:gd name="T15" fmla="*/ 2147483647 h 306"/>
              <a:gd name="T16" fmla="*/ 2147483647 w 202"/>
              <a:gd name="T17" fmla="*/ 2147483647 h 306"/>
              <a:gd name="T18" fmla="*/ 2147483647 w 202"/>
              <a:gd name="T19" fmla="*/ 2147483647 h 306"/>
              <a:gd name="T20" fmla="*/ 2147483647 w 202"/>
              <a:gd name="T21" fmla="*/ 2147483647 h 306"/>
              <a:gd name="T22" fmla="*/ 2147483647 w 202"/>
              <a:gd name="T23" fmla="*/ 2147483647 h 306"/>
              <a:gd name="T24" fmla="*/ 2147483647 w 202"/>
              <a:gd name="T25" fmla="*/ 2147483647 h 306"/>
              <a:gd name="T26" fmla="*/ 2147483647 w 202"/>
              <a:gd name="T27" fmla="*/ 2147483647 h 306"/>
              <a:gd name="T28" fmla="*/ 2147483647 w 202"/>
              <a:gd name="T29" fmla="*/ 0 h 306"/>
              <a:gd name="T30" fmla="*/ 2147483647 w 202"/>
              <a:gd name="T31" fmla="*/ 0 h 306"/>
              <a:gd name="T32" fmla="*/ 2147483647 w 202"/>
              <a:gd name="T33" fmla="*/ 2147483647 h 306"/>
              <a:gd name="T34" fmla="*/ 2147483647 w 202"/>
              <a:gd name="T35" fmla="*/ 2147483647 h 306"/>
              <a:gd name="T36" fmla="*/ 2147483647 w 202"/>
              <a:gd name="T37" fmla="*/ 2147483647 h 306"/>
              <a:gd name="T38" fmla="*/ 2147483647 w 202"/>
              <a:gd name="T39" fmla="*/ 2147483647 h 306"/>
              <a:gd name="T40" fmla="*/ 2147483647 w 202"/>
              <a:gd name="T41" fmla="*/ 2147483647 h 306"/>
              <a:gd name="T42" fmla="*/ 2147483647 w 202"/>
              <a:gd name="T43" fmla="*/ 2147483647 h 306"/>
              <a:gd name="T44" fmla="*/ 2147483647 w 202"/>
              <a:gd name="T45" fmla="*/ 2147483647 h 306"/>
              <a:gd name="T46" fmla="*/ 2147483647 w 202"/>
              <a:gd name="T47" fmla="*/ 2147483647 h 306"/>
              <a:gd name="T48" fmla="*/ 2147483647 w 202"/>
              <a:gd name="T49" fmla="*/ 2147483647 h 306"/>
              <a:gd name="T50" fmla="*/ 2147483647 w 202"/>
              <a:gd name="T51" fmla="*/ 2147483647 h 306"/>
              <a:gd name="T52" fmla="*/ 2147483647 w 202"/>
              <a:gd name="T53" fmla="*/ 2147483647 h 306"/>
              <a:gd name="T54" fmla="*/ 2147483647 w 202"/>
              <a:gd name="T55" fmla="*/ 2147483647 h 306"/>
              <a:gd name="T56" fmla="*/ 2147483647 w 202"/>
              <a:gd name="T57" fmla="*/ 2147483647 h 306"/>
              <a:gd name="T58" fmla="*/ 2147483647 w 202"/>
              <a:gd name="T59" fmla="*/ 2147483647 h 306"/>
              <a:gd name="T60" fmla="*/ 2147483647 w 202"/>
              <a:gd name="T61" fmla="*/ 2147483647 h 306"/>
              <a:gd name="T62" fmla="*/ 2147483647 w 202"/>
              <a:gd name="T63" fmla="*/ 2147483647 h 306"/>
              <a:gd name="T64" fmla="*/ 2147483647 w 202"/>
              <a:gd name="T65" fmla="*/ 2147483647 h 306"/>
              <a:gd name="T66" fmla="*/ 2147483647 w 202"/>
              <a:gd name="T67" fmla="*/ 2147483647 h 306"/>
              <a:gd name="T68" fmla="*/ 2147483647 w 202"/>
              <a:gd name="T69" fmla="*/ 2147483647 h 306"/>
              <a:gd name="T70" fmla="*/ 2147483647 w 202"/>
              <a:gd name="T71" fmla="*/ 2147483647 h 306"/>
              <a:gd name="T72" fmla="*/ 2147483647 w 202"/>
              <a:gd name="T73" fmla="*/ 2147483647 h 306"/>
              <a:gd name="T74" fmla="*/ 2147483647 w 202"/>
              <a:gd name="T75" fmla="*/ 2147483647 h 306"/>
              <a:gd name="T76" fmla="*/ 2147483647 w 202"/>
              <a:gd name="T77" fmla="*/ 2147483647 h 306"/>
              <a:gd name="T78" fmla="*/ 2147483647 w 202"/>
              <a:gd name="T79" fmla="*/ 2147483647 h 306"/>
              <a:gd name="T80" fmla="*/ 2147483647 w 202"/>
              <a:gd name="T81" fmla="*/ 2147483647 h 306"/>
              <a:gd name="T82" fmla="*/ 2147483647 w 202"/>
              <a:gd name="T83" fmla="*/ 2147483647 h 306"/>
              <a:gd name="T84" fmla="*/ 2147483647 w 202"/>
              <a:gd name="T85" fmla="*/ 2147483647 h 306"/>
              <a:gd name="T86" fmla="*/ 2147483647 w 202"/>
              <a:gd name="T87" fmla="*/ 2147483647 h 306"/>
              <a:gd name="T88" fmla="*/ 2147483647 w 202"/>
              <a:gd name="T89" fmla="*/ 2147483647 h 306"/>
              <a:gd name="T90" fmla="*/ 2147483647 w 202"/>
              <a:gd name="T91" fmla="*/ 2147483647 h 306"/>
              <a:gd name="T92" fmla="*/ 2147483647 w 202"/>
              <a:gd name="T93" fmla="*/ 2147483647 h 306"/>
              <a:gd name="T94" fmla="*/ 2147483647 w 202"/>
              <a:gd name="T95" fmla="*/ 2147483647 h 306"/>
              <a:gd name="T96" fmla="*/ 2147483647 w 202"/>
              <a:gd name="T97" fmla="*/ 2147483647 h 306"/>
              <a:gd name="T98" fmla="*/ 2147483647 w 202"/>
              <a:gd name="T99" fmla="*/ 2147483647 h 30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202"/>
              <a:gd name="T151" fmla="*/ 0 h 306"/>
              <a:gd name="T152" fmla="*/ 202 w 202"/>
              <a:gd name="T153" fmla="*/ 306 h 30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202" h="306">
                <a:moveTo>
                  <a:pt x="16" y="305"/>
                </a:moveTo>
                <a:lnTo>
                  <a:pt x="0" y="22"/>
                </a:lnTo>
                <a:lnTo>
                  <a:pt x="9" y="13"/>
                </a:lnTo>
                <a:lnTo>
                  <a:pt x="15" y="14"/>
                </a:lnTo>
                <a:lnTo>
                  <a:pt x="21" y="13"/>
                </a:lnTo>
                <a:lnTo>
                  <a:pt x="22" y="10"/>
                </a:lnTo>
                <a:lnTo>
                  <a:pt x="27" y="11"/>
                </a:lnTo>
                <a:lnTo>
                  <a:pt x="31" y="7"/>
                </a:lnTo>
                <a:lnTo>
                  <a:pt x="37" y="9"/>
                </a:lnTo>
                <a:lnTo>
                  <a:pt x="41" y="6"/>
                </a:lnTo>
                <a:lnTo>
                  <a:pt x="46" y="5"/>
                </a:lnTo>
                <a:lnTo>
                  <a:pt x="52" y="3"/>
                </a:lnTo>
                <a:lnTo>
                  <a:pt x="57" y="4"/>
                </a:lnTo>
                <a:lnTo>
                  <a:pt x="62" y="3"/>
                </a:lnTo>
                <a:lnTo>
                  <a:pt x="66" y="0"/>
                </a:lnTo>
                <a:lnTo>
                  <a:pt x="74" y="0"/>
                </a:lnTo>
                <a:lnTo>
                  <a:pt x="80" y="1"/>
                </a:lnTo>
                <a:lnTo>
                  <a:pt x="83" y="1"/>
                </a:lnTo>
                <a:lnTo>
                  <a:pt x="86" y="3"/>
                </a:lnTo>
                <a:lnTo>
                  <a:pt x="92" y="4"/>
                </a:lnTo>
                <a:lnTo>
                  <a:pt x="98" y="7"/>
                </a:lnTo>
                <a:lnTo>
                  <a:pt x="103" y="7"/>
                </a:lnTo>
                <a:lnTo>
                  <a:pt x="111" y="10"/>
                </a:lnTo>
                <a:lnTo>
                  <a:pt x="115" y="12"/>
                </a:lnTo>
                <a:lnTo>
                  <a:pt x="121" y="11"/>
                </a:lnTo>
                <a:lnTo>
                  <a:pt x="125" y="16"/>
                </a:lnTo>
                <a:lnTo>
                  <a:pt x="131" y="17"/>
                </a:lnTo>
                <a:lnTo>
                  <a:pt x="135" y="19"/>
                </a:lnTo>
                <a:lnTo>
                  <a:pt x="140" y="21"/>
                </a:lnTo>
                <a:lnTo>
                  <a:pt x="142" y="24"/>
                </a:lnTo>
                <a:lnTo>
                  <a:pt x="146" y="27"/>
                </a:lnTo>
                <a:lnTo>
                  <a:pt x="151" y="31"/>
                </a:lnTo>
                <a:lnTo>
                  <a:pt x="153" y="35"/>
                </a:lnTo>
                <a:lnTo>
                  <a:pt x="156" y="36"/>
                </a:lnTo>
                <a:lnTo>
                  <a:pt x="160" y="41"/>
                </a:lnTo>
                <a:lnTo>
                  <a:pt x="163" y="44"/>
                </a:lnTo>
                <a:lnTo>
                  <a:pt x="168" y="46"/>
                </a:lnTo>
                <a:lnTo>
                  <a:pt x="172" y="50"/>
                </a:lnTo>
                <a:lnTo>
                  <a:pt x="176" y="53"/>
                </a:lnTo>
                <a:lnTo>
                  <a:pt x="178" y="55"/>
                </a:lnTo>
                <a:lnTo>
                  <a:pt x="182" y="59"/>
                </a:lnTo>
                <a:lnTo>
                  <a:pt x="185" y="62"/>
                </a:lnTo>
                <a:lnTo>
                  <a:pt x="186" y="67"/>
                </a:lnTo>
                <a:lnTo>
                  <a:pt x="189" y="73"/>
                </a:lnTo>
                <a:lnTo>
                  <a:pt x="192" y="76"/>
                </a:lnTo>
                <a:lnTo>
                  <a:pt x="196" y="80"/>
                </a:lnTo>
                <a:lnTo>
                  <a:pt x="198" y="84"/>
                </a:lnTo>
                <a:lnTo>
                  <a:pt x="200" y="90"/>
                </a:lnTo>
                <a:lnTo>
                  <a:pt x="201" y="99"/>
                </a:lnTo>
                <a:lnTo>
                  <a:pt x="16" y="305"/>
                </a:lnTo>
              </a:path>
            </a:pathLst>
          </a:custGeom>
          <a:noFill/>
          <a:ln w="9525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26" name="Arc 20"/>
          <p:cNvSpPr>
            <a:spLocks/>
          </p:cNvSpPr>
          <p:nvPr/>
        </p:nvSpPr>
        <p:spPr bwMode="auto">
          <a:xfrm rot="-267806">
            <a:off x="3659188" y="3998913"/>
            <a:ext cx="209550" cy="236537"/>
          </a:xfrm>
          <a:custGeom>
            <a:avLst/>
            <a:gdLst>
              <a:gd name="T0" fmla="*/ 0 w 21745"/>
              <a:gd name="T1" fmla="*/ 0 h 21600"/>
              <a:gd name="T2" fmla="*/ 2147483647 w 21745"/>
              <a:gd name="T3" fmla="*/ 2147483647 h 21600"/>
              <a:gd name="T4" fmla="*/ 1118793110 w 21745"/>
              <a:gd name="T5" fmla="*/ 2147483647 h 21600"/>
              <a:gd name="T6" fmla="*/ 0 60000 65536"/>
              <a:gd name="T7" fmla="*/ 0 60000 65536"/>
              <a:gd name="T8" fmla="*/ 0 60000 65536"/>
              <a:gd name="T9" fmla="*/ 0 w 21745"/>
              <a:gd name="T10" fmla="*/ 0 h 21600"/>
              <a:gd name="T11" fmla="*/ 21745 w 2174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45" h="21600" fill="none" extrusionOk="0">
                <a:moveTo>
                  <a:pt x="0" y="0"/>
                </a:moveTo>
                <a:cubicBezTo>
                  <a:pt x="48" y="0"/>
                  <a:pt x="96" y="-1"/>
                  <a:pt x="145" y="0"/>
                </a:cubicBezTo>
                <a:cubicBezTo>
                  <a:pt x="12074" y="0"/>
                  <a:pt x="21745" y="9670"/>
                  <a:pt x="21745" y="21600"/>
                </a:cubicBezTo>
              </a:path>
              <a:path w="21745" h="21600" stroke="0" extrusionOk="0">
                <a:moveTo>
                  <a:pt x="0" y="0"/>
                </a:moveTo>
                <a:cubicBezTo>
                  <a:pt x="48" y="0"/>
                  <a:pt x="96" y="-1"/>
                  <a:pt x="145" y="0"/>
                </a:cubicBezTo>
                <a:cubicBezTo>
                  <a:pt x="12074" y="0"/>
                  <a:pt x="21745" y="9670"/>
                  <a:pt x="21745" y="21600"/>
                </a:cubicBezTo>
                <a:lnTo>
                  <a:pt x="145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7" name="Line 21"/>
          <p:cNvSpPr>
            <a:spLocks noChangeShapeType="1"/>
          </p:cNvSpPr>
          <p:nvPr/>
        </p:nvSpPr>
        <p:spPr bwMode="auto">
          <a:xfrm rot="1112195">
            <a:off x="3590925" y="3824288"/>
            <a:ext cx="31750" cy="6461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8" name="Oval 22"/>
          <p:cNvSpPr>
            <a:spLocks noChangeArrowheads="1"/>
          </p:cNvSpPr>
          <p:nvPr/>
        </p:nvSpPr>
        <p:spPr bwMode="auto">
          <a:xfrm rot="-2847806">
            <a:off x="3724276" y="4008437"/>
            <a:ext cx="112712" cy="17621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9" name="Line 23"/>
          <p:cNvSpPr>
            <a:spLocks noChangeShapeType="1"/>
          </p:cNvSpPr>
          <p:nvPr/>
        </p:nvSpPr>
        <p:spPr bwMode="auto">
          <a:xfrm rot="1112195" flipV="1">
            <a:off x="3584575" y="4056063"/>
            <a:ext cx="381000" cy="476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30" name="Rectangle 2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Stereo image rectification</a:t>
            </a:r>
          </a:p>
        </p:txBody>
      </p:sp>
      <p:sp>
        <p:nvSpPr>
          <p:cNvPr id="43031" name="Oval 12"/>
          <p:cNvSpPr>
            <a:spLocks noChangeArrowheads="1"/>
          </p:cNvSpPr>
          <p:nvPr/>
        </p:nvSpPr>
        <p:spPr bwMode="auto">
          <a:xfrm>
            <a:off x="6983413" y="3397250"/>
            <a:ext cx="55562" cy="63500"/>
          </a:xfrm>
          <a:prstGeom prst="ellipse">
            <a:avLst/>
          </a:prstGeom>
          <a:solidFill>
            <a:srgbClr val="037C03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32" name="Oval 13"/>
          <p:cNvSpPr>
            <a:spLocks noChangeArrowheads="1"/>
          </p:cNvSpPr>
          <p:nvPr/>
        </p:nvSpPr>
        <p:spPr bwMode="auto">
          <a:xfrm>
            <a:off x="5119688" y="2730500"/>
            <a:ext cx="57150" cy="63500"/>
          </a:xfrm>
          <a:prstGeom prst="ellipse">
            <a:avLst/>
          </a:prstGeom>
          <a:solidFill>
            <a:srgbClr val="037C03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6927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reeform 2"/>
          <p:cNvSpPr>
            <a:spLocks/>
          </p:cNvSpPr>
          <p:nvPr/>
        </p:nvSpPr>
        <p:spPr bwMode="auto">
          <a:xfrm>
            <a:off x="7291388" y="685800"/>
            <a:ext cx="1220787" cy="839788"/>
          </a:xfrm>
          <a:custGeom>
            <a:avLst/>
            <a:gdLst>
              <a:gd name="T0" fmla="*/ 2147483647 w 865"/>
              <a:gd name="T1" fmla="*/ 0 h 529"/>
              <a:gd name="T2" fmla="*/ 2147483647 w 865"/>
              <a:gd name="T3" fmla="*/ 2147483647 h 529"/>
              <a:gd name="T4" fmla="*/ 2147483647 w 865"/>
              <a:gd name="T5" fmla="*/ 2147483647 h 529"/>
              <a:gd name="T6" fmla="*/ 2147483647 w 865"/>
              <a:gd name="T7" fmla="*/ 2147483647 h 529"/>
              <a:gd name="T8" fmla="*/ 2147483647 w 865"/>
              <a:gd name="T9" fmla="*/ 2147483647 h 529"/>
              <a:gd name="T10" fmla="*/ 2147483647 w 865"/>
              <a:gd name="T11" fmla="*/ 2147483647 h 529"/>
              <a:gd name="T12" fmla="*/ 2147483647 w 865"/>
              <a:gd name="T13" fmla="*/ 2147483647 h 529"/>
              <a:gd name="T14" fmla="*/ 2147483647 w 865"/>
              <a:gd name="T15" fmla="*/ 2147483647 h 529"/>
              <a:gd name="T16" fmla="*/ 2147483647 w 865"/>
              <a:gd name="T17" fmla="*/ 2147483647 h 529"/>
              <a:gd name="T18" fmla="*/ 0 w 865"/>
              <a:gd name="T19" fmla="*/ 2147483647 h 529"/>
              <a:gd name="T20" fmla="*/ 0 w 865"/>
              <a:gd name="T21" fmla="*/ 2147483647 h 529"/>
              <a:gd name="T22" fmla="*/ 0 w 865"/>
              <a:gd name="T23" fmla="*/ 2147483647 h 529"/>
              <a:gd name="T24" fmla="*/ 2147483647 w 865"/>
              <a:gd name="T25" fmla="*/ 2147483647 h 529"/>
              <a:gd name="T26" fmla="*/ 2147483647 w 865"/>
              <a:gd name="T27" fmla="*/ 2147483647 h 529"/>
              <a:gd name="T28" fmla="*/ 2147483647 w 865"/>
              <a:gd name="T29" fmla="*/ 2147483647 h 529"/>
              <a:gd name="T30" fmla="*/ 2147483647 w 865"/>
              <a:gd name="T31" fmla="*/ 2147483647 h 529"/>
              <a:gd name="T32" fmla="*/ 2147483647 w 865"/>
              <a:gd name="T33" fmla="*/ 2147483647 h 529"/>
              <a:gd name="T34" fmla="*/ 2147483647 w 865"/>
              <a:gd name="T35" fmla="*/ 2147483647 h 529"/>
              <a:gd name="T36" fmla="*/ 2147483647 w 865"/>
              <a:gd name="T37" fmla="*/ 2147483647 h 529"/>
              <a:gd name="T38" fmla="*/ 2147483647 w 865"/>
              <a:gd name="T39" fmla="*/ 2147483647 h 529"/>
              <a:gd name="T40" fmla="*/ 2147483647 w 865"/>
              <a:gd name="T41" fmla="*/ 2147483647 h 529"/>
              <a:gd name="T42" fmla="*/ 2147483647 w 865"/>
              <a:gd name="T43" fmla="*/ 2147483647 h 529"/>
              <a:gd name="T44" fmla="*/ 2147483647 w 865"/>
              <a:gd name="T45" fmla="*/ 2147483647 h 529"/>
              <a:gd name="T46" fmla="*/ 2147483647 w 865"/>
              <a:gd name="T47" fmla="*/ 2147483647 h 529"/>
              <a:gd name="T48" fmla="*/ 2147483647 w 865"/>
              <a:gd name="T49" fmla="*/ 2147483647 h 529"/>
              <a:gd name="T50" fmla="*/ 2147483647 w 865"/>
              <a:gd name="T51" fmla="*/ 2147483647 h 529"/>
              <a:gd name="T52" fmla="*/ 2147483647 w 865"/>
              <a:gd name="T53" fmla="*/ 2147483647 h 529"/>
              <a:gd name="T54" fmla="*/ 2147483647 w 865"/>
              <a:gd name="T55" fmla="*/ 2147483647 h 529"/>
              <a:gd name="T56" fmla="*/ 2147483647 w 865"/>
              <a:gd name="T57" fmla="*/ 2147483647 h 529"/>
              <a:gd name="T58" fmla="*/ 2147483647 w 865"/>
              <a:gd name="T59" fmla="*/ 2147483647 h 529"/>
              <a:gd name="T60" fmla="*/ 2147483647 w 865"/>
              <a:gd name="T61" fmla="*/ 2147483647 h 529"/>
              <a:gd name="T62" fmla="*/ 2147483647 w 865"/>
              <a:gd name="T63" fmla="*/ 2147483647 h 529"/>
              <a:gd name="T64" fmla="*/ 2147483647 w 865"/>
              <a:gd name="T65" fmla="*/ 2147483647 h 529"/>
              <a:gd name="T66" fmla="*/ 2147483647 w 865"/>
              <a:gd name="T67" fmla="*/ 2147483647 h 529"/>
              <a:gd name="T68" fmla="*/ 2147483647 w 865"/>
              <a:gd name="T69" fmla="*/ 2147483647 h 529"/>
              <a:gd name="T70" fmla="*/ 2147483647 w 865"/>
              <a:gd name="T71" fmla="*/ 2147483647 h 529"/>
              <a:gd name="T72" fmla="*/ 2147483647 w 865"/>
              <a:gd name="T73" fmla="*/ 2147483647 h 529"/>
              <a:gd name="T74" fmla="*/ 2147483647 w 865"/>
              <a:gd name="T75" fmla="*/ 2147483647 h 529"/>
              <a:gd name="T76" fmla="*/ 2147483647 w 865"/>
              <a:gd name="T77" fmla="*/ 2147483647 h 529"/>
              <a:gd name="T78" fmla="*/ 2147483647 w 865"/>
              <a:gd name="T79" fmla="*/ 0 h 529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865"/>
              <a:gd name="T121" fmla="*/ 0 h 529"/>
              <a:gd name="T122" fmla="*/ 865 w 865"/>
              <a:gd name="T123" fmla="*/ 529 h 529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865" h="529">
                <a:moveTo>
                  <a:pt x="84" y="0"/>
                </a:moveTo>
                <a:lnTo>
                  <a:pt x="72" y="24"/>
                </a:lnTo>
                <a:lnTo>
                  <a:pt x="72" y="48"/>
                </a:lnTo>
                <a:lnTo>
                  <a:pt x="48" y="72"/>
                </a:lnTo>
                <a:lnTo>
                  <a:pt x="36" y="96"/>
                </a:lnTo>
                <a:lnTo>
                  <a:pt x="36" y="120"/>
                </a:lnTo>
                <a:lnTo>
                  <a:pt x="36" y="144"/>
                </a:lnTo>
                <a:lnTo>
                  <a:pt x="24" y="168"/>
                </a:lnTo>
                <a:lnTo>
                  <a:pt x="12" y="192"/>
                </a:lnTo>
                <a:lnTo>
                  <a:pt x="0" y="216"/>
                </a:lnTo>
                <a:lnTo>
                  <a:pt x="0" y="240"/>
                </a:lnTo>
                <a:lnTo>
                  <a:pt x="0" y="264"/>
                </a:lnTo>
                <a:lnTo>
                  <a:pt x="12" y="288"/>
                </a:lnTo>
                <a:lnTo>
                  <a:pt x="12" y="312"/>
                </a:lnTo>
                <a:lnTo>
                  <a:pt x="24" y="336"/>
                </a:lnTo>
                <a:lnTo>
                  <a:pt x="24" y="360"/>
                </a:lnTo>
                <a:lnTo>
                  <a:pt x="36" y="384"/>
                </a:lnTo>
                <a:lnTo>
                  <a:pt x="36" y="408"/>
                </a:lnTo>
                <a:lnTo>
                  <a:pt x="48" y="432"/>
                </a:lnTo>
                <a:lnTo>
                  <a:pt x="60" y="456"/>
                </a:lnTo>
                <a:lnTo>
                  <a:pt x="852" y="528"/>
                </a:lnTo>
                <a:lnTo>
                  <a:pt x="804" y="480"/>
                </a:lnTo>
                <a:lnTo>
                  <a:pt x="792" y="456"/>
                </a:lnTo>
                <a:lnTo>
                  <a:pt x="780" y="420"/>
                </a:lnTo>
                <a:lnTo>
                  <a:pt x="768" y="396"/>
                </a:lnTo>
                <a:lnTo>
                  <a:pt x="756" y="372"/>
                </a:lnTo>
                <a:lnTo>
                  <a:pt x="744" y="348"/>
                </a:lnTo>
                <a:lnTo>
                  <a:pt x="744" y="324"/>
                </a:lnTo>
                <a:lnTo>
                  <a:pt x="744" y="288"/>
                </a:lnTo>
                <a:lnTo>
                  <a:pt x="744" y="264"/>
                </a:lnTo>
                <a:lnTo>
                  <a:pt x="744" y="240"/>
                </a:lnTo>
                <a:lnTo>
                  <a:pt x="768" y="216"/>
                </a:lnTo>
                <a:lnTo>
                  <a:pt x="768" y="192"/>
                </a:lnTo>
                <a:lnTo>
                  <a:pt x="780" y="168"/>
                </a:lnTo>
                <a:lnTo>
                  <a:pt x="804" y="156"/>
                </a:lnTo>
                <a:lnTo>
                  <a:pt x="804" y="132"/>
                </a:lnTo>
                <a:lnTo>
                  <a:pt x="828" y="108"/>
                </a:lnTo>
                <a:lnTo>
                  <a:pt x="852" y="96"/>
                </a:lnTo>
                <a:lnTo>
                  <a:pt x="864" y="72"/>
                </a:lnTo>
                <a:lnTo>
                  <a:pt x="84" y="0"/>
                </a:lnTo>
              </a:path>
            </a:pathLst>
          </a:custGeom>
          <a:gradFill rotWithShape="0">
            <a:gsLst>
              <a:gs pos="0">
                <a:srgbClr val="012501"/>
              </a:gs>
              <a:gs pos="100000">
                <a:srgbClr val="037C03"/>
              </a:gs>
            </a:gsLst>
            <a:lin ang="18900000" scaled="1"/>
          </a:gra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035" name="Line 3"/>
          <p:cNvSpPr>
            <a:spLocks noChangeShapeType="1"/>
          </p:cNvSpPr>
          <p:nvPr/>
        </p:nvSpPr>
        <p:spPr bwMode="auto">
          <a:xfrm>
            <a:off x="4700588" y="4038600"/>
            <a:ext cx="325120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36" name="Line 4"/>
          <p:cNvSpPr>
            <a:spLocks noChangeShapeType="1"/>
          </p:cNvSpPr>
          <p:nvPr/>
        </p:nvSpPr>
        <p:spPr bwMode="auto">
          <a:xfrm flipV="1">
            <a:off x="6021388" y="990600"/>
            <a:ext cx="1795462" cy="1771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37" name="Freeform 5"/>
          <p:cNvSpPr>
            <a:spLocks/>
          </p:cNvSpPr>
          <p:nvPr/>
        </p:nvSpPr>
        <p:spPr bwMode="auto">
          <a:xfrm>
            <a:off x="4632325" y="1447800"/>
            <a:ext cx="1695450" cy="1601788"/>
          </a:xfrm>
          <a:custGeom>
            <a:avLst/>
            <a:gdLst>
              <a:gd name="T0" fmla="*/ 2147483647 w 1201"/>
              <a:gd name="T1" fmla="*/ 2147483647 h 1009"/>
              <a:gd name="T2" fmla="*/ 2147483647 w 1201"/>
              <a:gd name="T3" fmla="*/ 2147483647 h 1009"/>
              <a:gd name="T4" fmla="*/ 2147483647 w 1201"/>
              <a:gd name="T5" fmla="*/ 2147483647 h 1009"/>
              <a:gd name="T6" fmla="*/ 0 w 1201"/>
              <a:gd name="T7" fmla="*/ 0 h 1009"/>
              <a:gd name="T8" fmla="*/ 2147483647 w 1201"/>
              <a:gd name="T9" fmla="*/ 2147483647 h 10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1"/>
              <a:gd name="T16" fmla="*/ 0 h 1009"/>
              <a:gd name="T17" fmla="*/ 1201 w 1201"/>
              <a:gd name="T18" fmla="*/ 1009 h 100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1" h="1009">
                <a:moveTo>
                  <a:pt x="336" y="576"/>
                </a:moveTo>
                <a:lnTo>
                  <a:pt x="1200" y="1008"/>
                </a:lnTo>
                <a:lnTo>
                  <a:pt x="864" y="432"/>
                </a:lnTo>
                <a:lnTo>
                  <a:pt x="0" y="0"/>
                </a:lnTo>
                <a:lnTo>
                  <a:pt x="336" y="576"/>
                </a:lnTo>
              </a:path>
            </a:pathLst>
          </a:custGeom>
          <a:solidFill>
            <a:srgbClr val="919191"/>
          </a:solidFill>
          <a:ln w="12700" cap="rnd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038" name="Line 6"/>
          <p:cNvSpPr>
            <a:spLocks noChangeShapeType="1"/>
          </p:cNvSpPr>
          <p:nvPr/>
        </p:nvSpPr>
        <p:spPr bwMode="auto">
          <a:xfrm flipH="1" flipV="1">
            <a:off x="7816850" y="990600"/>
            <a:ext cx="66675" cy="2438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39" name="Line 7"/>
          <p:cNvSpPr>
            <a:spLocks noChangeShapeType="1"/>
          </p:cNvSpPr>
          <p:nvPr/>
        </p:nvSpPr>
        <p:spPr bwMode="auto">
          <a:xfrm flipV="1">
            <a:off x="5343525" y="2743200"/>
            <a:ext cx="677863" cy="666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0" name="Freeform 8"/>
          <p:cNvSpPr>
            <a:spLocks/>
          </p:cNvSpPr>
          <p:nvPr/>
        </p:nvSpPr>
        <p:spPr bwMode="auto">
          <a:xfrm>
            <a:off x="4497388" y="2219325"/>
            <a:ext cx="1220787" cy="2001838"/>
          </a:xfrm>
          <a:custGeom>
            <a:avLst/>
            <a:gdLst>
              <a:gd name="T0" fmla="*/ 0 w 865"/>
              <a:gd name="T1" fmla="*/ 2147483647 h 1261"/>
              <a:gd name="T2" fmla="*/ 2147483647 w 865"/>
              <a:gd name="T3" fmla="*/ 2147483647 h 1261"/>
              <a:gd name="T4" fmla="*/ 2147483647 w 865"/>
              <a:gd name="T5" fmla="*/ 2147483647 h 1261"/>
              <a:gd name="T6" fmla="*/ 0 w 865"/>
              <a:gd name="T7" fmla="*/ 0 h 1261"/>
              <a:gd name="T8" fmla="*/ 0 w 865"/>
              <a:gd name="T9" fmla="*/ 2147483647 h 12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65"/>
              <a:gd name="T16" fmla="*/ 0 h 1261"/>
              <a:gd name="T17" fmla="*/ 865 w 865"/>
              <a:gd name="T18" fmla="*/ 1261 h 126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65" h="1261">
                <a:moveTo>
                  <a:pt x="0" y="828"/>
                </a:moveTo>
                <a:lnTo>
                  <a:pt x="864" y="1260"/>
                </a:lnTo>
                <a:lnTo>
                  <a:pt x="864" y="414"/>
                </a:lnTo>
                <a:lnTo>
                  <a:pt x="0" y="0"/>
                </a:lnTo>
                <a:lnTo>
                  <a:pt x="0" y="828"/>
                </a:lnTo>
              </a:path>
            </a:pathLst>
          </a:custGeom>
          <a:solidFill>
            <a:srgbClr val="FEBF02"/>
          </a:solidFill>
          <a:ln w="12700" cap="rnd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041" name="Freeform 9"/>
          <p:cNvSpPr>
            <a:spLocks/>
          </p:cNvSpPr>
          <p:nvPr/>
        </p:nvSpPr>
        <p:spPr bwMode="auto">
          <a:xfrm>
            <a:off x="7410450" y="2743200"/>
            <a:ext cx="1558925" cy="1525588"/>
          </a:xfrm>
          <a:custGeom>
            <a:avLst/>
            <a:gdLst>
              <a:gd name="T0" fmla="*/ 0 w 1105"/>
              <a:gd name="T1" fmla="*/ 2147483647 h 961"/>
              <a:gd name="T2" fmla="*/ 0 w 1105"/>
              <a:gd name="T3" fmla="*/ 2147483647 h 961"/>
              <a:gd name="T4" fmla="*/ 2147483647 w 1105"/>
              <a:gd name="T5" fmla="*/ 2147483647 h 961"/>
              <a:gd name="T6" fmla="*/ 2147483647 w 1105"/>
              <a:gd name="T7" fmla="*/ 0 h 961"/>
              <a:gd name="T8" fmla="*/ 0 w 1105"/>
              <a:gd name="T9" fmla="*/ 2147483647 h 9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05"/>
              <a:gd name="T16" fmla="*/ 0 h 961"/>
              <a:gd name="T17" fmla="*/ 1105 w 1105"/>
              <a:gd name="T18" fmla="*/ 961 h 96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05" h="961">
                <a:moveTo>
                  <a:pt x="0" y="202"/>
                </a:moveTo>
                <a:lnTo>
                  <a:pt x="0" y="960"/>
                </a:lnTo>
                <a:lnTo>
                  <a:pt x="1104" y="758"/>
                </a:lnTo>
                <a:lnTo>
                  <a:pt x="1104" y="0"/>
                </a:lnTo>
                <a:lnTo>
                  <a:pt x="0" y="202"/>
                </a:lnTo>
              </a:path>
            </a:pathLst>
          </a:custGeom>
          <a:solidFill>
            <a:srgbClr val="919191"/>
          </a:solidFill>
          <a:ln w="12700" cap="rnd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042" name="Line 10"/>
          <p:cNvSpPr>
            <a:spLocks noChangeShapeType="1"/>
          </p:cNvSpPr>
          <p:nvPr/>
        </p:nvSpPr>
        <p:spPr bwMode="auto">
          <a:xfrm flipH="1" flipV="1">
            <a:off x="7883525" y="3429000"/>
            <a:ext cx="34925" cy="1428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3" name="Freeform 11"/>
          <p:cNvSpPr>
            <a:spLocks/>
          </p:cNvSpPr>
          <p:nvPr/>
        </p:nvSpPr>
        <p:spPr bwMode="auto">
          <a:xfrm>
            <a:off x="7613650" y="3937000"/>
            <a:ext cx="1220788" cy="2001838"/>
          </a:xfrm>
          <a:custGeom>
            <a:avLst/>
            <a:gdLst>
              <a:gd name="T0" fmla="*/ 0 w 865"/>
              <a:gd name="T1" fmla="*/ 2147483647 h 1261"/>
              <a:gd name="T2" fmla="*/ 2147483647 w 865"/>
              <a:gd name="T3" fmla="*/ 2147483647 h 1261"/>
              <a:gd name="T4" fmla="*/ 2147483647 w 865"/>
              <a:gd name="T5" fmla="*/ 2147483647 h 1261"/>
              <a:gd name="T6" fmla="*/ 0 w 865"/>
              <a:gd name="T7" fmla="*/ 0 h 1261"/>
              <a:gd name="T8" fmla="*/ 0 w 865"/>
              <a:gd name="T9" fmla="*/ 2147483647 h 12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65"/>
              <a:gd name="T16" fmla="*/ 0 h 1261"/>
              <a:gd name="T17" fmla="*/ 865 w 865"/>
              <a:gd name="T18" fmla="*/ 1261 h 126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65" h="1261">
                <a:moveTo>
                  <a:pt x="0" y="828"/>
                </a:moveTo>
                <a:lnTo>
                  <a:pt x="864" y="1260"/>
                </a:lnTo>
                <a:lnTo>
                  <a:pt x="864" y="414"/>
                </a:lnTo>
                <a:lnTo>
                  <a:pt x="0" y="0"/>
                </a:lnTo>
                <a:lnTo>
                  <a:pt x="0" y="828"/>
                </a:lnTo>
              </a:path>
            </a:pathLst>
          </a:custGeom>
          <a:solidFill>
            <a:srgbClr val="FEBF02"/>
          </a:solidFill>
          <a:ln w="12700" cap="rnd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044" name="Line 12"/>
          <p:cNvSpPr>
            <a:spLocks noChangeShapeType="1"/>
          </p:cNvSpPr>
          <p:nvPr/>
        </p:nvSpPr>
        <p:spPr bwMode="auto">
          <a:xfrm flipV="1">
            <a:off x="4700588" y="3409950"/>
            <a:ext cx="642937" cy="628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5" name="Line 13"/>
          <p:cNvSpPr>
            <a:spLocks noChangeShapeType="1"/>
          </p:cNvSpPr>
          <p:nvPr/>
        </p:nvSpPr>
        <p:spPr bwMode="auto">
          <a:xfrm flipH="1" flipV="1">
            <a:off x="7918450" y="4857750"/>
            <a:ext cx="33338" cy="1009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6" name="Oval 16"/>
          <p:cNvSpPr>
            <a:spLocks noChangeArrowheads="1"/>
          </p:cNvSpPr>
          <p:nvPr/>
        </p:nvSpPr>
        <p:spPr bwMode="auto">
          <a:xfrm>
            <a:off x="7856538" y="3397250"/>
            <a:ext cx="55562" cy="63500"/>
          </a:xfrm>
          <a:prstGeom prst="ellipse">
            <a:avLst/>
          </a:prstGeom>
          <a:solidFill>
            <a:srgbClr val="037C03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7" name="Oval 17"/>
          <p:cNvSpPr>
            <a:spLocks noChangeArrowheads="1"/>
          </p:cNvSpPr>
          <p:nvPr/>
        </p:nvSpPr>
        <p:spPr bwMode="auto">
          <a:xfrm>
            <a:off x="5992813" y="2730500"/>
            <a:ext cx="57150" cy="63500"/>
          </a:xfrm>
          <a:prstGeom prst="ellipse">
            <a:avLst/>
          </a:prstGeom>
          <a:solidFill>
            <a:srgbClr val="037C03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8" name="Freeform 18"/>
          <p:cNvSpPr>
            <a:spLocks/>
          </p:cNvSpPr>
          <p:nvPr/>
        </p:nvSpPr>
        <p:spPr bwMode="auto">
          <a:xfrm>
            <a:off x="4343400" y="3989388"/>
            <a:ext cx="393700" cy="387350"/>
          </a:xfrm>
          <a:custGeom>
            <a:avLst/>
            <a:gdLst>
              <a:gd name="T0" fmla="*/ 0 w 279"/>
              <a:gd name="T1" fmla="*/ 2147483647 h 244"/>
              <a:gd name="T2" fmla="*/ 2147483647 w 279"/>
              <a:gd name="T3" fmla="*/ 2147483647 h 244"/>
              <a:gd name="T4" fmla="*/ 2147483647 w 279"/>
              <a:gd name="T5" fmla="*/ 0 h 244"/>
              <a:gd name="T6" fmla="*/ 2147483647 w 279"/>
              <a:gd name="T7" fmla="*/ 2147483647 h 244"/>
              <a:gd name="T8" fmla="*/ 2147483647 w 279"/>
              <a:gd name="T9" fmla="*/ 2147483647 h 244"/>
              <a:gd name="T10" fmla="*/ 2147483647 w 279"/>
              <a:gd name="T11" fmla="*/ 2147483647 h 244"/>
              <a:gd name="T12" fmla="*/ 2147483647 w 279"/>
              <a:gd name="T13" fmla="*/ 2147483647 h 244"/>
              <a:gd name="T14" fmla="*/ 2147483647 w 279"/>
              <a:gd name="T15" fmla="*/ 2147483647 h 244"/>
              <a:gd name="T16" fmla="*/ 2147483647 w 279"/>
              <a:gd name="T17" fmla="*/ 2147483647 h 244"/>
              <a:gd name="T18" fmla="*/ 2147483647 w 279"/>
              <a:gd name="T19" fmla="*/ 2147483647 h 244"/>
              <a:gd name="T20" fmla="*/ 2147483647 w 279"/>
              <a:gd name="T21" fmla="*/ 2147483647 h 244"/>
              <a:gd name="T22" fmla="*/ 2147483647 w 279"/>
              <a:gd name="T23" fmla="*/ 2147483647 h 244"/>
              <a:gd name="T24" fmla="*/ 2147483647 w 279"/>
              <a:gd name="T25" fmla="*/ 2147483647 h 244"/>
              <a:gd name="T26" fmla="*/ 2147483647 w 279"/>
              <a:gd name="T27" fmla="*/ 2147483647 h 244"/>
              <a:gd name="T28" fmla="*/ 2147483647 w 279"/>
              <a:gd name="T29" fmla="*/ 2147483647 h 244"/>
              <a:gd name="T30" fmla="*/ 2147483647 w 279"/>
              <a:gd name="T31" fmla="*/ 2147483647 h 244"/>
              <a:gd name="T32" fmla="*/ 2147483647 w 279"/>
              <a:gd name="T33" fmla="*/ 2147483647 h 244"/>
              <a:gd name="T34" fmla="*/ 2147483647 w 279"/>
              <a:gd name="T35" fmla="*/ 2147483647 h 244"/>
              <a:gd name="T36" fmla="*/ 2147483647 w 279"/>
              <a:gd name="T37" fmla="*/ 2147483647 h 244"/>
              <a:gd name="T38" fmla="*/ 2147483647 w 279"/>
              <a:gd name="T39" fmla="*/ 2147483647 h 244"/>
              <a:gd name="T40" fmla="*/ 2147483647 w 279"/>
              <a:gd name="T41" fmla="*/ 2147483647 h 244"/>
              <a:gd name="T42" fmla="*/ 2147483647 w 279"/>
              <a:gd name="T43" fmla="*/ 2147483647 h 244"/>
              <a:gd name="T44" fmla="*/ 2147483647 w 279"/>
              <a:gd name="T45" fmla="*/ 2147483647 h 244"/>
              <a:gd name="T46" fmla="*/ 2147483647 w 279"/>
              <a:gd name="T47" fmla="*/ 2147483647 h 244"/>
              <a:gd name="T48" fmla="*/ 2147483647 w 279"/>
              <a:gd name="T49" fmla="*/ 2147483647 h 244"/>
              <a:gd name="T50" fmla="*/ 2147483647 w 279"/>
              <a:gd name="T51" fmla="*/ 2147483647 h 244"/>
              <a:gd name="T52" fmla="*/ 2147483647 w 279"/>
              <a:gd name="T53" fmla="*/ 2147483647 h 244"/>
              <a:gd name="T54" fmla="*/ 2147483647 w 279"/>
              <a:gd name="T55" fmla="*/ 2147483647 h 244"/>
              <a:gd name="T56" fmla="*/ 2147483647 w 279"/>
              <a:gd name="T57" fmla="*/ 2147483647 h 244"/>
              <a:gd name="T58" fmla="*/ 2147483647 w 279"/>
              <a:gd name="T59" fmla="*/ 2147483647 h 244"/>
              <a:gd name="T60" fmla="*/ 2147483647 w 279"/>
              <a:gd name="T61" fmla="*/ 2147483647 h 244"/>
              <a:gd name="T62" fmla="*/ 2147483647 w 279"/>
              <a:gd name="T63" fmla="*/ 2147483647 h 244"/>
              <a:gd name="T64" fmla="*/ 2147483647 w 279"/>
              <a:gd name="T65" fmla="*/ 2147483647 h 244"/>
              <a:gd name="T66" fmla="*/ 2147483647 w 279"/>
              <a:gd name="T67" fmla="*/ 2147483647 h 244"/>
              <a:gd name="T68" fmla="*/ 2147483647 w 279"/>
              <a:gd name="T69" fmla="*/ 2147483647 h 244"/>
              <a:gd name="T70" fmla="*/ 2147483647 w 279"/>
              <a:gd name="T71" fmla="*/ 2147483647 h 244"/>
              <a:gd name="T72" fmla="*/ 2147483647 w 279"/>
              <a:gd name="T73" fmla="*/ 2147483647 h 244"/>
              <a:gd name="T74" fmla="*/ 2147483647 w 279"/>
              <a:gd name="T75" fmla="*/ 2147483647 h 244"/>
              <a:gd name="T76" fmla="*/ 2147483647 w 279"/>
              <a:gd name="T77" fmla="*/ 2147483647 h 244"/>
              <a:gd name="T78" fmla="*/ 2147483647 w 279"/>
              <a:gd name="T79" fmla="*/ 2147483647 h 244"/>
              <a:gd name="T80" fmla="*/ 2147483647 w 279"/>
              <a:gd name="T81" fmla="*/ 2147483647 h 244"/>
              <a:gd name="T82" fmla="*/ 2147483647 w 279"/>
              <a:gd name="T83" fmla="*/ 2147483647 h 244"/>
              <a:gd name="T84" fmla="*/ 2147483647 w 279"/>
              <a:gd name="T85" fmla="*/ 2147483647 h 244"/>
              <a:gd name="T86" fmla="*/ 2147483647 w 279"/>
              <a:gd name="T87" fmla="*/ 2147483647 h 244"/>
              <a:gd name="T88" fmla="*/ 2147483647 w 279"/>
              <a:gd name="T89" fmla="*/ 2147483647 h 244"/>
              <a:gd name="T90" fmla="*/ 2147483647 w 279"/>
              <a:gd name="T91" fmla="*/ 2147483647 h 244"/>
              <a:gd name="T92" fmla="*/ 2147483647 w 279"/>
              <a:gd name="T93" fmla="*/ 2147483647 h 244"/>
              <a:gd name="T94" fmla="*/ 2147483647 w 279"/>
              <a:gd name="T95" fmla="*/ 2147483647 h 244"/>
              <a:gd name="T96" fmla="*/ 2147483647 w 279"/>
              <a:gd name="T97" fmla="*/ 2147483647 h 244"/>
              <a:gd name="T98" fmla="*/ 0 w 279"/>
              <a:gd name="T99" fmla="*/ 2147483647 h 244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279"/>
              <a:gd name="T151" fmla="*/ 0 h 244"/>
              <a:gd name="T152" fmla="*/ 279 w 279"/>
              <a:gd name="T153" fmla="*/ 244 h 244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279" h="244">
                <a:moveTo>
                  <a:pt x="0" y="243"/>
                </a:moveTo>
                <a:lnTo>
                  <a:pt x="148" y="1"/>
                </a:lnTo>
                <a:lnTo>
                  <a:pt x="160" y="0"/>
                </a:lnTo>
                <a:lnTo>
                  <a:pt x="167" y="3"/>
                </a:lnTo>
                <a:lnTo>
                  <a:pt x="168" y="6"/>
                </a:lnTo>
                <a:lnTo>
                  <a:pt x="173" y="5"/>
                </a:lnTo>
                <a:lnTo>
                  <a:pt x="177" y="9"/>
                </a:lnTo>
                <a:lnTo>
                  <a:pt x="182" y="7"/>
                </a:lnTo>
                <a:lnTo>
                  <a:pt x="184" y="12"/>
                </a:lnTo>
                <a:lnTo>
                  <a:pt x="190" y="13"/>
                </a:lnTo>
                <a:lnTo>
                  <a:pt x="196" y="14"/>
                </a:lnTo>
                <a:lnTo>
                  <a:pt x="201" y="15"/>
                </a:lnTo>
                <a:lnTo>
                  <a:pt x="205" y="19"/>
                </a:lnTo>
                <a:lnTo>
                  <a:pt x="210" y="20"/>
                </a:lnTo>
                <a:lnTo>
                  <a:pt x="215" y="23"/>
                </a:lnTo>
                <a:lnTo>
                  <a:pt x="222" y="25"/>
                </a:lnTo>
                <a:lnTo>
                  <a:pt x="226" y="29"/>
                </a:lnTo>
                <a:lnTo>
                  <a:pt x="229" y="32"/>
                </a:lnTo>
                <a:lnTo>
                  <a:pt x="231" y="36"/>
                </a:lnTo>
                <a:lnTo>
                  <a:pt x="235" y="39"/>
                </a:lnTo>
                <a:lnTo>
                  <a:pt x="238" y="45"/>
                </a:lnTo>
                <a:lnTo>
                  <a:pt x="242" y="46"/>
                </a:lnTo>
                <a:lnTo>
                  <a:pt x="248" y="55"/>
                </a:lnTo>
                <a:lnTo>
                  <a:pt x="249" y="58"/>
                </a:lnTo>
                <a:lnTo>
                  <a:pt x="255" y="63"/>
                </a:lnTo>
                <a:lnTo>
                  <a:pt x="256" y="67"/>
                </a:lnTo>
                <a:lnTo>
                  <a:pt x="261" y="71"/>
                </a:lnTo>
                <a:lnTo>
                  <a:pt x="261" y="75"/>
                </a:lnTo>
                <a:lnTo>
                  <a:pt x="264" y="81"/>
                </a:lnTo>
                <a:lnTo>
                  <a:pt x="264" y="86"/>
                </a:lnTo>
                <a:lnTo>
                  <a:pt x="266" y="90"/>
                </a:lnTo>
                <a:lnTo>
                  <a:pt x="266" y="95"/>
                </a:lnTo>
                <a:lnTo>
                  <a:pt x="268" y="99"/>
                </a:lnTo>
                <a:lnTo>
                  <a:pt x="267" y="103"/>
                </a:lnTo>
                <a:lnTo>
                  <a:pt x="268" y="109"/>
                </a:lnTo>
                <a:lnTo>
                  <a:pt x="269" y="113"/>
                </a:lnTo>
                <a:lnTo>
                  <a:pt x="273" y="119"/>
                </a:lnTo>
                <a:lnTo>
                  <a:pt x="274" y="124"/>
                </a:lnTo>
                <a:lnTo>
                  <a:pt x="275" y="128"/>
                </a:lnTo>
                <a:lnTo>
                  <a:pt x="276" y="134"/>
                </a:lnTo>
                <a:lnTo>
                  <a:pt x="277" y="138"/>
                </a:lnTo>
                <a:lnTo>
                  <a:pt x="277" y="143"/>
                </a:lnTo>
                <a:lnTo>
                  <a:pt x="277" y="147"/>
                </a:lnTo>
                <a:lnTo>
                  <a:pt x="274" y="153"/>
                </a:lnTo>
                <a:lnTo>
                  <a:pt x="276" y="156"/>
                </a:lnTo>
                <a:lnTo>
                  <a:pt x="277" y="162"/>
                </a:lnTo>
                <a:lnTo>
                  <a:pt x="278" y="167"/>
                </a:lnTo>
                <a:lnTo>
                  <a:pt x="275" y="172"/>
                </a:lnTo>
                <a:lnTo>
                  <a:pt x="271" y="181"/>
                </a:lnTo>
                <a:lnTo>
                  <a:pt x="0" y="243"/>
                </a:lnTo>
              </a:path>
            </a:pathLst>
          </a:custGeom>
          <a:noFill/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049" name="Arc 19"/>
          <p:cNvSpPr>
            <a:spLocks/>
          </p:cNvSpPr>
          <p:nvPr/>
        </p:nvSpPr>
        <p:spPr bwMode="auto">
          <a:xfrm rot="720000">
            <a:off x="4543425" y="4005263"/>
            <a:ext cx="211138" cy="236537"/>
          </a:xfrm>
          <a:custGeom>
            <a:avLst/>
            <a:gdLst>
              <a:gd name="T0" fmla="*/ 0 w 21745"/>
              <a:gd name="T1" fmla="*/ 0 h 21600"/>
              <a:gd name="T2" fmla="*/ 2147483647 w 21745"/>
              <a:gd name="T3" fmla="*/ 2147483647 h 21600"/>
              <a:gd name="T4" fmla="*/ 1179876122 w 21745"/>
              <a:gd name="T5" fmla="*/ 2147483647 h 21600"/>
              <a:gd name="T6" fmla="*/ 0 60000 65536"/>
              <a:gd name="T7" fmla="*/ 0 60000 65536"/>
              <a:gd name="T8" fmla="*/ 0 60000 65536"/>
              <a:gd name="T9" fmla="*/ 0 w 21745"/>
              <a:gd name="T10" fmla="*/ 0 h 21600"/>
              <a:gd name="T11" fmla="*/ 21745 w 2174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45" h="21600" fill="none" extrusionOk="0">
                <a:moveTo>
                  <a:pt x="0" y="0"/>
                </a:moveTo>
                <a:cubicBezTo>
                  <a:pt x="48" y="0"/>
                  <a:pt x="96" y="-1"/>
                  <a:pt x="145" y="0"/>
                </a:cubicBezTo>
                <a:cubicBezTo>
                  <a:pt x="12074" y="0"/>
                  <a:pt x="21745" y="9670"/>
                  <a:pt x="21745" y="21600"/>
                </a:cubicBezTo>
              </a:path>
              <a:path w="21745" h="21600" stroke="0" extrusionOk="0">
                <a:moveTo>
                  <a:pt x="0" y="0"/>
                </a:moveTo>
                <a:cubicBezTo>
                  <a:pt x="48" y="0"/>
                  <a:pt x="96" y="-1"/>
                  <a:pt x="145" y="0"/>
                </a:cubicBezTo>
                <a:cubicBezTo>
                  <a:pt x="12074" y="0"/>
                  <a:pt x="21745" y="9670"/>
                  <a:pt x="21745" y="21600"/>
                </a:cubicBezTo>
                <a:lnTo>
                  <a:pt x="145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0" name="Line 20"/>
          <p:cNvSpPr>
            <a:spLocks noChangeShapeType="1"/>
          </p:cNvSpPr>
          <p:nvPr/>
        </p:nvSpPr>
        <p:spPr bwMode="auto">
          <a:xfrm flipH="1">
            <a:off x="4343400" y="3824288"/>
            <a:ext cx="303213" cy="550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1" name="Oval 21"/>
          <p:cNvSpPr>
            <a:spLocks noChangeArrowheads="1"/>
          </p:cNvSpPr>
          <p:nvPr/>
        </p:nvSpPr>
        <p:spPr bwMode="auto">
          <a:xfrm rot="-1860000">
            <a:off x="4621213" y="4010025"/>
            <a:ext cx="100012" cy="19843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2" name="Line 22"/>
          <p:cNvSpPr>
            <a:spLocks noChangeShapeType="1"/>
          </p:cNvSpPr>
          <p:nvPr/>
        </p:nvSpPr>
        <p:spPr bwMode="auto">
          <a:xfrm flipV="1">
            <a:off x="4343400" y="4230688"/>
            <a:ext cx="555625" cy="1444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3" name="Freeform 23"/>
          <p:cNvSpPr>
            <a:spLocks/>
          </p:cNvSpPr>
          <p:nvPr/>
        </p:nvSpPr>
        <p:spPr bwMode="auto">
          <a:xfrm>
            <a:off x="7594600" y="5818188"/>
            <a:ext cx="393700" cy="387350"/>
          </a:xfrm>
          <a:custGeom>
            <a:avLst/>
            <a:gdLst>
              <a:gd name="T0" fmla="*/ 0 w 279"/>
              <a:gd name="T1" fmla="*/ 2147483647 h 244"/>
              <a:gd name="T2" fmla="*/ 2147483647 w 279"/>
              <a:gd name="T3" fmla="*/ 2147483647 h 244"/>
              <a:gd name="T4" fmla="*/ 2147483647 w 279"/>
              <a:gd name="T5" fmla="*/ 0 h 244"/>
              <a:gd name="T6" fmla="*/ 2147483647 w 279"/>
              <a:gd name="T7" fmla="*/ 2147483647 h 244"/>
              <a:gd name="T8" fmla="*/ 2147483647 w 279"/>
              <a:gd name="T9" fmla="*/ 2147483647 h 244"/>
              <a:gd name="T10" fmla="*/ 2147483647 w 279"/>
              <a:gd name="T11" fmla="*/ 2147483647 h 244"/>
              <a:gd name="T12" fmla="*/ 2147483647 w 279"/>
              <a:gd name="T13" fmla="*/ 2147483647 h 244"/>
              <a:gd name="T14" fmla="*/ 2147483647 w 279"/>
              <a:gd name="T15" fmla="*/ 2147483647 h 244"/>
              <a:gd name="T16" fmla="*/ 2147483647 w 279"/>
              <a:gd name="T17" fmla="*/ 2147483647 h 244"/>
              <a:gd name="T18" fmla="*/ 2147483647 w 279"/>
              <a:gd name="T19" fmla="*/ 2147483647 h 244"/>
              <a:gd name="T20" fmla="*/ 2147483647 w 279"/>
              <a:gd name="T21" fmla="*/ 2147483647 h 244"/>
              <a:gd name="T22" fmla="*/ 2147483647 w 279"/>
              <a:gd name="T23" fmla="*/ 2147483647 h 244"/>
              <a:gd name="T24" fmla="*/ 2147483647 w 279"/>
              <a:gd name="T25" fmla="*/ 2147483647 h 244"/>
              <a:gd name="T26" fmla="*/ 2147483647 w 279"/>
              <a:gd name="T27" fmla="*/ 2147483647 h 244"/>
              <a:gd name="T28" fmla="*/ 2147483647 w 279"/>
              <a:gd name="T29" fmla="*/ 2147483647 h 244"/>
              <a:gd name="T30" fmla="*/ 2147483647 w 279"/>
              <a:gd name="T31" fmla="*/ 2147483647 h 244"/>
              <a:gd name="T32" fmla="*/ 2147483647 w 279"/>
              <a:gd name="T33" fmla="*/ 2147483647 h 244"/>
              <a:gd name="T34" fmla="*/ 2147483647 w 279"/>
              <a:gd name="T35" fmla="*/ 2147483647 h 244"/>
              <a:gd name="T36" fmla="*/ 2147483647 w 279"/>
              <a:gd name="T37" fmla="*/ 2147483647 h 244"/>
              <a:gd name="T38" fmla="*/ 2147483647 w 279"/>
              <a:gd name="T39" fmla="*/ 2147483647 h 244"/>
              <a:gd name="T40" fmla="*/ 2147483647 w 279"/>
              <a:gd name="T41" fmla="*/ 2147483647 h 244"/>
              <a:gd name="T42" fmla="*/ 2147483647 w 279"/>
              <a:gd name="T43" fmla="*/ 2147483647 h 244"/>
              <a:gd name="T44" fmla="*/ 2147483647 w 279"/>
              <a:gd name="T45" fmla="*/ 2147483647 h 244"/>
              <a:gd name="T46" fmla="*/ 2147483647 w 279"/>
              <a:gd name="T47" fmla="*/ 2147483647 h 244"/>
              <a:gd name="T48" fmla="*/ 2147483647 w 279"/>
              <a:gd name="T49" fmla="*/ 2147483647 h 244"/>
              <a:gd name="T50" fmla="*/ 2147483647 w 279"/>
              <a:gd name="T51" fmla="*/ 2147483647 h 244"/>
              <a:gd name="T52" fmla="*/ 2147483647 w 279"/>
              <a:gd name="T53" fmla="*/ 2147483647 h 244"/>
              <a:gd name="T54" fmla="*/ 2147483647 w 279"/>
              <a:gd name="T55" fmla="*/ 2147483647 h 244"/>
              <a:gd name="T56" fmla="*/ 2147483647 w 279"/>
              <a:gd name="T57" fmla="*/ 2147483647 h 244"/>
              <a:gd name="T58" fmla="*/ 2147483647 w 279"/>
              <a:gd name="T59" fmla="*/ 2147483647 h 244"/>
              <a:gd name="T60" fmla="*/ 2147483647 w 279"/>
              <a:gd name="T61" fmla="*/ 2147483647 h 244"/>
              <a:gd name="T62" fmla="*/ 2147483647 w 279"/>
              <a:gd name="T63" fmla="*/ 2147483647 h 244"/>
              <a:gd name="T64" fmla="*/ 2147483647 w 279"/>
              <a:gd name="T65" fmla="*/ 2147483647 h 244"/>
              <a:gd name="T66" fmla="*/ 2147483647 w 279"/>
              <a:gd name="T67" fmla="*/ 2147483647 h 244"/>
              <a:gd name="T68" fmla="*/ 2147483647 w 279"/>
              <a:gd name="T69" fmla="*/ 2147483647 h 244"/>
              <a:gd name="T70" fmla="*/ 2147483647 w 279"/>
              <a:gd name="T71" fmla="*/ 2147483647 h 244"/>
              <a:gd name="T72" fmla="*/ 2147483647 w 279"/>
              <a:gd name="T73" fmla="*/ 2147483647 h 244"/>
              <a:gd name="T74" fmla="*/ 2147483647 w 279"/>
              <a:gd name="T75" fmla="*/ 2147483647 h 244"/>
              <a:gd name="T76" fmla="*/ 2147483647 w 279"/>
              <a:gd name="T77" fmla="*/ 2147483647 h 244"/>
              <a:gd name="T78" fmla="*/ 2147483647 w 279"/>
              <a:gd name="T79" fmla="*/ 2147483647 h 244"/>
              <a:gd name="T80" fmla="*/ 2147483647 w 279"/>
              <a:gd name="T81" fmla="*/ 2147483647 h 244"/>
              <a:gd name="T82" fmla="*/ 2147483647 w 279"/>
              <a:gd name="T83" fmla="*/ 2147483647 h 244"/>
              <a:gd name="T84" fmla="*/ 2147483647 w 279"/>
              <a:gd name="T85" fmla="*/ 2147483647 h 244"/>
              <a:gd name="T86" fmla="*/ 2147483647 w 279"/>
              <a:gd name="T87" fmla="*/ 2147483647 h 244"/>
              <a:gd name="T88" fmla="*/ 2147483647 w 279"/>
              <a:gd name="T89" fmla="*/ 2147483647 h 244"/>
              <a:gd name="T90" fmla="*/ 2147483647 w 279"/>
              <a:gd name="T91" fmla="*/ 2147483647 h 244"/>
              <a:gd name="T92" fmla="*/ 2147483647 w 279"/>
              <a:gd name="T93" fmla="*/ 2147483647 h 244"/>
              <a:gd name="T94" fmla="*/ 2147483647 w 279"/>
              <a:gd name="T95" fmla="*/ 2147483647 h 244"/>
              <a:gd name="T96" fmla="*/ 2147483647 w 279"/>
              <a:gd name="T97" fmla="*/ 2147483647 h 244"/>
              <a:gd name="T98" fmla="*/ 0 w 279"/>
              <a:gd name="T99" fmla="*/ 2147483647 h 244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279"/>
              <a:gd name="T151" fmla="*/ 0 h 244"/>
              <a:gd name="T152" fmla="*/ 279 w 279"/>
              <a:gd name="T153" fmla="*/ 244 h 244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279" h="244">
                <a:moveTo>
                  <a:pt x="0" y="243"/>
                </a:moveTo>
                <a:lnTo>
                  <a:pt x="148" y="1"/>
                </a:lnTo>
                <a:lnTo>
                  <a:pt x="160" y="0"/>
                </a:lnTo>
                <a:lnTo>
                  <a:pt x="167" y="3"/>
                </a:lnTo>
                <a:lnTo>
                  <a:pt x="168" y="6"/>
                </a:lnTo>
                <a:lnTo>
                  <a:pt x="173" y="5"/>
                </a:lnTo>
                <a:lnTo>
                  <a:pt x="177" y="9"/>
                </a:lnTo>
                <a:lnTo>
                  <a:pt x="182" y="7"/>
                </a:lnTo>
                <a:lnTo>
                  <a:pt x="184" y="12"/>
                </a:lnTo>
                <a:lnTo>
                  <a:pt x="190" y="13"/>
                </a:lnTo>
                <a:lnTo>
                  <a:pt x="196" y="14"/>
                </a:lnTo>
                <a:lnTo>
                  <a:pt x="201" y="15"/>
                </a:lnTo>
                <a:lnTo>
                  <a:pt x="205" y="19"/>
                </a:lnTo>
                <a:lnTo>
                  <a:pt x="210" y="20"/>
                </a:lnTo>
                <a:lnTo>
                  <a:pt x="215" y="23"/>
                </a:lnTo>
                <a:lnTo>
                  <a:pt x="222" y="25"/>
                </a:lnTo>
                <a:lnTo>
                  <a:pt x="226" y="29"/>
                </a:lnTo>
                <a:lnTo>
                  <a:pt x="229" y="32"/>
                </a:lnTo>
                <a:lnTo>
                  <a:pt x="231" y="36"/>
                </a:lnTo>
                <a:lnTo>
                  <a:pt x="235" y="39"/>
                </a:lnTo>
                <a:lnTo>
                  <a:pt x="238" y="45"/>
                </a:lnTo>
                <a:lnTo>
                  <a:pt x="242" y="46"/>
                </a:lnTo>
                <a:lnTo>
                  <a:pt x="248" y="55"/>
                </a:lnTo>
                <a:lnTo>
                  <a:pt x="249" y="58"/>
                </a:lnTo>
                <a:lnTo>
                  <a:pt x="255" y="63"/>
                </a:lnTo>
                <a:lnTo>
                  <a:pt x="256" y="67"/>
                </a:lnTo>
                <a:lnTo>
                  <a:pt x="261" y="71"/>
                </a:lnTo>
                <a:lnTo>
                  <a:pt x="261" y="75"/>
                </a:lnTo>
                <a:lnTo>
                  <a:pt x="264" y="81"/>
                </a:lnTo>
                <a:lnTo>
                  <a:pt x="264" y="86"/>
                </a:lnTo>
                <a:lnTo>
                  <a:pt x="266" y="90"/>
                </a:lnTo>
                <a:lnTo>
                  <a:pt x="266" y="95"/>
                </a:lnTo>
                <a:lnTo>
                  <a:pt x="268" y="99"/>
                </a:lnTo>
                <a:lnTo>
                  <a:pt x="267" y="103"/>
                </a:lnTo>
                <a:lnTo>
                  <a:pt x="268" y="109"/>
                </a:lnTo>
                <a:lnTo>
                  <a:pt x="269" y="113"/>
                </a:lnTo>
                <a:lnTo>
                  <a:pt x="273" y="119"/>
                </a:lnTo>
                <a:lnTo>
                  <a:pt x="274" y="124"/>
                </a:lnTo>
                <a:lnTo>
                  <a:pt x="275" y="128"/>
                </a:lnTo>
                <a:lnTo>
                  <a:pt x="276" y="134"/>
                </a:lnTo>
                <a:lnTo>
                  <a:pt x="277" y="138"/>
                </a:lnTo>
                <a:lnTo>
                  <a:pt x="277" y="143"/>
                </a:lnTo>
                <a:lnTo>
                  <a:pt x="277" y="147"/>
                </a:lnTo>
                <a:lnTo>
                  <a:pt x="274" y="153"/>
                </a:lnTo>
                <a:lnTo>
                  <a:pt x="276" y="156"/>
                </a:lnTo>
                <a:lnTo>
                  <a:pt x="277" y="162"/>
                </a:lnTo>
                <a:lnTo>
                  <a:pt x="278" y="167"/>
                </a:lnTo>
                <a:lnTo>
                  <a:pt x="275" y="172"/>
                </a:lnTo>
                <a:lnTo>
                  <a:pt x="271" y="181"/>
                </a:lnTo>
                <a:lnTo>
                  <a:pt x="0" y="243"/>
                </a:lnTo>
              </a:path>
            </a:pathLst>
          </a:custGeom>
          <a:noFill/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054" name="Arc 24"/>
          <p:cNvSpPr>
            <a:spLocks/>
          </p:cNvSpPr>
          <p:nvPr/>
        </p:nvSpPr>
        <p:spPr bwMode="auto">
          <a:xfrm rot="720000">
            <a:off x="7794625" y="5834063"/>
            <a:ext cx="211138" cy="236537"/>
          </a:xfrm>
          <a:custGeom>
            <a:avLst/>
            <a:gdLst>
              <a:gd name="T0" fmla="*/ 0 w 21745"/>
              <a:gd name="T1" fmla="*/ 0 h 21600"/>
              <a:gd name="T2" fmla="*/ 2147483647 w 21745"/>
              <a:gd name="T3" fmla="*/ 2147483647 h 21600"/>
              <a:gd name="T4" fmla="*/ 1179876122 w 21745"/>
              <a:gd name="T5" fmla="*/ 2147483647 h 21600"/>
              <a:gd name="T6" fmla="*/ 0 60000 65536"/>
              <a:gd name="T7" fmla="*/ 0 60000 65536"/>
              <a:gd name="T8" fmla="*/ 0 60000 65536"/>
              <a:gd name="T9" fmla="*/ 0 w 21745"/>
              <a:gd name="T10" fmla="*/ 0 h 21600"/>
              <a:gd name="T11" fmla="*/ 21745 w 2174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45" h="21600" fill="none" extrusionOk="0">
                <a:moveTo>
                  <a:pt x="0" y="0"/>
                </a:moveTo>
                <a:cubicBezTo>
                  <a:pt x="48" y="0"/>
                  <a:pt x="96" y="-1"/>
                  <a:pt x="145" y="0"/>
                </a:cubicBezTo>
                <a:cubicBezTo>
                  <a:pt x="12074" y="0"/>
                  <a:pt x="21745" y="9670"/>
                  <a:pt x="21745" y="21600"/>
                </a:cubicBezTo>
              </a:path>
              <a:path w="21745" h="21600" stroke="0" extrusionOk="0">
                <a:moveTo>
                  <a:pt x="0" y="0"/>
                </a:moveTo>
                <a:cubicBezTo>
                  <a:pt x="48" y="0"/>
                  <a:pt x="96" y="-1"/>
                  <a:pt x="145" y="0"/>
                </a:cubicBezTo>
                <a:cubicBezTo>
                  <a:pt x="12074" y="0"/>
                  <a:pt x="21745" y="9670"/>
                  <a:pt x="21745" y="21600"/>
                </a:cubicBezTo>
                <a:lnTo>
                  <a:pt x="145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5" name="Line 25"/>
          <p:cNvSpPr>
            <a:spLocks noChangeShapeType="1"/>
          </p:cNvSpPr>
          <p:nvPr/>
        </p:nvSpPr>
        <p:spPr bwMode="auto">
          <a:xfrm flipH="1">
            <a:off x="7594600" y="5653088"/>
            <a:ext cx="303213" cy="550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6" name="Oval 26"/>
          <p:cNvSpPr>
            <a:spLocks noChangeArrowheads="1"/>
          </p:cNvSpPr>
          <p:nvPr/>
        </p:nvSpPr>
        <p:spPr bwMode="auto">
          <a:xfrm rot="-1860000">
            <a:off x="7872413" y="5838825"/>
            <a:ext cx="100012" cy="19843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7" name="Line 27"/>
          <p:cNvSpPr>
            <a:spLocks noChangeShapeType="1"/>
          </p:cNvSpPr>
          <p:nvPr/>
        </p:nvSpPr>
        <p:spPr bwMode="auto">
          <a:xfrm flipV="1">
            <a:off x="7594600" y="6059488"/>
            <a:ext cx="555625" cy="1444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8" name="Rectangle 2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Stereo image rectification</a:t>
            </a:r>
          </a:p>
        </p:txBody>
      </p:sp>
      <p:sp>
        <p:nvSpPr>
          <p:cNvPr id="416797" name="Rectangle 29"/>
          <p:cNvSpPr>
            <a:spLocks noGrp="1" noChangeArrowheads="1"/>
          </p:cNvSpPr>
          <p:nvPr>
            <p:ph type="body" idx="1"/>
          </p:nvPr>
        </p:nvSpPr>
        <p:spPr>
          <a:xfrm>
            <a:off x="76200" y="1219200"/>
            <a:ext cx="4191000" cy="5541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Tx/>
              <a:buChar char="•"/>
              <a:defRPr/>
            </a:pPr>
            <a:r>
              <a:rPr lang="en-US" sz="2800" dirty="0" err="1" smtClean="0"/>
              <a:t>Reproject</a:t>
            </a:r>
            <a:r>
              <a:rPr lang="en-US" sz="2800" dirty="0" smtClean="0"/>
              <a:t> image planes onto a common plane parallel to the line between camera centers</a:t>
            </a:r>
          </a:p>
          <a:p>
            <a:pPr>
              <a:lnSpc>
                <a:spcPct val="80000"/>
              </a:lnSpc>
              <a:buFontTx/>
              <a:buChar char="•"/>
              <a:defRPr/>
            </a:pPr>
            <a:endParaRPr lang="en-US" sz="2800" dirty="0" smtClean="0"/>
          </a:p>
          <a:p>
            <a:pPr>
              <a:lnSpc>
                <a:spcPct val="80000"/>
              </a:lnSpc>
              <a:buFontTx/>
              <a:buChar char="•"/>
              <a:defRPr/>
            </a:pPr>
            <a:r>
              <a:rPr lang="en-US" sz="2800" dirty="0" smtClean="0"/>
              <a:t>Pixel motion is horizontal after this transformation</a:t>
            </a:r>
          </a:p>
          <a:p>
            <a:pPr>
              <a:lnSpc>
                <a:spcPct val="80000"/>
              </a:lnSpc>
              <a:buFontTx/>
              <a:buChar char="•"/>
              <a:defRPr/>
            </a:pPr>
            <a:endParaRPr lang="en-US" sz="2800" dirty="0" smtClean="0"/>
          </a:p>
          <a:p>
            <a:pPr>
              <a:lnSpc>
                <a:spcPct val="80000"/>
              </a:lnSpc>
              <a:buFontTx/>
              <a:buChar char="•"/>
              <a:defRPr/>
            </a:pPr>
            <a:endParaRPr lang="en-US" sz="2800" dirty="0" smtClean="0"/>
          </a:p>
          <a:p>
            <a:pPr>
              <a:lnSpc>
                <a:spcPct val="80000"/>
              </a:lnSpc>
              <a:buFontTx/>
              <a:buChar char="•"/>
              <a:defRPr/>
            </a:pPr>
            <a:r>
              <a:rPr lang="en-US" sz="2800" dirty="0" smtClean="0"/>
              <a:t>Two </a:t>
            </a:r>
            <a:r>
              <a:rPr lang="en-US" sz="2800" dirty="0" err="1" smtClean="0"/>
              <a:t>homographies</a:t>
            </a:r>
            <a:r>
              <a:rPr lang="en-US" sz="2800" dirty="0" smtClean="0"/>
              <a:t> (3x3 transform), one for each input image </a:t>
            </a:r>
            <a:r>
              <a:rPr lang="en-US" sz="2800" dirty="0" err="1" smtClean="0"/>
              <a:t>reprojection</a:t>
            </a:r>
            <a:endParaRPr lang="en-US" sz="2800" dirty="0" smtClean="0"/>
          </a:p>
          <a:p>
            <a:pPr>
              <a:lnSpc>
                <a:spcPct val="80000"/>
              </a:lnSpc>
              <a:buFont typeface="Wingdings" pitchFamily="2" charset="2"/>
              <a:buChar char="Ø"/>
              <a:defRPr/>
            </a:pPr>
            <a:endParaRPr lang="en-US" sz="2000" dirty="0" smtClean="0"/>
          </a:p>
          <a:p>
            <a:pPr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sz="2000" dirty="0" smtClean="0"/>
              <a:t>C. Loop and Z. Zhang. </a:t>
            </a:r>
            <a:r>
              <a:rPr lang="en-US" sz="2000" dirty="0" smtClean="0">
                <a:hlinkClick r:id="rId3"/>
              </a:rPr>
              <a:t>Computing Rectifying </a:t>
            </a:r>
            <a:r>
              <a:rPr lang="en-US" sz="2000" dirty="0" err="1" smtClean="0">
                <a:hlinkClick r:id="rId3"/>
              </a:rPr>
              <a:t>Homographies</a:t>
            </a:r>
            <a:r>
              <a:rPr lang="en-US" sz="2000" dirty="0" smtClean="0">
                <a:hlinkClick r:id="rId3"/>
              </a:rPr>
              <a:t> for Stereo Vision</a:t>
            </a:r>
            <a:r>
              <a:rPr lang="en-US" sz="2000" dirty="0" smtClean="0"/>
              <a:t>. IEEE Conf. Computer Vision and Pattern Recognition, 1999</a:t>
            </a:r>
            <a:r>
              <a:rPr lang="en-US" sz="2400" dirty="0" smtClean="0"/>
              <a:t>.</a:t>
            </a:r>
          </a:p>
        </p:txBody>
      </p:sp>
      <p:sp>
        <p:nvSpPr>
          <p:cNvPr id="44060" name="Line 35"/>
          <p:cNvSpPr>
            <a:spLocks noChangeShapeType="1"/>
          </p:cNvSpPr>
          <p:nvPr/>
        </p:nvSpPr>
        <p:spPr bwMode="auto">
          <a:xfrm>
            <a:off x="5726113" y="2886075"/>
            <a:ext cx="1893887" cy="10461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061" name="Line 36"/>
          <p:cNvSpPr>
            <a:spLocks noChangeShapeType="1"/>
          </p:cNvSpPr>
          <p:nvPr/>
        </p:nvSpPr>
        <p:spPr bwMode="auto">
          <a:xfrm>
            <a:off x="5718175" y="4216400"/>
            <a:ext cx="1893888" cy="10461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6798" name="Line 30"/>
          <p:cNvSpPr>
            <a:spLocks noChangeShapeType="1"/>
          </p:cNvSpPr>
          <p:nvPr/>
        </p:nvSpPr>
        <p:spPr bwMode="auto">
          <a:xfrm>
            <a:off x="4497388" y="2936875"/>
            <a:ext cx="1209675" cy="6683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6799" name="Line 31"/>
          <p:cNvSpPr>
            <a:spLocks noChangeShapeType="1"/>
          </p:cNvSpPr>
          <p:nvPr/>
        </p:nvSpPr>
        <p:spPr bwMode="auto">
          <a:xfrm>
            <a:off x="7629525" y="4683125"/>
            <a:ext cx="1209675" cy="6683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6806" name="Line 38"/>
          <p:cNvSpPr>
            <a:spLocks noChangeShapeType="1"/>
          </p:cNvSpPr>
          <p:nvPr/>
        </p:nvSpPr>
        <p:spPr bwMode="auto">
          <a:xfrm>
            <a:off x="5726113" y="3622675"/>
            <a:ext cx="1893887" cy="10461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065" name="Oval 14"/>
          <p:cNvSpPr>
            <a:spLocks noChangeArrowheads="1"/>
          </p:cNvSpPr>
          <p:nvPr/>
        </p:nvSpPr>
        <p:spPr bwMode="auto">
          <a:xfrm>
            <a:off x="7889875" y="4810125"/>
            <a:ext cx="57150" cy="63500"/>
          </a:xfrm>
          <a:prstGeom prst="ellipse">
            <a:avLst/>
          </a:prstGeom>
          <a:solidFill>
            <a:srgbClr val="037C03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66" name="Oval 15"/>
          <p:cNvSpPr>
            <a:spLocks noChangeArrowheads="1"/>
          </p:cNvSpPr>
          <p:nvPr/>
        </p:nvSpPr>
        <p:spPr bwMode="auto">
          <a:xfrm>
            <a:off x="5314950" y="3378200"/>
            <a:ext cx="57150" cy="63500"/>
          </a:xfrm>
          <a:prstGeom prst="ellipse">
            <a:avLst/>
          </a:prstGeom>
          <a:solidFill>
            <a:srgbClr val="037C03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804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6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6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1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6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6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67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67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98" grpId="0" animBg="1"/>
      <p:bldP spid="416799" grpId="0" animBg="1"/>
      <p:bldP spid="41680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Rectification example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45060" name="Picture 5" descr="Rectification3"/>
          <p:cNvPicPr>
            <a:picLocks noChangeAspect="1" noChangeArrowheads="1"/>
          </p:cNvPicPr>
          <p:nvPr/>
        </p:nvPicPr>
        <p:blipFill>
          <a:blip r:embed="rId3" cstate="print"/>
          <a:srcRect r="26967" b="55083"/>
          <a:stretch>
            <a:fillRect/>
          </a:stretch>
        </p:blipFill>
        <p:spPr bwMode="auto">
          <a:xfrm>
            <a:off x="1600200" y="1143000"/>
            <a:ext cx="5715000" cy="240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1" name="Picture 6" descr="Rectification4"/>
          <p:cNvPicPr>
            <a:picLocks noChangeAspect="1" noChangeArrowheads="1"/>
          </p:cNvPicPr>
          <p:nvPr/>
        </p:nvPicPr>
        <p:blipFill>
          <a:blip r:embed="rId4" cstate="print"/>
          <a:srcRect t="48813" r="22858"/>
          <a:stretch>
            <a:fillRect/>
          </a:stretch>
        </p:blipFill>
        <p:spPr bwMode="auto">
          <a:xfrm>
            <a:off x="1447800" y="3560763"/>
            <a:ext cx="6248400" cy="2687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96527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stereo matching algorithm</a:t>
            </a:r>
          </a:p>
        </p:txBody>
      </p:sp>
      <p:pic>
        <p:nvPicPr>
          <p:cNvPr id="46083" name="Picture 3" descr="lincoln_ful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1066800"/>
            <a:ext cx="5029200" cy="289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1140" name="Line 4"/>
          <p:cNvSpPr>
            <a:spLocks noChangeShapeType="1"/>
          </p:cNvSpPr>
          <p:nvPr/>
        </p:nvSpPr>
        <p:spPr bwMode="auto">
          <a:xfrm>
            <a:off x="4572000" y="3124200"/>
            <a:ext cx="2514600" cy="0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352800" y="2971800"/>
            <a:ext cx="304800" cy="304800"/>
            <a:chOff x="2112" y="1872"/>
            <a:chExt cx="192" cy="192"/>
          </a:xfrm>
        </p:grpSpPr>
        <p:sp>
          <p:nvSpPr>
            <p:cNvPr id="46096" name="Oval 6"/>
            <p:cNvSpPr>
              <a:spLocks noChangeArrowheads="1"/>
            </p:cNvSpPr>
            <p:nvPr/>
          </p:nvSpPr>
          <p:spPr bwMode="auto">
            <a:xfrm>
              <a:off x="2174" y="1941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7" name="Rectangle 7"/>
            <p:cNvSpPr>
              <a:spLocks noChangeArrowheads="1"/>
            </p:cNvSpPr>
            <p:nvPr/>
          </p:nvSpPr>
          <p:spPr bwMode="auto">
            <a:xfrm>
              <a:off x="2112" y="1872"/>
              <a:ext cx="192" cy="192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257800" y="2971800"/>
            <a:ext cx="304800" cy="304800"/>
            <a:chOff x="3600" y="1872"/>
            <a:chExt cx="192" cy="192"/>
          </a:xfrm>
        </p:grpSpPr>
        <p:sp>
          <p:nvSpPr>
            <p:cNvPr id="46094" name="Oval 9"/>
            <p:cNvSpPr>
              <a:spLocks noChangeArrowheads="1"/>
            </p:cNvSpPr>
            <p:nvPr/>
          </p:nvSpPr>
          <p:spPr bwMode="auto">
            <a:xfrm>
              <a:off x="3675" y="1947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5" name="Rectangle 10"/>
            <p:cNvSpPr>
              <a:spLocks noChangeArrowheads="1"/>
            </p:cNvSpPr>
            <p:nvPr/>
          </p:nvSpPr>
          <p:spPr bwMode="auto">
            <a:xfrm>
              <a:off x="3600" y="1872"/>
              <a:ext cx="192" cy="192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31147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304800" y="4114800"/>
            <a:ext cx="8686800" cy="2438400"/>
          </a:xfrm>
        </p:spPr>
        <p:txBody>
          <a:bodyPr>
            <a:normAutofit fontScale="85000" lnSpcReduction="20000"/>
          </a:bodyPr>
          <a:lstStyle/>
          <a:p>
            <a:pPr>
              <a:buFontTx/>
              <a:buChar char="•"/>
              <a:defRPr/>
            </a:pPr>
            <a:r>
              <a:rPr lang="en-US" dirty="0" smtClean="0"/>
              <a:t>If necessary, rectify the two stereo images to transform </a:t>
            </a:r>
            <a:r>
              <a:rPr lang="en-US" dirty="0" err="1" smtClean="0"/>
              <a:t>epipolar</a:t>
            </a:r>
            <a:r>
              <a:rPr lang="en-US" dirty="0" smtClean="0"/>
              <a:t> lines into </a:t>
            </a:r>
            <a:r>
              <a:rPr lang="en-US" dirty="0" err="1" smtClean="0"/>
              <a:t>scanlines</a:t>
            </a:r>
            <a:endParaRPr lang="en-US" dirty="0" smtClean="0"/>
          </a:p>
          <a:p>
            <a:pPr>
              <a:buFontTx/>
              <a:buChar char="•"/>
              <a:defRPr/>
            </a:pPr>
            <a:r>
              <a:rPr lang="en-US" dirty="0" smtClean="0"/>
              <a:t>For each pixel x in the first image</a:t>
            </a:r>
          </a:p>
          <a:p>
            <a:pPr lvl="1">
              <a:defRPr/>
            </a:pPr>
            <a:r>
              <a:rPr lang="en-US" dirty="0" smtClean="0"/>
              <a:t>Find corresponding </a:t>
            </a:r>
            <a:r>
              <a:rPr lang="en-US" dirty="0" err="1" smtClean="0"/>
              <a:t>epipolar</a:t>
            </a:r>
            <a:r>
              <a:rPr lang="en-US" dirty="0" smtClean="0"/>
              <a:t> </a:t>
            </a:r>
            <a:r>
              <a:rPr lang="en-US" dirty="0" err="1" smtClean="0"/>
              <a:t>scanline</a:t>
            </a:r>
            <a:r>
              <a:rPr lang="en-US" dirty="0" smtClean="0"/>
              <a:t> in the right image</a:t>
            </a:r>
          </a:p>
          <a:p>
            <a:pPr lvl="1">
              <a:defRPr/>
            </a:pPr>
            <a:r>
              <a:rPr lang="en-US" dirty="0" smtClean="0"/>
              <a:t>Examine all pixels on the </a:t>
            </a:r>
            <a:r>
              <a:rPr lang="en-US" dirty="0" err="1" smtClean="0"/>
              <a:t>scanline</a:t>
            </a:r>
            <a:r>
              <a:rPr lang="en-US" dirty="0" smtClean="0"/>
              <a:t> and pick the best match x’</a:t>
            </a:r>
          </a:p>
          <a:p>
            <a:pPr lvl="1">
              <a:defRPr/>
            </a:pPr>
            <a:r>
              <a:rPr lang="en-US" dirty="0" smtClean="0"/>
              <a:t>Compute disparity x-x’ and set depth(x) = </a:t>
            </a:r>
            <a:r>
              <a:rPr lang="en-US" dirty="0" err="1" smtClean="0"/>
              <a:t>fB</a:t>
            </a:r>
            <a:r>
              <a:rPr lang="en-US" dirty="0" smtClean="0"/>
              <a:t>/(x-x’)</a:t>
            </a: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4800600" y="2971800"/>
            <a:ext cx="304800" cy="304800"/>
            <a:chOff x="3600" y="1872"/>
            <a:chExt cx="192" cy="192"/>
          </a:xfrm>
        </p:grpSpPr>
        <p:sp>
          <p:nvSpPr>
            <p:cNvPr id="46092" name="Oval 13"/>
            <p:cNvSpPr>
              <a:spLocks noChangeArrowheads="1"/>
            </p:cNvSpPr>
            <p:nvPr/>
          </p:nvSpPr>
          <p:spPr bwMode="auto">
            <a:xfrm>
              <a:off x="3675" y="1947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3" name="Rectangle 14"/>
            <p:cNvSpPr>
              <a:spLocks noChangeArrowheads="1"/>
            </p:cNvSpPr>
            <p:nvPr/>
          </p:nvSpPr>
          <p:spPr bwMode="auto">
            <a:xfrm>
              <a:off x="3600" y="1872"/>
              <a:ext cx="192" cy="192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5715000" y="2971800"/>
            <a:ext cx="304800" cy="304800"/>
            <a:chOff x="3600" y="1872"/>
            <a:chExt cx="192" cy="192"/>
          </a:xfrm>
        </p:grpSpPr>
        <p:sp>
          <p:nvSpPr>
            <p:cNvPr id="46090" name="Oval 16"/>
            <p:cNvSpPr>
              <a:spLocks noChangeArrowheads="1"/>
            </p:cNvSpPr>
            <p:nvPr/>
          </p:nvSpPr>
          <p:spPr bwMode="auto">
            <a:xfrm>
              <a:off x="3675" y="1947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1" name="Rectangle 17"/>
            <p:cNvSpPr>
              <a:spLocks noChangeArrowheads="1"/>
            </p:cNvSpPr>
            <p:nvPr/>
          </p:nvSpPr>
          <p:spPr bwMode="auto">
            <a:xfrm>
              <a:off x="3600" y="1872"/>
              <a:ext cx="192" cy="192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04887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1140" grpId="0" animBg="1"/>
      <p:bldP spid="731147" grpId="0" build="p" bldLvl="2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reeform 5"/>
          <p:cNvSpPr>
            <a:spLocks/>
          </p:cNvSpPr>
          <p:nvPr/>
        </p:nvSpPr>
        <p:spPr bwMode="auto">
          <a:xfrm>
            <a:off x="5705475" y="3859213"/>
            <a:ext cx="1884363" cy="314325"/>
          </a:xfrm>
          <a:custGeom>
            <a:avLst/>
            <a:gdLst>
              <a:gd name="T0" fmla="*/ 0 w 1468"/>
              <a:gd name="T1" fmla="*/ 2147483647 h 252"/>
              <a:gd name="T2" fmla="*/ 2147483647 w 1468"/>
              <a:gd name="T3" fmla="*/ 2147483647 h 252"/>
              <a:gd name="T4" fmla="*/ 2147483647 w 1468"/>
              <a:gd name="T5" fmla="*/ 2147483647 h 252"/>
              <a:gd name="T6" fmla="*/ 2147483647 w 1468"/>
              <a:gd name="T7" fmla="*/ 2147483647 h 252"/>
              <a:gd name="T8" fmla="*/ 2147483647 w 1468"/>
              <a:gd name="T9" fmla="*/ 2147483647 h 252"/>
              <a:gd name="T10" fmla="*/ 2147483647 w 1468"/>
              <a:gd name="T11" fmla="*/ 0 h 252"/>
              <a:gd name="T12" fmla="*/ 2147483647 w 1468"/>
              <a:gd name="T13" fmla="*/ 2147483647 h 252"/>
              <a:gd name="T14" fmla="*/ 2147483647 w 1468"/>
              <a:gd name="T15" fmla="*/ 2147483647 h 252"/>
              <a:gd name="T16" fmla="*/ 2147483647 w 1468"/>
              <a:gd name="T17" fmla="*/ 2147483647 h 252"/>
              <a:gd name="T18" fmla="*/ 2147483647 w 1468"/>
              <a:gd name="T19" fmla="*/ 2147483647 h 252"/>
              <a:gd name="T20" fmla="*/ 2147483647 w 1468"/>
              <a:gd name="T21" fmla="*/ 2147483647 h 252"/>
              <a:gd name="T22" fmla="*/ 2147483647 w 1468"/>
              <a:gd name="T23" fmla="*/ 2147483647 h 252"/>
              <a:gd name="T24" fmla="*/ 2147483647 w 1468"/>
              <a:gd name="T25" fmla="*/ 2147483647 h 252"/>
              <a:gd name="T26" fmla="*/ 2147483647 w 1468"/>
              <a:gd name="T27" fmla="*/ 2147483647 h 252"/>
              <a:gd name="T28" fmla="*/ 2147483647 w 1468"/>
              <a:gd name="T29" fmla="*/ 2147483647 h 252"/>
              <a:gd name="T30" fmla="*/ 2147483647 w 1468"/>
              <a:gd name="T31" fmla="*/ 2147483647 h 252"/>
              <a:gd name="T32" fmla="*/ 2147483647 w 1468"/>
              <a:gd name="T33" fmla="*/ 2147483647 h 252"/>
              <a:gd name="T34" fmla="*/ 2147483647 w 1468"/>
              <a:gd name="T35" fmla="*/ 2147483647 h 252"/>
              <a:gd name="T36" fmla="*/ 2147483647 w 1468"/>
              <a:gd name="T37" fmla="*/ 2147483647 h 252"/>
              <a:gd name="T38" fmla="*/ 2147483647 w 1468"/>
              <a:gd name="T39" fmla="*/ 2147483647 h 252"/>
              <a:gd name="T40" fmla="*/ 2147483647 w 1468"/>
              <a:gd name="T41" fmla="*/ 2147483647 h 252"/>
              <a:gd name="T42" fmla="*/ 2147483647 w 1468"/>
              <a:gd name="T43" fmla="*/ 2147483647 h 252"/>
              <a:gd name="T44" fmla="*/ 2147483647 w 1468"/>
              <a:gd name="T45" fmla="*/ 2147483647 h 252"/>
              <a:gd name="T46" fmla="*/ 2147483647 w 1468"/>
              <a:gd name="T47" fmla="*/ 2147483647 h 252"/>
              <a:gd name="T48" fmla="*/ 2147483647 w 1468"/>
              <a:gd name="T49" fmla="*/ 2147483647 h 252"/>
              <a:gd name="T50" fmla="*/ 2147483647 w 1468"/>
              <a:gd name="T51" fmla="*/ 2147483647 h 252"/>
              <a:gd name="T52" fmla="*/ 2147483647 w 1468"/>
              <a:gd name="T53" fmla="*/ 2147483647 h 252"/>
              <a:gd name="T54" fmla="*/ 2147483647 w 1468"/>
              <a:gd name="T55" fmla="*/ 2147483647 h 2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468"/>
              <a:gd name="T85" fmla="*/ 0 h 252"/>
              <a:gd name="T86" fmla="*/ 1468 w 1468"/>
              <a:gd name="T87" fmla="*/ 252 h 252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468" h="252">
                <a:moveTo>
                  <a:pt x="0" y="5"/>
                </a:moveTo>
                <a:cubicBezTo>
                  <a:pt x="22" y="20"/>
                  <a:pt x="30" y="32"/>
                  <a:pt x="56" y="41"/>
                </a:cubicBezTo>
                <a:cubicBezTo>
                  <a:pt x="61" y="39"/>
                  <a:pt x="67" y="39"/>
                  <a:pt x="71" y="36"/>
                </a:cubicBezTo>
                <a:cubicBezTo>
                  <a:pt x="75" y="33"/>
                  <a:pt x="77" y="27"/>
                  <a:pt x="81" y="25"/>
                </a:cubicBezTo>
                <a:cubicBezTo>
                  <a:pt x="95" y="18"/>
                  <a:pt x="112" y="15"/>
                  <a:pt x="127" y="10"/>
                </a:cubicBezTo>
                <a:cubicBezTo>
                  <a:pt x="137" y="7"/>
                  <a:pt x="157" y="0"/>
                  <a:pt x="157" y="0"/>
                </a:cubicBezTo>
                <a:cubicBezTo>
                  <a:pt x="196" y="13"/>
                  <a:pt x="233" y="31"/>
                  <a:pt x="273" y="41"/>
                </a:cubicBezTo>
                <a:cubicBezTo>
                  <a:pt x="283" y="40"/>
                  <a:pt x="353" y="26"/>
                  <a:pt x="369" y="30"/>
                </a:cubicBezTo>
                <a:cubicBezTo>
                  <a:pt x="390" y="54"/>
                  <a:pt x="366" y="30"/>
                  <a:pt x="395" y="46"/>
                </a:cubicBezTo>
                <a:cubicBezTo>
                  <a:pt x="406" y="52"/>
                  <a:pt x="450" y="137"/>
                  <a:pt x="455" y="121"/>
                </a:cubicBezTo>
                <a:cubicBezTo>
                  <a:pt x="486" y="168"/>
                  <a:pt x="519" y="233"/>
                  <a:pt x="576" y="252"/>
                </a:cubicBezTo>
                <a:cubicBezTo>
                  <a:pt x="603" y="245"/>
                  <a:pt x="593" y="186"/>
                  <a:pt x="615" y="171"/>
                </a:cubicBezTo>
                <a:cubicBezTo>
                  <a:pt x="618" y="161"/>
                  <a:pt x="624" y="139"/>
                  <a:pt x="627" y="129"/>
                </a:cubicBezTo>
                <a:cubicBezTo>
                  <a:pt x="629" y="124"/>
                  <a:pt x="646" y="102"/>
                  <a:pt x="651" y="99"/>
                </a:cubicBezTo>
                <a:cubicBezTo>
                  <a:pt x="661" y="92"/>
                  <a:pt x="681" y="78"/>
                  <a:pt x="681" y="78"/>
                </a:cubicBezTo>
                <a:cubicBezTo>
                  <a:pt x="694" y="59"/>
                  <a:pt x="724" y="71"/>
                  <a:pt x="747" y="78"/>
                </a:cubicBezTo>
                <a:cubicBezTo>
                  <a:pt x="768" y="86"/>
                  <a:pt x="791" y="116"/>
                  <a:pt x="809" y="126"/>
                </a:cubicBezTo>
                <a:cubicBezTo>
                  <a:pt x="824" y="127"/>
                  <a:pt x="854" y="137"/>
                  <a:pt x="854" y="137"/>
                </a:cubicBezTo>
                <a:cubicBezTo>
                  <a:pt x="919" y="131"/>
                  <a:pt x="895" y="133"/>
                  <a:pt x="935" y="106"/>
                </a:cubicBezTo>
                <a:cubicBezTo>
                  <a:pt x="954" y="94"/>
                  <a:pt x="979" y="98"/>
                  <a:pt x="1001" y="96"/>
                </a:cubicBezTo>
                <a:cubicBezTo>
                  <a:pt x="1020" y="83"/>
                  <a:pt x="1042" y="78"/>
                  <a:pt x="1062" y="66"/>
                </a:cubicBezTo>
                <a:cubicBezTo>
                  <a:pt x="1096" y="71"/>
                  <a:pt x="1169" y="82"/>
                  <a:pt x="1198" y="101"/>
                </a:cubicBezTo>
                <a:cubicBezTo>
                  <a:pt x="1221" y="117"/>
                  <a:pt x="1247" y="133"/>
                  <a:pt x="1274" y="142"/>
                </a:cubicBezTo>
                <a:cubicBezTo>
                  <a:pt x="1291" y="159"/>
                  <a:pt x="1312" y="170"/>
                  <a:pt x="1334" y="177"/>
                </a:cubicBezTo>
                <a:cubicBezTo>
                  <a:pt x="1370" y="173"/>
                  <a:pt x="1383" y="175"/>
                  <a:pt x="1410" y="157"/>
                </a:cubicBezTo>
                <a:cubicBezTo>
                  <a:pt x="1417" y="135"/>
                  <a:pt x="1429" y="117"/>
                  <a:pt x="1446" y="101"/>
                </a:cubicBezTo>
                <a:cubicBezTo>
                  <a:pt x="1448" y="96"/>
                  <a:pt x="1447" y="90"/>
                  <a:pt x="1451" y="86"/>
                </a:cubicBezTo>
                <a:cubicBezTo>
                  <a:pt x="1468" y="69"/>
                  <a:pt x="1466" y="90"/>
                  <a:pt x="1466" y="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7107" name="Group 6"/>
          <p:cNvGrpSpPr>
            <a:grpSpLocks/>
          </p:cNvGrpSpPr>
          <p:nvPr/>
        </p:nvGrpSpPr>
        <p:grpSpPr bwMode="auto">
          <a:xfrm>
            <a:off x="5708650" y="3721100"/>
            <a:ext cx="1909763" cy="477838"/>
            <a:chOff x="2064" y="2160"/>
            <a:chExt cx="1488" cy="384"/>
          </a:xfrm>
        </p:grpSpPr>
        <p:sp>
          <p:nvSpPr>
            <p:cNvPr id="47126" name="Line 7"/>
            <p:cNvSpPr>
              <a:spLocks noChangeShapeType="1"/>
            </p:cNvSpPr>
            <p:nvPr/>
          </p:nvSpPr>
          <p:spPr bwMode="auto">
            <a:xfrm flipV="1">
              <a:off x="2064" y="216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27" name="Line 8"/>
            <p:cNvSpPr>
              <a:spLocks noChangeShapeType="1"/>
            </p:cNvSpPr>
            <p:nvPr/>
          </p:nvSpPr>
          <p:spPr bwMode="auto">
            <a:xfrm>
              <a:off x="2064" y="2544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7108" name="Text Box 9"/>
          <p:cNvSpPr txBox="1">
            <a:spLocks noChangeArrowheads="1"/>
          </p:cNvSpPr>
          <p:nvPr/>
        </p:nvSpPr>
        <p:spPr bwMode="auto">
          <a:xfrm>
            <a:off x="4343400" y="3581400"/>
            <a:ext cx="13446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tx2"/>
                </a:solidFill>
                <a:latin typeface="Times New Roman" pitchFamily="18" charset="0"/>
                <a:ea typeface="SimSun" pitchFamily="2" charset="-122"/>
              </a:rPr>
              <a:t>Matching cost</a:t>
            </a:r>
          </a:p>
        </p:txBody>
      </p:sp>
      <p:sp>
        <p:nvSpPr>
          <p:cNvPr id="47109" name="Text Box 10"/>
          <p:cNvSpPr txBox="1">
            <a:spLocks noChangeArrowheads="1"/>
          </p:cNvSpPr>
          <p:nvPr/>
        </p:nvSpPr>
        <p:spPr bwMode="auto">
          <a:xfrm>
            <a:off x="7635875" y="3962400"/>
            <a:ext cx="898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tx2"/>
                </a:solidFill>
                <a:latin typeface="Times New Roman" pitchFamily="18" charset="0"/>
                <a:ea typeface="SimSun" pitchFamily="2" charset="-122"/>
              </a:rPr>
              <a:t>disparity</a:t>
            </a:r>
          </a:p>
        </p:txBody>
      </p:sp>
      <p:pic>
        <p:nvPicPr>
          <p:cNvPr id="47110" name="Picture 11" descr="lef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24013" y="1212850"/>
            <a:ext cx="2957512" cy="215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11" name="Picture 12" descr="righ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11738" y="1212850"/>
            <a:ext cx="2957512" cy="215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12" name="Line 13"/>
          <p:cNvSpPr>
            <a:spLocks noChangeShapeType="1"/>
          </p:cNvSpPr>
          <p:nvPr/>
        </p:nvSpPr>
        <p:spPr bwMode="auto">
          <a:xfrm>
            <a:off x="1439863" y="2108200"/>
            <a:ext cx="6713537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13" name="Rectangle 14"/>
          <p:cNvSpPr>
            <a:spLocks noChangeArrowheads="1"/>
          </p:cNvSpPr>
          <p:nvPr/>
        </p:nvSpPr>
        <p:spPr bwMode="auto">
          <a:xfrm>
            <a:off x="3017838" y="2049463"/>
            <a:ext cx="123825" cy="119062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7114" name="Group 15"/>
          <p:cNvGrpSpPr>
            <a:grpSpLocks/>
          </p:cNvGrpSpPr>
          <p:nvPr/>
        </p:nvGrpSpPr>
        <p:grpSpPr bwMode="auto">
          <a:xfrm>
            <a:off x="6021388" y="2049463"/>
            <a:ext cx="862012" cy="119062"/>
            <a:chOff x="3111" y="3838"/>
            <a:chExt cx="672" cy="96"/>
          </a:xfrm>
        </p:grpSpPr>
        <p:sp>
          <p:nvSpPr>
            <p:cNvPr id="47121" name="Rectangle 16"/>
            <p:cNvSpPr>
              <a:spLocks noChangeArrowheads="1"/>
            </p:cNvSpPr>
            <p:nvPr/>
          </p:nvSpPr>
          <p:spPr bwMode="auto">
            <a:xfrm>
              <a:off x="3399" y="3838"/>
              <a:ext cx="96" cy="96"/>
            </a:xfrm>
            <a:prstGeom prst="rect">
              <a:avLst/>
            </a:prstGeom>
            <a:noFill/>
            <a:ln w="158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2" name="Rectangle 17"/>
            <p:cNvSpPr>
              <a:spLocks noChangeArrowheads="1"/>
            </p:cNvSpPr>
            <p:nvPr/>
          </p:nvSpPr>
          <p:spPr bwMode="auto">
            <a:xfrm>
              <a:off x="3111" y="3838"/>
              <a:ext cx="96" cy="96"/>
            </a:xfrm>
            <a:prstGeom prst="rect">
              <a:avLst/>
            </a:prstGeom>
            <a:noFill/>
            <a:ln w="15875">
              <a:solidFill>
                <a:srgbClr val="00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3" name="Rectangle 18"/>
            <p:cNvSpPr>
              <a:spLocks noChangeArrowheads="1"/>
            </p:cNvSpPr>
            <p:nvPr/>
          </p:nvSpPr>
          <p:spPr bwMode="auto">
            <a:xfrm>
              <a:off x="3255" y="3838"/>
              <a:ext cx="96" cy="96"/>
            </a:xfrm>
            <a:prstGeom prst="rect">
              <a:avLst/>
            </a:prstGeom>
            <a:noFill/>
            <a:ln w="15875">
              <a:solidFill>
                <a:srgbClr val="00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4" name="Rectangle 19"/>
            <p:cNvSpPr>
              <a:spLocks noChangeArrowheads="1"/>
            </p:cNvSpPr>
            <p:nvPr/>
          </p:nvSpPr>
          <p:spPr bwMode="auto">
            <a:xfrm>
              <a:off x="3543" y="3838"/>
              <a:ext cx="96" cy="96"/>
            </a:xfrm>
            <a:prstGeom prst="rect">
              <a:avLst/>
            </a:prstGeom>
            <a:noFill/>
            <a:ln w="15875">
              <a:solidFill>
                <a:srgbClr val="00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5" name="Rectangle 20"/>
            <p:cNvSpPr>
              <a:spLocks noChangeArrowheads="1"/>
            </p:cNvSpPr>
            <p:nvPr/>
          </p:nvSpPr>
          <p:spPr bwMode="auto">
            <a:xfrm>
              <a:off x="3687" y="3838"/>
              <a:ext cx="96" cy="96"/>
            </a:xfrm>
            <a:prstGeom prst="rect">
              <a:avLst/>
            </a:prstGeom>
            <a:noFill/>
            <a:ln w="15875">
              <a:solidFill>
                <a:srgbClr val="00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15" name="Text Box 21"/>
          <p:cNvSpPr txBox="1">
            <a:spLocks noChangeArrowheads="1"/>
          </p:cNvSpPr>
          <p:nvPr/>
        </p:nvSpPr>
        <p:spPr bwMode="auto">
          <a:xfrm>
            <a:off x="2925763" y="914400"/>
            <a:ext cx="523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tx2"/>
                </a:solidFill>
                <a:latin typeface="Times New Roman" pitchFamily="18" charset="0"/>
                <a:ea typeface="SimSun" pitchFamily="2" charset="-122"/>
              </a:rPr>
              <a:t>Left</a:t>
            </a:r>
          </a:p>
        </p:txBody>
      </p:sp>
      <p:sp>
        <p:nvSpPr>
          <p:cNvPr id="47116" name="Text Box 22"/>
          <p:cNvSpPr txBox="1">
            <a:spLocks noChangeArrowheads="1"/>
          </p:cNvSpPr>
          <p:nvPr/>
        </p:nvSpPr>
        <p:spPr bwMode="auto">
          <a:xfrm>
            <a:off x="6223000" y="914400"/>
            <a:ext cx="6365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tx2"/>
                </a:solidFill>
                <a:latin typeface="Times New Roman" pitchFamily="18" charset="0"/>
                <a:ea typeface="SimSun" pitchFamily="2" charset="-122"/>
              </a:rPr>
              <a:t>Right</a:t>
            </a:r>
          </a:p>
        </p:txBody>
      </p:sp>
      <p:sp>
        <p:nvSpPr>
          <p:cNvPr id="47117" name="Freeform 23"/>
          <p:cNvSpPr>
            <a:spLocks/>
          </p:cNvSpPr>
          <p:nvPr/>
        </p:nvSpPr>
        <p:spPr bwMode="auto">
          <a:xfrm>
            <a:off x="6430963" y="1212850"/>
            <a:ext cx="23812" cy="3219450"/>
          </a:xfrm>
          <a:custGeom>
            <a:avLst/>
            <a:gdLst>
              <a:gd name="T0" fmla="*/ 2147483647 w 18"/>
              <a:gd name="T1" fmla="*/ 0 h 2587"/>
              <a:gd name="T2" fmla="*/ 0 w 18"/>
              <a:gd name="T3" fmla="*/ 2147483647 h 2587"/>
              <a:gd name="T4" fmla="*/ 0 60000 65536"/>
              <a:gd name="T5" fmla="*/ 0 60000 65536"/>
              <a:gd name="T6" fmla="*/ 0 w 18"/>
              <a:gd name="T7" fmla="*/ 0 h 2587"/>
              <a:gd name="T8" fmla="*/ 18 w 18"/>
              <a:gd name="T9" fmla="*/ 2587 h 258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8" h="2587">
                <a:moveTo>
                  <a:pt x="18" y="0"/>
                </a:moveTo>
                <a:lnTo>
                  <a:pt x="0" y="2587"/>
                </a:lnTo>
              </a:path>
            </a:pathLst>
          </a:cu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18" name="Text Box 24"/>
          <p:cNvSpPr txBox="1">
            <a:spLocks noChangeArrowheads="1"/>
          </p:cNvSpPr>
          <p:nvPr/>
        </p:nvSpPr>
        <p:spPr bwMode="auto">
          <a:xfrm>
            <a:off x="595313" y="1905000"/>
            <a:ext cx="8524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tx2"/>
                </a:solidFill>
                <a:latin typeface="Times New Roman" pitchFamily="18" charset="0"/>
                <a:ea typeface="SimSun" pitchFamily="2" charset="-122"/>
              </a:rPr>
              <a:t>scanline</a:t>
            </a:r>
          </a:p>
        </p:txBody>
      </p:sp>
      <p:sp>
        <p:nvSpPr>
          <p:cNvPr id="47119" name="Rectangle 25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8382000" cy="838200"/>
          </a:xfrm>
        </p:spPr>
        <p:txBody>
          <a:bodyPr/>
          <a:lstStyle/>
          <a:p>
            <a:r>
              <a:rPr lang="en-US" sz="3000" smtClean="0"/>
              <a:t>Correspondence search</a:t>
            </a:r>
          </a:p>
        </p:txBody>
      </p:sp>
      <p:sp>
        <p:nvSpPr>
          <p:cNvPr id="25616" name="Rectangle 26"/>
          <p:cNvSpPr>
            <a:spLocks noGrp="1" noChangeArrowheads="1"/>
          </p:cNvSpPr>
          <p:nvPr>
            <p:ph type="body" idx="1"/>
          </p:nvPr>
        </p:nvSpPr>
        <p:spPr>
          <a:xfrm>
            <a:off x="685800" y="4572000"/>
            <a:ext cx="7772400" cy="1981200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Char char="•"/>
              <a:defRPr/>
            </a:pPr>
            <a:r>
              <a:rPr lang="en-US" smtClean="0"/>
              <a:t>Slide a window along the right scanline and compare contents of that window with the reference window in the left image</a:t>
            </a:r>
          </a:p>
          <a:p>
            <a:pPr>
              <a:buFontTx/>
              <a:buChar char="•"/>
              <a:defRPr/>
            </a:pPr>
            <a:r>
              <a:rPr lang="en-US" smtClean="0"/>
              <a:t>Matching cost: SSD or normalized correlation</a:t>
            </a:r>
          </a:p>
        </p:txBody>
      </p:sp>
    </p:spTree>
    <p:extLst>
      <p:ext uri="{BB962C8B-B14F-4D97-AF65-F5344CB8AC3E}">
        <p14:creationId xmlns:p14="http://schemas.microsoft.com/office/powerpoint/2010/main" val="2732907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8" descr="lef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24013" y="1212850"/>
            <a:ext cx="2957512" cy="215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1" name="Picture 9" descr="righ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11738" y="1212850"/>
            <a:ext cx="2957512" cy="215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2" name="Line 10"/>
          <p:cNvSpPr>
            <a:spLocks noChangeShapeType="1"/>
          </p:cNvSpPr>
          <p:nvPr/>
        </p:nvSpPr>
        <p:spPr bwMode="auto">
          <a:xfrm>
            <a:off x="1439863" y="2108200"/>
            <a:ext cx="6713537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33" name="Rectangle 11"/>
          <p:cNvSpPr>
            <a:spLocks noChangeArrowheads="1"/>
          </p:cNvSpPr>
          <p:nvPr/>
        </p:nvSpPr>
        <p:spPr bwMode="auto">
          <a:xfrm>
            <a:off x="3017838" y="2049463"/>
            <a:ext cx="123825" cy="119062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4" name="Text Box 18"/>
          <p:cNvSpPr txBox="1">
            <a:spLocks noChangeArrowheads="1"/>
          </p:cNvSpPr>
          <p:nvPr/>
        </p:nvSpPr>
        <p:spPr bwMode="auto">
          <a:xfrm>
            <a:off x="2925763" y="914400"/>
            <a:ext cx="523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tx2"/>
                </a:solidFill>
                <a:latin typeface="Times New Roman" pitchFamily="18" charset="0"/>
                <a:ea typeface="SimSun" pitchFamily="2" charset="-122"/>
              </a:rPr>
              <a:t>Left</a:t>
            </a:r>
          </a:p>
        </p:txBody>
      </p:sp>
      <p:sp>
        <p:nvSpPr>
          <p:cNvPr id="48135" name="Text Box 19"/>
          <p:cNvSpPr txBox="1">
            <a:spLocks noChangeArrowheads="1"/>
          </p:cNvSpPr>
          <p:nvPr/>
        </p:nvSpPr>
        <p:spPr bwMode="auto">
          <a:xfrm>
            <a:off x="6223000" y="914400"/>
            <a:ext cx="6365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tx2"/>
                </a:solidFill>
                <a:latin typeface="Times New Roman" pitchFamily="18" charset="0"/>
                <a:ea typeface="SimSun" pitchFamily="2" charset="-122"/>
              </a:rPr>
              <a:t>Right</a:t>
            </a:r>
          </a:p>
        </p:txBody>
      </p:sp>
      <p:sp>
        <p:nvSpPr>
          <p:cNvPr id="48136" name="Text Box 21"/>
          <p:cNvSpPr txBox="1">
            <a:spLocks noChangeArrowheads="1"/>
          </p:cNvSpPr>
          <p:nvPr/>
        </p:nvSpPr>
        <p:spPr bwMode="auto">
          <a:xfrm>
            <a:off x="595313" y="1905000"/>
            <a:ext cx="8524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tx2"/>
                </a:solidFill>
                <a:latin typeface="Times New Roman" pitchFamily="18" charset="0"/>
                <a:ea typeface="SimSun" pitchFamily="2" charset="-122"/>
              </a:rPr>
              <a:t>scanline</a:t>
            </a:r>
          </a:p>
        </p:txBody>
      </p:sp>
      <p:sp>
        <p:nvSpPr>
          <p:cNvPr id="48137" name="Rectangle 2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8382000" cy="838200"/>
          </a:xfrm>
        </p:spPr>
        <p:txBody>
          <a:bodyPr/>
          <a:lstStyle/>
          <a:p>
            <a:r>
              <a:rPr lang="en-US" sz="3000" smtClean="0"/>
              <a:t>Correspondence search</a:t>
            </a:r>
          </a:p>
        </p:txBody>
      </p:sp>
      <p:pic>
        <p:nvPicPr>
          <p:cNvPr id="48138" name="Picture 2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16488" y="3733800"/>
            <a:ext cx="3200400" cy="239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9" name="Text Box 26"/>
          <p:cNvSpPr txBox="1">
            <a:spLocks noChangeArrowheads="1"/>
          </p:cNvSpPr>
          <p:nvPr/>
        </p:nvSpPr>
        <p:spPr bwMode="auto">
          <a:xfrm>
            <a:off x="6127750" y="6262688"/>
            <a:ext cx="654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SSD</a:t>
            </a:r>
          </a:p>
        </p:txBody>
      </p:sp>
      <p:sp>
        <p:nvSpPr>
          <p:cNvPr id="48140" name="Freeform 27"/>
          <p:cNvSpPr>
            <a:spLocks/>
          </p:cNvSpPr>
          <p:nvPr/>
        </p:nvSpPr>
        <p:spPr bwMode="auto">
          <a:xfrm>
            <a:off x="6454775" y="1212850"/>
            <a:ext cx="4763" cy="5043488"/>
          </a:xfrm>
          <a:custGeom>
            <a:avLst/>
            <a:gdLst>
              <a:gd name="T0" fmla="*/ 0 w 3"/>
              <a:gd name="T1" fmla="*/ 0 h 3177"/>
              <a:gd name="T2" fmla="*/ 2147483647 w 3"/>
              <a:gd name="T3" fmla="*/ 2147483647 h 3177"/>
              <a:gd name="T4" fmla="*/ 0 60000 65536"/>
              <a:gd name="T5" fmla="*/ 0 60000 65536"/>
              <a:gd name="T6" fmla="*/ 0 w 3"/>
              <a:gd name="T7" fmla="*/ 0 h 3177"/>
              <a:gd name="T8" fmla="*/ 3 w 3"/>
              <a:gd name="T9" fmla="*/ 3177 h 317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" h="3177">
                <a:moveTo>
                  <a:pt x="0" y="0"/>
                </a:moveTo>
                <a:lnTo>
                  <a:pt x="3" y="3177"/>
                </a:lnTo>
              </a:path>
            </a:pathLst>
          </a:cu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26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 descr="lef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24013" y="1212850"/>
            <a:ext cx="2957512" cy="215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5" name="Picture 3" descr="righ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11738" y="1212850"/>
            <a:ext cx="2957512" cy="215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6" name="Line 4"/>
          <p:cNvSpPr>
            <a:spLocks noChangeShapeType="1"/>
          </p:cNvSpPr>
          <p:nvPr/>
        </p:nvSpPr>
        <p:spPr bwMode="auto">
          <a:xfrm>
            <a:off x="1439863" y="2108200"/>
            <a:ext cx="6713537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3017838" y="2049463"/>
            <a:ext cx="123825" cy="119062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2925763" y="914400"/>
            <a:ext cx="523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tx2"/>
                </a:solidFill>
                <a:latin typeface="Times New Roman" pitchFamily="18" charset="0"/>
                <a:ea typeface="SimSun" pitchFamily="2" charset="-122"/>
              </a:rPr>
              <a:t>Left</a:t>
            </a:r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6223000" y="914400"/>
            <a:ext cx="6365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tx2"/>
                </a:solidFill>
                <a:latin typeface="Times New Roman" pitchFamily="18" charset="0"/>
                <a:ea typeface="SimSun" pitchFamily="2" charset="-122"/>
              </a:rPr>
              <a:t>Right</a:t>
            </a:r>
          </a:p>
        </p:txBody>
      </p:sp>
      <p:sp>
        <p:nvSpPr>
          <p:cNvPr id="49160" name="Text Box 8"/>
          <p:cNvSpPr txBox="1">
            <a:spLocks noChangeArrowheads="1"/>
          </p:cNvSpPr>
          <p:nvPr/>
        </p:nvSpPr>
        <p:spPr bwMode="auto">
          <a:xfrm>
            <a:off x="595313" y="1905000"/>
            <a:ext cx="8524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tx2"/>
                </a:solidFill>
                <a:latin typeface="Times New Roman" pitchFamily="18" charset="0"/>
                <a:ea typeface="SimSun" pitchFamily="2" charset="-122"/>
              </a:rPr>
              <a:t>scanline</a:t>
            </a:r>
          </a:p>
        </p:txBody>
      </p:sp>
      <p:sp>
        <p:nvSpPr>
          <p:cNvPr id="49161" name="Rectangle 9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8382000" cy="838200"/>
          </a:xfrm>
        </p:spPr>
        <p:txBody>
          <a:bodyPr/>
          <a:lstStyle/>
          <a:p>
            <a:r>
              <a:rPr lang="en-US" sz="3000" smtClean="0"/>
              <a:t>Correspondence search</a:t>
            </a:r>
          </a:p>
        </p:txBody>
      </p:sp>
      <p:sp>
        <p:nvSpPr>
          <p:cNvPr id="49162" name="Text Box 11"/>
          <p:cNvSpPr txBox="1">
            <a:spLocks noChangeArrowheads="1"/>
          </p:cNvSpPr>
          <p:nvPr/>
        </p:nvSpPr>
        <p:spPr bwMode="auto">
          <a:xfrm>
            <a:off x="5835650" y="6262688"/>
            <a:ext cx="1263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Norm. corr</a:t>
            </a:r>
          </a:p>
        </p:txBody>
      </p:sp>
      <p:pic>
        <p:nvPicPr>
          <p:cNvPr id="49163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00613" y="3730625"/>
            <a:ext cx="3176587" cy="236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64" name="Freeform 12"/>
          <p:cNvSpPr>
            <a:spLocks/>
          </p:cNvSpPr>
          <p:nvPr/>
        </p:nvSpPr>
        <p:spPr bwMode="auto">
          <a:xfrm>
            <a:off x="6454775" y="1212850"/>
            <a:ext cx="4763" cy="5043488"/>
          </a:xfrm>
          <a:custGeom>
            <a:avLst/>
            <a:gdLst>
              <a:gd name="T0" fmla="*/ 0 w 3"/>
              <a:gd name="T1" fmla="*/ 0 h 3177"/>
              <a:gd name="T2" fmla="*/ 2147483647 w 3"/>
              <a:gd name="T3" fmla="*/ 2147483647 h 3177"/>
              <a:gd name="T4" fmla="*/ 0 60000 65536"/>
              <a:gd name="T5" fmla="*/ 0 60000 65536"/>
              <a:gd name="T6" fmla="*/ 0 w 3"/>
              <a:gd name="T7" fmla="*/ 0 h 3177"/>
              <a:gd name="T8" fmla="*/ 3 w 3"/>
              <a:gd name="T9" fmla="*/ 3177 h 317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" h="3177">
                <a:moveTo>
                  <a:pt x="0" y="0"/>
                </a:moveTo>
                <a:lnTo>
                  <a:pt x="3" y="3177"/>
                </a:lnTo>
              </a:path>
            </a:pathLst>
          </a:cu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641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pre-</a:t>
            </a:r>
            <a:r>
              <a:rPr lang="en-US" dirty="0" err="1" smtClean="0"/>
              <a:t>sequitor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Fun with vectors.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Let a and b be two vectors.</a:t>
            </a:r>
          </a:p>
          <a:p>
            <a:r>
              <a:rPr lang="en-US" dirty="0" smtClean="0"/>
              <a:t>What is a (dot) b?</a:t>
            </a:r>
          </a:p>
          <a:p>
            <a:r>
              <a:rPr lang="en-US" dirty="0" smtClean="0"/>
              <a:t>What is a (cross) b?</a:t>
            </a:r>
          </a:p>
          <a:p>
            <a:pPr marL="0" indent="0">
              <a:buNone/>
            </a:pPr>
            <a:r>
              <a:rPr lang="en-US" dirty="0" smtClean="0"/>
              <a:t>Quiz:</a:t>
            </a:r>
          </a:p>
          <a:p>
            <a:r>
              <a:rPr lang="en-US" dirty="0" smtClean="0"/>
              <a:t>What is a (dot) a?    </a:t>
            </a:r>
          </a:p>
          <a:p>
            <a:pPr lvl="1"/>
            <a:r>
              <a:rPr lang="en-US" dirty="0" smtClean="0"/>
              <a:t>(what is the data type?)</a:t>
            </a:r>
          </a:p>
          <a:p>
            <a:r>
              <a:rPr lang="en-US" dirty="0" smtClean="0"/>
              <a:t>What is a (cross) 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5659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Effect of window size</a:t>
            </a:r>
          </a:p>
        </p:txBody>
      </p:sp>
      <p:pic>
        <p:nvPicPr>
          <p:cNvPr id="50180" name="Picture 5" descr="sri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057275"/>
            <a:ext cx="2522538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1" name="Picture 2" descr="SSDWindowSiz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2800" y="1012825"/>
            <a:ext cx="5562600" cy="2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4191000" y="3505200"/>
            <a:ext cx="947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W = 3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6977063" y="3505200"/>
            <a:ext cx="1100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W = 20</a:t>
            </a:r>
          </a:p>
        </p:txBody>
      </p:sp>
      <p:pic>
        <p:nvPicPr>
          <p:cNvPr id="50184" name="Picture 9" descr="sri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209675"/>
            <a:ext cx="2522538" cy="22955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228600" y="3886200"/>
            <a:ext cx="8229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Smaller window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	More detail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More noise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Larger window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	Smoother disparity maps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Less detail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076461"/>
      </p:ext>
    </p:extLst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Failures of correspondence search</a:t>
            </a:r>
          </a:p>
        </p:txBody>
      </p:sp>
      <p:pic>
        <p:nvPicPr>
          <p:cNvPr id="6246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074738"/>
            <a:ext cx="3733800" cy="2147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64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5800" y="1066800"/>
            <a:ext cx="419100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646" name="Text Box 6"/>
          <p:cNvSpPr txBox="1">
            <a:spLocks noChangeArrowheads="1"/>
          </p:cNvSpPr>
          <p:nvPr/>
        </p:nvSpPr>
        <p:spPr bwMode="auto">
          <a:xfrm>
            <a:off x="838200" y="3276600"/>
            <a:ext cx="299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Textureless surfaces</a:t>
            </a:r>
          </a:p>
        </p:txBody>
      </p:sp>
      <p:sp>
        <p:nvSpPr>
          <p:cNvPr id="624647" name="Text Box 7"/>
          <p:cNvSpPr txBox="1">
            <a:spLocks noChangeArrowheads="1"/>
          </p:cNvSpPr>
          <p:nvPr/>
        </p:nvSpPr>
        <p:spPr bwMode="auto">
          <a:xfrm>
            <a:off x="4953000" y="3198813"/>
            <a:ext cx="3100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Occlusions, repetition</a:t>
            </a:r>
          </a:p>
        </p:txBody>
      </p:sp>
      <p:sp>
        <p:nvSpPr>
          <p:cNvPr id="624648" name="Text Box 8"/>
          <p:cNvSpPr txBox="1">
            <a:spLocks noChangeArrowheads="1"/>
          </p:cNvSpPr>
          <p:nvPr/>
        </p:nvSpPr>
        <p:spPr bwMode="auto">
          <a:xfrm>
            <a:off x="1763713" y="6248400"/>
            <a:ext cx="5475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Non-Lambertian surfaces, specularities</a:t>
            </a:r>
          </a:p>
        </p:txBody>
      </p:sp>
      <p:pic>
        <p:nvPicPr>
          <p:cNvPr id="624652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6800" y="3886200"/>
            <a:ext cx="2268538" cy="241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653" name="Picture 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48050" y="3886200"/>
            <a:ext cx="2268538" cy="241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654" name="Picture 1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867400" y="3886200"/>
            <a:ext cx="2257425" cy="238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43577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46" grpId="0"/>
      <p:bldP spid="624647" grpId="0"/>
      <p:bldP spid="62464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Results with window search</a:t>
            </a:r>
          </a:p>
        </p:txBody>
      </p:sp>
      <p:graphicFrame>
        <p:nvGraphicFramePr>
          <p:cNvPr id="14338" name="Object 3"/>
          <p:cNvGraphicFramePr>
            <a:graphicFrameLocks noChangeAspect="1"/>
          </p:cNvGraphicFramePr>
          <p:nvPr/>
        </p:nvGraphicFramePr>
        <p:xfrm>
          <a:off x="5257800" y="4332288"/>
          <a:ext cx="3276600" cy="237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79" name="Image" r:id="rId4" imgW="4422167" imgH="3202259" progId="">
                  <p:embed/>
                </p:oleObj>
              </mc:Choice>
              <mc:Fallback>
                <p:oleObj name="Image" r:id="rId4" imgW="4422167" imgH="320225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332288"/>
                        <a:ext cx="3276600" cy="2373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817563" y="3810000"/>
            <a:ext cx="3525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Window-based matching</a:t>
            </a:r>
          </a:p>
        </p:txBody>
      </p:sp>
      <p:graphicFrame>
        <p:nvGraphicFramePr>
          <p:cNvPr id="14339" name="Object 5"/>
          <p:cNvGraphicFramePr>
            <a:graphicFrameLocks noChangeAspect="1"/>
          </p:cNvGraphicFramePr>
          <p:nvPr/>
        </p:nvGraphicFramePr>
        <p:xfrm>
          <a:off x="914400" y="4332288"/>
          <a:ext cx="3276600" cy="237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0" name="Image" r:id="rId6" imgW="4422167" imgH="3202259" progId="">
                  <p:embed/>
                </p:oleObj>
              </mc:Choice>
              <mc:Fallback>
                <p:oleObj name="Image" r:id="rId6" imgW="4422167" imgH="320225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332288"/>
                        <a:ext cx="3276600" cy="2373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5964238" y="3810000"/>
            <a:ext cx="1895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Ground truth</a:t>
            </a:r>
          </a:p>
        </p:txBody>
      </p:sp>
      <p:pic>
        <p:nvPicPr>
          <p:cNvPr id="14343" name="Picture 7" descr="scene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48000" y="1276350"/>
            <a:ext cx="327660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4" name="Text Box 6"/>
          <p:cNvSpPr txBox="1">
            <a:spLocks noChangeArrowheads="1"/>
          </p:cNvSpPr>
          <p:nvPr/>
        </p:nvSpPr>
        <p:spPr bwMode="auto">
          <a:xfrm>
            <a:off x="4344988" y="838200"/>
            <a:ext cx="828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603586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How can we improve window-based matching?</a:t>
            </a:r>
            <a:endParaRPr lang="en-US" dirty="0"/>
          </a:p>
        </p:txBody>
      </p:sp>
      <p:sp>
        <p:nvSpPr>
          <p:cNvPr id="52227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So far, matches are independent for each point</a:t>
            </a:r>
          </a:p>
          <a:p>
            <a:endParaRPr lang="en-US" smtClean="0"/>
          </a:p>
          <a:p>
            <a:r>
              <a:rPr lang="en-US" smtClean="0"/>
              <a:t>What constraints or priors can we add?</a:t>
            </a:r>
          </a:p>
        </p:txBody>
      </p:sp>
    </p:spTree>
    <p:extLst>
      <p:ext uri="{BB962C8B-B14F-4D97-AF65-F5344CB8AC3E}">
        <p14:creationId xmlns:p14="http://schemas.microsoft.com/office/powerpoint/2010/main" val="1965111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Stereo constraints/priors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1371600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Char char="•"/>
              <a:defRPr/>
            </a:pPr>
            <a:r>
              <a:rPr lang="en-US" dirty="0" smtClean="0"/>
              <a:t>Uniqueness </a:t>
            </a:r>
          </a:p>
          <a:p>
            <a:pPr lvl="1">
              <a:defRPr/>
            </a:pPr>
            <a:r>
              <a:rPr lang="en-US" dirty="0" smtClean="0"/>
              <a:t>For any point in one image, there should be at most one matching point in the other image</a:t>
            </a:r>
          </a:p>
        </p:txBody>
      </p:sp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2149475"/>
            <a:ext cx="6248400" cy="455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67609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Stereo constraints/priors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8153400" cy="2362200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Char char="•"/>
              <a:defRPr/>
            </a:pPr>
            <a:r>
              <a:rPr lang="en-US" smtClean="0"/>
              <a:t>Uniqueness </a:t>
            </a:r>
          </a:p>
          <a:p>
            <a:pPr lvl="1">
              <a:defRPr/>
            </a:pPr>
            <a:r>
              <a:rPr lang="en-US" smtClean="0"/>
              <a:t>For any point in one image, there should be at most one matching point in the other image</a:t>
            </a:r>
          </a:p>
          <a:p>
            <a:pPr>
              <a:buFontTx/>
              <a:buChar char="•"/>
              <a:defRPr/>
            </a:pPr>
            <a:r>
              <a:rPr lang="en-US" smtClean="0"/>
              <a:t>Ordering</a:t>
            </a:r>
          </a:p>
          <a:p>
            <a:pPr lvl="1">
              <a:defRPr/>
            </a:pPr>
            <a:r>
              <a:rPr lang="en-US" smtClean="0"/>
              <a:t>Corresponding points should be in the same order in both views</a:t>
            </a:r>
          </a:p>
        </p:txBody>
      </p:sp>
      <p:pic>
        <p:nvPicPr>
          <p:cNvPr id="70144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352800"/>
            <a:ext cx="7772400" cy="282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1" name="Rectangle 8"/>
          <p:cNvSpPr>
            <a:spLocks noChangeArrowheads="1"/>
          </p:cNvSpPr>
          <p:nvPr/>
        </p:nvSpPr>
        <p:spPr bwMode="auto">
          <a:xfrm>
            <a:off x="4724400" y="2819400"/>
            <a:ext cx="4038600" cy="3810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32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Stereo constraints/priors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8229600" cy="2362200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Char char="•"/>
              <a:defRPr/>
            </a:pPr>
            <a:r>
              <a:rPr lang="en-US" dirty="0" smtClean="0"/>
              <a:t>Uniqueness </a:t>
            </a:r>
          </a:p>
          <a:p>
            <a:pPr lvl="1">
              <a:defRPr/>
            </a:pPr>
            <a:r>
              <a:rPr lang="en-US" dirty="0" smtClean="0"/>
              <a:t>For any point in one image, there should be at most one matching point in the other image</a:t>
            </a:r>
          </a:p>
          <a:p>
            <a:pPr>
              <a:buFontTx/>
              <a:buChar char="•"/>
              <a:defRPr/>
            </a:pPr>
            <a:r>
              <a:rPr lang="en-US" dirty="0" smtClean="0"/>
              <a:t>Ordering</a:t>
            </a:r>
          </a:p>
          <a:p>
            <a:pPr lvl="1">
              <a:defRPr/>
            </a:pPr>
            <a:r>
              <a:rPr lang="en-US" dirty="0" smtClean="0"/>
              <a:t>Corresponding points should be in the same order in both views</a:t>
            </a:r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352800"/>
            <a:ext cx="7772400" cy="282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5" name="Text Box 6"/>
          <p:cNvSpPr txBox="1">
            <a:spLocks noChangeArrowheads="1"/>
          </p:cNvSpPr>
          <p:nvPr/>
        </p:nvSpPr>
        <p:spPr bwMode="auto">
          <a:xfrm>
            <a:off x="4953000" y="6400800"/>
            <a:ext cx="3422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Ordering constraint doesn’t hold</a:t>
            </a:r>
          </a:p>
        </p:txBody>
      </p:sp>
    </p:spTree>
    <p:extLst>
      <p:ext uri="{BB962C8B-B14F-4D97-AF65-F5344CB8AC3E}">
        <p14:creationId xmlns:p14="http://schemas.microsoft.com/office/powerpoint/2010/main" val="3154646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Priors and constraints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8229600" cy="3505200"/>
          </a:xfrm>
        </p:spPr>
        <p:txBody>
          <a:bodyPr>
            <a:normAutofit fontScale="85000" lnSpcReduction="20000"/>
          </a:bodyPr>
          <a:lstStyle/>
          <a:p>
            <a:pPr>
              <a:buFontTx/>
              <a:buChar char="•"/>
              <a:defRPr/>
            </a:pPr>
            <a:r>
              <a:rPr lang="en-US" smtClean="0"/>
              <a:t>Uniqueness </a:t>
            </a:r>
          </a:p>
          <a:p>
            <a:pPr lvl="1">
              <a:defRPr/>
            </a:pPr>
            <a:r>
              <a:rPr lang="en-US" smtClean="0"/>
              <a:t>For any point in one image, there should be at most one matching point in the other image</a:t>
            </a:r>
          </a:p>
          <a:p>
            <a:pPr>
              <a:buFontTx/>
              <a:buChar char="•"/>
              <a:defRPr/>
            </a:pPr>
            <a:r>
              <a:rPr lang="en-US" smtClean="0"/>
              <a:t>Ordering</a:t>
            </a:r>
          </a:p>
          <a:p>
            <a:pPr lvl="1">
              <a:defRPr/>
            </a:pPr>
            <a:r>
              <a:rPr lang="en-US" smtClean="0"/>
              <a:t>Corresponding points should be in the same order in both views</a:t>
            </a:r>
          </a:p>
          <a:p>
            <a:pPr>
              <a:buFontTx/>
              <a:buChar char="•"/>
              <a:defRPr/>
            </a:pPr>
            <a:r>
              <a:rPr lang="en-US" smtClean="0"/>
              <a:t>Smoothness</a:t>
            </a:r>
          </a:p>
          <a:p>
            <a:pPr lvl="1">
              <a:defRPr/>
            </a:pPr>
            <a:r>
              <a:rPr lang="en-US" smtClean="0"/>
              <a:t>We expect disparity values to change slowly (for the most part)</a:t>
            </a:r>
          </a:p>
        </p:txBody>
      </p:sp>
    </p:spTree>
    <p:extLst>
      <p:ext uri="{BB962C8B-B14F-4D97-AF65-F5344CB8AC3E}">
        <p14:creationId xmlns:p14="http://schemas.microsoft.com/office/powerpoint/2010/main" val="2429044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smtClean="0"/>
              <a:t>Stereo matching as energy minimization</a:t>
            </a:r>
          </a:p>
        </p:txBody>
      </p:sp>
      <p:pic>
        <p:nvPicPr>
          <p:cNvPr id="15366" name="Picture 6" descr="sri2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1054100"/>
            <a:ext cx="2522538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7" name="Picture 7" descr="SSDWindowSize"/>
          <p:cNvPicPr>
            <a:picLocks noChangeAspect="1" noChangeArrowheads="1"/>
          </p:cNvPicPr>
          <p:nvPr/>
        </p:nvPicPr>
        <p:blipFill>
          <a:blip r:embed="rId5" cstate="print"/>
          <a:srcRect r="51778"/>
          <a:stretch>
            <a:fillRect/>
          </a:stretch>
        </p:blipFill>
        <p:spPr bwMode="auto">
          <a:xfrm>
            <a:off x="6003925" y="911225"/>
            <a:ext cx="2682875" cy="2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8" name="Picture 8" descr="sri2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1054100"/>
            <a:ext cx="2522538" cy="22955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15369" name="Line 9"/>
          <p:cNvSpPr>
            <a:spLocks noChangeShapeType="1"/>
          </p:cNvSpPr>
          <p:nvPr/>
        </p:nvSpPr>
        <p:spPr bwMode="auto">
          <a:xfrm>
            <a:off x="3276600" y="2511425"/>
            <a:ext cx="2514600" cy="0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5370" name="Group 10"/>
          <p:cNvGrpSpPr>
            <a:grpSpLocks/>
          </p:cNvGrpSpPr>
          <p:nvPr/>
        </p:nvGrpSpPr>
        <p:grpSpPr bwMode="auto">
          <a:xfrm>
            <a:off x="2057400" y="2359025"/>
            <a:ext cx="304800" cy="304800"/>
            <a:chOff x="2112" y="1872"/>
            <a:chExt cx="192" cy="192"/>
          </a:xfrm>
        </p:grpSpPr>
        <p:sp>
          <p:nvSpPr>
            <p:cNvPr id="15385" name="Oval 11"/>
            <p:cNvSpPr>
              <a:spLocks noChangeArrowheads="1"/>
            </p:cNvSpPr>
            <p:nvPr/>
          </p:nvSpPr>
          <p:spPr bwMode="auto">
            <a:xfrm>
              <a:off x="2174" y="1941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6" name="Rectangle 12"/>
            <p:cNvSpPr>
              <a:spLocks noChangeArrowheads="1"/>
            </p:cNvSpPr>
            <p:nvPr/>
          </p:nvSpPr>
          <p:spPr bwMode="auto">
            <a:xfrm>
              <a:off x="2112" y="1872"/>
              <a:ext cx="192" cy="192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71" name="Group 13"/>
          <p:cNvGrpSpPr>
            <a:grpSpLocks/>
          </p:cNvGrpSpPr>
          <p:nvPr/>
        </p:nvGrpSpPr>
        <p:grpSpPr bwMode="auto">
          <a:xfrm>
            <a:off x="4800600" y="2359025"/>
            <a:ext cx="304800" cy="304800"/>
            <a:chOff x="3600" y="1872"/>
            <a:chExt cx="192" cy="192"/>
          </a:xfrm>
        </p:grpSpPr>
        <p:sp>
          <p:nvSpPr>
            <p:cNvPr id="15383" name="Oval 14"/>
            <p:cNvSpPr>
              <a:spLocks noChangeArrowheads="1"/>
            </p:cNvSpPr>
            <p:nvPr/>
          </p:nvSpPr>
          <p:spPr bwMode="auto">
            <a:xfrm>
              <a:off x="3675" y="1947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4" name="Rectangle 15"/>
            <p:cNvSpPr>
              <a:spLocks noChangeArrowheads="1"/>
            </p:cNvSpPr>
            <p:nvPr/>
          </p:nvSpPr>
          <p:spPr bwMode="auto">
            <a:xfrm>
              <a:off x="3600" y="1872"/>
              <a:ext cx="192" cy="192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72" name="Group 16"/>
          <p:cNvGrpSpPr>
            <a:grpSpLocks/>
          </p:cNvGrpSpPr>
          <p:nvPr/>
        </p:nvGrpSpPr>
        <p:grpSpPr bwMode="auto">
          <a:xfrm>
            <a:off x="7543800" y="2359025"/>
            <a:ext cx="304800" cy="304800"/>
            <a:chOff x="2112" y="1872"/>
            <a:chExt cx="192" cy="192"/>
          </a:xfrm>
        </p:grpSpPr>
        <p:sp>
          <p:nvSpPr>
            <p:cNvPr id="15381" name="Oval 17"/>
            <p:cNvSpPr>
              <a:spLocks noChangeArrowheads="1"/>
            </p:cNvSpPr>
            <p:nvPr/>
          </p:nvSpPr>
          <p:spPr bwMode="auto">
            <a:xfrm>
              <a:off x="2174" y="1941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2" name="Rectangle 18"/>
            <p:cNvSpPr>
              <a:spLocks noChangeArrowheads="1"/>
            </p:cNvSpPr>
            <p:nvPr/>
          </p:nvSpPr>
          <p:spPr bwMode="auto">
            <a:xfrm>
              <a:off x="2112" y="1872"/>
              <a:ext cx="192" cy="192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373" name="Text Box 19"/>
          <p:cNvSpPr txBox="1">
            <a:spLocks noChangeArrowheads="1"/>
          </p:cNvSpPr>
          <p:nvPr/>
        </p:nvSpPr>
        <p:spPr bwMode="auto">
          <a:xfrm>
            <a:off x="593725" y="10795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bg1"/>
                </a:solidFill>
                <a:latin typeface="Times New Roman" pitchFamily="18" charset="0"/>
              </a:rPr>
              <a:t>I</a:t>
            </a:r>
            <a:r>
              <a:rPr lang="en-US" b="1" baseline="-25000">
                <a:solidFill>
                  <a:schemeClr val="bg1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5374" name="Text Box 20"/>
          <p:cNvSpPr txBox="1">
            <a:spLocks noChangeArrowheads="1"/>
          </p:cNvSpPr>
          <p:nvPr/>
        </p:nvSpPr>
        <p:spPr bwMode="auto">
          <a:xfrm>
            <a:off x="3270250" y="1038225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bg1"/>
                </a:solidFill>
                <a:latin typeface="Times New Roman" pitchFamily="18" charset="0"/>
              </a:rPr>
              <a:t>I</a:t>
            </a:r>
            <a:r>
              <a:rPr lang="en-US" b="1" baseline="-25000">
                <a:solidFill>
                  <a:schemeClr val="bg1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5375" name="Text Box 21"/>
          <p:cNvSpPr txBox="1">
            <a:spLocks noChangeArrowheads="1"/>
          </p:cNvSpPr>
          <p:nvPr/>
        </p:nvSpPr>
        <p:spPr bwMode="auto">
          <a:xfrm>
            <a:off x="6096000" y="1038225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bg1"/>
                </a:solidFill>
                <a:latin typeface="Times New Roman" pitchFamily="18" charset="0"/>
              </a:rPr>
              <a:t>D</a:t>
            </a:r>
            <a:endParaRPr lang="en-US" b="1" baseline="-250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803870" name="Rectangle 30"/>
          <p:cNvSpPr>
            <a:spLocks noGrp="1" noChangeArrowheads="1"/>
          </p:cNvSpPr>
          <p:nvPr>
            <p:ph type="body" idx="1"/>
          </p:nvPr>
        </p:nvSpPr>
        <p:spPr>
          <a:xfrm>
            <a:off x="304800" y="5181600"/>
            <a:ext cx="8001000" cy="838200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Char char="•"/>
              <a:defRPr/>
            </a:pPr>
            <a:r>
              <a:rPr lang="en-US" smtClean="0"/>
              <a:t>Energy functions of this form can be minimized using </a:t>
            </a:r>
            <a:r>
              <a:rPr lang="en-US" i="1" smtClean="0"/>
              <a:t>graph cuts</a:t>
            </a:r>
          </a:p>
        </p:txBody>
      </p:sp>
      <p:sp>
        <p:nvSpPr>
          <p:cNvPr id="803871" name="Text Box 31"/>
          <p:cNvSpPr txBox="1">
            <a:spLocks noChangeArrowheads="1"/>
          </p:cNvSpPr>
          <p:nvPr/>
        </p:nvSpPr>
        <p:spPr bwMode="auto">
          <a:xfrm>
            <a:off x="76200" y="6194425"/>
            <a:ext cx="845820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>
                <a:sym typeface="Symbol" pitchFamily="18" charset="2"/>
              </a:rPr>
              <a:t>Y. Boykov, O. Veksler, and R. Zabih, </a:t>
            </a:r>
            <a:r>
              <a:rPr lang="en-US">
                <a:sym typeface="Symbol" pitchFamily="18" charset="2"/>
                <a:hlinkClick r:id="rId6"/>
              </a:rPr>
              <a:t>Fast Approximate Energy Minimization via Graph Cuts</a:t>
            </a:r>
            <a:r>
              <a:rPr lang="en-US">
                <a:sym typeface="Symbol" pitchFamily="18" charset="2"/>
              </a:rPr>
              <a:t>,  PAMI 2001</a:t>
            </a:r>
          </a:p>
        </p:txBody>
      </p:sp>
      <p:sp>
        <p:nvSpPr>
          <p:cNvPr id="15378" name="Text Box 32"/>
          <p:cNvSpPr txBox="1">
            <a:spLocks noChangeArrowheads="1"/>
          </p:cNvSpPr>
          <p:nvPr/>
        </p:nvSpPr>
        <p:spPr bwMode="auto">
          <a:xfrm>
            <a:off x="1752600" y="1841500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  <a:latin typeface="Times New Roman" pitchFamily="18" charset="0"/>
              </a:rPr>
              <a:t>W</a:t>
            </a:r>
            <a:r>
              <a:rPr lang="en-US" b="1" baseline="-25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</a:rPr>
              <a:t>(</a:t>
            </a:r>
            <a:r>
              <a:rPr lang="en-US" b="1" i="1" dirty="0" err="1">
                <a:solidFill>
                  <a:schemeClr val="bg1"/>
                </a:solidFill>
                <a:latin typeface="Times New Roman" pitchFamily="18" charset="0"/>
              </a:rPr>
              <a:t>i</a:t>
            </a:r>
            <a:r>
              <a:rPr lang="en-US" sz="800" b="1" i="1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</a:rPr>
              <a:t>)</a:t>
            </a:r>
            <a:endParaRPr lang="en-US" b="1" baseline="-250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5379" name="Text Box 33"/>
          <p:cNvSpPr txBox="1">
            <a:spLocks noChangeArrowheads="1"/>
          </p:cNvSpPr>
          <p:nvPr/>
        </p:nvSpPr>
        <p:spPr bwMode="auto">
          <a:xfrm>
            <a:off x="4191000" y="1841500"/>
            <a:ext cx="1550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bg1"/>
                </a:solidFill>
                <a:latin typeface="Times New Roman" pitchFamily="18" charset="0"/>
              </a:rPr>
              <a:t>W</a:t>
            </a:r>
            <a:r>
              <a:rPr lang="en-US" b="1" baseline="-25000">
                <a:solidFill>
                  <a:schemeClr val="bg1"/>
                </a:solidFill>
                <a:latin typeface="Times New Roman" pitchFamily="18" charset="0"/>
              </a:rPr>
              <a:t>2</a:t>
            </a:r>
            <a:r>
              <a:rPr lang="en-US" b="1">
                <a:solidFill>
                  <a:schemeClr val="bg1"/>
                </a:solidFill>
                <a:latin typeface="Times New Roman" pitchFamily="18" charset="0"/>
              </a:rPr>
              <a:t>(</a:t>
            </a:r>
            <a:r>
              <a:rPr lang="en-US" b="1" i="1">
                <a:solidFill>
                  <a:schemeClr val="bg1"/>
                </a:solidFill>
                <a:latin typeface="Times New Roman" pitchFamily="18" charset="0"/>
              </a:rPr>
              <a:t>i+D</a:t>
            </a:r>
            <a:r>
              <a:rPr lang="en-US" b="1">
                <a:solidFill>
                  <a:schemeClr val="bg1"/>
                </a:solidFill>
                <a:latin typeface="Times New Roman" pitchFamily="18" charset="0"/>
              </a:rPr>
              <a:t>(</a:t>
            </a:r>
            <a:r>
              <a:rPr lang="en-US" b="1" i="1">
                <a:solidFill>
                  <a:schemeClr val="bg1"/>
                </a:solidFill>
                <a:latin typeface="Times New Roman" pitchFamily="18" charset="0"/>
              </a:rPr>
              <a:t>i</a:t>
            </a:r>
            <a:r>
              <a:rPr lang="en-US" sz="800" b="1" i="1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b="1">
                <a:solidFill>
                  <a:schemeClr val="bg1"/>
                </a:solidFill>
                <a:latin typeface="Times New Roman" pitchFamily="18" charset="0"/>
              </a:rPr>
              <a:t>))</a:t>
            </a:r>
            <a:endParaRPr lang="en-US" b="1" baseline="-250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5380" name="Rectangle 34"/>
          <p:cNvSpPr>
            <a:spLocks noChangeArrowheads="1"/>
          </p:cNvSpPr>
          <p:nvPr/>
        </p:nvSpPr>
        <p:spPr bwMode="auto">
          <a:xfrm>
            <a:off x="7359650" y="1917700"/>
            <a:ext cx="71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bg1"/>
                </a:solidFill>
                <a:latin typeface="Times New Roman" pitchFamily="18" charset="0"/>
              </a:rPr>
              <a:t>D</a:t>
            </a:r>
            <a:r>
              <a:rPr lang="en-US" b="1">
                <a:solidFill>
                  <a:schemeClr val="bg1"/>
                </a:solidFill>
                <a:latin typeface="Times New Roman" pitchFamily="18" charset="0"/>
              </a:rPr>
              <a:t>(</a:t>
            </a:r>
            <a:r>
              <a:rPr lang="en-US" b="1" i="1">
                <a:solidFill>
                  <a:schemeClr val="bg1"/>
                </a:solidFill>
                <a:latin typeface="Times New Roman" pitchFamily="18" charset="0"/>
              </a:rPr>
              <a:t>i</a:t>
            </a:r>
            <a:r>
              <a:rPr lang="en-US" sz="800" b="1" i="1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b="1">
                <a:solidFill>
                  <a:schemeClr val="bg1"/>
                </a:solidFill>
                <a:latin typeface="Times New Roman" pitchFamily="18" charset="0"/>
              </a:rPr>
              <a:t>)</a:t>
            </a:r>
            <a:endParaRPr lang="en-US" b="1" baseline="-25000">
              <a:solidFill>
                <a:schemeClr val="bg1"/>
              </a:solidFill>
              <a:latin typeface="Times New Roman" pitchFamily="18" charset="0"/>
            </a:endParaRPr>
          </a:p>
        </p:txBody>
      </p:sp>
      <p:graphicFrame>
        <p:nvGraphicFramePr>
          <p:cNvPr id="15362" name="Object 40"/>
          <p:cNvGraphicFramePr>
            <a:graphicFrameLocks noChangeAspect="1"/>
          </p:cNvGraphicFramePr>
          <p:nvPr/>
        </p:nvGraphicFramePr>
        <p:xfrm>
          <a:off x="1981200" y="3581400"/>
          <a:ext cx="495776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4" name="Equation" r:id="rId7" imgW="2031840" imgH="228600" progId="Equation.3">
                  <p:embed/>
                </p:oleObj>
              </mc:Choice>
              <mc:Fallback>
                <p:oleObj name="Equation" r:id="rId7" imgW="20318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581400"/>
                        <a:ext cx="4957763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41"/>
          <p:cNvGraphicFramePr>
            <a:graphicFrameLocks noChangeAspect="1"/>
          </p:cNvGraphicFramePr>
          <p:nvPr/>
        </p:nvGraphicFramePr>
        <p:xfrm>
          <a:off x="4986338" y="4319588"/>
          <a:ext cx="38719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5" name="Equation" r:id="rId9" imgW="1765080" imgH="393480" progId="Equation.3">
                  <p:embed/>
                </p:oleObj>
              </mc:Choice>
              <mc:Fallback>
                <p:oleObj name="Equation" r:id="rId9" imgW="17650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6338" y="4319588"/>
                        <a:ext cx="3871912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42"/>
          <p:cNvGraphicFramePr>
            <a:graphicFrameLocks noChangeAspect="1"/>
          </p:cNvGraphicFramePr>
          <p:nvPr/>
        </p:nvGraphicFramePr>
        <p:xfrm>
          <a:off x="209550" y="4343400"/>
          <a:ext cx="4330700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6" name="Equation" r:id="rId11" imgW="1981080" imgH="368280" progId="Equation.3">
                  <p:embed/>
                </p:oleObj>
              </mc:Choice>
              <mc:Fallback>
                <p:oleObj name="Equation" r:id="rId11" imgW="19810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" y="4343400"/>
                        <a:ext cx="4330700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8128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3870" grpId="0" build="p"/>
      <p:bldP spid="803871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z="2800" smtClean="0"/>
              <a:t>Many of these constraints can be encoded in an energy function and solved using graph cuts</a:t>
            </a:r>
          </a:p>
        </p:txBody>
      </p:sp>
      <p:graphicFrame>
        <p:nvGraphicFramePr>
          <p:cNvPr id="17410" name="Object 3"/>
          <p:cNvGraphicFramePr>
            <a:graphicFrameLocks noChangeAspect="1"/>
          </p:cNvGraphicFramePr>
          <p:nvPr/>
        </p:nvGraphicFramePr>
        <p:xfrm>
          <a:off x="4492625" y="2133600"/>
          <a:ext cx="4422775" cy="320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7" name="Image" r:id="rId4" imgW="4422167" imgH="3202259" progId="">
                  <p:embed/>
                </p:oleObj>
              </mc:Choice>
              <mc:Fallback>
                <p:oleObj name="Image" r:id="rId4" imgW="4422167" imgH="320225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2625" y="2133600"/>
                        <a:ext cx="4422775" cy="3201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381000" y="5291472"/>
            <a:ext cx="419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Graph cuts</a:t>
            </a:r>
            <a:endParaRPr lang="en-US" sz="1400" dirty="0">
              <a:sym typeface="Symbol" pitchFamily="18" charset="2"/>
            </a:endParaRPr>
          </a:p>
        </p:txBody>
      </p:sp>
      <p:sp>
        <p:nvSpPr>
          <p:cNvPr id="17413" name="Text Box 6"/>
          <p:cNvSpPr txBox="1">
            <a:spLocks noChangeArrowheads="1"/>
          </p:cNvSpPr>
          <p:nvPr/>
        </p:nvSpPr>
        <p:spPr bwMode="auto">
          <a:xfrm>
            <a:off x="5876925" y="5289885"/>
            <a:ext cx="1895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dirty="0"/>
              <a:t>Ground truth</a:t>
            </a:r>
          </a:p>
        </p:txBody>
      </p:sp>
      <p:pic>
        <p:nvPicPr>
          <p:cNvPr id="17414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6" cstate="print"/>
          <a:srcRect/>
          <a:stretch>
            <a:fillRect/>
          </a:stretch>
        </p:blipFill>
        <p:spPr>
          <a:xfrm>
            <a:off x="304800" y="2133600"/>
            <a:ext cx="4114800" cy="3194050"/>
          </a:xfrm>
          <a:noFill/>
        </p:spPr>
      </p:pic>
      <p:sp>
        <p:nvSpPr>
          <p:cNvPr id="17415" name="Rectangle 10"/>
          <p:cNvSpPr>
            <a:spLocks noChangeArrowheads="1"/>
          </p:cNvSpPr>
          <p:nvPr/>
        </p:nvSpPr>
        <p:spPr bwMode="auto">
          <a:xfrm>
            <a:off x="347663" y="6332538"/>
            <a:ext cx="8172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2">
              <a:spcBef>
                <a:spcPct val="20000"/>
              </a:spcBef>
            </a:pPr>
            <a:r>
              <a:rPr lang="en-US" sz="2000">
                <a:ea typeface="Arial Unicode MS" pitchFamily="34" charset="-128"/>
                <a:cs typeface="Arial Unicode MS" pitchFamily="34" charset="-128"/>
              </a:rPr>
              <a:t>For the latest and greatest:  </a:t>
            </a:r>
            <a:r>
              <a:rPr lang="en-US" sz="2000">
                <a:ea typeface="Arial Unicode MS" pitchFamily="34" charset="-128"/>
                <a:cs typeface="Arial Unicode MS" pitchFamily="34" charset="-128"/>
                <a:hlinkClick r:id="rId7"/>
              </a:rPr>
              <a:t>http://www.middlebury.edu/stereo/</a:t>
            </a:r>
            <a:r>
              <a:rPr lang="en-US" sz="2000">
                <a:ea typeface="Arial Unicode MS" pitchFamily="34" charset="-128"/>
                <a:cs typeface="Arial Unicode MS" pitchFamily="34" charset="-128"/>
              </a:rPr>
              <a:t> </a:t>
            </a:r>
          </a:p>
        </p:txBody>
      </p:sp>
      <p:sp>
        <p:nvSpPr>
          <p:cNvPr id="17416" name="Text Box 11"/>
          <p:cNvSpPr txBox="1">
            <a:spLocks noChangeArrowheads="1"/>
          </p:cNvSpPr>
          <p:nvPr/>
        </p:nvSpPr>
        <p:spPr bwMode="auto">
          <a:xfrm>
            <a:off x="228600" y="5596272"/>
            <a:ext cx="8458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</a:pPr>
            <a:r>
              <a:rPr lang="en-US" sz="2000">
                <a:sym typeface="Symbol" pitchFamily="18" charset="2"/>
              </a:rPr>
              <a:t>Y. Boykov, O. Veksler, and R. Zabih, </a:t>
            </a:r>
            <a:r>
              <a:rPr lang="en-US" sz="2000">
                <a:sym typeface="Symbol" pitchFamily="18" charset="2"/>
                <a:hlinkClick r:id="rId8"/>
              </a:rPr>
              <a:t>Fast Approximate Energy Minimization via Graph Cuts</a:t>
            </a:r>
            <a:r>
              <a:rPr lang="en-US" sz="2000">
                <a:sym typeface="Symbol" pitchFamily="18" charset="2"/>
              </a:rPr>
              <a:t>,  PAMI 2001</a:t>
            </a:r>
          </a:p>
        </p:txBody>
      </p:sp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2667000" y="990600"/>
          <a:ext cx="1788432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8" name="Image" r:id="rId9" imgW="4422167" imgH="3202259" progId="">
                  <p:embed/>
                </p:oleObj>
              </mc:Choice>
              <mc:Fallback>
                <p:oleObj name="Image" r:id="rId9" imgW="4422167" imgH="320225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990600"/>
                        <a:ext cx="1788432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676400" y="1295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Before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6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Computer Vision, Robert Pless</a:t>
            </a:r>
          </a:p>
        </p:txBody>
      </p:sp>
      <p:sp>
        <p:nvSpPr>
          <p:cNvPr id="83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Recap, Camera Calibration.</a:t>
            </a:r>
          </a:p>
        </p:txBody>
      </p:sp>
      <p:sp>
        <p:nvSpPr>
          <p:cNvPr id="83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r>
              <a:rPr lang="en-US"/>
              <a:t>Projection from the world to the image:</a:t>
            </a:r>
          </a:p>
        </p:txBody>
      </p:sp>
      <p:graphicFrame>
        <p:nvGraphicFramePr>
          <p:cNvPr id="834564" name="Object 4"/>
          <p:cNvGraphicFramePr>
            <a:graphicFrameLocks noChangeAspect="1"/>
          </p:cNvGraphicFramePr>
          <p:nvPr/>
        </p:nvGraphicFramePr>
        <p:xfrm>
          <a:off x="1433513" y="2112963"/>
          <a:ext cx="5726112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2" name="Equation" r:id="rId3" imgW="2628720" imgH="939600" progId="Equation.3">
                  <p:embed/>
                </p:oleObj>
              </mc:Choice>
              <mc:Fallback>
                <p:oleObj name="Equation" r:id="rId3" imgW="2628720" imgH="939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3513" y="2112963"/>
                        <a:ext cx="5726112" cy="204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4565" name="Oval 5"/>
          <p:cNvSpPr>
            <a:spLocks noChangeArrowheads="1"/>
          </p:cNvSpPr>
          <p:nvPr/>
        </p:nvSpPr>
        <p:spPr bwMode="auto">
          <a:xfrm>
            <a:off x="2438400" y="2133600"/>
            <a:ext cx="1752600" cy="1981200"/>
          </a:xfrm>
          <a:prstGeom prst="ellipse">
            <a:avLst/>
          </a:prstGeom>
          <a:noFill/>
          <a:ln w="19050">
            <a:solidFill>
              <a:srgbClr val="8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4566" name="Text Box 6"/>
          <p:cNvSpPr txBox="1">
            <a:spLocks noChangeArrowheads="1"/>
          </p:cNvSpPr>
          <p:nvPr/>
        </p:nvSpPr>
        <p:spPr bwMode="auto">
          <a:xfrm>
            <a:off x="2438400" y="4267200"/>
            <a:ext cx="172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Calibration</a:t>
            </a:r>
          </a:p>
        </p:txBody>
      </p:sp>
      <p:sp>
        <p:nvSpPr>
          <p:cNvPr id="834567" name="Oval 7"/>
          <p:cNvSpPr>
            <a:spLocks noChangeArrowheads="1"/>
          </p:cNvSpPr>
          <p:nvPr/>
        </p:nvSpPr>
        <p:spPr bwMode="auto">
          <a:xfrm>
            <a:off x="4267200" y="2438400"/>
            <a:ext cx="1371600" cy="1524000"/>
          </a:xfrm>
          <a:prstGeom prst="ellipse">
            <a:avLst/>
          </a:prstGeom>
          <a:noFill/>
          <a:ln w="19050">
            <a:solidFill>
              <a:srgbClr val="8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4568" name="Rectangle 8"/>
          <p:cNvSpPr>
            <a:spLocks noChangeArrowheads="1"/>
          </p:cNvSpPr>
          <p:nvPr/>
        </p:nvSpPr>
        <p:spPr bwMode="auto">
          <a:xfrm>
            <a:off x="4267200" y="4267200"/>
            <a:ext cx="1384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Rotation</a:t>
            </a:r>
          </a:p>
        </p:txBody>
      </p:sp>
      <p:sp>
        <p:nvSpPr>
          <p:cNvPr id="834569" name="Text Box 9"/>
          <p:cNvSpPr txBox="1">
            <a:spLocks noChangeArrowheads="1"/>
          </p:cNvSpPr>
          <p:nvPr/>
        </p:nvSpPr>
        <p:spPr bwMode="auto">
          <a:xfrm>
            <a:off x="5676900" y="4267200"/>
            <a:ext cx="1790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Translation</a:t>
            </a:r>
          </a:p>
        </p:txBody>
      </p:sp>
      <p:sp>
        <p:nvSpPr>
          <p:cNvPr id="834570" name="Oval 10"/>
          <p:cNvSpPr>
            <a:spLocks noChangeArrowheads="1"/>
          </p:cNvSpPr>
          <p:nvPr/>
        </p:nvSpPr>
        <p:spPr bwMode="auto">
          <a:xfrm>
            <a:off x="5410200" y="2286000"/>
            <a:ext cx="609600" cy="1676400"/>
          </a:xfrm>
          <a:prstGeom prst="ellipse">
            <a:avLst/>
          </a:prstGeom>
          <a:noFill/>
          <a:ln w="19050">
            <a:solidFill>
              <a:srgbClr val="8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4571" name="Oval 11"/>
          <p:cNvSpPr>
            <a:spLocks noChangeArrowheads="1"/>
          </p:cNvSpPr>
          <p:nvPr/>
        </p:nvSpPr>
        <p:spPr bwMode="auto">
          <a:xfrm>
            <a:off x="2057400" y="2895600"/>
            <a:ext cx="304800" cy="457200"/>
          </a:xfrm>
          <a:prstGeom prst="ellips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4572" name="Text Box 12"/>
          <p:cNvSpPr txBox="1">
            <a:spLocks noChangeArrowheads="1"/>
          </p:cNvSpPr>
          <p:nvPr/>
        </p:nvSpPr>
        <p:spPr bwMode="auto">
          <a:xfrm>
            <a:off x="1447800" y="4876800"/>
            <a:ext cx="6913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Homogeneous equal, “equal up to a scale factor”</a:t>
            </a:r>
          </a:p>
        </p:txBody>
      </p:sp>
      <p:sp>
        <p:nvSpPr>
          <p:cNvPr id="834573" name="Line 13"/>
          <p:cNvSpPr>
            <a:spLocks noChangeShapeType="1"/>
          </p:cNvSpPr>
          <p:nvPr/>
        </p:nvSpPr>
        <p:spPr bwMode="auto">
          <a:xfrm flipH="1">
            <a:off x="1600200" y="3429000"/>
            <a:ext cx="6096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834574" name="Object 14"/>
          <p:cNvGraphicFramePr>
            <a:graphicFrameLocks noChangeAspect="1"/>
          </p:cNvGraphicFramePr>
          <p:nvPr/>
        </p:nvGraphicFramePr>
        <p:xfrm>
          <a:off x="2895600" y="5638800"/>
          <a:ext cx="30480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3" name="Equation" r:id="rId5" imgW="927000" imgH="228600" progId="Equation.3">
                  <p:embed/>
                </p:oleObj>
              </mc:Choice>
              <mc:Fallback>
                <p:oleObj name="Equation" r:id="rId5" imgW="92700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638800"/>
                        <a:ext cx="3048000" cy="74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565" grpId="0" animBg="1"/>
      <p:bldP spid="834565" grpId="1" animBg="1"/>
      <p:bldP spid="834566" grpId="0"/>
      <p:bldP spid="834567" grpId="0" animBg="1"/>
      <p:bldP spid="834567" grpId="1" animBg="1"/>
      <p:bldP spid="834568" grpId="0"/>
      <p:bldP spid="834569" grpId="0"/>
      <p:bldP spid="834570" grpId="0" animBg="1"/>
      <p:bldP spid="834571" grpId="0" animBg="1"/>
      <p:bldP spid="834572" grpId="0"/>
      <p:bldP spid="834573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err="1" smtClean="0"/>
              <a:t>Epipolar</a:t>
            </a:r>
            <a:r>
              <a:rPr lang="en-US" dirty="0" smtClean="0"/>
              <a:t> geometry</a:t>
            </a:r>
          </a:p>
          <a:p>
            <a:pPr lvl="1">
              <a:defRPr/>
            </a:pPr>
            <a:r>
              <a:rPr lang="en-US" dirty="0" err="1" smtClean="0"/>
              <a:t>Epipoles</a:t>
            </a:r>
            <a:r>
              <a:rPr lang="en-US" dirty="0" smtClean="0"/>
              <a:t> are intersection of baseline with image planes</a:t>
            </a:r>
          </a:p>
          <a:p>
            <a:pPr lvl="1">
              <a:defRPr/>
            </a:pPr>
            <a:r>
              <a:rPr lang="en-US" dirty="0" smtClean="0"/>
              <a:t>Matching point in second image is on a line passing through its </a:t>
            </a:r>
            <a:r>
              <a:rPr lang="en-US" dirty="0" err="1" smtClean="0"/>
              <a:t>epipole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Fundamental matrix maps from a point in one image to a line (its </a:t>
            </a:r>
            <a:r>
              <a:rPr lang="en-US" dirty="0" err="1" smtClean="0"/>
              <a:t>epipolar</a:t>
            </a:r>
            <a:r>
              <a:rPr lang="en-US" dirty="0" smtClean="0"/>
              <a:t> line) in the other</a:t>
            </a:r>
          </a:p>
          <a:p>
            <a:pPr lvl="1">
              <a:defRPr/>
            </a:pPr>
            <a:r>
              <a:rPr lang="en-US" dirty="0" smtClean="0"/>
              <a:t>Can solve for F given corresponding points (e.g., interest points)</a:t>
            </a:r>
          </a:p>
          <a:p>
            <a:pPr lvl="1">
              <a:defRPr/>
            </a:pPr>
            <a:r>
              <a:rPr lang="en-US" dirty="0" smtClean="0"/>
              <a:t>Can recover canonical camera matrices from F (with projective ambiguity)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Stereo depth estimation</a:t>
            </a:r>
          </a:p>
          <a:p>
            <a:pPr lvl="1">
              <a:defRPr/>
            </a:pPr>
            <a:r>
              <a:rPr lang="en-US" dirty="0" smtClean="0"/>
              <a:t>Estimate disparity by finding corresponding points along </a:t>
            </a:r>
            <a:r>
              <a:rPr lang="en-US" dirty="0" err="1" smtClean="0"/>
              <a:t>scanlines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Depth is inverse to disparity</a:t>
            </a:r>
          </a:p>
          <a:p>
            <a:pPr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4307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class: structure from motion</a:t>
            </a:r>
          </a:p>
        </p:txBody>
      </p:sp>
      <p:pic>
        <p:nvPicPr>
          <p:cNvPr id="6144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05000"/>
            <a:ext cx="896204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54438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01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But first, Project 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751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Computer Vision, Robert Pless</a:t>
            </a:r>
          </a:p>
        </p:txBody>
      </p:sp>
      <p:sp>
        <p:nvSpPr>
          <p:cNvPr id="83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Idea of today…</a:t>
            </a:r>
          </a:p>
        </p:txBody>
      </p:sp>
      <p:sp>
        <p:nvSpPr>
          <p:cNvPr id="83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Today </a:t>
            </a:r>
            <a:r>
              <a:rPr lang="en-US" dirty="0"/>
              <a:t>we are going to characterize the geometry of how two cameras look at a </a:t>
            </a:r>
            <a:r>
              <a:rPr lang="en-US" dirty="0" smtClean="0"/>
              <a:t>scene… but perhaps a more complicated.</a:t>
            </a:r>
            <a:endParaRPr lang="en-US" dirty="0"/>
          </a:p>
          <a:p>
            <a:endParaRPr lang="en-US" dirty="0"/>
          </a:p>
          <a:p>
            <a:r>
              <a:rPr lang="en-US" dirty="0"/>
              <a:t>And by scene, we mean, at first, just one point. 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Computer Vision, Robert Pless</a:t>
            </a:r>
          </a:p>
        </p:txBody>
      </p:sp>
      <p:sp>
        <p:nvSpPr>
          <p:cNvPr id="836610" name="Text Box 2"/>
          <p:cNvSpPr txBox="1">
            <a:spLocks noChangeArrowheads="1"/>
          </p:cNvSpPr>
          <p:nvPr/>
        </p:nvSpPr>
        <p:spPr bwMode="auto">
          <a:xfrm>
            <a:off x="914400" y="228600"/>
            <a:ext cx="7467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400"/>
              <a:t>Epipolar Constraint</a:t>
            </a:r>
          </a:p>
        </p:txBody>
      </p:sp>
      <p:sp>
        <p:nvSpPr>
          <p:cNvPr id="836611" name="Freeform 3"/>
          <p:cNvSpPr>
            <a:spLocks/>
          </p:cNvSpPr>
          <p:nvPr/>
        </p:nvSpPr>
        <p:spPr bwMode="auto">
          <a:xfrm>
            <a:off x="3048000" y="1852613"/>
            <a:ext cx="896938" cy="1920875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565" y="0"/>
              </a:cxn>
              <a:cxn ang="0">
                <a:pos x="565" y="955"/>
              </a:cxn>
              <a:cxn ang="0">
                <a:pos x="10" y="1210"/>
              </a:cxn>
              <a:cxn ang="0">
                <a:pos x="0" y="240"/>
              </a:cxn>
            </a:cxnLst>
            <a:rect l="0" t="0" r="r" b="b"/>
            <a:pathLst>
              <a:path w="565" h="1210">
                <a:moveTo>
                  <a:pt x="0" y="240"/>
                </a:moveTo>
                <a:lnTo>
                  <a:pt x="565" y="0"/>
                </a:lnTo>
                <a:lnTo>
                  <a:pt x="565" y="955"/>
                </a:lnTo>
                <a:lnTo>
                  <a:pt x="10" y="1210"/>
                </a:lnTo>
                <a:lnTo>
                  <a:pt x="0" y="240"/>
                </a:lnTo>
                <a:close/>
              </a:path>
            </a:pathLst>
          </a:custGeom>
          <a:solidFill>
            <a:schemeClr val="bg1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6612" name="Oval 4"/>
          <p:cNvSpPr>
            <a:spLocks noChangeArrowheads="1"/>
          </p:cNvSpPr>
          <p:nvPr/>
        </p:nvSpPr>
        <p:spPr bwMode="auto">
          <a:xfrm>
            <a:off x="2411413" y="2879725"/>
            <a:ext cx="87312" cy="873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6613" name="Line 5"/>
          <p:cNvSpPr>
            <a:spLocks noChangeShapeType="1"/>
          </p:cNvSpPr>
          <p:nvPr/>
        </p:nvSpPr>
        <p:spPr bwMode="auto">
          <a:xfrm flipH="1">
            <a:off x="2495550" y="2030413"/>
            <a:ext cx="3328988" cy="8810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6614" name="Oval 6"/>
          <p:cNvSpPr>
            <a:spLocks noChangeArrowheads="1"/>
          </p:cNvSpPr>
          <p:nvPr/>
        </p:nvSpPr>
        <p:spPr bwMode="auto">
          <a:xfrm>
            <a:off x="3548063" y="2578100"/>
            <a:ext cx="74612" cy="74613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6615" name="Freeform 7"/>
          <p:cNvSpPr>
            <a:spLocks/>
          </p:cNvSpPr>
          <p:nvPr/>
        </p:nvSpPr>
        <p:spPr bwMode="auto">
          <a:xfrm flipH="1">
            <a:off x="4038600" y="3011488"/>
            <a:ext cx="896938" cy="1920875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565" y="0"/>
              </a:cxn>
              <a:cxn ang="0">
                <a:pos x="565" y="955"/>
              </a:cxn>
              <a:cxn ang="0">
                <a:pos x="10" y="1210"/>
              </a:cxn>
              <a:cxn ang="0">
                <a:pos x="0" y="240"/>
              </a:cxn>
            </a:cxnLst>
            <a:rect l="0" t="0" r="r" b="b"/>
            <a:pathLst>
              <a:path w="565" h="1210">
                <a:moveTo>
                  <a:pt x="0" y="240"/>
                </a:moveTo>
                <a:lnTo>
                  <a:pt x="565" y="0"/>
                </a:lnTo>
                <a:lnTo>
                  <a:pt x="565" y="955"/>
                </a:lnTo>
                <a:lnTo>
                  <a:pt x="10" y="1210"/>
                </a:lnTo>
                <a:lnTo>
                  <a:pt x="0" y="240"/>
                </a:lnTo>
                <a:close/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6616" name="Line 8"/>
          <p:cNvSpPr>
            <a:spLocks noChangeShapeType="1"/>
          </p:cNvSpPr>
          <p:nvPr/>
        </p:nvSpPr>
        <p:spPr bwMode="auto">
          <a:xfrm flipH="1">
            <a:off x="3822700" y="2039938"/>
            <a:ext cx="2003425" cy="235743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6617" name="Oval 9"/>
          <p:cNvSpPr>
            <a:spLocks noChangeArrowheads="1"/>
          </p:cNvSpPr>
          <p:nvPr/>
        </p:nvSpPr>
        <p:spPr bwMode="auto">
          <a:xfrm>
            <a:off x="5791200" y="1995488"/>
            <a:ext cx="74613" cy="74612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6618" name="Oval 10"/>
          <p:cNvSpPr>
            <a:spLocks noChangeArrowheads="1"/>
          </p:cNvSpPr>
          <p:nvPr/>
        </p:nvSpPr>
        <p:spPr bwMode="auto">
          <a:xfrm>
            <a:off x="4337050" y="3703638"/>
            <a:ext cx="74613" cy="74612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6619" name="Oval 11"/>
          <p:cNvSpPr>
            <a:spLocks noChangeArrowheads="1"/>
          </p:cNvSpPr>
          <p:nvPr/>
        </p:nvSpPr>
        <p:spPr bwMode="auto">
          <a:xfrm>
            <a:off x="3770313" y="4373563"/>
            <a:ext cx="87312" cy="873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6620" name="Text Box 12"/>
          <p:cNvSpPr txBox="1">
            <a:spLocks noChangeArrowheads="1"/>
          </p:cNvSpPr>
          <p:nvPr/>
        </p:nvSpPr>
        <p:spPr bwMode="auto">
          <a:xfrm>
            <a:off x="457200" y="5486400"/>
            <a:ext cx="8153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There are 3 degrees of freedom in the position of a point in space; there are four DOF for image points in two planes… Where does that fourth DOF go?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Computer Vision, Robert Pless</a:t>
            </a:r>
          </a:p>
        </p:txBody>
      </p:sp>
      <p:sp>
        <p:nvSpPr>
          <p:cNvPr id="838658" name="Line 2"/>
          <p:cNvSpPr>
            <a:spLocks noChangeShapeType="1"/>
          </p:cNvSpPr>
          <p:nvPr/>
        </p:nvSpPr>
        <p:spPr bwMode="auto">
          <a:xfrm flipH="1" flipV="1">
            <a:off x="3886200" y="3644900"/>
            <a:ext cx="1166813" cy="2301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8659" name="Text Box 3"/>
          <p:cNvSpPr txBox="1">
            <a:spLocks noChangeArrowheads="1"/>
          </p:cNvSpPr>
          <p:nvPr/>
        </p:nvSpPr>
        <p:spPr bwMode="auto">
          <a:xfrm>
            <a:off x="914400" y="228600"/>
            <a:ext cx="7467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400">
                <a:latin typeface="Times"/>
              </a:rPr>
              <a:t>Epipolar Lines</a:t>
            </a:r>
          </a:p>
        </p:txBody>
      </p:sp>
      <p:sp>
        <p:nvSpPr>
          <p:cNvPr id="838660" name="Freeform 4"/>
          <p:cNvSpPr>
            <a:spLocks/>
          </p:cNvSpPr>
          <p:nvPr/>
        </p:nvSpPr>
        <p:spPr bwMode="auto">
          <a:xfrm>
            <a:off x="3048000" y="1852613"/>
            <a:ext cx="896938" cy="1920875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565" y="0"/>
              </a:cxn>
              <a:cxn ang="0">
                <a:pos x="565" y="955"/>
              </a:cxn>
              <a:cxn ang="0">
                <a:pos x="10" y="1210"/>
              </a:cxn>
              <a:cxn ang="0">
                <a:pos x="0" y="240"/>
              </a:cxn>
            </a:cxnLst>
            <a:rect l="0" t="0" r="r" b="b"/>
            <a:pathLst>
              <a:path w="565" h="1210">
                <a:moveTo>
                  <a:pt x="0" y="240"/>
                </a:moveTo>
                <a:lnTo>
                  <a:pt x="565" y="0"/>
                </a:lnTo>
                <a:lnTo>
                  <a:pt x="565" y="955"/>
                </a:lnTo>
                <a:lnTo>
                  <a:pt x="10" y="1210"/>
                </a:lnTo>
                <a:lnTo>
                  <a:pt x="0" y="240"/>
                </a:lnTo>
                <a:close/>
              </a:path>
            </a:pathLst>
          </a:custGeom>
          <a:solidFill>
            <a:schemeClr val="bg1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8661" name="Oval 5"/>
          <p:cNvSpPr>
            <a:spLocks noChangeArrowheads="1"/>
          </p:cNvSpPr>
          <p:nvPr/>
        </p:nvSpPr>
        <p:spPr bwMode="auto">
          <a:xfrm>
            <a:off x="2411413" y="2879725"/>
            <a:ext cx="87312" cy="873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8662" name="Line 6"/>
          <p:cNvSpPr>
            <a:spLocks noChangeShapeType="1"/>
          </p:cNvSpPr>
          <p:nvPr/>
        </p:nvSpPr>
        <p:spPr bwMode="auto">
          <a:xfrm flipH="1">
            <a:off x="2495550" y="1585913"/>
            <a:ext cx="5008563" cy="13255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8663" name="Oval 7"/>
          <p:cNvSpPr>
            <a:spLocks noChangeArrowheads="1"/>
          </p:cNvSpPr>
          <p:nvPr/>
        </p:nvSpPr>
        <p:spPr bwMode="auto">
          <a:xfrm>
            <a:off x="3548063" y="2578100"/>
            <a:ext cx="74612" cy="74613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8664" name="Freeform 8"/>
          <p:cNvSpPr>
            <a:spLocks/>
          </p:cNvSpPr>
          <p:nvPr/>
        </p:nvSpPr>
        <p:spPr bwMode="auto">
          <a:xfrm flipH="1">
            <a:off x="4038600" y="3011488"/>
            <a:ext cx="896938" cy="1920875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565" y="0"/>
              </a:cxn>
              <a:cxn ang="0">
                <a:pos x="565" y="955"/>
              </a:cxn>
              <a:cxn ang="0">
                <a:pos x="10" y="1210"/>
              </a:cxn>
              <a:cxn ang="0">
                <a:pos x="0" y="240"/>
              </a:cxn>
            </a:cxnLst>
            <a:rect l="0" t="0" r="r" b="b"/>
            <a:pathLst>
              <a:path w="565" h="1210">
                <a:moveTo>
                  <a:pt x="0" y="240"/>
                </a:moveTo>
                <a:lnTo>
                  <a:pt x="565" y="0"/>
                </a:lnTo>
                <a:lnTo>
                  <a:pt x="565" y="955"/>
                </a:lnTo>
                <a:lnTo>
                  <a:pt x="10" y="1210"/>
                </a:lnTo>
                <a:lnTo>
                  <a:pt x="0" y="240"/>
                </a:lnTo>
                <a:close/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8665" name="Line 9"/>
          <p:cNvSpPr>
            <a:spLocks noChangeShapeType="1"/>
          </p:cNvSpPr>
          <p:nvPr/>
        </p:nvSpPr>
        <p:spPr bwMode="auto">
          <a:xfrm flipH="1">
            <a:off x="3822700" y="2039938"/>
            <a:ext cx="2003425" cy="235743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8666" name="Oval 10"/>
          <p:cNvSpPr>
            <a:spLocks noChangeArrowheads="1"/>
          </p:cNvSpPr>
          <p:nvPr/>
        </p:nvSpPr>
        <p:spPr bwMode="auto">
          <a:xfrm>
            <a:off x="5791200" y="1995488"/>
            <a:ext cx="74613" cy="74612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8667" name="Oval 11"/>
          <p:cNvSpPr>
            <a:spLocks noChangeArrowheads="1"/>
          </p:cNvSpPr>
          <p:nvPr/>
        </p:nvSpPr>
        <p:spPr bwMode="auto">
          <a:xfrm>
            <a:off x="4337050" y="3703638"/>
            <a:ext cx="74613" cy="74612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8668" name="Text Box 12"/>
          <p:cNvSpPr txBox="1">
            <a:spLocks noChangeArrowheads="1"/>
          </p:cNvSpPr>
          <p:nvPr/>
        </p:nvSpPr>
        <p:spPr bwMode="auto">
          <a:xfrm>
            <a:off x="457200" y="5638800"/>
            <a:ext cx="7772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latin typeface="Times"/>
              </a:rPr>
              <a:t>Each point in one image corresponds to a line of possibilities in the other.</a:t>
            </a:r>
          </a:p>
        </p:txBody>
      </p:sp>
      <p:sp>
        <p:nvSpPr>
          <p:cNvPr id="838669" name="Line 13"/>
          <p:cNvSpPr>
            <a:spLocks noChangeShapeType="1"/>
          </p:cNvSpPr>
          <p:nvPr/>
        </p:nvSpPr>
        <p:spPr bwMode="auto">
          <a:xfrm flipH="1">
            <a:off x="3840163" y="2301875"/>
            <a:ext cx="946150" cy="2097088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8670" name="Text Box 14"/>
          <p:cNvSpPr txBox="1">
            <a:spLocks noChangeArrowheads="1"/>
          </p:cNvSpPr>
          <p:nvPr/>
        </p:nvSpPr>
        <p:spPr bwMode="auto">
          <a:xfrm>
            <a:off x="838200" y="2438400"/>
            <a:ext cx="17526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>
                <a:solidFill>
                  <a:srgbClr val="CC0000"/>
                </a:solidFill>
                <a:latin typeface="Textile" charset="0"/>
              </a:rPr>
              <a:t>Red point - fixed</a:t>
            </a:r>
          </a:p>
        </p:txBody>
      </p:sp>
      <p:sp>
        <p:nvSpPr>
          <p:cNvPr id="838671" name="Text Box 15"/>
          <p:cNvSpPr txBox="1">
            <a:spLocks noChangeArrowheads="1"/>
          </p:cNvSpPr>
          <p:nvPr/>
        </p:nvSpPr>
        <p:spPr bwMode="auto">
          <a:xfrm>
            <a:off x="5638800" y="3276600"/>
            <a:ext cx="27432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>
                <a:solidFill>
                  <a:schemeClr val="accent2"/>
                </a:solidFill>
                <a:latin typeface="Textile" charset="0"/>
              </a:rPr>
              <a:t>=&gt; Blue point lies on a line </a:t>
            </a:r>
          </a:p>
        </p:txBody>
      </p:sp>
      <p:sp>
        <p:nvSpPr>
          <p:cNvPr id="838672" name="Line 16"/>
          <p:cNvSpPr>
            <a:spLocks noChangeShapeType="1"/>
          </p:cNvSpPr>
          <p:nvPr/>
        </p:nvSpPr>
        <p:spPr bwMode="auto">
          <a:xfrm flipH="1">
            <a:off x="3817938" y="2216150"/>
            <a:ext cx="1374775" cy="220821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8673" name="Line 17"/>
          <p:cNvSpPr>
            <a:spLocks noChangeShapeType="1"/>
          </p:cNvSpPr>
          <p:nvPr/>
        </p:nvSpPr>
        <p:spPr bwMode="auto">
          <a:xfrm flipH="1">
            <a:off x="3811588" y="1871663"/>
            <a:ext cx="2660650" cy="255428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8674" name="Line 18"/>
          <p:cNvSpPr>
            <a:spLocks noChangeShapeType="1"/>
          </p:cNvSpPr>
          <p:nvPr/>
        </p:nvSpPr>
        <p:spPr bwMode="auto">
          <a:xfrm flipH="1">
            <a:off x="3813175" y="1603375"/>
            <a:ext cx="3549650" cy="28003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8675" name="Oval 19"/>
          <p:cNvSpPr>
            <a:spLocks noChangeArrowheads="1"/>
          </p:cNvSpPr>
          <p:nvPr/>
        </p:nvSpPr>
        <p:spPr bwMode="auto">
          <a:xfrm>
            <a:off x="3770313" y="4373563"/>
            <a:ext cx="87312" cy="873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8676" name="Oval 20"/>
          <p:cNvSpPr>
            <a:spLocks noChangeArrowheads="1"/>
          </p:cNvSpPr>
          <p:nvPr/>
        </p:nvSpPr>
        <p:spPr bwMode="auto">
          <a:xfrm>
            <a:off x="4449763" y="3721100"/>
            <a:ext cx="74612" cy="746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8677" name="Oval 21"/>
          <p:cNvSpPr>
            <a:spLocks noChangeArrowheads="1"/>
          </p:cNvSpPr>
          <p:nvPr/>
        </p:nvSpPr>
        <p:spPr bwMode="auto">
          <a:xfrm>
            <a:off x="4562475" y="3746500"/>
            <a:ext cx="74613" cy="746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8678" name="Oval 22"/>
          <p:cNvSpPr>
            <a:spLocks noChangeArrowheads="1"/>
          </p:cNvSpPr>
          <p:nvPr/>
        </p:nvSpPr>
        <p:spPr bwMode="auto">
          <a:xfrm>
            <a:off x="4222750" y="3676650"/>
            <a:ext cx="74613" cy="746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8679" name="Oval 23"/>
          <p:cNvSpPr>
            <a:spLocks noChangeArrowheads="1"/>
          </p:cNvSpPr>
          <p:nvPr/>
        </p:nvSpPr>
        <p:spPr bwMode="auto">
          <a:xfrm>
            <a:off x="4119563" y="3652838"/>
            <a:ext cx="74612" cy="74612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8680" name="Oval 24"/>
          <p:cNvSpPr>
            <a:spLocks noChangeArrowheads="1"/>
          </p:cNvSpPr>
          <p:nvPr/>
        </p:nvSpPr>
        <p:spPr bwMode="auto">
          <a:xfrm>
            <a:off x="6427788" y="1822450"/>
            <a:ext cx="74612" cy="74613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8681" name="Oval 25"/>
          <p:cNvSpPr>
            <a:spLocks noChangeArrowheads="1"/>
          </p:cNvSpPr>
          <p:nvPr/>
        </p:nvSpPr>
        <p:spPr bwMode="auto">
          <a:xfrm>
            <a:off x="7310438" y="1585913"/>
            <a:ext cx="74612" cy="74612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8682" name="Oval 26"/>
          <p:cNvSpPr>
            <a:spLocks noChangeArrowheads="1"/>
          </p:cNvSpPr>
          <p:nvPr/>
        </p:nvSpPr>
        <p:spPr bwMode="auto">
          <a:xfrm>
            <a:off x="5160963" y="2159000"/>
            <a:ext cx="74612" cy="74613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8683" name="Oval 27"/>
          <p:cNvSpPr>
            <a:spLocks noChangeArrowheads="1"/>
          </p:cNvSpPr>
          <p:nvPr/>
        </p:nvSpPr>
        <p:spPr bwMode="auto">
          <a:xfrm>
            <a:off x="4741863" y="2263775"/>
            <a:ext cx="74612" cy="74613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8684" name="Text Box 28"/>
          <p:cNvSpPr txBox="1">
            <a:spLocks noChangeArrowheads="1"/>
          </p:cNvSpPr>
          <p:nvPr/>
        </p:nvSpPr>
        <p:spPr bwMode="auto">
          <a:xfrm>
            <a:off x="3505200" y="6172200"/>
            <a:ext cx="1981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i="1">
                <a:latin typeface="Times"/>
              </a:rPr>
              <a:t>“Epipolar Line”</a:t>
            </a:r>
          </a:p>
        </p:txBody>
      </p:sp>
      <p:sp>
        <p:nvSpPr>
          <p:cNvPr id="838685" name="Text Box 29"/>
          <p:cNvSpPr txBox="1">
            <a:spLocks noChangeArrowheads="1"/>
          </p:cNvSpPr>
          <p:nvPr/>
        </p:nvSpPr>
        <p:spPr bwMode="auto">
          <a:xfrm>
            <a:off x="4648200" y="1371600"/>
            <a:ext cx="21336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>
                <a:solidFill>
                  <a:srgbClr val="008000"/>
                </a:solidFill>
                <a:latin typeface="Textile" charset="0"/>
              </a:rPr>
              <a:t>Potential 3d points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vec{p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4"/>
  <p:tag name="BOXHEIGHT" val="201"/>
  <p:tag name="BOXFONT" val="10"/>
  <p:tag name="BOXWRAP" val="False"/>
  <p:tag name="WORKAROUNDTRANSPARENCYBUG" val="False"/>
  <p:tag name="ALLOWFONTSUBSTITUTION" val="False"/>
  <p:tag name="BITMAPFORMAT" val="pngmono"/>
  <p:tag name="ORIGWIDTH" val="15"/>
  <p:tag name="PICTUREFILESIZE" val="111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vec{t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4"/>
  <p:tag name="BOXHEIGHT" val="201"/>
  <p:tag name="BOXFONT" val="10"/>
  <p:tag name="BOXWRAP" val="False"/>
  <p:tag name="WORKAROUNDTRANSPARENCYBUG" val="False"/>
  <p:tag name="ALLOWFONTSUBSTITUTION" val="False"/>
  <p:tag name="BITMAPFORMAT" val="pngmono"/>
  <p:tag name="ORIGWIDTH" val="13"/>
  <p:tag name="PICTUREFILESIZE" val="77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vec{n} = \vec{p} \times \vec{t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4"/>
  <p:tag name="BOXHEIGHT" val="201"/>
  <p:tag name="BOXFONT" val="10"/>
  <p:tag name="BOXWRAP" val="False"/>
  <p:tag name="WORKAROUNDTRANSPARENCYBUG" val="False"/>
  <p:tag name="ALLOWFONTSUBSTITUTION" val="False"/>
  <p:tag name="BITMAPFORMAT" val="pngmono"/>
  <p:tag name="ORIGWIDTH" val="93"/>
  <p:tag name="PICTUREFILESIZE" val="440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vec{n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4"/>
  <p:tag name="BOXHEIGHT" val="201"/>
  <p:tag name="BOXFONT" val="10"/>
  <p:tag name="BOXWRAP" val="False"/>
  <p:tag name="WORKAROUNDTRANSPARENCYBUG" val="False"/>
  <p:tag name="ALLOWFONTSUBSTITUTION" val="False"/>
  <p:tag name="BITMAPFORMAT" val="pngmono"/>
  <p:tag name="ORIGWIDTH" val="13"/>
  <p:tag name="PICTUREFILESIZE" val="99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vec{n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4"/>
  <p:tag name="BOXHEIGHT" val="201"/>
  <p:tag name="BOXFONT" val="10"/>
  <p:tag name="BOXWRAP" val="False"/>
  <p:tag name="WORKAROUNDTRANSPARENCYBUG" val="False"/>
  <p:tag name="ALLOWFONTSUBSTITUTION" val="False"/>
  <p:tag name="BITMAPFORMAT" val="pngmono"/>
  <p:tag name="ORIGWIDTH" val="13"/>
  <p:tag name="PICTUREFILESIZE" val="99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vec{q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4"/>
  <p:tag name="BOXHEIGHT" val="201"/>
  <p:tag name="BOXFONT" val="10"/>
  <p:tag name="BOXWRAP" val="False"/>
  <p:tag name="WORKAROUNDTRANSPARENCYBUG" val="False"/>
  <p:tag name="ALLOWFONTSUBSTITUTION" val="False"/>
  <p:tag name="BITMAPFORMAT" val="pngmono"/>
  <p:tag name="ORIGWIDTH" val="13"/>
  <p:tag name="PICTUREFILESIZE" val="101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vec{n} \cdot \vec{q} = 0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4"/>
  <p:tag name="BOXHEIGHT" val="201"/>
  <p:tag name="BOXFONT" val="10"/>
  <p:tag name="BOXWRAP" val="False"/>
  <p:tag name="WORKAROUNDTRANSPARENCYBUG" val="False"/>
  <p:tag name="ALLOWFONTSUBSTITUTION" val="False"/>
  <p:tag name="BITMAPFORMAT" val="pngmono"/>
  <p:tag name="ORIGWIDTH" val="81"/>
  <p:tag name="PICTUREFILESIZE" val="335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vec{n}^\top \vec{q} = 0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4"/>
  <p:tag name="BOXHEIGHT" val="201"/>
  <p:tag name="BOXFONT" val="10"/>
  <p:tag name="BOXWRAP" val="False"/>
  <p:tag name="WORKAROUNDTRANSPARENCYBUG" val="False"/>
  <p:tag name="ALLOWFONTSUBSTITUTION" val="False"/>
  <p:tag name="BITMAPFORMAT" val="pngmono"/>
  <p:tag name="ORIGWIDTH" val="80"/>
  <p:tag name="PICTUREFILESIZE" val="350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vec{p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4"/>
  <p:tag name="BOXHEIGHT" val="201"/>
  <p:tag name="BOXFONT" val="10"/>
  <p:tag name="BOXWRAP" val="False"/>
  <p:tag name="WORKAROUNDTRANSPARENCYBUG" val="False"/>
  <p:tag name="ALLOWFONTSUBSTITUTION" val="False"/>
  <p:tag name="BITMAPFORMAT" val="pngmono"/>
  <p:tag name="ORIGWIDTH" val="15"/>
  <p:tag name="PICTUREFILESIZE" val="111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vec{t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4"/>
  <p:tag name="BOXHEIGHT" val="201"/>
  <p:tag name="BOXFONT" val="10"/>
  <p:tag name="BOXWRAP" val="False"/>
  <p:tag name="WORKAROUNDTRANSPARENCYBUG" val="False"/>
  <p:tag name="ALLOWFONTSUBSTITUTION" val="False"/>
  <p:tag name="BITMAPFORMAT" val="pngmono"/>
  <p:tag name="ORIGWIDTH" val="13"/>
  <p:tag name="PICTUREFILESIZE" val="77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vec{q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4"/>
  <p:tag name="BOXHEIGHT" val="201"/>
  <p:tag name="BOXFONT" val="10"/>
  <p:tag name="BOXWRAP" val="False"/>
  <p:tag name="WORKAROUNDTRANSPARENCYBUG" val="False"/>
  <p:tag name="ALLOWFONTSUBSTITUTION" val="False"/>
  <p:tag name="BITMAPFORMAT" val="pngmono"/>
  <p:tag name="ORIGWIDTH" val="13"/>
  <p:tag name="PICTUREFILESIZE" val="10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vec{t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4"/>
  <p:tag name="BOXHEIGHT" val="201"/>
  <p:tag name="BOXFONT" val="10"/>
  <p:tag name="BOXWRAP" val="False"/>
  <p:tag name="WORKAROUNDTRANSPARENCYBUG" val="False"/>
  <p:tag name="ALLOWFONTSUBSTITUTION" val="False"/>
  <p:tag name="BITMAPFORMAT" val="pngmono"/>
  <p:tag name="ORIGWIDTH" val="13"/>
  <p:tag name="PICTUREFILESIZE" val="77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(\vec{p} \times \vec{t}) \cdot \vec{q} = 0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4"/>
  <p:tag name="BOXHEIGHT" val="201"/>
  <p:tag name="BOXFONT" val="10"/>
  <p:tag name="BOXWRAP" val="False"/>
  <p:tag name="WORKAROUNDTRANSPARENCYBUG" val="False"/>
  <p:tag name="ALLOWFONTSUBSTITUTION" val="False"/>
  <p:tag name="BITMAPFORMAT" val="pngmono"/>
  <p:tag name="ORIGWIDTH" val="130"/>
  <p:tag name="PICTUREFILESIZE" val="673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begin{eqnarray}&#10;(\vec{p} \times \vec{t}) \cdot \vec{q} \nonumber\\&#10;= (\vec{q} \times \vec{p}) \cdot \vec{t}\nonumber\\&#10;= (\vec{t} \times \vec{q}) \cdot \vec{p}\nonumber&#10;\end{eqnarray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4"/>
  <p:tag name="BOXHEIGHT" val="201"/>
  <p:tag name="BOXFONT" val="10"/>
  <p:tag name="BOXWRAP" val="False"/>
  <p:tag name="WORKAROUNDTRANSPARENCYBUG" val="False"/>
  <p:tag name="ALLOWFONTSUBSTITUTION" val="False"/>
  <p:tag name="BITMAPFORMAT" val="pngmono"/>
  <p:tag name="ORIGWIDTH" val="118"/>
  <p:tag name="PICTUREFILESIZE" val="1762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vec{p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4"/>
  <p:tag name="BOXHEIGHT" val="201"/>
  <p:tag name="BOXFONT" val="10"/>
  <p:tag name="BOXWRAP" val="False"/>
  <p:tag name="WORKAROUNDTRANSPARENCYBUG" val="False"/>
  <p:tag name="ALLOWFONTSUBSTITUTION" val="False"/>
  <p:tag name="BITMAPFORMAT" val="pngmono"/>
  <p:tag name="ORIGWIDTH" val="15"/>
  <p:tag name="PICTUREFILESIZE" val="111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R^\top \vec{q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4"/>
  <p:tag name="BOXHEIGHT" val="201"/>
  <p:tag name="BOXFONT" val="10"/>
  <p:tag name="BOXWRAP" val="False"/>
  <p:tag name="WORKAROUNDTRANSPARENCYBUG" val="False"/>
  <p:tag name="ALLOWFONTSUBSTITUTION" val="False"/>
  <p:tag name="BITMAPFORMAT" val="pngmono"/>
  <p:tag name="ORIGWIDTH" val="43"/>
  <p:tag name="PICTUREFILESIZE" val="220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vec{p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4"/>
  <p:tag name="BOXHEIGHT" val="201"/>
  <p:tag name="BOXFONT" val="10"/>
  <p:tag name="BOXWRAP" val="False"/>
  <p:tag name="WORKAROUNDTRANSPARENCYBUG" val="False"/>
  <p:tag name="ALLOWFONTSUBSTITUTION" val="False"/>
  <p:tag name="BITMAPFORMAT" val="pngmono"/>
  <p:tag name="ORIGWIDTH" val="15"/>
  <p:tag name="PICTUREFILESIZE" val="111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vec{t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4"/>
  <p:tag name="BOXHEIGHT" val="201"/>
  <p:tag name="BOXFONT" val="10"/>
  <p:tag name="BOXWRAP" val="False"/>
  <p:tag name="WORKAROUNDTRANSPARENCYBUG" val="False"/>
  <p:tag name="ALLOWFONTSUBSTITUTION" val="False"/>
  <p:tag name="BITMAPFORMAT" val="pngmono"/>
  <p:tag name="ORIGWIDTH" val="13"/>
  <p:tag name="PICTUREFILESIZE" val="77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R^\top \vec{q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4"/>
  <p:tag name="BOXHEIGHT" val="201"/>
  <p:tag name="BOXFONT" val="10"/>
  <p:tag name="BOXWRAP" val="False"/>
  <p:tag name="WORKAROUNDTRANSPARENCYBUG" val="False"/>
  <p:tag name="ALLOWFONTSUBSTITUTION" val="False"/>
  <p:tag name="BITMAPFORMAT" val="pngmono"/>
  <p:tag name="ORIGWIDTH" val="43"/>
  <p:tag name="PICTUREFILESIZE" val="220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vec{p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4"/>
  <p:tag name="BOXHEIGHT" val="201"/>
  <p:tag name="BOXFONT" val="10"/>
  <p:tag name="BOXWRAP" val="False"/>
  <p:tag name="WORKAROUNDTRANSPARENCYBUG" val="False"/>
  <p:tag name="ALLOWFONTSUBSTITUTION" val="False"/>
  <p:tag name="BITMAPFORMAT" val="pngmono"/>
  <p:tag name="ORIGWIDTH" val="15"/>
  <p:tag name="PICTUREFILESIZE" val="111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vec{t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4"/>
  <p:tag name="BOXHEIGHT" val="201"/>
  <p:tag name="BOXFONT" val="10"/>
  <p:tag name="BOXWRAP" val="False"/>
  <p:tag name="WORKAROUNDTRANSPARENCYBUG" val="False"/>
  <p:tag name="ALLOWFONTSUBSTITUTION" val="False"/>
  <p:tag name="BITMAPFORMAT" val="pngmono"/>
  <p:tag name="ORIGWIDTH" val="13"/>
  <p:tag name="PICTUREFILESIZE" val="779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vec{p} \cdot (\vec{t} \times R^\top \vec{q}) = 0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76"/>
  <p:tag name="BOXHEIGHT" val="229"/>
  <p:tag name="BOXFONT" val="10"/>
  <p:tag name="BOXWRAP" val="False"/>
  <p:tag name="WORKAROUNDTRANSPARENCYBUG" val="False"/>
  <p:tag name="ALLOWFONTSUBSTITUTION" val="False"/>
  <p:tag name="BITMAPFORMAT" val="pngmono"/>
  <p:tag name="ORIGWIDTH" val="163"/>
  <p:tag name="PICTUREFILESIZE" val="814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vec{t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4"/>
  <p:tag name="BOXHEIGHT" val="201"/>
  <p:tag name="BOXFONT" val="10"/>
  <p:tag name="BOXWRAP" val="False"/>
  <p:tag name="WORKAROUNDTRANSPARENCYBUG" val="False"/>
  <p:tag name="ALLOWFONTSUBSTITUTION" val="False"/>
  <p:tag name="BITMAPFORMAT" val="pngmono"/>
  <p:tag name="ORIGWIDTH" val="13"/>
  <p:tag name="PICTUREFILESIZE" val="779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vec{p}^\top ([t]_x R^\top \vec{q}) = 0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76"/>
  <p:tag name="BOXHEIGHT" val="229"/>
  <p:tag name="BOXFONT" val="10"/>
  <p:tag name="BOXWRAP" val="False"/>
  <p:tag name="WORKAROUNDTRANSPARENCYBUG" val="False"/>
  <p:tag name="ALLOWFONTSUBSTITUTION" val="False"/>
  <p:tag name="BITMAPFORMAT" val="pngmono"/>
  <p:tag name="ORIGWIDTH" val="160"/>
  <p:tag name="PICTUREFILESIZE" val="814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vec{p}^\top ([t]_x R^\top) \vec{q} = 0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76"/>
  <p:tag name="BOXHEIGHT" val="229"/>
  <p:tag name="BOXFONT" val="10"/>
  <p:tag name="BOXWRAP" val="False"/>
  <p:tag name="WORKAROUNDTRANSPARENCYBUG" val="False"/>
  <p:tag name="ALLOWFONTSUBSTITUTION" val="False"/>
  <p:tag name="BITMAPFORMAT" val="pngmono"/>
  <p:tag name="ORIGWIDTH" val="160"/>
  <p:tag name="PICTUREFILESIZE" val="827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vec{p}^\top E \vec{q} = 0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76"/>
  <p:tag name="BOXHEIGHT" val="229"/>
  <p:tag name="BOXFONT" val="10"/>
  <p:tag name="BOXWRAP" val="False"/>
  <p:tag name="WORKAROUNDTRANSPARENCYBUG" val="False"/>
  <p:tag name="ALLOWFONTSUBSTITUTION" val="False"/>
  <p:tag name="BITMAPFORMAT" val="pngmono"/>
  <p:tag name="ORIGWIDTH" val="95"/>
  <p:tag name="PICTUREFILESIZE" val="443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E = [t]_x R^\top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76"/>
  <p:tag name="BOXHEIGHT" val="229"/>
  <p:tag name="BOXFONT" val="10"/>
  <p:tag name="BOXWRAP" val="False"/>
  <p:tag name="WORKAROUNDTRANSPARENCYBUG" val="False"/>
  <p:tag name="ALLOWFONTSUBSTITUTION" val="False"/>
  <p:tag name="BITMAPFORMAT" val="pngmono"/>
  <p:tag name="ORIGWIDTH" val="108"/>
  <p:tag name="PICTUREFILESIZE" val="431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vec{p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4"/>
  <p:tag name="BOXHEIGHT" val="201"/>
  <p:tag name="BOXFONT" val="10"/>
  <p:tag name="BOXWRAP" val="False"/>
  <p:tag name="WORKAROUNDTRANSPARENCYBUG" val="False"/>
  <p:tag name="ALLOWFONTSUBSTITUTION" val="False"/>
  <p:tag name="BITMAPFORMAT" val="pngmono"/>
  <p:tag name="ORIGWIDTH" val="15"/>
  <p:tag name="PICTUREFILESIZE" val="111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vec{p} = K^{-1} [x,y,1]^\top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1"/>
  <p:tag name="BOXHEIGHT" val="256"/>
  <p:tag name="BOXFONT" val="10"/>
  <p:tag name="BOXWRAP" val="False"/>
  <p:tag name="WORKAROUNDTRANSPARENCYBUG" val="False"/>
  <p:tag name="ALLOWFONTSUBSTITUTION" val="False"/>
  <p:tag name="BITMAPFORMAT" val="pngmono"/>
  <p:tag name="ORIGWIDTH" val="168"/>
  <p:tag name="PICTUREFILESIZE" val="652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vec{p} = K^{-1} [x,y,1]^\top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4"/>
  <p:tag name="BOXHEIGHT" val="201"/>
  <p:tag name="BOXFONT" val="10"/>
  <p:tag name="BOXWRAP" val="False"/>
  <p:tag name="WORKAROUNDTRANSPARENCYBUG" val="False"/>
  <p:tag name="ALLOWFONTSUBSTITUTION" val="False"/>
  <p:tag name="BITMAPFORMAT" val="pngmono"/>
  <p:tag name="ORIGWIDTH" val="168"/>
  <p:tag name="PICTUREFILESIZE" val="652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vec{q} = K^{-1} [x',y',1]^\top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4"/>
  <p:tag name="BOXHEIGHT" val="201"/>
  <p:tag name="BOXFONT" val="10"/>
  <p:tag name="BOXWRAP" val="False"/>
  <p:tag name="WORKAROUNDTRANSPARENCYBUG" val="False"/>
  <p:tag name="ALLOWFONTSUBSTITUTION" val="False"/>
  <p:tag name="BITMAPFORMAT" val="pngmono"/>
  <p:tag name="ORIGWIDTH" val="176"/>
  <p:tag name="PICTUREFILESIZE" val="717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vec{p}^\top = [x,y,1] {K^{-1}}^\top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4"/>
  <p:tag name="BOXHEIGHT" val="201"/>
  <p:tag name="BOXFONT" val="10"/>
  <p:tag name="BOXWRAP" val="False"/>
  <p:tag name="WORKAROUNDTRANSPARENCYBUG" val="False"/>
  <p:tag name="ALLOWFONTSUBSTITUTION" val="False"/>
  <p:tag name="BITMAPFORMAT" val="pngmono"/>
  <p:tag name="ORIGWIDTH" val="182"/>
  <p:tag name="PICTUREFILESIZE" val="693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[x,y,1]{K^{-1}}^\top E K^{-1} [x', y', 1]^\top = 0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76"/>
  <p:tag name="BOXHEIGHT" val="229"/>
  <p:tag name="BOXFONT" val="10"/>
  <p:tag name="BOXWRAP" val="False"/>
  <p:tag name="WORKAROUNDTRANSPARENCYBUG" val="False"/>
  <p:tag name="ALLOWFONTSUBSTITUTION" val="False"/>
  <p:tag name="BITMAPFORMAT" val="pngmono"/>
  <p:tag name="ORIGWIDTH" val="319"/>
  <p:tag name="PICTUREFILESIZE" val="1242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vec{p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4"/>
  <p:tag name="BOXHEIGHT" val="201"/>
  <p:tag name="BOXFONT" val="10"/>
  <p:tag name="BOXWRAP" val="False"/>
  <p:tag name="WORKAROUNDTRANSPARENCYBUG" val="False"/>
  <p:tag name="ALLOWFONTSUBSTITUTION" val="False"/>
  <p:tag name="BITMAPFORMAT" val="pngmono"/>
  <p:tag name="ORIGWIDTH" val="15"/>
  <p:tag name="PICTUREFILESIZE" val="1118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[x,y,1] F [x', y', 1]^\top = 0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76"/>
  <p:tag name="BOXHEIGHT" val="229"/>
  <p:tag name="BOXFONT" val="10"/>
  <p:tag name="BOXWRAP" val="False"/>
  <p:tag name="WORKAROUNDTRANSPARENCYBUG" val="False"/>
  <p:tag name="ALLOWFONTSUBSTITUTION" val="False"/>
  <p:tag name="BITMAPFORMAT" val="pngmono"/>
  <p:tag name="ORIGWIDTH" val="217"/>
  <p:tag name="PICTUREFILESIZE" val="894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vec{p}^\top E \vec{q} = 0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76"/>
  <p:tag name="BOXHEIGHT" val="229"/>
  <p:tag name="BOXFONT" val="10"/>
  <p:tag name="BOXWRAP" val="False"/>
  <p:tag name="WORKAROUNDTRANSPARENCYBUG" val="False"/>
  <p:tag name="ALLOWFONTSUBSTITUTION" val="False"/>
  <p:tag name="BITMAPFORMAT" val="pngmono"/>
  <p:tag name="ORIGWIDTH" val="95"/>
  <p:tag name="PICTUREFILESIZE" val="443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F = {K^{-1}}^\top E K^{-1} 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76"/>
  <p:tag name="BOXHEIGHT" val="229"/>
  <p:tag name="BOXFONT" val="10"/>
  <p:tag name="BOXWRAP" val="False"/>
  <p:tag name="WORKAROUNDTRANSPARENCYBUG" val="False"/>
  <p:tag name="ALLOWFONTSUBSTITUTION" val="False"/>
  <p:tag name="BITMAPFORMAT" val="pngmono"/>
  <p:tag name="ORIGWIDTH" val="163"/>
  <p:tag name="PICTUREFILESIZE" val="5387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[x,y,1] F [x', y', 1]^\top = 0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76"/>
  <p:tag name="BOXHEIGHT" val="229"/>
  <p:tag name="BOXFONT" val="10"/>
  <p:tag name="BOXWRAP" val="False"/>
  <p:tag name="WORKAROUNDTRANSPARENCYBUG" val="False"/>
  <p:tag name="ALLOWFONTSUBSTITUTION" val="False"/>
  <p:tag name="BITMAPFORMAT" val="pngmono"/>
  <p:tag name="ORIGWIDTH" val="217"/>
  <p:tag name="PICTUREFILESIZE" val="8946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[x,y,1] F [x', y', 1]^\top = 0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76"/>
  <p:tag name="BOXHEIGHT" val="229"/>
  <p:tag name="BOXFONT" val="10"/>
  <p:tag name="BOXWRAP" val="False"/>
  <p:tag name="WORKAROUNDTRANSPARENCYBUG" val="False"/>
  <p:tag name="ALLOWFONTSUBSTITUTION" val="False"/>
  <p:tag name="BITMAPFORMAT" val="pngmono"/>
  <p:tag name="ORIGWIDTH" val="217"/>
  <p:tag name="PICTUREFILESIZE" val="894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vec{p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4"/>
  <p:tag name="BOXHEIGHT" val="201"/>
  <p:tag name="BOXFONT" val="10"/>
  <p:tag name="BOXWRAP" val="False"/>
  <p:tag name="WORKAROUNDTRANSPARENCYBUG" val="False"/>
  <p:tag name="ALLOWFONTSUBSTITUTION" val="False"/>
  <p:tag name="BITMAPFORMAT" val="pngmono"/>
  <p:tag name="ORIGWIDTH" val="15"/>
  <p:tag name="PICTUREFILESIZE" val="111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vec{p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4"/>
  <p:tag name="BOXHEIGHT" val="201"/>
  <p:tag name="BOXFONT" val="10"/>
  <p:tag name="BOXWRAP" val="False"/>
  <p:tag name="WORKAROUNDTRANSPARENCYBUG" val="False"/>
  <p:tag name="ALLOWFONTSUBSTITUTION" val="False"/>
  <p:tag name="BITMAPFORMAT" val="pngmono"/>
  <p:tag name="ORIGWIDTH" val="15"/>
  <p:tag name="PICTUREFILESIZE" val="111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vec{p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4"/>
  <p:tag name="BOXHEIGHT" val="201"/>
  <p:tag name="BOXFONT" val="10"/>
  <p:tag name="BOXWRAP" val="False"/>
  <p:tag name="WORKAROUNDTRANSPARENCYBUG" val="False"/>
  <p:tag name="ALLOWFONTSUBSTITUTION" val="False"/>
  <p:tag name="BITMAPFORMAT" val="pngmono"/>
  <p:tag name="ORIGWIDTH" val="15"/>
  <p:tag name="PICTUREFILESIZE" val="111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vec{t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4"/>
  <p:tag name="BOXHEIGHT" val="201"/>
  <p:tag name="BOXFONT" val="10"/>
  <p:tag name="BOXWRAP" val="False"/>
  <p:tag name="WORKAROUNDTRANSPARENCYBUG" val="False"/>
  <p:tag name="ALLOWFONTSUBSTITUTION" val="False"/>
  <p:tag name="BITMAPFORMAT" val="pngmono"/>
  <p:tag name="ORIGWIDTH" val="13"/>
  <p:tag name="PICTUREFILESIZE" val="77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vec{p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4"/>
  <p:tag name="BOXHEIGHT" val="201"/>
  <p:tag name="BOXFONT" val="10"/>
  <p:tag name="BOXWRAP" val="False"/>
  <p:tag name="WORKAROUNDTRANSPARENCYBUG" val="False"/>
  <p:tag name="ALLOWFONTSUBSTITUTION" val="False"/>
  <p:tag name="BITMAPFORMAT" val="pngmono"/>
  <p:tag name="ORIGWIDTH" val="15"/>
  <p:tag name="PICTUREFILESIZE" val="111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1662</TotalTime>
  <Words>2202</Words>
  <Application>Microsoft Macintosh PowerPoint</Application>
  <PresentationFormat>On-screen Show (4:3)</PresentationFormat>
  <Paragraphs>398</Paragraphs>
  <Slides>62</Slides>
  <Notes>25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62</vt:i4>
      </vt:variant>
    </vt:vector>
  </HeadingPairs>
  <TitlesOfParts>
    <vt:vector size="67" baseType="lpstr">
      <vt:lpstr>Office Theme</vt:lpstr>
      <vt:lpstr>1_Office Theme</vt:lpstr>
      <vt:lpstr>Equation</vt:lpstr>
      <vt:lpstr>Microsoft Equation</vt:lpstr>
      <vt:lpstr>Image</vt:lpstr>
      <vt:lpstr>Lecture 8: Stereo</vt:lpstr>
      <vt:lpstr>Depth from Stereo</vt:lpstr>
      <vt:lpstr>Depth from Stereo</vt:lpstr>
      <vt:lpstr>Correspondence Problem</vt:lpstr>
      <vt:lpstr>A pre-sequitor </vt:lpstr>
      <vt:lpstr>Recap, Camera Calibration.</vt:lpstr>
      <vt:lpstr>Idea of today…</vt:lpstr>
      <vt:lpstr>PowerPoint Presentation</vt:lpstr>
      <vt:lpstr>PowerPoint Presentation</vt:lpstr>
      <vt:lpstr>PowerPoint Presentation</vt:lpstr>
      <vt:lpstr>Another look (with math).</vt:lpstr>
      <vt:lpstr>Another look (with math).</vt:lpstr>
      <vt:lpstr>Another look (with math).</vt:lpstr>
      <vt:lpstr>Another look (with math).</vt:lpstr>
      <vt:lpstr>Another look (with math).</vt:lpstr>
      <vt:lpstr>Another look (with math).</vt:lpstr>
      <vt:lpstr>Another look (with math).</vt:lpstr>
      <vt:lpstr>Another look (with math).</vt:lpstr>
      <vt:lpstr>Another look (with math).</vt:lpstr>
      <vt:lpstr>Putting it all together.</vt:lpstr>
      <vt:lpstr>Lets put the images back in.</vt:lpstr>
      <vt:lpstr>PowerPoint Presentation</vt:lpstr>
      <vt:lpstr>PowerPoint Presentation</vt:lpstr>
      <vt:lpstr>Put images even more back in.</vt:lpstr>
      <vt:lpstr>PowerPoint Presentation</vt:lpstr>
      <vt:lpstr>Using the equation…</vt:lpstr>
      <vt:lpstr>PowerPoint Presentation</vt:lpstr>
      <vt:lpstr>PowerPoint Presentation</vt:lpstr>
      <vt:lpstr>PowerPoint Presentation</vt:lpstr>
      <vt:lpstr>PowerPoint Presentation</vt:lpstr>
      <vt:lpstr>Estimating the Fundamental Matrix</vt:lpstr>
      <vt:lpstr>8-point algorithm</vt:lpstr>
      <vt:lpstr>8-point algorithm</vt:lpstr>
      <vt:lpstr>Need to enforce singularity constraint</vt:lpstr>
      <vt:lpstr>8-point algorithm</vt:lpstr>
      <vt:lpstr>8-point algorithm</vt:lpstr>
      <vt:lpstr>Comparison of homography estimation and the 8-point algorithm</vt:lpstr>
      <vt:lpstr>Comparison of homography estimation and the 8-point algorithm</vt:lpstr>
      <vt:lpstr>Comparison of homography estimation and the 8-point algorithm</vt:lpstr>
      <vt:lpstr>So </vt:lpstr>
      <vt:lpstr>Simplest Case: Parallel images</vt:lpstr>
      <vt:lpstr>Depth from disparity</vt:lpstr>
      <vt:lpstr>Stereo image rectification</vt:lpstr>
      <vt:lpstr>Stereo image rectification</vt:lpstr>
      <vt:lpstr>Rectification example</vt:lpstr>
      <vt:lpstr>Basic stereo matching algorithm</vt:lpstr>
      <vt:lpstr>Correspondence search</vt:lpstr>
      <vt:lpstr>Correspondence search</vt:lpstr>
      <vt:lpstr>Correspondence search</vt:lpstr>
      <vt:lpstr>Effect of window size</vt:lpstr>
      <vt:lpstr>Failures of correspondence search</vt:lpstr>
      <vt:lpstr>Results with window search</vt:lpstr>
      <vt:lpstr>How can we improve window-based matching?</vt:lpstr>
      <vt:lpstr>Stereo constraints/priors</vt:lpstr>
      <vt:lpstr>Stereo constraints/priors</vt:lpstr>
      <vt:lpstr>Stereo constraints/priors</vt:lpstr>
      <vt:lpstr>Priors and constraints</vt:lpstr>
      <vt:lpstr>Stereo matching as energy minimization</vt:lpstr>
      <vt:lpstr>Many of these constraints can be encoded in an energy function and solved using graph cuts</vt:lpstr>
      <vt:lpstr>Summary</vt:lpstr>
      <vt:lpstr>Next class: structure from motion</vt:lpstr>
      <vt:lpstr>PowerPoint Presentation</vt:lpstr>
    </vt:vector>
  </TitlesOfParts>
  <Company>Washington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3: Camera Rotations.</dc:title>
  <dc:creator>pless</dc:creator>
  <cp:lastModifiedBy>Robert Pless</cp:lastModifiedBy>
  <cp:revision>12</cp:revision>
  <dcterms:created xsi:type="dcterms:W3CDTF">2010-01-26T06:34:14Z</dcterms:created>
  <dcterms:modified xsi:type="dcterms:W3CDTF">2012-02-15T18:55:11Z</dcterms:modified>
</cp:coreProperties>
</file>