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Roboto Slab"/>
      <p:regular r:id="rId77"/>
      <p:bold r:id="rId78"/>
    </p:embeddedFont>
    <p:embeddedFont>
      <p:font typeface="Robo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Slab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font" Target="fonts/RobotoSlab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2cf3655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62cf3655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2cf3655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62cf3655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62cf3655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62cf3655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62cf3655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62cf3655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2cf3655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62cf3655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2cf36558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2cf3655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7117d23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7117d23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7117d23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7117d23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7117d23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7117d23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62cf3655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62cf3655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29e1b805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29e1b805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7117d23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7117d23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7117d23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7117d23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7117d23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7117d23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7117d23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7117d23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7117d23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7117d23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7117d23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7117d23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7117d23d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7117d23d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7117d23d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7117d23d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7117d23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7117d23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7117d23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7117d23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2cf3655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2cf3655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7117d23d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7117d23d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7117d23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7117d23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7117d23d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7117d23d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7117d23d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7117d23d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9ce740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9ce740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9ce740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9ce740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ce7407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ce7407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9ce7407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9ce7407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9ce7407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9ce7407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9ce7407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9ce7407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62cf3655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62cf3655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9ce74071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9ce7407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9ce7407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9ce7407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9ce7407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9ce7407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ce7407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ce7407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90d83123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90d83123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90d83123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90d83123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0d83123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0d83123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90d83123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90d83123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a62a87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a62a87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7117d23d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7117d23d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2cf3655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62cf3655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9d6916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9d6916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90d831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90d831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90d8312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890d8312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890d83123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890d83123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0d8312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0d8312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0d8312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0d8312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0d83123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0d83123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0d83123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0d83123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90d83123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890d83123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90d83123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890d83123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62cf3655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62cf3655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90d83123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90d83123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90d83123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890d83123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890d83123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890d83123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90d831239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90d83123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890d83123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890d83123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90d83123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890d83123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90d831239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890d83123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90d83123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890d83123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8a62a879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8a62a879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a62a879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a62a879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2cf3655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2cf3655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a62a879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a62a879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a62a879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8a62a879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62cf3655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62cf3655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62cf3655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62cf3655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</a:t>
            </a:r>
            <a:r>
              <a:rPr lang="es"/>
              <a:t>A</a:t>
            </a:r>
            <a:r>
              <a:rPr lang="es"/>
              <a:t> 1: Layouts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culi para</a:t>
            </a:r>
            <a:endParaRPr i="1"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530"/>
            <a:ext cx="9144001" cy="401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LinearLayout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LinearLayout es un tipo de layout en Android que organiza los elementos en una dirección lineal, ya sea horizontal o vertical.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</a:t>
            </a:r>
            <a:r>
              <a:rPr lang="es">
                <a:solidFill>
                  <a:schemeClr val="accent6"/>
                </a:solidFill>
              </a:rPr>
              <a:t>orientation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</a:t>
            </a:r>
            <a:r>
              <a:rPr lang="es"/>
              <a:t>n LinearLayout puede tener dos orientaciones: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>
                <a:solidFill>
                  <a:schemeClr val="accent6"/>
                </a:solidFill>
              </a:rPr>
              <a:t>horizontal </a:t>
            </a:r>
            <a:r>
              <a:rPr lang="es"/>
              <a:t>=  android:orientation="horizontal"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>
                <a:solidFill>
                  <a:schemeClr val="accent6"/>
                </a:solidFill>
              </a:rPr>
              <a:t>vertical </a:t>
            </a:r>
            <a:r>
              <a:rPr lang="es"/>
              <a:t> =  android:orientation="vertical"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propiedad afecta la disposición de los elementos en la pantalla.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Básicos de LinearLayout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chemeClr val="accent6"/>
                </a:solidFill>
              </a:rPr>
              <a:t>layout_width</a:t>
            </a:r>
            <a:r>
              <a:rPr lang="es"/>
              <a:t> y </a:t>
            </a:r>
            <a:r>
              <a:rPr lang="es">
                <a:solidFill>
                  <a:schemeClr val="accent6"/>
                </a:solidFill>
              </a:rPr>
              <a:t>layout_height</a:t>
            </a:r>
            <a:r>
              <a:rPr lang="es"/>
              <a:t>: Controlan el ancho y alto del layout.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chemeClr val="accent6"/>
                </a:solidFill>
              </a:rPr>
              <a:t>layout_gravity</a:t>
            </a:r>
            <a:r>
              <a:rPr lang="es"/>
              <a:t>: </a:t>
            </a:r>
            <a:r>
              <a:rPr lang="es"/>
              <a:t>Controla la alineación del propio elemento , es como un </a:t>
            </a:r>
            <a:r>
              <a:rPr lang="es">
                <a:solidFill>
                  <a:schemeClr val="accent6"/>
                </a:solidFill>
              </a:rPr>
              <a:t>align-self</a:t>
            </a:r>
            <a:r>
              <a:rPr lang="es"/>
              <a:t> de css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chemeClr val="accent6"/>
                </a:solidFill>
              </a:rPr>
              <a:t>gravity </a:t>
            </a:r>
            <a:r>
              <a:rPr lang="es"/>
              <a:t>: Controla la alineación de los elementos dentro del layout.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50000"/>
              <a:buChar char="●"/>
            </a:pPr>
            <a:r>
              <a:rPr lang="es">
                <a:solidFill>
                  <a:schemeClr val="accent6"/>
                </a:solidFill>
              </a:rPr>
              <a:t>layout_weight</a:t>
            </a:r>
            <a:r>
              <a:rPr lang="es"/>
              <a:t>: Controla la distribución proporcional del espacio disponible en el layout.</a:t>
            </a:r>
            <a:endParaRPr sz="12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layout_width y layout_height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84675" y="1433050"/>
            <a:ext cx="86514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6"/>
                </a:solidFill>
              </a:rPr>
              <a:t>layout_width</a:t>
            </a:r>
            <a:r>
              <a:rPr lang="es"/>
              <a:t> y </a:t>
            </a:r>
            <a:r>
              <a:rPr lang="es">
                <a:solidFill>
                  <a:schemeClr val="accent6"/>
                </a:solidFill>
              </a:rPr>
              <a:t>layout_height </a:t>
            </a:r>
            <a:r>
              <a:rPr lang="es"/>
              <a:t>son atributos fundamentales en Android para controlar el ancho y alto de un layout.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Configuraciones comunes: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match_parent</a:t>
            </a:r>
            <a:r>
              <a:rPr lang="es"/>
              <a:t>: El elemento ocupa todo el espacio disponible en su </a:t>
            </a:r>
            <a:r>
              <a:rPr lang="es"/>
              <a:t>c</a:t>
            </a:r>
            <a:r>
              <a:rPr lang="es"/>
              <a:t>ontenedor.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wrap_content</a:t>
            </a:r>
            <a:r>
              <a:rPr lang="es"/>
              <a:t>: El elemento se ajusta automáticamente a su contenido.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Valores específicos en dp: Se pueden especificar dimensiones exactas.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layout_gravity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5"/>
            <a:ext cx="3859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layout_gravity?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5"/>
            <a:ext cx="4150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6"/>
                </a:solidFill>
              </a:rPr>
              <a:t>layout_gravity</a:t>
            </a:r>
            <a:r>
              <a:rPr lang="es"/>
              <a:t> es un atributo importante en un LinearLayout que controla la alineación de los elementos dentro del layout en relación con el propio layout.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5260050" y="386125"/>
            <a:ext cx="32640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de layout_gravity: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left o start</a:t>
            </a: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Alinea los elementos a la izquierda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right o end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Alinea los elementos a la derecha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top: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Alinea los elementos en la parte superior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bottom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Alinea los elementos en la parte inferior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center_vertical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Alinea los elementos verticalmente en el centro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center_horizontal: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Alinea los elementos horizontalmente en el centro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center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Alinea los elementos tanto vertical como horizontalmente en el centro del layout.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75" y="3391513"/>
            <a:ext cx="37528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gravity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gravity?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87900" y="1489825"/>
            <a:ext cx="83682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6"/>
                </a:solidFill>
              </a:rPr>
              <a:t>gravity </a:t>
            </a:r>
            <a:r>
              <a:rPr lang="es"/>
              <a:t>es un atributo que se aplica a elementos individuales dentro de un LinearLayout y controla la alineación del contenido del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valores de </a:t>
            </a:r>
            <a:r>
              <a:rPr lang="es">
                <a:solidFill>
                  <a:schemeClr val="accent6"/>
                </a:solidFill>
              </a:rPr>
              <a:t>gravity </a:t>
            </a:r>
            <a:r>
              <a:rPr lang="es"/>
              <a:t>son similares a los de </a:t>
            </a:r>
            <a:r>
              <a:rPr lang="es">
                <a:solidFill>
                  <a:schemeClr val="accent6"/>
                </a:solidFill>
              </a:rPr>
              <a:t>layout_gravity</a:t>
            </a:r>
            <a:r>
              <a:rPr lang="es"/>
              <a:t>, pero en lugar de afectar la posición del elemento en el layout, afecta la alineación del contenido dentro del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097" y="3110850"/>
            <a:ext cx="5979625" cy="15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layout_weight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87900" y="1489825"/>
            <a:ext cx="4716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ontrola la distribución proporcional del espacio disponible en el layout.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6"/>
                </a:solidFill>
              </a:rPr>
              <a:t>layout_weight </a:t>
            </a:r>
            <a:r>
              <a:rPr lang="es"/>
              <a:t>es útil para crear diseños flexibles y adaptables.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600" y="874150"/>
            <a:ext cx="346937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Cozitas importantes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LinearLayout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ConstraintLayout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FrameLayout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ScrollView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RecyclerView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87900" y="1489825"/>
            <a:ext cx="302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Recrea esto</a:t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4572000" y="458025"/>
            <a:ext cx="3883200" cy="43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32"/>
          <p:cNvCxnSpPr/>
          <p:nvPr/>
        </p:nvCxnSpPr>
        <p:spPr>
          <a:xfrm>
            <a:off x="4582525" y="837825"/>
            <a:ext cx="38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4575250" y="4444100"/>
            <a:ext cx="38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4582525" y="1741225"/>
            <a:ext cx="38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4575250" y="3285725"/>
            <a:ext cx="38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5216350" y="1741225"/>
            <a:ext cx="0" cy="15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2"/>
          <p:cNvCxnSpPr/>
          <p:nvPr/>
        </p:nvCxnSpPr>
        <p:spPr>
          <a:xfrm>
            <a:off x="7613250" y="1770350"/>
            <a:ext cx="0" cy="15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ConstraintLayout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posicionar elementos utilizaremos un contenedor padre del tipo </a:t>
            </a:r>
            <a:r>
              <a:rPr lang="es">
                <a:solidFill>
                  <a:schemeClr val="accent6"/>
                </a:solidFill>
              </a:rPr>
              <a:t>Constraint Layout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definir la posición de un elemento se deben de especificar como mínimo dos </a:t>
            </a:r>
            <a:r>
              <a:rPr lang="es">
                <a:solidFill>
                  <a:srgbClr val="FF9900"/>
                </a:solidFill>
              </a:rPr>
              <a:t>restricciones</a:t>
            </a:r>
            <a:r>
              <a:rPr lang="es"/>
              <a:t>: una para el eje horizontal y otra para el vertical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46500"/>
            <a:ext cx="8368198" cy="219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Restricciones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87900" y="1489825"/>
            <a:ext cx="425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</a:t>
            </a:r>
            <a:r>
              <a:rPr lang="es"/>
              <a:t> añadir elementos si no tienen como mínimo una restricción en cada dimensión nos marcará un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no se define restricción para alguno de los ejes entonces el elemento queda posicionado en x = 0 o y = 0 siendo el punto (0, 0) la esquina superior izquierda de la pantalla.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13" y="1526800"/>
            <a:ext cx="4143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usar restricciones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restricciones proporcionan un alto grado de flexibilidad en la creación de diseños de interfaz de usuario en Android. Algunas ventajas clave incluyen: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chemeClr val="accent6"/>
                </a:solidFill>
              </a:rPr>
              <a:t>Diseños adaptables</a:t>
            </a:r>
            <a:r>
              <a:rPr lang="es"/>
              <a:t> a diferentes tamaños de pantalla y orientaciones.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Posibilidad de </a:t>
            </a:r>
            <a:r>
              <a:rPr lang="es">
                <a:solidFill>
                  <a:schemeClr val="accent6"/>
                </a:solidFill>
              </a:rPr>
              <a:t>alinear y posicionar </a:t>
            </a:r>
            <a:r>
              <a:rPr lang="es"/>
              <a:t>vistas de manera </a:t>
            </a:r>
            <a:r>
              <a:rPr lang="es">
                <a:solidFill>
                  <a:schemeClr val="accent6"/>
                </a:solidFill>
              </a:rPr>
              <a:t>precisa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chemeClr val="accent6"/>
                </a:solidFill>
              </a:rPr>
              <a:t>Reducción</a:t>
            </a:r>
            <a:r>
              <a:rPr lang="es"/>
              <a:t> de la necesidad </a:t>
            </a:r>
            <a:r>
              <a:rPr lang="es">
                <a:solidFill>
                  <a:schemeClr val="accent6"/>
                </a:solidFill>
              </a:rPr>
              <a:t>de anidar layouts</a:t>
            </a:r>
            <a:r>
              <a:rPr lang="es"/>
              <a:t>, lo que mejora el rendimiento de la aplicación.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restricciones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restricciones se pueden aplicar en los siguientes aspectos: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Posición horizontal (izquierda y derecha).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Posición vertical (arriba y abajo).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Margen (espacio entre una vista y los bordes del layout o entre vistas adyacentes).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Dimensiones (ancho y alto).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las restricciones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87900" y="1489825"/>
            <a:ext cx="4333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restricciones se definen mediante la vista de diseño de Android Studio o mediante código XML.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sintaxis básica 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/>
              <a:t>app:layout_constraint[aspect]_[position]</a:t>
            </a:r>
            <a:endParaRPr i="1"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449" y="1617274"/>
            <a:ext cx="4056875" cy="16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58775" y="2054500"/>
            <a:ext cx="3189300" cy="21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ejemplo, el botón se alinea en la parte inferior y a la derecha del ConstraintLayout.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850" y="233350"/>
            <a:ext cx="49530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Bias o sesgo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Cozitas importantes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sesgo (bias) en un ConstraintLayout?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sesgo, conocido como "bias" en inglés, es un atributo que se puede aplicar a una restricción en un ConstraintLayout. Permite controlar la posición relativa de una vista en relación con su restricción. </a:t>
            </a:r>
            <a:br>
              <a:rPr lang="es"/>
            </a:br>
            <a:br>
              <a:rPr lang="es"/>
            </a:br>
            <a:r>
              <a:rPr lang="es"/>
              <a:t>El sesgo determina la fracción de espacio que la vista ocupa entre sus restricciones.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del Sesgo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sesgo se utiliza para ajustar la posición relativa de una vista dentro del layout sin cambiar sus restricciones principales. Permite que una vista se "sesgue" hacia uno de los lados o hacia el centro del layout, según sea necesario.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Sesgo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valores de sesgo se establecen en una escala de 0 a 1: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0</a:t>
            </a:r>
            <a:r>
              <a:rPr lang="es"/>
              <a:t>: La vista se ajusta completamente hacia la restricción de inicio (izquierda o arriba).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0.5</a:t>
            </a:r>
            <a:r>
              <a:rPr lang="es"/>
              <a:t>: La vista se coloca en el centro entre sus restricciones.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1</a:t>
            </a:r>
            <a:r>
              <a:rPr lang="es"/>
              <a:t>: La vista se ajusta completamente hacia la restricción de fin (derecha o abajo).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549574"/>
            <a:ext cx="8145100" cy="39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Cadenas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las Cadenas en ConstraintLayout?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87900" y="1489825"/>
            <a:ext cx="4405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ConstraintLayout, una cadena (chain en inglés) es un concepto que se utiliza para agrupar y gestionar la alineación y la distribución de vistas relacionadas en una interfaz de usuario.</a:t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450" y="1208300"/>
            <a:ext cx="3754650" cy="36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Cadenas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ConstraintLayout, existen dos tipos principales de cadenas: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Cadena </a:t>
            </a:r>
            <a:r>
              <a:rPr lang="es">
                <a:solidFill>
                  <a:schemeClr val="accent6"/>
                </a:solidFill>
              </a:rPr>
              <a:t>horizontal</a:t>
            </a:r>
            <a:r>
              <a:rPr lang="es"/>
              <a:t>: Cuando se alinean las vistas en el eje horizontal, ya sea de forma consecutiva o distribuida.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Cadena </a:t>
            </a:r>
            <a:r>
              <a:rPr lang="es">
                <a:solidFill>
                  <a:schemeClr val="accent6"/>
                </a:solidFill>
              </a:rPr>
              <a:t>vertical</a:t>
            </a:r>
            <a:r>
              <a:rPr lang="es"/>
              <a:t>: Cuando se alinean las vistas en el eje vertical, de manera similar a la cadena horizontal.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87900" y="188175"/>
            <a:ext cx="8368200" cy="9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cadenas se pueden diseñar de una de las siguientes maneras: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87900" y="1489825"/>
            <a:ext cx="368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6"/>
                </a:solidFill>
              </a:rPr>
              <a:t>Spread</a:t>
            </a:r>
            <a:r>
              <a:rPr lang="es"/>
              <a:t>: Las vistas se distribuyen uniformemente (tras restar los márgenes). Es el valor predeterminado.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6"/>
                </a:solidFill>
              </a:rPr>
              <a:t>Spread inside</a:t>
            </a:r>
            <a:r>
              <a:rPr lang="es"/>
              <a:t>: La primera y la última vista se fijan a las restricciones de cada extremo de la cadena y el resto se distribuye de manera uniforme.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4496825" y="1489825"/>
            <a:ext cx="368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6"/>
                </a:solidFill>
              </a:rPr>
              <a:t>Packed</a:t>
            </a:r>
            <a:r>
              <a:rPr lang="es"/>
              <a:t>: Se agrupan las vistas (una vez que se restan los márgenes). Luego puedes ajustar el sesgo de toda la cadena (izquierda/derecha o arriba/abajo) cambiando el sesgo de la vista de extremo de la cadena.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Weighted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87900" y="1413750"/>
            <a:ext cx="83682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define la cadena como spread o spread inside, puedes configurar una o más vistas como "Match Constraints" (0dp) para llenar el espacio restante.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forma predeterminada, se distribuye el espacio uniformemente entre las vistas configuradas como "Match Constraints", pero puedes asignar una ponderación de importancia a cada vista con los atributos </a:t>
            </a:r>
            <a:r>
              <a:rPr lang="es">
                <a:solidFill>
                  <a:schemeClr val="accent6"/>
                </a:solidFill>
              </a:rPr>
              <a:t>layout_constraintHorizontal_weight </a:t>
            </a:r>
            <a:r>
              <a:rPr lang="es"/>
              <a:t>y </a:t>
            </a:r>
            <a:r>
              <a:rPr lang="es">
                <a:solidFill>
                  <a:schemeClr val="accent6"/>
                </a:solidFill>
              </a:rPr>
              <a:t>layout_constraintVertical_weight</a:t>
            </a:r>
            <a:r>
              <a:rPr lang="es"/>
              <a:t>. Esto funciona de la misma manera que </a:t>
            </a:r>
            <a:r>
              <a:rPr lang="es">
                <a:solidFill>
                  <a:srgbClr val="FF9900"/>
                </a:solidFill>
              </a:rPr>
              <a:t>layout_weight </a:t>
            </a:r>
            <a:r>
              <a:rPr lang="es"/>
              <a:t>en un diseño lineal. Por lo tanto, la vista con el valor de ponderación más alto obtiene la mayor cantidad de espacio; las vistas que tengan la misma ponderación obtendrán la misma cantidad de espacio.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141"/>
            <a:ext cx="9143999" cy="340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 Studio y Jetpack Compose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disponemos de dos métodos para crear UI en Android Studio: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ViewModel tradicional, basado en la creación de una interfaz gráfica jerárquica con un fichero XML asociado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Jetpack compose, nuevo método introducido por Google en Agosto de 2021 y que permite crear interfaces con un enfoque declarativo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252"/>
            <a:ext cx="9143999" cy="414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lo conseguimos?</a:t>
            </a:r>
            <a:endParaRPr/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crear cadenas, no hace falta crear “cadenas” como tal sino poner bien las restricciones de los elementos para que vayan en fila o en columna y alinear sus Starts y Ends junto a sus Bottom y Top para poder aplicarle </a:t>
            </a:r>
            <a:r>
              <a:rPr lang="es"/>
              <a:t>configuración</a:t>
            </a:r>
            <a:r>
              <a:rPr lang="es"/>
              <a:t> a la cadena.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754"/>
            <a:ext cx="9143999" cy="425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893"/>
            <a:ext cx="9144000" cy="32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Guidelines</a:t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200025"/>
            <a:ext cx="87725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las Guías en ConstraintLayout?</a:t>
            </a:r>
            <a:endParaRPr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guías son elementos de ayuda en ConstraintLayout que actúan como puntos de referencia invisibles para colocar y alinear vistas. Son líneas virtuales que ayudan a diseñar interfaces de usuario flexibles y responsivas.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Permiten crear diseños adaptables a diferentes tamaños de pantalla y orientaciones.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Facilitan la alineación y distribución uniforme de elementos en la interfaz de usuario.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285"/>
            <a:ext cx="9144000" cy="415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crear un botón que ocupe el 50% del ancho de la pantalla y 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tenga el 25% de margen a la izquierda y derecha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pic>
        <p:nvPicPr>
          <p:cNvPr id="367" name="Google Shape;3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674" y="189413"/>
            <a:ext cx="2872475" cy="47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1"/>
          <p:cNvSpPr txBox="1"/>
          <p:nvPr/>
        </p:nvSpPr>
        <p:spPr>
          <a:xfrm>
            <a:off x="713975" y="1828650"/>
            <a:ext cx="26373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Intentad hacerlo con LinearLayout exclusivamente y luego con ConstraintLayout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 Studio y Jetpack Compose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Intentaremos ver ambos en el curso pero priorizaremos el </a:t>
            </a:r>
            <a:r>
              <a:rPr lang="es"/>
              <a:t>método</a:t>
            </a:r>
            <a:r>
              <a:rPr lang="es"/>
              <a:t> tradicional.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Jetpack compose lo veremos en un seminario dedicado a 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Aunque Jetpack Compose resuelve de forma elegante algunos de los problemas del método tradicional comenzar con él resulta mucho complejo y abstracto sobre todo si no se está acostumbrado a la </a:t>
            </a:r>
            <a:r>
              <a:rPr lang="es">
                <a:solidFill>
                  <a:schemeClr val="accent6"/>
                </a:solidFill>
              </a:rPr>
              <a:t>programación declarativa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Tamaño</a:t>
            </a:r>
            <a:endParaRPr/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Existen múltiples métodos para definir el tamaño de un elemento: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Establecer un tamaño fijo al elemento en dp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Hacer que el tamaño del elemento se ajuste al contenido (wrap_content)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Hacer que el tamaño se ajuste a sus restricciones (0dp)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En porcentajes, usando </a:t>
            </a:r>
            <a:r>
              <a:rPr lang="es">
                <a:solidFill>
                  <a:schemeClr val="accent6"/>
                </a:solidFill>
              </a:rPr>
              <a:t>layout_constraintWidth_percent</a:t>
            </a:r>
            <a:r>
              <a:rPr lang="es"/>
              <a:t> y </a:t>
            </a:r>
            <a:r>
              <a:rPr lang="es">
                <a:solidFill>
                  <a:schemeClr val="accent6"/>
                </a:solidFill>
              </a:rPr>
              <a:t>layout_constraintHeight_percent</a:t>
            </a:r>
            <a:r>
              <a:rPr lang="es"/>
              <a:t> (y teniendo layout_width o layout_height a 0dp)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En cadenas, mediante pesos (</a:t>
            </a:r>
            <a:r>
              <a:rPr lang="es">
                <a:solidFill>
                  <a:schemeClr val="accent6"/>
                </a:solidFill>
              </a:rPr>
              <a:t>layout_constraintHorizontal_weight</a:t>
            </a:r>
            <a:r>
              <a:rPr lang="es"/>
              <a:t> o </a:t>
            </a:r>
            <a:r>
              <a:rPr lang="es">
                <a:solidFill>
                  <a:schemeClr val="accent6"/>
                </a:solidFill>
              </a:rPr>
              <a:t>layout_constraintVertical_weight </a:t>
            </a:r>
            <a:r>
              <a:rPr lang="es"/>
              <a:t>) podemos crear dimensiones relativas entre elementos (de nuevo poniendo layout_width o layout_height a 0dp)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• Una dimensión con algún método de los anteriores y la otra como proporción de la primera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Padding y Margin</a:t>
            </a:r>
            <a:endParaRPr/>
          </a:p>
        </p:txBody>
      </p:sp>
      <p:sp>
        <p:nvSpPr>
          <p:cNvPr id="380" name="Google Shape;380;p6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Padding?</a:t>
            </a:r>
            <a:endParaRPr/>
          </a:p>
        </p:txBody>
      </p:sp>
      <p:sp>
        <p:nvSpPr>
          <p:cNvPr id="386" name="Google Shape;386;p64"/>
          <p:cNvSpPr txBox="1"/>
          <p:nvPr>
            <p:ph idx="1" type="body"/>
          </p:nvPr>
        </p:nvSpPr>
        <p:spPr>
          <a:xfrm>
            <a:off x="387900" y="1489825"/>
            <a:ext cx="83682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padding es un atributo que se puede aplicar a elementos en Android, como vistas y layouts. Define el espacio vacío entre el contenido del elemento y sus bordes exteriores.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padding se utiliza para ajustar el espacio alrededor del contenido de un elemento sin cambiar su tamaño o posición. Puede aplicarse tanto horizontal como verticalmente.</a:t>
            </a:r>
            <a:endParaRPr/>
          </a:p>
        </p:txBody>
      </p:sp>
      <p:pic>
        <p:nvPicPr>
          <p:cNvPr id="387" name="Google Shape;3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75" y="3412400"/>
            <a:ext cx="4495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Margin?</a:t>
            </a:r>
            <a:endParaRPr/>
          </a:p>
        </p:txBody>
      </p:sp>
      <p:sp>
        <p:nvSpPr>
          <p:cNvPr id="393" name="Google Shape;393;p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margin es un atributo que se puede aplicar a elementos en Android, como vistas y layouts. Define el espacio vacío entre el elemento y sus elementos hermanos o el borde del contenedor padre.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margin se utiliza para ajustar el espacio entre un elemento y los elementos circundantes o el borde del contenedor. Puede aplicarse tanto horizontal como verticalmente.</a:t>
            </a:r>
            <a:endParaRPr/>
          </a:p>
        </p:txBody>
      </p:sp>
      <p:pic>
        <p:nvPicPr>
          <p:cNvPr id="394" name="Google Shape;3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38" y="3403575"/>
            <a:ext cx="32861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FrameLayout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FrameLayout?</a:t>
            </a:r>
            <a:endParaRPr/>
          </a:p>
        </p:txBody>
      </p:sp>
      <p:sp>
        <p:nvSpPr>
          <p:cNvPr id="406" name="Google Shape;406;p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FrameLayout es un tipo de diseño (layout) en Android que permite </a:t>
            </a:r>
            <a:r>
              <a:rPr lang="es">
                <a:solidFill>
                  <a:schemeClr val="accent6"/>
                </a:solidFill>
              </a:rPr>
              <a:t>superponer varias vistas</a:t>
            </a:r>
            <a:r>
              <a:rPr lang="es"/>
              <a:t> en un mismo espacio. A menudo se utiliza cuando se desea apilar vistas una encima de otra, como en la creación de interfaces de usuario simples.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FrameLayout</a:t>
            </a:r>
            <a:endParaRPr/>
          </a:p>
        </p:txBody>
      </p:sp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FrameLayout es conocido por su simplicidad y eficiencia: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utiliza comúnmente para mostrar </a:t>
            </a:r>
            <a:r>
              <a:rPr lang="es">
                <a:solidFill>
                  <a:schemeClr val="accent6"/>
                </a:solidFill>
              </a:rPr>
              <a:t>una sola vista</a:t>
            </a:r>
            <a:r>
              <a:rPr lang="es"/>
              <a:t> a la vez o </a:t>
            </a:r>
            <a:r>
              <a:rPr lang="es">
                <a:solidFill>
                  <a:schemeClr val="accent6"/>
                </a:solidFill>
              </a:rPr>
              <a:t>superponer vistas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vistas se superponen en el orden en que se agregan al diseño.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gestiona automáticamente la disposición de vistas, lo que proporciona un mayor control al desarrollador.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9"/>
          <p:cNvSpPr txBox="1"/>
          <p:nvPr>
            <p:ph idx="1" type="body"/>
          </p:nvPr>
        </p:nvSpPr>
        <p:spPr>
          <a:xfrm>
            <a:off x="387900" y="1489825"/>
            <a:ext cx="4150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FrameLayout es útil en situaciones como la creación de aplicaciones con pestañas, vistas emergentes y capas superpuestas.</a:t>
            </a:r>
            <a:endParaRPr/>
          </a:p>
        </p:txBody>
      </p:sp>
      <p:pic>
        <p:nvPicPr>
          <p:cNvPr id="419" name="Google Shape;41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00" y="1181988"/>
            <a:ext cx="393265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425" name="Google Shape;425;p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importante recordar que FrameLayout no es ideal para diseños complejos o alineaciones precisas, ya que las vistas se superponen sin un sistema de posicionamiento automático.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FrameLayout es uno de los diseños (layouts) más comunes para alojar </a:t>
            </a:r>
            <a:r>
              <a:rPr lang="es">
                <a:solidFill>
                  <a:schemeClr val="accent6"/>
                </a:solidFill>
              </a:rPr>
              <a:t>fragmentos </a:t>
            </a:r>
            <a:r>
              <a:rPr lang="es"/>
              <a:t>en Android. Los fragmentos son componentes modulares que pueden ser reutilizados en diferentes partes de una aplicación Android.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Action Bar</a:t>
            </a:r>
            <a:endParaRPr/>
          </a:p>
        </p:txBody>
      </p:sp>
      <p:sp>
        <p:nvSpPr>
          <p:cNvPr id="431" name="Google Shape;431;p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de la UI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Cada pantalla (actividad) de nuestra app tendrá como mínimo dos ficheros asociados, uno de código Kotlin donde programaremos la lógica y otro en la carpeta res/layout que define la interfaz gráfica relativa a esa actividad.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8" y="422550"/>
            <a:ext cx="3639800" cy="41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349" y="422550"/>
            <a:ext cx="4153850" cy="40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322325" y="174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borramos</a:t>
            </a:r>
            <a:endParaRPr/>
          </a:p>
        </p:txBody>
      </p:sp>
      <p:sp>
        <p:nvSpPr>
          <p:cNvPr id="444" name="Google Shape;444;p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0" y="955662"/>
            <a:ext cx="8633200" cy="39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</a:t>
            </a:r>
            <a:endParaRPr/>
          </a:p>
        </p:txBody>
      </p:sp>
      <p:sp>
        <p:nvSpPr>
          <p:cNvPr id="451" name="Google Shape;451;p7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Componente View en Android?</a:t>
            </a:r>
            <a:endParaRPr/>
          </a:p>
        </p:txBody>
      </p:sp>
      <p:sp>
        <p:nvSpPr>
          <p:cNvPr id="457" name="Google Shape;457;p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Android, "View" se refiere a la </a:t>
            </a:r>
            <a:r>
              <a:rPr lang="es">
                <a:solidFill>
                  <a:schemeClr val="accent6"/>
                </a:solidFill>
              </a:rPr>
              <a:t>clase base</a:t>
            </a:r>
            <a:r>
              <a:rPr lang="es"/>
              <a:t> que representa un elemento de la interfaz de usuario. Es la unidad básica con la que se construye la interfaz de usuario de una aplicación Android.</a:t>
            </a:r>
            <a:r>
              <a:rPr lang="es">
                <a:solidFill>
                  <a:schemeClr val="accent6"/>
                </a:solidFill>
              </a:rPr>
              <a:t> Todas las vistas heredan de la clase View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View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87900" y="1489825"/>
            <a:ext cx="83682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Representación visual</a:t>
            </a:r>
            <a:r>
              <a:rPr lang="es"/>
              <a:t>: Una vista puede representar elementos visuales como botones, texto, imágenes, cuadros de entrada,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Eventos y acciones</a:t>
            </a:r>
            <a:r>
              <a:rPr lang="es"/>
              <a:t>: Las vistas pueden responder a eventos táctiles o interacciones del usuario, como toques, deslizamientos y clics.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Propiedades y atributos</a:t>
            </a:r>
            <a:r>
              <a:rPr lang="es"/>
              <a:t>: Las vistas tienen propiedades configurables, como color de fondo, tamaño, texto, etc.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vistas comunes incluyen:</a:t>
            </a:r>
            <a:endParaRPr/>
          </a:p>
        </p:txBody>
      </p:sp>
      <p:sp>
        <p:nvSpPr>
          <p:cNvPr id="469" name="Google Shape;469;p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Button</a:t>
            </a:r>
            <a:r>
              <a:rPr lang="es"/>
              <a:t>: Representa un botón que el usuario puede hacer clic.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TextView</a:t>
            </a:r>
            <a:r>
              <a:rPr lang="es"/>
              <a:t>: Muestra texto en la interfaz de usuario.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ImageView</a:t>
            </a:r>
            <a:r>
              <a:rPr lang="es"/>
              <a:t>: Muestra imágenes o iconos.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EditText</a:t>
            </a:r>
            <a:r>
              <a:rPr lang="es"/>
              <a:t>: Permite al usuario ingresar texto.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6"/>
                </a:solidFill>
              </a:rPr>
              <a:t>RecyclerView</a:t>
            </a:r>
            <a:r>
              <a:rPr lang="es"/>
              <a:t>: Se utiliza para mostrar listas o cuadros de elementos en desplazamiento.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View</a:t>
            </a:r>
            <a:endParaRPr/>
          </a:p>
        </p:txBody>
      </p:sp>
      <p:sp>
        <p:nvSpPr>
          <p:cNvPr id="475" name="Google Shape;475;p78"/>
          <p:cNvSpPr txBox="1"/>
          <p:nvPr>
            <p:ph idx="1" type="body"/>
          </p:nvPr>
        </p:nvSpPr>
        <p:spPr>
          <a:xfrm>
            <a:off x="387900" y="1489825"/>
            <a:ext cx="4136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Recuerda que &lt;</a:t>
            </a:r>
            <a:r>
              <a:rPr lang="es">
                <a:solidFill>
                  <a:schemeClr val="accent6"/>
                </a:solidFill>
              </a:rPr>
              <a:t>View</a:t>
            </a:r>
            <a:r>
              <a:rPr lang="es"/>
              <a:t>&gt; es principalmente un contenedor y no tiene ninguna representación visual por sí mismo, por lo que su uso se centra en la disposición y el diseño en la interfaz de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Podríamos</a:t>
            </a:r>
            <a:r>
              <a:rPr lang="es"/>
              <a:t> hacer lo mismo con el elemento </a:t>
            </a:r>
            <a:r>
              <a:rPr lang="es">
                <a:solidFill>
                  <a:schemeClr val="accent6"/>
                </a:solidFill>
              </a:rPr>
              <a:t>Space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476" name="Google Shape;4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688" y="1489825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00" y="2859200"/>
            <a:ext cx="40862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elemento &lt;</a:t>
            </a:r>
            <a:r>
              <a:rPr lang="es">
                <a:solidFill>
                  <a:schemeClr val="accent6"/>
                </a:solidFill>
              </a:rPr>
              <a:t>Space</a:t>
            </a:r>
            <a:r>
              <a:rPr lang="es"/>
              <a:t>&gt; en Android se utiliza para agregar espacios en blanco específicos entre las vistas en un diseño sin necesidad de usar una vista vacía </a:t>
            </a:r>
            <a:r>
              <a:rPr lang="es"/>
              <a:t>cómo</a:t>
            </a:r>
            <a:r>
              <a:rPr lang="es"/>
              <a:t> &lt;View&gt;.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este caso, &lt;Space&gt; se usa de la misma manera que &lt;View&gt; para crear un espacio en blanco de 20dp entre otras vistas dentro de un LinearLayout. La ventaja de usar &lt;Space&gt; es que su propósito esencial es crear espacios en blanco y se considera </a:t>
            </a:r>
            <a:r>
              <a:rPr lang="es">
                <a:solidFill>
                  <a:schemeClr val="accent6"/>
                </a:solidFill>
              </a:rPr>
              <a:t>más eficiente en términos de recursos</a:t>
            </a:r>
            <a:r>
              <a:rPr lang="es"/>
              <a:t> que una vista vacía </a:t>
            </a:r>
            <a:r>
              <a:rPr lang="es"/>
              <a:t>cómo</a:t>
            </a:r>
            <a:r>
              <a:rPr lang="es"/>
              <a:t> &lt;View&gt;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87900" y="225850"/>
            <a:ext cx="83682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Referenciar elementos en el código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actividad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1"/>
          <p:cNvSpPr txBox="1"/>
          <p:nvPr>
            <p:ph type="title"/>
          </p:nvPr>
        </p:nvSpPr>
        <p:spPr>
          <a:xfrm>
            <a:off x="387900" y="240425"/>
            <a:ext cx="8368200" cy="9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1"/>
          <p:cNvSpPr txBox="1"/>
          <p:nvPr>
            <p:ph idx="1" type="body"/>
          </p:nvPr>
        </p:nvSpPr>
        <p:spPr>
          <a:xfrm>
            <a:off x="387900" y="1387825"/>
            <a:ext cx="65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que ya sabemos insertar, posicionar y dimensionar elementos nos queda por ver cómo podemos hacer referencia a ellos dentro del código de nuestra actividad: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Dar un ID al elemento que queremos referenciar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Utilizar </a:t>
            </a:r>
            <a:r>
              <a:rPr lang="es">
                <a:solidFill>
                  <a:schemeClr val="accent6"/>
                </a:solidFill>
              </a:rPr>
              <a:t>findViewById()</a:t>
            </a:r>
            <a:r>
              <a:rPr lang="es"/>
              <a:t> para seleccionar el elemento de la UI dentro de nuestro código, por ejemplo para acceder a un TextView y un Botón con los ID tv_veces y bt_incrementar.</a:t>
            </a:r>
            <a:endParaRPr/>
          </a:p>
        </p:txBody>
      </p:sp>
      <p:pic>
        <p:nvPicPr>
          <p:cNvPr id="496" name="Google Shape;49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75" y="4351450"/>
            <a:ext cx="6680699" cy="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1"/>
          <p:cNvSpPr txBox="1"/>
          <p:nvPr/>
        </p:nvSpPr>
        <p:spPr>
          <a:xfrm>
            <a:off x="7095850" y="2382325"/>
            <a:ext cx="1828800" cy="1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objeto que contiene todos los ID de los recursos (elementos de la interfaz,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imágenes, ficheros de audio y video...) del proyecto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MainActivity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Toda app se crea con una clase MainActivity que contendrá la lógica de funcionamiento de la actividad de inicio de nuestra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Dicha clase sobrecarga el método onCreate que se ejecuta cada vez que la app se lanza.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De momento nos centraremos en crear UI para apps con una única actividad.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tengamos el objeto que referencia al elemento de IU podemos utilizar sus métodos, como por ejemplo .</a:t>
            </a:r>
            <a:r>
              <a:rPr lang="es">
                <a:solidFill>
                  <a:schemeClr val="accent6"/>
                </a:solidFill>
              </a:rPr>
              <a:t>setText</a:t>
            </a:r>
            <a:r>
              <a:rPr lang="es"/>
              <a:t> para objetos de la clase TextView o .</a:t>
            </a:r>
            <a:r>
              <a:rPr lang="es">
                <a:solidFill>
                  <a:schemeClr val="accent6"/>
                </a:solidFill>
              </a:rPr>
              <a:t>onClick</a:t>
            </a:r>
            <a:r>
              <a:rPr lang="es"/>
              <a:t> para objetos de la clase Button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contador de pulsaciones</a:t>
            </a:r>
            <a:endParaRPr/>
          </a:p>
        </p:txBody>
      </p:sp>
      <p:sp>
        <p:nvSpPr>
          <p:cNvPr id="509" name="Google Shape;509;p83"/>
          <p:cNvSpPr txBox="1"/>
          <p:nvPr>
            <p:ph idx="1" type="body"/>
          </p:nvPr>
        </p:nvSpPr>
        <p:spPr>
          <a:xfrm>
            <a:off x="387900" y="1489825"/>
            <a:ext cx="458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Crea una app con un botón y una cadena de texto.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La cadena de texto ha de tener el valor “0”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• Cada vez que pulses el botón el texto se ha de incrementar en uno</a:t>
            </a:r>
            <a:endParaRPr/>
          </a:p>
        </p:txBody>
      </p:sp>
      <p:pic>
        <p:nvPicPr>
          <p:cNvPr id="510" name="Google Shape;51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75" y="1665013"/>
            <a:ext cx="2781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básicos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primer tema nos vamos a centrar en cómo colocar y dimensionar los elementos de nuestra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Así pues trabajaremos solo con tres elementos básicos: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texto (TextView)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botones (Button)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imágenes (ImageView)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LinearLayout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