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57" r:id="rId4"/>
    <p:sldId id="264" r:id="rId5"/>
    <p:sldId id="277" r:id="rId6"/>
    <p:sldId id="274" r:id="rId7"/>
    <p:sldId id="258" r:id="rId8"/>
    <p:sldId id="261" r:id="rId9"/>
    <p:sldId id="259" r:id="rId10"/>
    <p:sldId id="260" r:id="rId11"/>
    <p:sldId id="275" r:id="rId12"/>
    <p:sldId id="265" r:id="rId13"/>
    <p:sldId id="266" r:id="rId14"/>
    <p:sldId id="268" r:id="rId15"/>
    <p:sldId id="262" r:id="rId16"/>
    <p:sldId id="269" r:id="rId17"/>
    <p:sldId id="270" r:id="rId18"/>
    <p:sldId id="263" r:id="rId19"/>
    <p:sldId id="271" r:id="rId20"/>
    <p:sldId id="272" r:id="rId21"/>
    <p:sldId id="273" r:id="rId22"/>
    <p:sldId id="278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933BC58-7D4A-4A38-AC95-63DF71C0F37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Плетенёв Антон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 indent="0">
              <a:buNone/>
            </a:pPr>
            <a:r>
              <a:rPr lang="ru-RU" dirty="0"/>
              <a:t>Введение в </a:t>
            </a:r>
            <a:r>
              <a:rPr lang="en-US" dirty="0"/>
              <a:t>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1751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52292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Классы значений вектора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548680"/>
            <a:ext cx="6309320" cy="48245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Factor – </a:t>
            </a:r>
            <a:r>
              <a:rPr lang="ru-RU" dirty="0"/>
              <a:t>переменная для обозначения категорий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“third”, “forth”, “first”, “second”, ”five”</a:t>
            </a:r>
            <a:r>
              <a:rPr lang="ru-RU" dirty="0"/>
              <a:t> </a:t>
            </a:r>
          </a:p>
          <a:p>
            <a:pPr marL="45720" indent="0">
              <a:buNone/>
            </a:pPr>
            <a:r>
              <a:rPr lang="ru-RU" dirty="0"/>
              <a:t>Ограниченный список возможных значений - </a:t>
            </a:r>
            <a:r>
              <a:rPr lang="en-US" dirty="0"/>
              <a:t>levels</a:t>
            </a:r>
            <a:r>
              <a:rPr lang="ru-RU" dirty="0"/>
              <a:t> (пример </a:t>
            </a:r>
            <a:r>
              <a:rPr lang="en-US" dirty="0"/>
              <a:t>ID </a:t>
            </a:r>
            <a:r>
              <a:rPr lang="ru-RU" dirty="0"/>
              <a:t>животных)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Logical – </a:t>
            </a:r>
            <a:r>
              <a:rPr lang="ru-RU" dirty="0"/>
              <a:t>логическая</a:t>
            </a:r>
          </a:p>
          <a:p>
            <a:pPr marL="45720" indent="0">
              <a:buNone/>
            </a:pPr>
            <a:r>
              <a:rPr lang="en-US" dirty="0"/>
              <a:t>TRUE, FALSE</a:t>
            </a:r>
            <a:endParaRPr lang="ru-RU" dirty="0"/>
          </a:p>
          <a:p>
            <a:pPr marL="45720" indent="0">
              <a:buNone/>
            </a:pPr>
            <a:r>
              <a:rPr lang="ru-RU" dirty="0"/>
              <a:t>Часто логические переменные выступают как результат логических операторов (больше, меньше, равно</a:t>
            </a:r>
            <a:r>
              <a:rPr lang="en-US" dirty="0"/>
              <a:t> </a:t>
            </a:r>
            <a:r>
              <a:rPr lang="ru-RU" dirty="0"/>
              <a:t>и т.д.)</a:t>
            </a:r>
          </a:p>
          <a:p>
            <a:pPr marL="45720" indent="0">
              <a:buNone/>
            </a:pPr>
            <a:endParaRPr lang="ru-RU" dirty="0"/>
          </a:p>
          <a:p>
            <a:r>
              <a:rPr lang="en-US" dirty="0"/>
              <a:t>Complex, </a:t>
            </a:r>
            <a:r>
              <a:rPr lang="en-US" dirty="0" err="1"/>
              <a:t>Date_and_Time</a:t>
            </a:r>
            <a:r>
              <a:rPr lang="en-US" dirty="0"/>
              <a:t> </a:t>
            </a:r>
            <a:r>
              <a:rPr lang="ru-RU" dirty="0"/>
              <a:t>и другие</a:t>
            </a:r>
          </a:p>
          <a:p>
            <a:endParaRPr lang="ru-RU" dirty="0"/>
          </a:p>
          <a:p>
            <a:r>
              <a:rPr lang="ru-RU" dirty="0"/>
              <a:t>НЕ бывает смешанных векторов (например где есть и </a:t>
            </a:r>
            <a:r>
              <a:rPr lang="en-US" dirty="0"/>
              <a:t>numeric </a:t>
            </a:r>
            <a:r>
              <a:rPr lang="ru-RU" dirty="0"/>
              <a:t>и</a:t>
            </a:r>
            <a:r>
              <a:rPr lang="en-US" dirty="0"/>
              <a:t> character</a:t>
            </a:r>
            <a:r>
              <a:rPr lang="ru-RU" dirty="0"/>
              <a:t>)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5676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61CF-4C8C-4F84-84A3-CA1D37D0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BCBA8-6258-41A1-90FF-B80F5A052A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NA – </a:t>
            </a:r>
            <a:r>
              <a:rPr lang="ru-RU" dirty="0"/>
              <a:t>специальный символ-слово (как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ru-RU" dirty="0"/>
              <a:t>обозначающий </a:t>
            </a:r>
            <a:r>
              <a:rPr lang="en-US" dirty="0"/>
              <a:t>“</a:t>
            </a:r>
            <a:r>
              <a:rPr lang="ru-RU" dirty="0"/>
              <a:t>нет значения</a:t>
            </a:r>
            <a:r>
              <a:rPr lang="en-US" dirty="0"/>
              <a:t>” (</a:t>
            </a:r>
            <a:r>
              <a:rPr lang="ru-RU" dirty="0"/>
              <a:t>от </a:t>
            </a:r>
            <a:r>
              <a:rPr lang="en-US" dirty="0"/>
              <a:t>NOT AVAILABLE)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649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5229200"/>
            <a:ext cx="6512511" cy="1143000"/>
          </a:xfrm>
        </p:spPr>
        <p:txBody>
          <a:bodyPr/>
          <a:lstStyle/>
          <a:p>
            <a:r>
              <a:rPr lang="ru-RU" dirty="0"/>
              <a:t>Логические операторы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741368" cy="4569688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&lt;=  </a:t>
            </a:r>
            <a:r>
              <a:rPr lang="ru-RU" sz="2800" b="1" dirty="0">
                <a:solidFill>
                  <a:schemeClr val="accent1"/>
                </a:solidFill>
              </a:rPr>
              <a:t>		</a:t>
            </a:r>
            <a:r>
              <a:rPr lang="ru-RU" sz="2800" b="1" dirty="0">
                <a:solidFill>
                  <a:schemeClr val="tx1"/>
                </a:solidFill>
              </a:rPr>
              <a:t>меньше равно</a:t>
            </a:r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&gt;=</a:t>
            </a:r>
            <a:r>
              <a:rPr lang="ru-RU" sz="2800" b="1" dirty="0">
                <a:solidFill>
                  <a:schemeClr val="accent1"/>
                </a:solidFill>
              </a:rPr>
              <a:t> 		</a:t>
            </a:r>
            <a:r>
              <a:rPr lang="ru-RU" sz="2800" b="1" dirty="0">
                <a:solidFill>
                  <a:schemeClr val="tx1"/>
                </a:solidFill>
              </a:rPr>
              <a:t>больше равно</a:t>
            </a:r>
            <a:endParaRPr lang="en-US" sz="2800" b="1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==</a:t>
            </a:r>
            <a:r>
              <a:rPr lang="ru-RU" sz="2800" b="1" dirty="0">
                <a:solidFill>
                  <a:schemeClr val="accent1"/>
                </a:solidFill>
              </a:rPr>
              <a:t> 		</a:t>
            </a:r>
            <a:r>
              <a:rPr lang="ru-RU" sz="2800" b="1" dirty="0">
                <a:solidFill>
                  <a:schemeClr val="tx1"/>
                </a:solidFill>
              </a:rPr>
              <a:t>равно</a:t>
            </a:r>
            <a:endParaRPr lang="en-US" sz="2800" b="1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!=</a:t>
            </a:r>
            <a:r>
              <a:rPr lang="ru-RU" sz="2800" b="1" dirty="0">
                <a:solidFill>
                  <a:schemeClr val="accent1"/>
                </a:solidFill>
              </a:rPr>
              <a:t>  		</a:t>
            </a:r>
            <a:r>
              <a:rPr lang="ru-RU" sz="2800" b="1" dirty="0">
                <a:solidFill>
                  <a:schemeClr val="tx1"/>
                </a:solidFill>
              </a:rPr>
              <a:t>не равно</a:t>
            </a:r>
            <a:endParaRPr lang="en-US" sz="2800" b="1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!</a:t>
            </a:r>
            <a:r>
              <a:rPr lang="ru-RU" sz="2800" b="1" dirty="0">
                <a:solidFill>
                  <a:schemeClr val="accent1"/>
                </a:solidFill>
              </a:rPr>
              <a:t>		</a:t>
            </a:r>
            <a:r>
              <a:rPr lang="ru-RU" sz="2400" b="1" dirty="0">
                <a:solidFill>
                  <a:schemeClr val="tx1"/>
                </a:solidFill>
              </a:rPr>
              <a:t>не (меняет </a:t>
            </a:r>
            <a:r>
              <a:rPr lang="en-US" sz="2400" b="1" dirty="0">
                <a:solidFill>
                  <a:schemeClr val="tx1"/>
                </a:solidFill>
              </a:rPr>
              <a:t>TRUE </a:t>
            </a:r>
            <a:r>
              <a:rPr lang="ru-RU" sz="2400" b="1" dirty="0">
                <a:solidFill>
                  <a:schemeClr val="tx1"/>
                </a:solidFill>
              </a:rPr>
              <a:t>на </a:t>
            </a:r>
            <a:r>
              <a:rPr lang="en-US" sz="2400" b="1" dirty="0">
                <a:solidFill>
                  <a:schemeClr val="tx1"/>
                </a:solidFill>
              </a:rPr>
              <a:t>FALSE </a:t>
            </a:r>
            <a:r>
              <a:rPr lang="ru-RU" sz="2400" b="1" dirty="0">
                <a:solidFill>
                  <a:schemeClr val="tx1"/>
                </a:solidFill>
              </a:rPr>
              <a:t>и 			наоборот)</a:t>
            </a: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A %in% B</a:t>
            </a:r>
            <a:r>
              <a:rPr lang="ru-RU" sz="2800" b="1" dirty="0">
                <a:solidFill>
                  <a:schemeClr val="accent1"/>
                </a:solidFill>
              </a:rPr>
              <a:t>       </a:t>
            </a:r>
            <a:r>
              <a:rPr lang="ru-RU" sz="2400" b="1" dirty="0">
                <a:solidFill>
                  <a:schemeClr val="tx1"/>
                </a:solidFill>
              </a:rPr>
              <a:t>элемент из </a:t>
            </a:r>
            <a:r>
              <a:rPr lang="en-US" sz="2400" b="1" dirty="0">
                <a:solidFill>
                  <a:schemeClr val="tx1"/>
                </a:solidFill>
              </a:rPr>
              <a:t>A</a:t>
            </a:r>
            <a:r>
              <a:rPr lang="ru-RU" sz="2400" b="1" dirty="0">
                <a:solidFill>
                  <a:schemeClr val="tx1"/>
                </a:solidFill>
              </a:rPr>
              <a:t> равен </a:t>
            </a:r>
            <a:r>
              <a:rPr lang="ru-RU" sz="2400" b="1" u="sng" dirty="0">
                <a:solidFill>
                  <a:schemeClr val="tx1"/>
                </a:solidFill>
              </a:rPr>
              <a:t>какому-</a:t>
            </a:r>
            <a:r>
              <a:rPr lang="en-US" sz="2400" b="1" dirty="0">
                <a:solidFill>
                  <a:schemeClr val="tx1"/>
                </a:solidFill>
              </a:rPr>
              <a:t>			</a:t>
            </a:r>
            <a:r>
              <a:rPr lang="ru-RU" sz="2400" b="1" u="sng" dirty="0">
                <a:solidFill>
                  <a:schemeClr val="tx1"/>
                </a:solidFill>
              </a:rPr>
              <a:t>либо</a:t>
            </a:r>
            <a:r>
              <a:rPr lang="ru-RU" sz="2400" b="1" dirty="0">
                <a:solidFill>
                  <a:schemeClr val="tx1"/>
                </a:solidFill>
              </a:rPr>
              <a:t> из элементов </a:t>
            </a:r>
            <a:r>
              <a:rPr lang="en-US" sz="2400" b="1" dirty="0">
                <a:solidFill>
                  <a:schemeClr val="tx1"/>
                </a:solidFill>
              </a:rPr>
              <a:t>B</a:t>
            </a:r>
            <a:endParaRPr lang="ru-RU" sz="2400" b="1" dirty="0">
              <a:solidFill>
                <a:schemeClr val="tx1"/>
              </a:solidFill>
            </a:endParaRPr>
          </a:p>
          <a:p>
            <a:endParaRPr lang="ru-RU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ru-RU" sz="2400" b="1" dirty="0">
                <a:solidFill>
                  <a:schemeClr val="accent1"/>
                </a:solidFill>
              </a:rPr>
              <a:t>		</a:t>
            </a:r>
            <a:r>
              <a:rPr lang="en-US" sz="2400" b="1" dirty="0">
                <a:solidFill>
                  <a:schemeClr val="tx1"/>
                </a:solidFill>
              </a:rPr>
              <a:t>“</a:t>
            </a:r>
            <a:r>
              <a:rPr lang="ru-RU" sz="2400" b="1" dirty="0">
                <a:solidFill>
                  <a:schemeClr val="tx1"/>
                </a:solidFill>
              </a:rPr>
              <a:t>И</a:t>
            </a:r>
            <a:r>
              <a:rPr lang="en-US" sz="2400" b="1" dirty="0">
                <a:solidFill>
                  <a:schemeClr val="tx1"/>
                </a:solidFill>
              </a:rPr>
              <a:t>”</a:t>
            </a:r>
            <a:r>
              <a:rPr lang="ru-RU" sz="2400" b="1" dirty="0">
                <a:solidFill>
                  <a:schemeClr val="tx1"/>
                </a:solidFill>
              </a:rPr>
              <a:t> (должно быть выполнено </a:t>
            </a:r>
            <a:r>
              <a:rPr lang="ru-RU" sz="2400" b="1" u="sng" dirty="0">
                <a:solidFill>
                  <a:schemeClr val="tx1"/>
                </a:solidFill>
              </a:rPr>
              <a:t>ОБА</a:t>
            </a:r>
            <a:r>
              <a:rPr lang="ru-RU" sz="2400" b="1" dirty="0">
                <a:solidFill>
                  <a:schemeClr val="tx1"/>
                </a:solidFill>
              </a:rPr>
              <a:t> 				условия)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|</a:t>
            </a:r>
            <a:r>
              <a:rPr lang="ru-RU" sz="2400" b="1" dirty="0">
                <a:solidFill>
                  <a:schemeClr val="accent1"/>
                </a:solidFill>
              </a:rPr>
              <a:t> 		</a:t>
            </a:r>
            <a:r>
              <a:rPr lang="en-US" sz="2400" b="1" dirty="0">
                <a:solidFill>
                  <a:schemeClr val="tx1"/>
                </a:solidFill>
              </a:rPr>
              <a:t>“</a:t>
            </a:r>
            <a:r>
              <a:rPr lang="ru-RU" sz="2400" b="1" dirty="0">
                <a:solidFill>
                  <a:schemeClr val="tx1"/>
                </a:solidFill>
              </a:rPr>
              <a:t>ИЛИ</a:t>
            </a:r>
            <a:r>
              <a:rPr lang="en-US" sz="2400" b="1" dirty="0">
                <a:solidFill>
                  <a:schemeClr val="tx1"/>
                </a:solidFill>
              </a:rPr>
              <a:t>” (</a:t>
            </a:r>
            <a:r>
              <a:rPr lang="ru-RU" sz="2400" b="1" dirty="0">
                <a:solidFill>
                  <a:schemeClr val="tx1"/>
                </a:solidFill>
              </a:rPr>
              <a:t>должно быть выполнено 				</a:t>
            </a:r>
            <a:r>
              <a:rPr lang="ru-RU" sz="2400" b="1" u="sng" dirty="0">
                <a:solidFill>
                  <a:schemeClr val="tx1"/>
                </a:solidFill>
              </a:rPr>
              <a:t>ХОТЯ</a:t>
            </a:r>
            <a:r>
              <a:rPr lang="ru-RU" sz="2400" b="1" dirty="0">
                <a:solidFill>
                  <a:schemeClr val="tx1"/>
                </a:solidFill>
              </a:rPr>
              <a:t> бы </a:t>
            </a:r>
            <a:r>
              <a:rPr lang="ru-RU" sz="2400" b="1" u="sng" dirty="0">
                <a:solidFill>
                  <a:schemeClr val="tx1"/>
                </a:solidFill>
              </a:rPr>
              <a:t>ОДНО</a:t>
            </a:r>
            <a:r>
              <a:rPr lang="ru-RU" sz="2400" b="1" dirty="0">
                <a:solidFill>
                  <a:schemeClr val="tx1"/>
                </a:solidFill>
              </a:rPr>
              <a:t> условие</a:t>
            </a:r>
            <a:r>
              <a:rPr lang="en-US" sz="2400" b="1" dirty="0">
                <a:solidFill>
                  <a:schemeClr val="tx1"/>
                </a:solidFill>
              </a:rPr>
              <a:t>)</a:t>
            </a:r>
            <a:endParaRPr lang="en-US" sz="2400" b="1" dirty="0">
              <a:solidFill>
                <a:schemeClr val="accent1"/>
              </a:solidFill>
            </a:endParaRPr>
          </a:p>
          <a:p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081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5373216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*</a:t>
            </a:r>
            <a:r>
              <a:rPr lang="en-US" dirty="0" err="1"/>
              <a:t>Subseting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49768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Subseting</a:t>
            </a:r>
            <a:r>
              <a:rPr lang="en-US" dirty="0"/>
              <a:t> </a:t>
            </a:r>
            <a:r>
              <a:rPr lang="ru-RU" dirty="0"/>
              <a:t>вектора – выбор нескольких (подмножества) элементов из вектора = Вычленение из вектора его части.</a:t>
            </a:r>
          </a:p>
          <a:p>
            <a:r>
              <a:rPr lang="ru-RU" dirty="0"/>
              <a:t>Используются </a:t>
            </a:r>
            <a:r>
              <a:rPr lang="ru-RU" b="1" dirty="0"/>
              <a:t>КВАДРАТНЫЕ</a:t>
            </a:r>
            <a:r>
              <a:rPr lang="ru-RU" dirty="0"/>
              <a:t> скобки</a:t>
            </a:r>
          </a:p>
          <a:p>
            <a:r>
              <a:rPr lang="ru-RU" dirty="0"/>
              <a:t>Первый вариант - указание в скобках ВЕКТОРА ПОРЯДКОВЫХ ЧИСЕЛ вектора</a:t>
            </a:r>
            <a:r>
              <a:rPr lang="en-US" dirty="0"/>
              <a:t>,</a:t>
            </a:r>
            <a:r>
              <a:rPr lang="ru-RU" dirty="0"/>
              <a:t> которые нужно выбрать</a:t>
            </a:r>
            <a:r>
              <a:rPr lang="en-US" dirty="0"/>
              <a:t>:</a:t>
            </a:r>
          </a:p>
          <a:p>
            <a:pPr marL="45720" indent="0">
              <a:buNone/>
            </a:pPr>
            <a:r>
              <a:rPr lang="en-US" dirty="0"/>
              <a:t>A[20]</a:t>
            </a:r>
          </a:p>
          <a:p>
            <a:pPr marL="45720" indent="0">
              <a:buNone/>
            </a:pPr>
            <a:r>
              <a:rPr lang="en-US" dirty="0"/>
              <a:t>A[20:26]</a:t>
            </a:r>
          </a:p>
          <a:p>
            <a:pPr marL="45720" indent="0">
              <a:buNone/>
            </a:pPr>
            <a:r>
              <a:rPr lang="en-US" dirty="0"/>
              <a:t>A[c(2,4,5)]</a:t>
            </a:r>
            <a:endParaRPr lang="ru-RU" dirty="0"/>
          </a:p>
          <a:p>
            <a:pPr marL="45720" indent="0">
              <a:buNone/>
            </a:pPr>
            <a:r>
              <a:rPr lang="en-US" dirty="0"/>
              <a:t>A[-c(2,3)] #</a:t>
            </a:r>
            <a:r>
              <a:rPr lang="ru-RU" dirty="0"/>
              <a:t>знак минус означает все кроме них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ru-RU" dirty="0"/>
              <a:t>Квадратные скобки могут быть слева от знака присваивания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A[c(2,4,5)] &lt;- c(34,6,78)</a:t>
            </a:r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845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5301208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*</a:t>
            </a:r>
            <a:r>
              <a:rPr lang="en-US" dirty="0" err="1"/>
              <a:t>Subseting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813376" cy="4785712"/>
          </a:xfrm>
        </p:spPr>
        <p:txBody>
          <a:bodyPr>
            <a:normAutofit/>
          </a:bodyPr>
          <a:lstStyle/>
          <a:p>
            <a:r>
              <a:rPr lang="ru-RU" dirty="0"/>
              <a:t>Второй вариант – в скобках используем логический ВЕКТОР который по длине РАВЕН исходному вектору. </a:t>
            </a:r>
          </a:p>
          <a:p>
            <a:pPr marL="45720" indent="0">
              <a:buNone/>
            </a:pPr>
            <a:r>
              <a:rPr lang="ru-RU" dirty="0"/>
              <a:t>Выбираются те элементы, у которых соответствующий по порядку элемент логического вектора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TRUE:</a:t>
            </a:r>
            <a:endParaRPr lang="ru-RU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D[c(TRUE,FALSE,TRUE)] – </a:t>
            </a:r>
            <a:r>
              <a:rPr lang="ru-RU" dirty="0"/>
              <a:t>выбирает 1 и 3 элемент</a:t>
            </a:r>
          </a:p>
          <a:p>
            <a:pPr marL="45720" indent="0">
              <a:buNone/>
            </a:pPr>
            <a:r>
              <a:rPr lang="en-US" dirty="0"/>
              <a:t>D[D&lt;5] – </a:t>
            </a:r>
            <a:r>
              <a:rPr lang="ru-RU" dirty="0"/>
              <a:t>выбирает все элементы меньше 5 </a:t>
            </a:r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92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Data.frame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3600" dirty="0"/>
              <a:t>Совокупность векторов одинаковой длинны</a:t>
            </a:r>
          </a:p>
          <a:p>
            <a:endParaRPr lang="ru-RU" sz="3600" dirty="0"/>
          </a:p>
          <a:p>
            <a:r>
              <a:rPr lang="ru-RU" sz="3600" dirty="0"/>
              <a:t>Фактически это таблица с данными</a:t>
            </a:r>
            <a:r>
              <a:rPr lang="en-US" sz="3600" dirty="0"/>
              <a:t>, </a:t>
            </a:r>
            <a:r>
              <a:rPr lang="ru-RU" sz="3600" dirty="0"/>
              <a:t>в которых колонки (</a:t>
            </a:r>
            <a:r>
              <a:rPr lang="en-US" sz="3600" dirty="0"/>
              <a:t>columns, variables</a:t>
            </a:r>
            <a:r>
              <a:rPr lang="ru-RU" sz="3600" dirty="0"/>
              <a:t>) – это вектора, а ряды</a:t>
            </a:r>
            <a:r>
              <a:rPr lang="en-US" sz="3600" dirty="0"/>
              <a:t> (rows, observations) – </a:t>
            </a:r>
            <a:r>
              <a:rPr lang="ru-RU" sz="3600" dirty="0"/>
              <a:t>это срезы по всем векторам</a:t>
            </a:r>
          </a:p>
        </p:txBody>
      </p:sp>
    </p:spTree>
    <p:extLst>
      <p:ext uri="{BB962C8B-B14F-4D97-AF65-F5344CB8AC3E}">
        <p14:creationId xmlns:p14="http://schemas.microsoft.com/office/powerpoint/2010/main" val="1052407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 err="1"/>
              <a:t>Data.frame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731520"/>
            <a:ext cx="8424936" cy="3474720"/>
          </a:xfrm>
        </p:spPr>
        <p:txBody>
          <a:bodyPr>
            <a:normAutofit/>
          </a:bodyPr>
          <a:lstStyle/>
          <a:p>
            <a:r>
              <a:rPr lang="en-US" sz="3600" dirty="0" err="1"/>
              <a:t>data.frame</a:t>
            </a:r>
            <a:r>
              <a:rPr lang="en-US" sz="3600" dirty="0"/>
              <a:t> (</a:t>
            </a:r>
            <a:r>
              <a:rPr lang="ru-RU" sz="3600" dirty="0"/>
              <a:t>название колонки 1 = значения, название колонки 2 = значения, …)</a:t>
            </a:r>
          </a:p>
        </p:txBody>
      </p:sp>
    </p:spTree>
    <p:extLst>
      <p:ext uri="{BB962C8B-B14F-4D97-AF65-F5344CB8AC3E}">
        <p14:creationId xmlns:p14="http://schemas.microsoft.com/office/powerpoint/2010/main" val="4221987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712" y="5136872"/>
            <a:ext cx="6811159" cy="1721128"/>
          </a:xfrm>
        </p:spPr>
        <p:txBody>
          <a:bodyPr/>
          <a:lstStyle/>
          <a:p>
            <a:r>
              <a:rPr lang="en-US" dirty="0" err="1"/>
              <a:t>Subsetting</a:t>
            </a:r>
            <a:r>
              <a:rPr lang="ru-RU" dirty="0"/>
              <a:t> </a:t>
            </a:r>
            <a:r>
              <a:rPr lang="en-US" dirty="0" err="1"/>
              <a:t>Data.frame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39552" y="731520"/>
            <a:ext cx="8280920" cy="442567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200" dirty="0"/>
              <a:t>*Первый способ</a:t>
            </a:r>
            <a:r>
              <a:rPr lang="en-US" sz="3200" dirty="0"/>
              <a:t>:</a:t>
            </a:r>
          </a:p>
          <a:p>
            <a:r>
              <a:rPr lang="ru-RU" sz="3200" dirty="0"/>
              <a:t>работает только для вычленения колонок (</a:t>
            </a:r>
            <a:r>
              <a:rPr lang="en-US" sz="3200" dirty="0"/>
              <a:t>variables</a:t>
            </a:r>
            <a:r>
              <a:rPr lang="ru-RU" sz="3200" dirty="0"/>
              <a:t>)</a:t>
            </a:r>
            <a:r>
              <a:rPr lang="en-US" sz="3200" dirty="0"/>
              <a:t> </a:t>
            </a:r>
            <a:r>
              <a:rPr lang="ru-RU" sz="3200" dirty="0"/>
              <a:t>в качестве ВЕКТОРОВ</a:t>
            </a:r>
          </a:p>
          <a:p>
            <a:r>
              <a:rPr lang="en-US" sz="3200" dirty="0"/>
              <a:t> </a:t>
            </a:r>
            <a:r>
              <a:rPr lang="ru-RU" sz="3200" dirty="0"/>
              <a:t>название </a:t>
            </a:r>
            <a:r>
              <a:rPr lang="en-US" sz="3200" dirty="0" err="1"/>
              <a:t>data.frame</a:t>
            </a:r>
            <a:r>
              <a:rPr lang="en-US" sz="4000" b="1" dirty="0"/>
              <a:t>$</a:t>
            </a:r>
            <a:r>
              <a:rPr lang="ru-RU" sz="3200" dirty="0"/>
              <a:t>название колонки</a:t>
            </a:r>
          </a:p>
          <a:p>
            <a:endParaRPr lang="ru-RU" sz="3200" dirty="0"/>
          </a:p>
          <a:p>
            <a:r>
              <a:rPr lang="ru-RU" sz="3200" dirty="0"/>
              <a:t> </a:t>
            </a:r>
            <a:r>
              <a:rPr lang="en-US" sz="3200" b="1" dirty="0"/>
              <a:t>data$variable1 </a:t>
            </a:r>
            <a:r>
              <a:rPr lang="ru-RU" sz="3200" dirty="0"/>
              <a:t>- это </a:t>
            </a:r>
            <a:r>
              <a:rPr lang="ru-RU" sz="3200" b="1" dirty="0"/>
              <a:t>Вектор</a:t>
            </a:r>
          </a:p>
          <a:p>
            <a:pPr marL="45720" indent="0">
              <a:buNone/>
            </a:pPr>
            <a:endParaRPr lang="en-US" sz="3200" dirty="0"/>
          </a:p>
          <a:p>
            <a:pPr marL="45720" indent="0">
              <a:buNone/>
            </a:pPr>
            <a:endParaRPr lang="en-US" sz="3600" dirty="0"/>
          </a:p>
          <a:p>
            <a:pPr marL="45720" indent="0">
              <a:buNone/>
            </a:pPr>
            <a:endParaRPr lang="ru-RU" sz="3600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5148064" y="3140968"/>
            <a:ext cx="0" cy="360040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866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712" y="5136872"/>
            <a:ext cx="6811159" cy="1721128"/>
          </a:xfrm>
        </p:spPr>
        <p:txBody>
          <a:bodyPr/>
          <a:lstStyle/>
          <a:p>
            <a:r>
              <a:rPr lang="en-US" dirty="0" err="1"/>
              <a:t>Subsetting</a:t>
            </a:r>
            <a:r>
              <a:rPr lang="ru-RU" dirty="0"/>
              <a:t> </a:t>
            </a:r>
            <a:r>
              <a:rPr lang="en-US" dirty="0" err="1"/>
              <a:t>Data.frame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87016" y="222961"/>
            <a:ext cx="8856984" cy="4896544"/>
          </a:xfrm>
        </p:spPr>
        <p:txBody>
          <a:bodyPr>
            <a:normAutofit fontScale="70000" lnSpcReduction="20000"/>
          </a:bodyPr>
          <a:lstStyle/>
          <a:p>
            <a:pPr marL="45720" indent="0">
              <a:buNone/>
            </a:pPr>
            <a:r>
              <a:rPr lang="ru-RU" sz="3200" dirty="0"/>
              <a:t>Второй способ</a:t>
            </a:r>
          </a:p>
          <a:p>
            <a:r>
              <a:rPr lang="en-US" sz="3200" dirty="0"/>
              <a:t>data [</a:t>
            </a:r>
            <a:r>
              <a:rPr lang="en-US" sz="3200" dirty="0" err="1"/>
              <a:t>i</a:t>
            </a:r>
            <a:r>
              <a:rPr lang="en-US" sz="3800" b="1" dirty="0"/>
              <a:t>, </a:t>
            </a:r>
            <a:r>
              <a:rPr lang="en-US" sz="3200" dirty="0"/>
              <a:t>j] </a:t>
            </a:r>
            <a:r>
              <a:rPr lang="en-US" sz="3200" b="1" dirty="0"/>
              <a:t>– </a:t>
            </a:r>
            <a:r>
              <a:rPr lang="ru-RU" sz="3200" b="1" dirty="0"/>
              <a:t>ЗАПЯТАЯ!</a:t>
            </a:r>
            <a:endParaRPr lang="en-US" sz="3200" b="1" dirty="0"/>
          </a:p>
          <a:p>
            <a:pPr marL="45720" indent="0">
              <a:buNone/>
            </a:pPr>
            <a:endParaRPr lang="en-US" sz="3200" b="1" dirty="0"/>
          </a:p>
          <a:p>
            <a:r>
              <a:rPr lang="en-US" sz="3200" dirty="0" err="1"/>
              <a:t>i</a:t>
            </a:r>
            <a:r>
              <a:rPr lang="en-US" sz="3200" dirty="0"/>
              <a:t> – </a:t>
            </a:r>
            <a:r>
              <a:rPr lang="ru-RU" sz="3200" dirty="0"/>
              <a:t>место для строк</a:t>
            </a:r>
            <a:r>
              <a:rPr lang="en-US" sz="3200" dirty="0"/>
              <a:t> </a:t>
            </a:r>
            <a:r>
              <a:rPr lang="ru-RU" sz="3200" dirty="0"/>
              <a:t>– </a:t>
            </a:r>
            <a:r>
              <a:rPr lang="en-US" sz="3200" dirty="0"/>
              <a:t>rows</a:t>
            </a:r>
            <a:r>
              <a:rPr lang="ru-RU" sz="3200" dirty="0"/>
              <a:t> (</a:t>
            </a:r>
            <a:r>
              <a:rPr lang="en-US" sz="3200" dirty="0"/>
              <a:t>observations</a:t>
            </a:r>
            <a:r>
              <a:rPr lang="ru-RU" sz="3200" dirty="0"/>
              <a:t>)</a:t>
            </a:r>
            <a:endParaRPr lang="en-US" sz="3200" dirty="0"/>
          </a:p>
          <a:p>
            <a:r>
              <a:rPr lang="en-US" sz="3200" dirty="0"/>
              <a:t>j – </a:t>
            </a:r>
            <a:r>
              <a:rPr lang="ru-RU" sz="3200" dirty="0"/>
              <a:t>место для колонок (переменные) – </a:t>
            </a:r>
            <a:r>
              <a:rPr lang="en-US" sz="3200" dirty="0"/>
              <a:t>columns (variables)</a:t>
            </a:r>
            <a:endParaRPr lang="ru-RU" sz="3200" dirty="0"/>
          </a:p>
          <a:p>
            <a:r>
              <a:rPr lang="en-US" sz="3200" dirty="0" err="1"/>
              <a:t>i,j</a:t>
            </a:r>
            <a:r>
              <a:rPr lang="en-US" sz="3200" dirty="0"/>
              <a:t> – a) </a:t>
            </a:r>
            <a:r>
              <a:rPr lang="ru-RU" sz="3200" dirty="0"/>
              <a:t>ВЕКТОР порядковых номеров </a:t>
            </a:r>
          </a:p>
          <a:p>
            <a:pPr marL="914400" lvl="3" indent="0">
              <a:buNone/>
            </a:pPr>
            <a:r>
              <a:rPr lang="en-US" sz="3200" dirty="0"/>
              <a:t>b) </a:t>
            </a:r>
            <a:r>
              <a:rPr lang="ru-RU" sz="3200" dirty="0"/>
              <a:t>логический вектор</a:t>
            </a:r>
            <a:r>
              <a:rPr lang="en-US" sz="3200" dirty="0"/>
              <a:t> 	</a:t>
            </a:r>
            <a:r>
              <a:rPr lang="ru-RU" sz="2600" dirty="0"/>
              <a:t> </a:t>
            </a:r>
          </a:p>
          <a:p>
            <a:pPr marL="45720" indent="0">
              <a:buNone/>
            </a:pPr>
            <a:r>
              <a:rPr lang="ru-RU" sz="3200" dirty="0"/>
              <a:t>	</a:t>
            </a:r>
            <a:r>
              <a:rPr lang="en-US" sz="3200" dirty="0"/>
              <a:t>c)</a:t>
            </a:r>
            <a:r>
              <a:rPr lang="ru-RU" sz="3200" dirty="0"/>
              <a:t> ВЕКТОР названий  (в КАВЫЧКАХ) 			рядов/колонок</a:t>
            </a:r>
          </a:p>
          <a:p>
            <a:r>
              <a:rPr lang="ru-RU" sz="3200" b="1" dirty="0"/>
              <a:t>пропущенное</a:t>
            </a:r>
            <a:r>
              <a:rPr lang="ru-RU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ru-RU" sz="3200" dirty="0"/>
              <a:t>или </a:t>
            </a:r>
            <a:r>
              <a:rPr lang="en-US" sz="3200" dirty="0"/>
              <a:t>j </a:t>
            </a:r>
            <a:r>
              <a:rPr lang="ru-RU" sz="3200" dirty="0"/>
              <a:t>означает ВСЕ ряды или колонки </a:t>
            </a:r>
            <a:endParaRPr lang="en-US" sz="3200" dirty="0"/>
          </a:p>
          <a:p>
            <a:pPr marL="45720" indent="0">
              <a:buNone/>
            </a:pPr>
            <a:endParaRPr lang="en-US" sz="3200" dirty="0"/>
          </a:p>
          <a:p>
            <a:r>
              <a:rPr lang="ru-RU" sz="3200" dirty="0"/>
              <a:t>РЕЗУЛЬТАТ</a:t>
            </a:r>
            <a:r>
              <a:rPr lang="en-US" sz="3200" dirty="0"/>
              <a:t>: </a:t>
            </a:r>
            <a:r>
              <a:rPr lang="ru-RU" sz="3200" dirty="0"/>
              <a:t>Вектор или </a:t>
            </a:r>
            <a:r>
              <a:rPr lang="en-US" sz="3200" b="1" dirty="0" err="1"/>
              <a:t>Data.frame</a:t>
            </a:r>
            <a:endParaRPr lang="en-US" sz="3200" b="1" dirty="0"/>
          </a:p>
          <a:p>
            <a:pPr marL="45720" indent="0">
              <a:buNone/>
            </a:pPr>
            <a:endParaRPr lang="en-US" sz="3600" dirty="0"/>
          </a:p>
          <a:p>
            <a:pPr marL="45720" indent="0">
              <a:buNone/>
            </a:pPr>
            <a:endParaRPr lang="en-US" sz="3600" dirty="0"/>
          </a:p>
          <a:p>
            <a:pPr marL="45720" indent="0">
              <a:buNone/>
            </a:pPr>
            <a:endParaRPr lang="ru-RU" sz="3600" dirty="0"/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1475656" y="908720"/>
            <a:ext cx="0" cy="360040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691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712" y="5136872"/>
            <a:ext cx="6811159" cy="1721128"/>
          </a:xfrm>
        </p:spPr>
        <p:txBody>
          <a:bodyPr/>
          <a:lstStyle/>
          <a:p>
            <a:r>
              <a:rPr lang="en-US" dirty="0" err="1"/>
              <a:t>Subsetting</a:t>
            </a:r>
            <a:r>
              <a:rPr lang="ru-RU" dirty="0"/>
              <a:t> </a:t>
            </a:r>
            <a:r>
              <a:rPr lang="en-US" dirty="0" err="1"/>
              <a:t>Data.frame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536" y="476672"/>
            <a:ext cx="8856984" cy="46805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200" dirty="0"/>
              <a:t>Третий способ. Специальные функции</a:t>
            </a:r>
          </a:p>
          <a:p>
            <a:r>
              <a:rPr lang="en-US" sz="3200" dirty="0" err="1"/>
              <a:t>head,tail</a:t>
            </a:r>
            <a:endParaRPr lang="en-US" sz="3200" dirty="0"/>
          </a:p>
          <a:p>
            <a:pPr marL="45720" indent="0">
              <a:buNone/>
            </a:pPr>
            <a:r>
              <a:rPr lang="en-US" sz="3200" dirty="0"/>
              <a:t>head(data,10) – </a:t>
            </a:r>
            <a:r>
              <a:rPr lang="ru-RU" sz="3200" dirty="0"/>
              <a:t>первые 10 рядов</a:t>
            </a:r>
            <a:endParaRPr lang="en-US" sz="3200" dirty="0"/>
          </a:p>
          <a:p>
            <a:r>
              <a:rPr lang="en-US" sz="3200" dirty="0"/>
              <a:t>subset</a:t>
            </a:r>
            <a:endParaRPr lang="ru-RU" sz="3200" dirty="0"/>
          </a:p>
          <a:p>
            <a:pPr marL="45720" indent="0">
              <a:buNone/>
            </a:pPr>
            <a:r>
              <a:rPr lang="en-US" sz="3200" dirty="0"/>
              <a:t>subset(data, x&gt;10 | y&lt;20)</a:t>
            </a:r>
          </a:p>
          <a:p>
            <a:r>
              <a:rPr lang="ru-RU" sz="3200" dirty="0"/>
              <a:t>Но в отличие от </a:t>
            </a:r>
            <a:r>
              <a:rPr lang="en-US" sz="3200" dirty="0"/>
              <a:t>[], </a:t>
            </a:r>
            <a:r>
              <a:rPr lang="ru-RU" sz="3200" dirty="0"/>
              <a:t>нельзя </a:t>
            </a:r>
            <a:r>
              <a:rPr lang="ru-RU" sz="3200" b="1" dirty="0"/>
              <a:t>СЛЕВА</a:t>
            </a:r>
            <a:r>
              <a:rPr lang="ru-RU" sz="3200" dirty="0"/>
              <a:t> от знака присваивания</a:t>
            </a:r>
            <a:endParaRPr lang="en-US" sz="3200" dirty="0"/>
          </a:p>
          <a:p>
            <a:pPr marL="45720" indent="0">
              <a:buNone/>
            </a:pPr>
            <a:endParaRPr lang="en-US" sz="3200" dirty="0"/>
          </a:p>
          <a:p>
            <a:endParaRPr lang="ru-RU" sz="3200" dirty="0"/>
          </a:p>
          <a:p>
            <a:pPr marL="45720" indent="0">
              <a:buNone/>
            </a:pPr>
            <a:endParaRPr lang="en-US" sz="3200" b="1" dirty="0"/>
          </a:p>
          <a:p>
            <a:pPr marL="45720" indent="0">
              <a:buNone/>
            </a:pPr>
            <a:endParaRPr lang="en-US" sz="3200" dirty="0"/>
          </a:p>
          <a:p>
            <a:pPr marL="45720" indent="0">
              <a:buNone/>
            </a:pPr>
            <a:endParaRPr lang="en-US" sz="3600" dirty="0"/>
          </a:p>
          <a:p>
            <a:pPr marL="4572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14725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52292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Язык </a:t>
            </a:r>
            <a:r>
              <a:rPr lang="en-US" dirty="0"/>
              <a:t>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53336" cy="4281656"/>
          </a:xfrm>
        </p:spPr>
        <p:txBody>
          <a:bodyPr>
            <a:normAutofit/>
          </a:bodyPr>
          <a:lstStyle/>
          <a:p>
            <a:r>
              <a:rPr lang="ru-RU" dirty="0"/>
              <a:t>Все что после символа </a:t>
            </a:r>
            <a:r>
              <a:rPr lang="en-US" dirty="0"/>
              <a:t>#</a:t>
            </a:r>
            <a:r>
              <a:rPr lang="ru-RU" dirty="0"/>
              <a:t> - это комментарий, не воспринимается как команда к действию</a:t>
            </a:r>
          </a:p>
          <a:p>
            <a:endParaRPr lang="ru-RU" dirty="0"/>
          </a:p>
          <a:p>
            <a:r>
              <a:rPr lang="en-US" dirty="0"/>
              <a:t>#### </a:t>
            </a:r>
            <a:r>
              <a:rPr lang="ru-RU" dirty="0"/>
              <a:t>Глава 1</a:t>
            </a:r>
            <a:r>
              <a:rPr lang="en-US" dirty="0"/>
              <a:t>#####</a:t>
            </a:r>
            <a:r>
              <a:rPr lang="ru-RU" dirty="0"/>
              <a:t> фраза окруженная коментариями становится секцией в коде между которыми легко передвигаться</a:t>
            </a:r>
            <a:r>
              <a:rPr lang="en-US" dirty="0"/>
              <a:t> </a:t>
            </a:r>
            <a:endParaRPr lang="ru-RU" dirty="0"/>
          </a:p>
          <a:p>
            <a:endParaRPr lang="ru-RU" dirty="0"/>
          </a:p>
          <a:p>
            <a:r>
              <a:rPr lang="en-US" dirty="0"/>
              <a:t>R</a:t>
            </a:r>
            <a:r>
              <a:rPr lang="ru-RU" dirty="0"/>
              <a:t> – ленивый язык (</a:t>
            </a:r>
            <a:r>
              <a:rPr lang="en-US" dirty="0"/>
              <a:t>lazy language</a:t>
            </a:r>
            <a:r>
              <a:rPr lang="ru-RU" dirty="0"/>
              <a:t>) – старается домыслить за тебя и выполнить команду. Намного реже, чем в других языках возникает ошибка </a:t>
            </a:r>
          </a:p>
          <a:p>
            <a:endParaRPr lang="en-US" dirty="0"/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455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5085184"/>
            <a:ext cx="6512511" cy="1143000"/>
          </a:xfrm>
        </p:spPr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731520"/>
            <a:ext cx="7560840" cy="4065632"/>
          </a:xfrm>
        </p:spPr>
        <p:txBody>
          <a:bodyPr>
            <a:normAutofit fontScale="62500" lnSpcReduction="20000"/>
          </a:bodyPr>
          <a:lstStyle/>
          <a:p>
            <a:r>
              <a:rPr lang="ru-RU" sz="3600" dirty="0"/>
              <a:t>Совокупность разномастных объектов</a:t>
            </a:r>
          </a:p>
          <a:p>
            <a:r>
              <a:rPr lang="ru-RU" sz="3600" dirty="0"/>
              <a:t>В качестве элементов </a:t>
            </a:r>
            <a:r>
              <a:rPr lang="en-US" sz="3600" dirty="0"/>
              <a:t>list </a:t>
            </a:r>
            <a:r>
              <a:rPr lang="ru-RU" sz="3600" dirty="0"/>
              <a:t>может быть вектор, </a:t>
            </a:r>
            <a:r>
              <a:rPr lang="en-US" sz="3600" dirty="0" err="1"/>
              <a:t>data.frame</a:t>
            </a:r>
            <a:r>
              <a:rPr lang="en-US" sz="3600" dirty="0"/>
              <a:t>, list </a:t>
            </a:r>
            <a:r>
              <a:rPr lang="ru-RU" sz="3600" dirty="0"/>
              <a:t>и вообще любой допустимый объект в </a:t>
            </a:r>
            <a:r>
              <a:rPr lang="en-US" sz="3600" dirty="0"/>
              <a:t>R</a:t>
            </a:r>
            <a:endParaRPr lang="ru-RU" sz="3600" dirty="0"/>
          </a:p>
          <a:p>
            <a:r>
              <a:rPr lang="ru-RU" sz="3600" dirty="0"/>
              <a:t>У элементов </a:t>
            </a:r>
            <a:r>
              <a:rPr lang="en-US" sz="3600" dirty="0"/>
              <a:t>list </a:t>
            </a:r>
            <a:r>
              <a:rPr lang="ru-RU" sz="3600" dirty="0"/>
              <a:t>есть порядковый номер и может быть название</a:t>
            </a:r>
            <a:endParaRPr lang="en-US" sz="3600" dirty="0"/>
          </a:p>
          <a:p>
            <a:r>
              <a:rPr lang="ru-RU" sz="3600" dirty="0"/>
              <a:t>Создание </a:t>
            </a:r>
            <a:r>
              <a:rPr lang="en-US" sz="3600" dirty="0"/>
              <a:t>list:</a:t>
            </a:r>
          </a:p>
          <a:p>
            <a:pPr marL="45720" indent="0">
              <a:buNone/>
            </a:pPr>
            <a:r>
              <a:rPr lang="en-US" sz="3600" dirty="0"/>
              <a:t>list(</a:t>
            </a:r>
            <a:r>
              <a:rPr lang="ru-RU" sz="3600" dirty="0"/>
              <a:t>название элемента1=значение элемента1, название элемента2=значение2</a:t>
            </a:r>
            <a:r>
              <a:rPr lang="en-US" sz="3600" dirty="0"/>
              <a:t>,…)</a:t>
            </a:r>
          </a:p>
          <a:p>
            <a:pPr marL="45720" indent="0">
              <a:buNone/>
            </a:pPr>
            <a:endParaRPr lang="en-US" sz="3600" dirty="0"/>
          </a:p>
          <a:p>
            <a:pPr marL="45720" indent="0">
              <a:buNone/>
            </a:pPr>
            <a:r>
              <a:rPr lang="en-US" sz="3600" b="1" dirty="0"/>
              <a:t>list(a=4, b=c(“</a:t>
            </a:r>
            <a:r>
              <a:rPr lang="en-US" sz="3600" b="1" dirty="0" err="1"/>
              <a:t>a”,”b</a:t>
            </a:r>
            <a:r>
              <a:rPr lang="en-US" sz="3600" b="1" dirty="0"/>
              <a:t>”), c=(“</a:t>
            </a:r>
            <a:r>
              <a:rPr lang="ru-RU" sz="3600" b="1" dirty="0"/>
              <a:t>Мороз и солнце</a:t>
            </a:r>
            <a:r>
              <a:rPr lang="en-US" sz="3600" b="1" dirty="0"/>
              <a:t>”))</a:t>
            </a:r>
            <a:r>
              <a:rPr lang="ru-RU" sz="3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5642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5085184"/>
            <a:ext cx="6512511" cy="1143000"/>
          </a:xfrm>
        </p:spPr>
        <p:txBody>
          <a:bodyPr/>
          <a:lstStyle/>
          <a:p>
            <a:r>
              <a:rPr lang="en-US" dirty="0" err="1"/>
              <a:t>Subsetting</a:t>
            </a:r>
            <a:r>
              <a:rPr lang="ru-RU" dirty="0"/>
              <a:t> </a:t>
            </a:r>
            <a:r>
              <a:rPr lang="en-US" dirty="0"/>
              <a:t>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536" y="404664"/>
            <a:ext cx="8280920" cy="4785712"/>
          </a:xfrm>
        </p:spPr>
        <p:txBody>
          <a:bodyPr>
            <a:normAutofit fontScale="62500" lnSpcReduction="20000"/>
          </a:bodyPr>
          <a:lstStyle/>
          <a:p>
            <a:r>
              <a:rPr lang="ru-RU" sz="3600" dirty="0"/>
              <a:t>С помощью</a:t>
            </a:r>
            <a:r>
              <a:rPr lang="en-US" sz="3600" dirty="0"/>
              <a:t> $ </a:t>
            </a:r>
            <a:r>
              <a:rPr lang="ru-RU" sz="3600" dirty="0"/>
              <a:t>по названию элемента</a:t>
            </a:r>
            <a:r>
              <a:rPr lang="en-US" sz="3600" dirty="0"/>
              <a:t>: </a:t>
            </a:r>
            <a:endParaRPr lang="ru-RU" sz="3600" dirty="0"/>
          </a:p>
          <a:p>
            <a:pPr marL="45720" indent="0">
              <a:buNone/>
            </a:pPr>
            <a:r>
              <a:rPr lang="en-US" sz="3600" b="1" dirty="0"/>
              <a:t>list1$data</a:t>
            </a:r>
          </a:p>
          <a:p>
            <a:r>
              <a:rPr lang="ru-RU" sz="3600" dirty="0"/>
              <a:t>С помощью </a:t>
            </a:r>
            <a:r>
              <a:rPr lang="en-US" sz="3600" dirty="0"/>
              <a:t>[[]] </a:t>
            </a:r>
            <a:r>
              <a:rPr lang="ru-RU" sz="3600" dirty="0"/>
              <a:t>внутри либо ОДНО название элементов либо ОДИН порядковый номер</a:t>
            </a:r>
            <a:endParaRPr lang="en-US" sz="3600" dirty="0"/>
          </a:p>
          <a:p>
            <a:pPr marL="45720" indent="0">
              <a:buNone/>
            </a:pPr>
            <a:r>
              <a:rPr lang="ru-RU" sz="3600" b="1" dirty="0">
                <a:solidFill>
                  <a:srgbClr val="FF0000"/>
                </a:solidFill>
              </a:rPr>
              <a:t>Двойные скобки!</a:t>
            </a:r>
          </a:p>
          <a:p>
            <a:pPr marL="45720" indent="0">
              <a:buNone/>
            </a:pPr>
            <a:r>
              <a:rPr lang="en-US" sz="3600" b="1" dirty="0"/>
              <a:t>list1[[“data”]] – </a:t>
            </a:r>
            <a:r>
              <a:rPr lang="ru-RU" sz="3600" b="1" dirty="0"/>
              <a:t>в кавычках</a:t>
            </a:r>
          </a:p>
          <a:p>
            <a:pPr marL="45720" indent="0">
              <a:buNone/>
            </a:pPr>
            <a:r>
              <a:rPr lang="en-US" sz="3600" b="1" dirty="0"/>
              <a:t>list1[[2]]</a:t>
            </a:r>
            <a:endParaRPr lang="ru-RU" sz="3600" b="1" dirty="0"/>
          </a:p>
          <a:p>
            <a:pPr marL="45720" indent="0">
              <a:buNone/>
            </a:pPr>
            <a:endParaRPr lang="ru-RU" sz="3600" dirty="0"/>
          </a:p>
          <a:p>
            <a:r>
              <a:rPr lang="ru-RU" sz="3600" dirty="0"/>
              <a:t>В случае использования </a:t>
            </a:r>
            <a:r>
              <a:rPr lang="ru-RU" sz="3600" b="1" dirty="0"/>
              <a:t>одинарных</a:t>
            </a:r>
            <a:r>
              <a:rPr lang="ru-RU" sz="3600" dirty="0"/>
              <a:t> скобок </a:t>
            </a:r>
            <a:r>
              <a:rPr lang="en-US" sz="3600" dirty="0"/>
              <a:t>[] </a:t>
            </a:r>
            <a:r>
              <a:rPr lang="ru-RU" sz="3600" dirty="0"/>
              <a:t>выдает </a:t>
            </a:r>
            <a:r>
              <a:rPr lang="en-US" sz="3600" dirty="0"/>
              <a:t>list</a:t>
            </a:r>
            <a:r>
              <a:rPr lang="ru-RU" sz="3600" dirty="0"/>
              <a:t>!</a:t>
            </a:r>
            <a:endParaRPr lang="en-US" sz="3600" dirty="0"/>
          </a:p>
          <a:p>
            <a:pPr marL="45720" indent="0">
              <a:buNone/>
            </a:pPr>
            <a:r>
              <a:rPr lang="en-US" sz="3600" b="1" dirty="0"/>
              <a:t>list1[“data”] </a:t>
            </a:r>
            <a:r>
              <a:rPr lang="ru-RU" sz="3600" b="1" dirty="0"/>
              <a:t> - новый </a:t>
            </a:r>
            <a:r>
              <a:rPr lang="en-US" sz="3600" b="1" dirty="0"/>
              <a:t>list </a:t>
            </a:r>
            <a:r>
              <a:rPr lang="ru-RU" sz="3600" b="1" dirty="0"/>
              <a:t>из одного элемента старого</a:t>
            </a:r>
          </a:p>
          <a:p>
            <a:pPr marL="45720" indent="0">
              <a:buNone/>
            </a:pPr>
            <a:r>
              <a:rPr lang="en-US" sz="3600" b="1" dirty="0"/>
              <a:t>list1[</a:t>
            </a:r>
            <a:r>
              <a:rPr lang="ru-RU" sz="3600" b="1" dirty="0"/>
              <a:t>с(1,3)</a:t>
            </a:r>
            <a:r>
              <a:rPr lang="en-US" sz="3600" b="1" dirty="0"/>
              <a:t>]</a:t>
            </a:r>
            <a:r>
              <a:rPr lang="ru-RU" sz="3600" b="1" dirty="0"/>
              <a:t> - </a:t>
            </a:r>
            <a:r>
              <a:rPr lang="en-US" sz="3600" b="1" dirty="0"/>
              <a:t>list </a:t>
            </a:r>
            <a:r>
              <a:rPr lang="ru-RU" sz="3600" b="1" dirty="0"/>
              <a:t>из первого и второго элемента старого</a:t>
            </a:r>
          </a:p>
        </p:txBody>
      </p:sp>
    </p:spTree>
    <p:extLst>
      <p:ext uri="{BB962C8B-B14F-4D97-AF65-F5344CB8AC3E}">
        <p14:creationId xmlns:p14="http://schemas.microsoft.com/office/powerpoint/2010/main" val="3665172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712" y="5136872"/>
            <a:ext cx="6811159" cy="1721128"/>
          </a:xfrm>
        </p:spPr>
        <p:txBody>
          <a:bodyPr/>
          <a:lstStyle/>
          <a:p>
            <a:r>
              <a:rPr lang="ru-RU" dirty="0"/>
              <a:t>Библиотеки функций (</a:t>
            </a:r>
            <a:r>
              <a:rPr lang="en-US" dirty="0"/>
              <a:t>package, library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3568" y="260648"/>
            <a:ext cx="8856984" cy="46805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200" dirty="0"/>
              <a:t>Третий способ. Специальные функции</a:t>
            </a:r>
          </a:p>
          <a:p>
            <a:r>
              <a:rPr lang="en-US" sz="3200" dirty="0" err="1"/>
              <a:t>head,tail</a:t>
            </a:r>
            <a:endParaRPr lang="en-US" sz="3200" dirty="0"/>
          </a:p>
          <a:p>
            <a:pPr marL="45720" indent="0">
              <a:buNone/>
            </a:pPr>
            <a:r>
              <a:rPr lang="en-US" sz="3200" dirty="0"/>
              <a:t>head(data,10) – </a:t>
            </a:r>
            <a:r>
              <a:rPr lang="ru-RU" sz="3200" dirty="0"/>
              <a:t>первые 10 рядов</a:t>
            </a:r>
            <a:endParaRPr lang="en-US" sz="3200" dirty="0"/>
          </a:p>
          <a:p>
            <a:r>
              <a:rPr lang="en-US" sz="3200" dirty="0"/>
              <a:t>subset</a:t>
            </a:r>
            <a:endParaRPr lang="ru-RU" sz="3200" dirty="0"/>
          </a:p>
          <a:p>
            <a:pPr marL="45720" indent="0">
              <a:buNone/>
            </a:pPr>
            <a:r>
              <a:rPr lang="en-US" sz="3200" dirty="0"/>
              <a:t>subset(data, x&gt;10 | y&lt;20)</a:t>
            </a:r>
          </a:p>
          <a:p>
            <a:r>
              <a:rPr lang="ru-RU" sz="3200" dirty="0"/>
              <a:t>Но в отличие от </a:t>
            </a:r>
            <a:r>
              <a:rPr lang="en-US" sz="3200" dirty="0"/>
              <a:t>[], </a:t>
            </a:r>
            <a:r>
              <a:rPr lang="ru-RU" sz="3200" dirty="0"/>
              <a:t>нельзя </a:t>
            </a:r>
            <a:r>
              <a:rPr lang="ru-RU" sz="3200" b="1" dirty="0"/>
              <a:t>СЛЕВА</a:t>
            </a:r>
            <a:r>
              <a:rPr lang="ru-RU" sz="3200" dirty="0"/>
              <a:t> от знака присваивания</a:t>
            </a:r>
            <a:endParaRPr lang="en-US" sz="3200" dirty="0"/>
          </a:p>
          <a:p>
            <a:pPr marL="45720" indent="0">
              <a:buNone/>
            </a:pPr>
            <a:endParaRPr lang="en-US" sz="3200" dirty="0"/>
          </a:p>
          <a:p>
            <a:endParaRPr lang="ru-RU" sz="3200" dirty="0"/>
          </a:p>
          <a:p>
            <a:pPr marL="45720" indent="0">
              <a:buNone/>
            </a:pPr>
            <a:endParaRPr lang="en-US" sz="3200" b="1" dirty="0"/>
          </a:p>
          <a:p>
            <a:pPr marL="45720" indent="0">
              <a:buNone/>
            </a:pPr>
            <a:endParaRPr lang="en-US" sz="3200" dirty="0"/>
          </a:p>
          <a:p>
            <a:pPr marL="45720" indent="0">
              <a:buNone/>
            </a:pPr>
            <a:endParaRPr lang="en-US" sz="3600" dirty="0"/>
          </a:p>
          <a:p>
            <a:pPr marL="4572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34548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52292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Синтаксис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53336" cy="4281656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Присваивание значения объекту</a:t>
            </a:r>
          </a:p>
          <a:p>
            <a:pPr marL="45720" indent="0">
              <a:buNone/>
            </a:pPr>
            <a:r>
              <a:rPr lang="ru-RU" dirty="0"/>
              <a:t> Название объекта </a:t>
            </a:r>
            <a:r>
              <a:rPr lang="en-US" sz="4400" b="1" dirty="0"/>
              <a:t>&lt;-</a:t>
            </a:r>
            <a:r>
              <a:rPr lang="en-US" dirty="0"/>
              <a:t> </a:t>
            </a:r>
            <a:r>
              <a:rPr lang="ru-RU" dirty="0"/>
              <a:t> Значение</a:t>
            </a:r>
            <a:endParaRPr lang="en-US" dirty="0"/>
          </a:p>
          <a:p>
            <a:pPr marL="45720" indent="0">
              <a:buNone/>
            </a:pPr>
            <a:r>
              <a:rPr lang="ru-RU" i="1" dirty="0"/>
              <a:t>Если нет знака присваивания ничего не создается и не изменяется, только выводиться на экран </a:t>
            </a:r>
            <a:endParaRPr lang="en-US" i="1" dirty="0"/>
          </a:p>
          <a:p>
            <a:pPr marL="45720" indent="0">
              <a:buNone/>
            </a:pPr>
            <a:endParaRPr lang="ru-RU" dirty="0"/>
          </a:p>
          <a:p>
            <a:r>
              <a:rPr lang="ru-RU" sz="2400" dirty="0"/>
              <a:t>Функция</a:t>
            </a:r>
          </a:p>
          <a:p>
            <a:pPr marL="45720" indent="0">
              <a:buNone/>
            </a:pPr>
            <a:r>
              <a:rPr lang="ru-RU" dirty="0"/>
              <a:t>Название функции</a:t>
            </a:r>
            <a:r>
              <a:rPr lang="en-US" dirty="0"/>
              <a:t> </a:t>
            </a:r>
            <a:r>
              <a:rPr lang="ru-RU" sz="3600" b="1" dirty="0">
                <a:solidFill>
                  <a:schemeClr val="tx1"/>
                </a:solidFill>
              </a:rPr>
              <a:t>(</a:t>
            </a:r>
            <a:r>
              <a:rPr lang="ru-RU" dirty="0"/>
              <a:t>название параметра1 </a:t>
            </a:r>
            <a:r>
              <a:rPr lang="ru-RU" sz="3600" b="1" dirty="0"/>
              <a:t>=</a:t>
            </a:r>
            <a:r>
              <a:rPr lang="ru-RU" dirty="0"/>
              <a:t> значение параметра</a:t>
            </a:r>
            <a:r>
              <a:rPr lang="ru-RU" sz="3600" b="1" dirty="0"/>
              <a:t>,</a:t>
            </a:r>
            <a:r>
              <a:rPr lang="ru-RU" dirty="0"/>
              <a:t> название параметра2 = значение параметра2</a:t>
            </a:r>
            <a:r>
              <a:rPr lang="en-US" dirty="0"/>
              <a:t>, …</a:t>
            </a:r>
            <a:r>
              <a:rPr lang="en-US" sz="3600" b="1" dirty="0"/>
              <a:t>)</a:t>
            </a:r>
            <a:endParaRPr lang="ru-RU" sz="3600" b="1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6677267" y="3091733"/>
            <a:ext cx="216024" cy="1440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3769996" y="3765345"/>
            <a:ext cx="216024" cy="1440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>
            <a:off x="4009078" y="1124744"/>
            <a:ext cx="202882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4572000" y="4149080"/>
            <a:ext cx="180020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3639790" y="3127470"/>
            <a:ext cx="260412" cy="1440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17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5301208"/>
            <a:ext cx="6512511" cy="1143000"/>
          </a:xfrm>
        </p:spPr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525344" cy="420964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Шуточная Задача</a:t>
            </a:r>
            <a:r>
              <a:rPr lang="en-US" dirty="0"/>
              <a:t>: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Покрасить</a:t>
            </a:r>
            <a:r>
              <a:rPr lang="ru-RU" dirty="0"/>
              <a:t> 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стену</a:t>
            </a:r>
            <a:r>
              <a:rPr lang="ru-RU" dirty="0"/>
              <a:t> в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красный </a:t>
            </a:r>
            <a:r>
              <a:rPr lang="ru-RU" b="1" dirty="0">
                <a:solidFill>
                  <a:schemeClr val="tx1"/>
                </a:solidFill>
              </a:rPr>
              <a:t>цвет</a:t>
            </a:r>
            <a:r>
              <a:rPr lang="ru-RU" dirty="0"/>
              <a:t>. Код</a:t>
            </a:r>
            <a:r>
              <a:rPr lang="en-US" dirty="0"/>
              <a:t>: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покрасить</a:t>
            </a:r>
            <a:r>
              <a:rPr lang="ru-RU" dirty="0"/>
              <a:t>(</a:t>
            </a:r>
            <a:r>
              <a:rPr lang="ru-RU" b="1" dirty="0">
                <a:solidFill>
                  <a:schemeClr val="tx1"/>
                </a:solidFill>
              </a:rPr>
              <a:t>что</a:t>
            </a:r>
            <a:r>
              <a:rPr lang="ru-RU" dirty="0"/>
              <a:t>=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стена</a:t>
            </a:r>
            <a:r>
              <a:rPr lang="ru-RU" dirty="0"/>
              <a:t>, </a:t>
            </a:r>
            <a:r>
              <a:rPr lang="ru-RU" b="1" dirty="0">
                <a:solidFill>
                  <a:schemeClr val="tx1"/>
                </a:solidFill>
              </a:rPr>
              <a:t>цвет</a:t>
            </a:r>
            <a:r>
              <a:rPr lang="ru-RU" dirty="0"/>
              <a:t>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“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красный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”</a:t>
            </a:r>
            <a:r>
              <a:rPr lang="en-US" dirty="0"/>
              <a:t>)</a:t>
            </a:r>
            <a:endParaRPr lang="ru-RU" dirty="0"/>
          </a:p>
          <a:p>
            <a:endParaRPr lang="en-US" dirty="0"/>
          </a:p>
          <a:p>
            <a:r>
              <a:rPr lang="ru-RU" dirty="0"/>
              <a:t>Задача</a:t>
            </a:r>
            <a:r>
              <a:rPr lang="en-US" dirty="0"/>
              <a:t>: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Последовательность</a:t>
            </a:r>
            <a:r>
              <a:rPr lang="ru-RU" dirty="0"/>
              <a:t> от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ru-RU" dirty="0"/>
              <a:t> до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1000</a:t>
            </a:r>
            <a:r>
              <a:rPr lang="ru-RU" dirty="0"/>
              <a:t> с </a:t>
            </a:r>
            <a:r>
              <a:rPr lang="ru-RU" b="1" dirty="0">
                <a:solidFill>
                  <a:schemeClr val="tx1"/>
                </a:solidFill>
              </a:rPr>
              <a:t>шагом</a:t>
            </a:r>
            <a:r>
              <a:rPr lang="ru-RU" dirty="0"/>
              <a:t>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5</a:t>
            </a:r>
            <a:r>
              <a:rPr lang="ru-RU" dirty="0"/>
              <a:t>. Код</a:t>
            </a:r>
            <a:r>
              <a:rPr lang="en-US" dirty="0"/>
              <a:t>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seq</a:t>
            </a:r>
            <a:r>
              <a:rPr lang="en-US" dirty="0"/>
              <a:t>(</a:t>
            </a:r>
            <a:r>
              <a:rPr lang="en-US" b="1" dirty="0">
                <a:solidFill>
                  <a:schemeClr val="tx1"/>
                </a:solidFill>
              </a:rPr>
              <a:t>from</a:t>
            </a:r>
            <a:r>
              <a:rPr lang="en-US" dirty="0"/>
              <a:t>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1"/>
                </a:solidFill>
              </a:rPr>
              <a:t>to</a:t>
            </a:r>
            <a:r>
              <a:rPr lang="en-US" dirty="0"/>
              <a:t>=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1000</a:t>
            </a:r>
            <a:r>
              <a:rPr lang="en-US" dirty="0"/>
              <a:t>, </a:t>
            </a:r>
            <a:r>
              <a:rPr lang="en-US" b="1" dirty="0">
                <a:solidFill>
                  <a:schemeClr val="tx1"/>
                </a:solidFill>
              </a:rPr>
              <a:t>by</a:t>
            </a:r>
            <a:r>
              <a:rPr lang="en-US" dirty="0"/>
              <a:t>=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5</a:t>
            </a:r>
            <a:r>
              <a:rPr lang="en-US" dirty="0"/>
              <a:t>)</a:t>
            </a:r>
            <a:r>
              <a:rPr lang="ru-RU" dirty="0"/>
              <a:t> </a:t>
            </a:r>
          </a:p>
          <a:p>
            <a:endParaRPr lang="en-US" dirty="0"/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Линейная регрессия </a:t>
            </a:r>
            <a:r>
              <a:rPr lang="ru-RU" dirty="0"/>
              <a:t>на </a:t>
            </a:r>
            <a:r>
              <a:rPr lang="ru-RU" b="1" dirty="0">
                <a:solidFill>
                  <a:schemeClr val="tx1"/>
                </a:solidFill>
              </a:rPr>
              <a:t>данных</a:t>
            </a:r>
            <a:r>
              <a:rPr lang="ru-RU" dirty="0"/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beaver</a:t>
            </a:r>
            <a:r>
              <a:rPr lang="en-US" dirty="0"/>
              <a:t> c </a:t>
            </a:r>
            <a:r>
              <a:rPr lang="ru-RU" b="1" dirty="0">
                <a:solidFill>
                  <a:schemeClr val="tx1"/>
                </a:solidFill>
              </a:rPr>
              <a:t>зависимой переменной</a:t>
            </a:r>
            <a:r>
              <a:rPr lang="ru-RU" b="1" dirty="0"/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weight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b="1" dirty="0">
                <a:solidFill>
                  <a:schemeClr val="tx1"/>
                </a:solidFill>
              </a:rPr>
              <a:t>независимой переменной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height</a:t>
            </a:r>
            <a:r>
              <a:rPr lang="en-US" dirty="0"/>
              <a:t>.</a:t>
            </a:r>
            <a:r>
              <a:rPr lang="ru-RU" dirty="0"/>
              <a:t> Код</a:t>
            </a:r>
            <a:r>
              <a:rPr lang="en-US" dirty="0"/>
              <a:t>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lm</a:t>
            </a:r>
            <a:r>
              <a:rPr lang="en-US" dirty="0"/>
              <a:t>(</a:t>
            </a:r>
            <a:r>
              <a:rPr lang="en-US" b="1" dirty="0">
                <a:solidFill>
                  <a:schemeClr val="tx1"/>
                </a:solidFill>
              </a:rPr>
              <a:t>data</a:t>
            </a:r>
            <a:r>
              <a:rPr lang="en-US" dirty="0"/>
              <a:t>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beaver</a:t>
            </a:r>
            <a:r>
              <a:rPr lang="en-US" dirty="0"/>
              <a:t>, </a:t>
            </a:r>
            <a:r>
              <a:rPr lang="en-US" b="1" dirty="0">
                <a:solidFill>
                  <a:schemeClr val="tx1"/>
                </a:solidFill>
              </a:rPr>
              <a:t>y</a:t>
            </a:r>
            <a:r>
              <a:rPr lang="en-US" dirty="0"/>
              <a:t>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weight</a:t>
            </a:r>
            <a:r>
              <a:rPr lang="en-US" dirty="0"/>
              <a:t>, </a:t>
            </a:r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dirty="0"/>
              <a:t>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height</a:t>
            </a:r>
            <a:r>
              <a:rPr lang="en-US" dirty="0"/>
              <a:t>)</a:t>
            </a:r>
          </a:p>
          <a:p>
            <a:endParaRPr lang="en-US" dirty="0"/>
          </a:p>
          <a:p>
            <a:pPr marL="45720" indent="0">
              <a:buNone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Синий цвет </a:t>
            </a:r>
            <a:r>
              <a:rPr lang="ru-RU" dirty="0"/>
              <a:t>– название функции</a:t>
            </a:r>
          </a:p>
          <a:p>
            <a:pPr marL="45720" indent="0">
              <a:buNone/>
            </a:pPr>
            <a:r>
              <a:rPr lang="ru-RU" b="1" dirty="0">
                <a:solidFill>
                  <a:schemeClr val="tx1"/>
                </a:solidFill>
              </a:rPr>
              <a:t>Черный</a:t>
            </a:r>
            <a:r>
              <a:rPr lang="ru-RU" dirty="0"/>
              <a:t> – название параметра функции</a:t>
            </a:r>
          </a:p>
          <a:p>
            <a:pPr marL="45720" indent="0">
              <a:buNone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Зеленый</a:t>
            </a:r>
            <a:r>
              <a:rPr lang="ru-RU" dirty="0"/>
              <a:t> – значение параметра функции </a:t>
            </a:r>
          </a:p>
        </p:txBody>
      </p:sp>
    </p:spTree>
    <p:extLst>
      <p:ext uri="{BB962C8B-B14F-4D97-AF65-F5344CB8AC3E}">
        <p14:creationId xmlns:p14="http://schemas.microsoft.com/office/powerpoint/2010/main" val="410348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5301208"/>
            <a:ext cx="6512511" cy="1143000"/>
          </a:xfrm>
        </p:spPr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525344" cy="4209648"/>
          </a:xfrm>
        </p:spPr>
        <p:txBody>
          <a:bodyPr>
            <a:normAutofit/>
          </a:bodyPr>
          <a:lstStyle/>
          <a:p>
            <a:r>
              <a:rPr lang="ru-RU" dirty="0"/>
              <a:t>Функция всегда стоит слева от знака присваивания</a:t>
            </a:r>
          </a:p>
          <a:p>
            <a:r>
              <a:rPr lang="en-US" dirty="0"/>
              <a:t>seq(1,40,by=2) &lt;- 353 (</a:t>
            </a:r>
            <a:r>
              <a:rPr lang="ru-RU" dirty="0"/>
              <a:t>ОШИБКА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5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5301208"/>
            <a:ext cx="6512511" cy="1143000"/>
          </a:xfrm>
        </p:spPr>
        <p:txBody>
          <a:bodyPr/>
          <a:lstStyle/>
          <a:p>
            <a:r>
              <a:rPr lang="ru-RU" dirty="0"/>
              <a:t>Оператор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525344" cy="4209648"/>
          </a:xfrm>
        </p:spPr>
        <p:txBody>
          <a:bodyPr>
            <a:normAutofit/>
          </a:bodyPr>
          <a:lstStyle/>
          <a:p>
            <a:r>
              <a:rPr lang="ru-RU" dirty="0"/>
              <a:t>Сокращенное обозначение функции</a:t>
            </a:r>
            <a:r>
              <a:rPr lang="en-US" dirty="0"/>
              <a:t> </a:t>
            </a:r>
            <a:r>
              <a:rPr lang="ru-RU" dirty="0"/>
              <a:t>со своим синтаксисом</a:t>
            </a:r>
            <a:endParaRPr lang="en-US" dirty="0"/>
          </a:p>
          <a:p>
            <a:pPr marL="45720" indent="0">
              <a:buNone/>
            </a:pPr>
            <a:endParaRPr lang="ru-RU" dirty="0"/>
          </a:p>
          <a:p>
            <a:r>
              <a:rPr lang="ru-RU" dirty="0"/>
              <a:t>Примеры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1+1         вместо </a:t>
            </a:r>
            <a:r>
              <a:rPr lang="en-US" dirty="0"/>
              <a:t>          </a:t>
            </a:r>
            <a:r>
              <a:rPr lang="ru-RU" dirty="0"/>
              <a:t>      </a:t>
            </a:r>
            <a:r>
              <a:rPr lang="en-US" dirty="0"/>
              <a:t> sum(1,1)</a:t>
            </a:r>
            <a:endParaRPr lang="ru-RU" dirty="0"/>
          </a:p>
          <a:p>
            <a:r>
              <a:rPr lang="ru-RU" dirty="0"/>
              <a:t>2</a:t>
            </a:r>
            <a:r>
              <a:rPr lang="en-US" dirty="0"/>
              <a:t>^3         </a:t>
            </a:r>
            <a:r>
              <a:rPr lang="ru-RU" dirty="0"/>
              <a:t>вместо                  `^`(2,3)</a:t>
            </a:r>
          </a:p>
          <a:p>
            <a:r>
              <a:rPr lang="en-US" dirty="0"/>
              <a:t>1:50</a:t>
            </a:r>
            <a:r>
              <a:rPr lang="ru-RU" dirty="0"/>
              <a:t>        вместо        </a:t>
            </a:r>
            <a:r>
              <a:rPr lang="en-US" dirty="0"/>
              <a:t>seq(from=1, to=50, by=1)</a:t>
            </a:r>
          </a:p>
          <a:p>
            <a:r>
              <a:rPr lang="en-US" dirty="0"/>
              <a:t>? seq        </a:t>
            </a:r>
            <a:r>
              <a:rPr lang="ru-RU" dirty="0"/>
              <a:t>вместо </a:t>
            </a:r>
            <a:r>
              <a:rPr lang="en-US" dirty="0"/>
              <a:t>      help(seq)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861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52292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Синтаксис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53336" cy="428165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200" b="1" dirty="0"/>
              <a:t>В качестве значения параметра функции может выступать другая функция или объект</a:t>
            </a:r>
          </a:p>
          <a:p>
            <a:pPr marL="45720" indent="0">
              <a:buNone/>
            </a:pPr>
            <a:endParaRPr lang="ru-RU" sz="3200" b="1" dirty="0"/>
          </a:p>
          <a:p>
            <a:pPr marL="45720" indent="0">
              <a:buNone/>
            </a:pPr>
            <a:r>
              <a:rPr lang="ru-RU" sz="3200" dirty="0"/>
              <a:t>функцию можно написать в сколько угодно строк</a:t>
            </a:r>
            <a:endParaRPr lang="en-US" sz="3200" dirty="0"/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294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5301208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Вектор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885384" cy="44976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548680"/>
            <a:ext cx="72728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Вектор – это просто последовательность значений . Это базовый объект в </a:t>
            </a:r>
            <a:r>
              <a:rPr lang="en-US" sz="3200" dirty="0"/>
              <a:t>R</a:t>
            </a:r>
            <a:endParaRPr lang="ru-RU" sz="3200" dirty="0"/>
          </a:p>
          <a:p>
            <a:endParaRPr lang="ru-RU" sz="3200" dirty="0"/>
          </a:p>
          <a:p>
            <a:r>
              <a:rPr lang="en-US" sz="3200" dirty="0"/>
              <a:t>a &lt;- 1 #</a:t>
            </a:r>
            <a:r>
              <a:rPr lang="ru-RU" sz="3200" dirty="0"/>
              <a:t>создает</a:t>
            </a:r>
            <a:r>
              <a:rPr lang="en-US" sz="3200" dirty="0"/>
              <a:t> </a:t>
            </a:r>
            <a:r>
              <a:rPr lang="ru-RU" sz="3200" dirty="0"/>
              <a:t>вектор длинной 1</a:t>
            </a:r>
          </a:p>
        </p:txBody>
      </p:sp>
    </p:spTree>
    <p:extLst>
      <p:ext uri="{BB962C8B-B14F-4D97-AF65-F5344CB8AC3E}">
        <p14:creationId xmlns:p14="http://schemas.microsoft.com/office/powerpoint/2010/main" val="211994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52292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Классы вектора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885384" cy="4497680"/>
          </a:xfrm>
        </p:spPr>
        <p:txBody>
          <a:bodyPr>
            <a:normAutofit/>
          </a:bodyPr>
          <a:lstStyle/>
          <a:p>
            <a:r>
              <a:rPr lang="en-US" b="1" dirty="0"/>
              <a:t>Integer</a:t>
            </a:r>
          </a:p>
          <a:p>
            <a:pPr marL="45720" indent="0">
              <a:buNone/>
            </a:pPr>
            <a:r>
              <a:rPr lang="en-US" dirty="0"/>
              <a:t>-1,0,1,2,3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b="1" dirty="0"/>
              <a:t>Numeric</a:t>
            </a:r>
          </a:p>
          <a:p>
            <a:pPr marL="45720" indent="0">
              <a:buNone/>
            </a:pPr>
            <a:r>
              <a:rPr lang="en-US" dirty="0"/>
              <a:t>0.1,0.2,0.3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b="1" dirty="0"/>
              <a:t>Character</a:t>
            </a:r>
            <a:r>
              <a:rPr lang="ru-RU" b="1" dirty="0"/>
              <a:t> – строковые переменные. КАВЫЧКИ</a:t>
            </a:r>
          </a:p>
          <a:p>
            <a:pPr marL="45720" indent="0">
              <a:buNone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mama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papa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want to eat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или одинарные корычки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‘lamp'</a:t>
            </a:r>
            <a:endParaRPr lang="en-US" dirty="0"/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1012032" y="3928686"/>
            <a:ext cx="216024" cy="1440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 flipH="1">
            <a:off x="2411760" y="3831773"/>
            <a:ext cx="180020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19759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2077</TotalTime>
  <Words>1086</Words>
  <Application>Microsoft Office PowerPoint</Application>
  <PresentationFormat>On-screen Show (4:3)</PresentationFormat>
  <Paragraphs>177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Georgia</vt:lpstr>
      <vt:lpstr>Times New Roman</vt:lpstr>
      <vt:lpstr>Trebuchet MS</vt:lpstr>
      <vt:lpstr>Воздушный поток</vt:lpstr>
      <vt:lpstr>Введение в R</vt:lpstr>
      <vt:lpstr>Язык R</vt:lpstr>
      <vt:lpstr>Синтаксис</vt:lpstr>
      <vt:lpstr>Примеры</vt:lpstr>
      <vt:lpstr>Примеры</vt:lpstr>
      <vt:lpstr>Оператор</vt:lpstr>
      <vt:lpstr>Синтаксис</vt:lpstr>
      <vt:lpstr>Вектор</vt:lpstr>
      <vt:lpstr>Классы вектора</vt:lpstr>
      <vt:lpstr>Классы значений вектора</vt:lpstr>
      <vt:lpstr>PowerPoint Presentation</vt:lpstr>
      <vt:lpstr>Логические операторы</vt:lpstr>
      <vt:lpstr>*Subseting</vt:lpstr>
      <vt:lpstr>*Subseting</vt:lpstr>
      <vt:lpstr>Класс Data.frame</vt:lpstr>
      <vt:lpstr>Создание Data.frame</vt:lpstr>
      <vt:lpstr>Subsetting Data.frame</vt:lpstr>
      <vt:lpstr>Subsetting Data.frame</vt:lpstr>
      <vt:lpstr>Subsetting Data.frame</vt:lpstr>
      <vt:lpstr>Класс list</vt:lpstr>
      <vt:lpstr>Subsetting list</vt:lpstr>
      <vt:lpstr>Библиотеки функций (package, library)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Anton</dc:creator>
  <cp:lastModifiedBy>Pletenev, Anton</cp:lastModifiedBy>
  <cp:revision>64</cp:revision>
  <dcterms:created xsi:type="dcterms:W3CDTF">2019-01-22T14:00:46Z</dcterms:created>
  <dcterms:modified xsi:type="dcterms:W3CDTF">2021-02-28T20:10:22Z</dcterms:modified>
</cp:coreProperties>
</file>