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4" r:id="rId5"/>
    <p:sldId id="277" r:id="rId6"/>
    <p:sldId id="274" r:id="rId7"/>
    <p:sldId id="258" r:id="rId8"/>
    <p:sldId id="261" r:id="rId9"/>
    <p:sldId id="259" r:id="rId10"/>
    <p:sldId id="260" r:id="rId11"/>
    <p:sldId id="275" r:id="rId12"/>
    <p:sldId id="265" r:id="rId13"/>
    <p:sldId id="266" r:id="rId14"/>
    <p:sldId id="268" r:id="rId15"/>
    <p:sldId id="262" r:id="rId16"/>
    <p:sldId id="269" r:id="rId17"/>
    <p:sldId id="270" r:id="rId18"/>
    <p:sldId id="263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3BC58-7D4A-4A38-AC95-63DF71C0F378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Плетенёв Антон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/>
              <a:t>Введение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значений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30932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 – </a:t>
            </a:r>
            <a:r>
              <a:rPr lang="ru-RU" dirty="0"/>
              <a:t>переменная для обозначения категорий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“third”, “forth”, “first”, “second”, ”five”</a:t>
            </a:r>
            <a:r>
              <a:rPr lang="ru-RU" dirty="0"/>
              <a:t> </a:t>
            </a:r>
          </a:p>
          <a:p>
            <a:pPr marL="45720" indent="0">
              <a:buNone/>
            </a:pPr>
            <a:r>
              <a:rPr lang="ru-RU" dirty="0"/>
              <a:t>Ограниченный список возможных значений - </a:t>
            </a:r>
            <a:r>
              <a:rPr lang="en-US" dirty="0"/>
              <a:t>levels</a:t>
            </a:r>
            <a:r>
              <a:rPr lang="ru-RU" dirty="0"/>
              <a:t> (пример </a:t>
            </a:r>
            <a:r>
              <a:rPr lang="en-US" dirty="0"/>
              <a:t>ID </a:t>
            </a:r>
            <a:r>
              <a:rPr lang="ru-RU" dirty="0"/>
              <a:t>животных)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Logical – </a:t>
            </a:r>
            <a:r>
              <a:rPr lang="ru-RU" dirty="0"/>
              <a:t>логическая</a:t>
            </a:r>
          </a:p>
          <a:p>
            <a:pPr marL="45720" indent="0">
              <a:buNone/>
            </a:pPr>
            <a:r>
              <a:rPr lang="en-US" dirty="0"/>
              <a:t>TRUE, FALSE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Часто логические переменные выступают как результат логических операторов (больше, меньше, равно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dirty="0"/>
              <a:t>Complex, </a:t>
            </a:r>
            <a:r>
              <a:rPr lang="en-US" dirty="0" err="1"/>
              <a:t>Date_and_Time</a:t>
            </a:r>
            <a:r>
              <a:rPr lang="en-US" dirty="0"/>
              <a:t> </a:t>
            </a:r>
            <a:r>
              <a:rPr lang="ru-RU" dirty="0"/>
              <a:t>и другие</a:t>
            </a:r>
          </a:p>
          <a:p>
            <a:endParaRPr lang="ru-RU" dirty="0"/>
          </a:p>
          <a:p>
            <a:r>
              <a:rPr lang="ru-RU" dirty="0"/>
              <a:t>НЕ бывает смешанных векторов (например где есть и </a:t>
            </a:r>
            <a:r>
              <a:rPr lang="en-US" dirty="0"/>
              <a:t>numeric </a:t>
            </a:r>
            <a:r>
              <a:rPr lang="ru-RU" dirty="0"/>
              <a:t>и</a:t>
            </a:r>
            <a:r>
              <a:rPr lang="en-US" dirty="0"/>
              <a:t> character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1CF-4C8C-4F84-84A3-CA1D37D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CBA8-6258-41A1-90FF-B80F5A052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 – </a:t>
            </a:r>
            <a:r>
              <a:rPr lang="ru-RU" dirty="0"/>
              <a:t>специальный символ-слово (как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обозначающий </a:t>
            </a:r>
            <a:r>
              <a:rPr lang="en-US" dirty="0"/>
              <a:t>“</a:t>
            </a:r>
            <a:r>
              <a:rPr lang="ru-RU" dirty="0"/>
              <a:t>нет значения</a:t>
            </a:r>
            <a:r>
              <a:rPr lang="en-US" dirty="0"/>
              <a:t>” (</a:t>
            </a:r>
            <a:r>
              <a:rPr lang="ru-RU" dirty="0"/>
              <a:t>от </a:t>
            </a:r>
            <a:r>
              <a:rPr lang="en-US" dirty="0"/>
              <a:t>NOT AVAILABLE)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456968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&lt;=  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800" b="1" dirty="0">
                <a:solidFill>
                  <a:schemeClr val="tx1"/>
                </a:solidFill>
              </a:rPr>
              <a:t>меньше равно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&gt;=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больше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ru-RU" sz="2800" b="1" dirty="0">
                <a:solidFill>
                  <a:schemeClr val="accent1"/>
                </a:solidFill>
              </a:rPr>
              <a:t>  		</a:t>
            </a:r>
            <a:r>
              <a:rPr lang="ru-RU" sz="2800" b="1" dirty="0">
                <a:solidFill>
                  <a:schemeClr val="tx1"/>
                </a:solidFill>
              </a:rPr>
              <a:t>не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400" b="1" dirty="0">
                <a:solidFill>
                  <a:schemeClr val="tx1"/>
                </a:solidFill>
              </a:rPr>
              <a:t>не (меняет </a:t>
            </a:r>
            <a:r>
              <a:rPr lang="en-US" sz="2400" b="1" dirty="0">
                <a:solidFill>
                  <a:schemeClr val="tx1"/>
                </a:solidFill>
              </a:rPr>
              <a:t>TRUE </a:t>
            </a:r>
            <a:r>
              <a:rPr lang="ru-RU" sz="2400" b="1" dirty="0">
                <a:solidFill>
                  <a:schemeClr val="tx1"/>
                </a:solidFill>
              </a:rPr>
              <a:t>на </a:t>
            </a:r>
            <a:r>
              <a:rPr lang="en-US" sz="2400" b="1" dirty="0">
                <a:solidFill>
                  <a:schemeClr val="tx1"/>
                </a:solidFill>
              </a:rPr>
              <a:t>FALSE </a:t>
            </a:r>
            <a:r>
              <a:rPr lang="ru-RU" sz="2400" b="1" dirty="0">
                <a:solidFill>
                  <a:schemeClr val="tx1"/>
                </a:solidFill>
              </a:rPr>
              <a:t>и 			наоборот)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A %in% B</a:t>
            </a:r>
            <a:r>
              <a:rPr lang="ru-RU" sz="2800" b="1" dirty="0">
                <a:solidFill>
                  <a:schemeClr val="accent1"/>
                </a:solidFill>
              </a:rPr>
              <a:t>       </a:t>
            </a:r>
            <a:r>
              <a:rPr lang="ru-RU" sz="2400" b="1" dirty="0">
                <a:solidFill>
                  <a:schemeClr val="tx1"/>
                </a:solidFill>
              </a:rPr>
              <a:t>элемент из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ru-RU" sz="2400" b="1" dirty="0">
                <a:solidFill>
                  <a:schemeClr val="tx1"/>
                </a:solidFill>
              </a:rPr>
              <a:t> равен </a:t>
            </a:r>
            <a:r>
              <a:rPr lang="ru-RU" sz="2400" b="1" u="sng" dirty="0">
                <a:solidFill>
                  <a:schemeClr val="tx1"/>
                </a:solidFill>
              </a:rPr>
              <a:t>какому-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ru-RU" sz="2400" b="1" u="sng" dirty="0">
                <a:solidFill>
                  <a:schemeClr val="tx1"/>
                </a:solidFill>
              </a:rPr>
              <a:t>либо</a:t>
            </a:r>
            <a:r>
              <a:rPr lang="ru-RU" sz="2400" b="1" dirty="0">
                <a:solidFill>
                  <a:schemeClr val="tx1"/>
                </a:solidFill>
              </a:rPr>
              <a:t> из элементов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r>
              <a:rPr lang="ru-RU" sz="2400" b="1" dirty="0">
                <a:solidFill>
                  <a:schemeClr val="tx1"/>
                </a:solidFill>
              </a:rPr>
              <a:t> (должно быть выполнено </a:t>
            </a:r>
            <a:r>
              <a:rPr lang="ru-RU" sz="2400" b="1" u="sng" dirty="0">
                <a:solidFill>
                  <a:schemeClr val="tx1"/>
                </a:solidFill>
              </a:rPr>
              <a:t>ОБА</a:t>
            </a:r>
            <a:r>
              <a:rPr lang="ru-RU" sz="2400" b="1" dirty="0">
                <a:solidFill>
                  <a:schemeClr val="tx1"/>
                </a:solidFill>
              </a:rPr>
              <a:t> 				условия)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|</a:t>
            </a:r>
            <a:r>
              <a:rPr lang="ru-RU" sz="2400" b="1" dirty="0">
                <a:solidFill>
                  <a:schemeClr val="accent1"/>
                </a:solidFill>
              </a:rPr>
              <a:t> 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ИЛИ</a:t>
            </a:r>
            <a:r>
              <a:rPr lang="en-US" sz="2400" b="1" dirty="0">
                <a:solidFill>
                  <a:schemeClr val="tx1"/>
                </a:solidFill>
              </a:rPr>
              <a:t>” (</a:t>
            </a:r>
            <a:r>
              <a:rPr lang="ru-RU" sz="2400" b="1" dirty="0">
                <a:solidFill>
                  <a:schemeClr val="tx1"/>
                </a:solidFill>
              </a:rPr>
              <a:t>должно быть выполнено 				</a:t>
            </a:r>
            <a:r>
              <a:rPr lang="ru-RU" sz="2400" b="1" u="sng" dirty="0">
                <a:solidFill>
                  <a:schemeClr val="tx1"/>
                </a:solidFill>
              </a:rPr>
              <a:t>ХОТЯ</a:t>
            </a:r>
            <a:r>
              <a:rPr lang="ru-RU" sz="2400" b="1" dirty="0">
                <a:solidFill>
                  <a:schemeClr val="tx1"/>
                </a:solidFill>
              </a:rPr>
              <a:t> бы </a:t>
            </a:r>
            <a:r>
              <a:rPr lang="ru-RU" sz="2400" b="1" u="sng" dirty="0">
                <a:solidFill>
                  <a:schemeClr val="tx1"/>
                </a:solidFill>
              </a:rPr>
              <a:t>ОДНО</a:t>
            </a:r>
            <a:r>
              <a:rPr lang="ru-RU" sz="2400" b="1" dirty="0">
                <a:solidFill>
                  <a:schemeClr val="tx1"/>
                </a:solidFill>
              </a:rPr>
              <a:t> условие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7321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768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Subseting</a:t>
            </a:r>
            <a:r>
              <a:rPr lang="en-US" dirty="0"/>
              <a:t> </a:t>
            </a:r>
            <a:r>
              <a:rPr lang="ru-RU" dirty="0"/>
              <a:t>вектора – выбор нескольких (подмножества) элементов из вектора = Вычленение из вектора его части.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КВАДРАТНЫЕ</a:t>
            </a:r>
            <a:r>
              <a:rPr lang="ru-RU" dirty="0"/>
              <a:t> скобки</a:t>
            </a:r>
          </a:p>
          <a:p>
            <a:r>
              <a:rPr lang="ru-RU" dirty="0"/>
              <a:t>Первый вариант - указание в скобках ВЕКТОРА ПОРЯДКОВЫХ ЧИСЕЛ вектора</a:t>
            </a:r>
            <a:r>
              <a:rPr lang="en-US" dirty="0"/>
              <a:t>,</a:t>
            </a:r>
            <a:r>
              <a:rPr lang="ru-RU" dirty="0"/>
              <a:t> которые нужно выбрать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A[20]</a:t>
            </a:r>
          </a:p>
          <a:p>
            <a:pPr marL="45720" indent="0">
              <a:buNone/>
            </a:pPr>
            <a:r>
              <a:rPr lang="en-US" dirty="0"/>
              <a:t>A[20:26]</a:t>
            </a:r>
          </a:p>
          <a:p>
            <a:pPr marL="45720" indent="0">
              <a:buNone/>
            </a:pPr>
            <a:r>
              <a:rPr lang="en-US" dirty="0"/>
              <a:t>A[c(2,4,5)]</a:t>
            </a:r>
            <a:endParaRPr lang="ru-RU" dirty="0"/>
          </a:p>
          <a:p>
            <a:pPr marL="45720" indent="0">
              <a:buNone/>
            </a:pPr>
            <a:r>
              <a:rPr lang="en-US" dirty="0"/>
              <a:t>A[-c(2,3)] #</a:t>
            </a:r>
            <a:r>
              <a:rPr lang="ru-RU" dirty="0"/>
              <a:t>знак минус означает все кроме них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ru-RU" dirty="0"/>
              <a:t>Квадратные скобки могут быть слева от знака присваивания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A[c(2,4,5)] &lt;- c(34,6,78)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4785712"/>
          </a:xfrm>
        </p:spPr>
        <p:txBody>
          <a:bodyPr>
            <a:normAutofit/>
          </a:bodyPr>
          <a:lstStyle/>
          <a:p>
            <a:r>
              <a:rPr lang="ru-RU" dirty="0"/>
              <a:t>Второй вариант – в скобках используем логический ВЕКТОР который по длине РАВЕН исходному вектору. </a:t>
            </a:r>
          </a:p>
          <a:p>
            <a:pPr marL="45720" indent="0">
              <a:buNone/>
            </a:pPr>
            <a:r>
              <a:rPr lang="ru-RU" dirty="0"/>
              <a:t>Выбираются те элементы, у которых соответствующий по порядку элемент логического вектора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TRUE:</a:t>
            </a: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D[c(TRUE,FALSE,TRUE)] – </a:t>
            </a:r>
            <a:r>
              <a:rPr lang="ru-RU" dirty="0"/>
              <a:t>выбирает 1 и 3 элемент</a:t>
            </a:r>
          </a:p>
          <a:p>
            <a:pPr marL="45720" indent="0">
              <a:buNone/>
            </a:pPr>
            <a:r>
              <a:rPr lang="en-US" dirty="0"/>
              <a:t>D[D&lt;5] – </a:t>
            </a:r>
            <a:r>
              <a:rPr lang="ru-RU" dirty="0"/>
              <a:t>выбирает все элементы меньше 5 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Совокупность векторов одинаковой длинны</a:t>
            </a:r>
          </a:p>
          <a:p>
            <a:endParaRPr lang="ru-RU" sz="3600" dirty="0"/>
          </a:p>
          <a:p>
            <a:r>
              <a:rPr lang="ru-RU" sz="3600" dirty="0"/>
              <a:t>Фактически это таблица с данными</a:t>
            </a:r>
            <a:r>
              <a:rPr lang="en-US" sz="3600" dirty="0"/>
              <a:t>, </a:t>
            </a:r>
            <a:r>
              <a:rPr lang="ru-RU" sz="3600" dirty="0"/>
              <a:t>в которых колонки (</a:t>
            </a:r>
            <a:r>
              <a:rPr lang="en-US" sz="3600" dirty="0"/>
              <a:t>columns, variables</a:t>
            </a:r>
            <a:r>
              <a:rPr lang="ru-RU" sz="3600" dirty="0"/>
              <a:t>) – это вектора, а ряды</a:t>
            </a:r>
            <a:r>
              <a:rPr lang="en-US" sz="3600" dirty="0"/>
              <a:t> (rows, observations) – </a:t>
            </a:r>
            <a:r>
              <a:rPr lang="ru-RU" sz="3600" dirty="0"/>
              <a:t>это срезы по всем векторам</a:t>
            </a:r>
          </a:p>
        </p:txBody>
      </p:sp>
    </p:spTree>
    <p:extLst>
      <p:ext uri="{BB962C8B-B14F-4D97-AF65-F5344CB8AC3E}">
        <p14:creationId xmlns:p14="http://schemas.microsoft.com/office/powerpoint/2010/main" val="105240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3474720"/>
          </a:xfrm>
        </p:spPr>
        <p:txBody>
          <a:bodyPr>
            <a:normAutofit/>
          </a:bodyPr>
          <a:lstStyle/>
          <a:p>
            <a:r>
              <a:rPr lang="en-US" sz="3600" dirty="0" err="1"/>
              <a:t>data.frame</a:t>
            </a:r>
            <a:r>
              <a:rPr lang="en-US" sz="3600" dirty="0"/>
              <a:t> (</a:t>
            </a:r>
            <a:r>
              <a:rPr lang="ru-RU" sz="3600" dirty="0"/>
              <a:t>название колонки 1 = значения, название колонки 2 = значения, …)</a:t>
            </a:r>
          </a:p>
        </p:txBody>
      </p:sp>
    </p:spTree>
    <p:extLst>
      <p:ext uri="{BB962C8B-B14F-4D97-AF65-F5344CB8AC3E}">
        <p14:creationId xmlns:p14="http://schemas.microsoft.com/office/powerpoint/2010/main" val="422198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4425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*Первый способ</a:t>
            </a:r>
            <a:r>
              <a:rPr lang="en-US" sz="3200" dirty="0"/>
              <a:t>:</a:t>
            </a:r>
          </a:p>
          <a:p>
            <a:r>
              <a:rPr lang="ru-RU" sz="3200" dirty="0"/>
              <a:t>работает только для вычленения колонок (</a:t>
            </a:r>
            <a:r>
              <a:rPr lang="en-US" sz="3200" dirty="0"/>
              <a:t>variables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качестве ВЕКТОРОВ</a:t>
            </a:r>
          </a:p>
          <a:p>
            <a:r>
              <a:rPr lang="en-US" sz="3200" dirty="0"/>
              <a:t> </a:t>
            </a:r>
            <a:r>
              <a:rPr lang="ru-RU" sz="3200" dirty="0"/>
              <a:t>название </a:t>
            </a:r>
            <a:r>
              <a:rPr lang="en-US" sz="3200" dirty="0" err="1"/>
              <a:t>data.frame</a:t>
            </a:r>
            <a:r>
              <a:rPr lang="en-US" sz="4000" b="1" dirty="0"/>
              <a:t>$</a:t>
            </a:r>
            <a:r>
              <a:rPr lang="ru-RU" sz="3200" dirty="0"/>
              <a:t>название колонки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  <a:r>
              <a:rPr lang="en-US" sz="3200" b="1" dirty="0"/>
              <a:t>data$variable1 </a:t>
            </a:r>
            <a:r>
              <a:rPr lang="ru-RU" sz="3200" dirty="0"/>
              <a:t>- это </a:t>
            </a:r>
            <a:r>
              <a:rPr lang="ru-RU" sz="3200" b="1" dirty="0"/>
              <a:t>Вектор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140968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016" y="222961"/>
            <a:ext cx="8856984" cy="489654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u-RU" sz="3200" dirty="0"/>
              <a:t>Второй способ</a:t>
            </a:r>
          </a:p>
          <a:p>
            <a:r>
              <a:rPr lang="en-US" sz="3200" dirty="0"/>
              <a:t>data [</a:t>
            </a:r>
            <a:r>
              <a:rPr lang="en-US" sz="3200" dirty="0" err="1"/>
              <a:t>i</a:t>
            </a:r>
            <a:r>
              <a:rPr lang="en-US" sz="3800" b="1" dirty="0"/>
              <a:t>, </a:t>
            </a:r>
            <a:r>
              <a:rPr lang="en-US" sz="3200" dirty="0"/>
              <a:t>j] </a:t>
            </a:r>
            <a:r>
              <a:rPr lang="en-US" sz="3200" b="1" dirty="0"/>
              <a:t>– </a:t>
            </a:r>
            <a:r>
              <a:rPr lang="ru-RU" sz="3200" b="1" dirty="0"/>
              <a:t>ЗАПЯТАЯ!</a:t>
            </a:r>
            <a:endParaRPr lang="en-US" sz="3200" b="1" dirty="0"/>
          </a:p>
          <a:p>
            <a:pPr marL="45720" indent="0">
              <a:buNone/>
            </a:pPr>
            <a:endParaRPr lang="en-US" sz="3200" b="1" dirty="0"/>
          </a:p>
          <a:p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место для строк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rows</a:t>
            </a:r>
            <a:r>
              <a:rPr lang="ru-RU" sz="3200" dirty="0"/>
              <a:t> (</a:t>
            </a:r>
            <a:r>
              <a:rPr lang="en-US" sz="3200" dirty="0"/>
              <a:t>observations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j – </a:t>
            </a:r>
            <a:r>
              <a:rPr lang="ru-RU" sz="3200" dirty="0"/>
              <a:t>место для колонок (переменные) – </a:t>
            </a:r>
            <a:r>
              <a:rPr lang="en-US" sz="3200" dirty="0"/>
              <a:t>columns (variables)</a:t>
            </a:r>
            <a:endParaRPr lang="ru-RU" sz="3200" dirty="0"/>
          </a:p>
          <a:p>
            <a:r>
              <a:rPr lang="en-US" sz="3200" dirty="0" err="1"/>
              <a:t>i,j</a:t>
            </a:r>
            <a:r>
              <a:rPr lang="en-US" sz="3200" dirty="0"/>
              <a:t> – a) </a:t>
            </a:r>
            <a:r>
              <a:rPr lang="ru-RU" sz="3200" dirty="0"/>
              <a:t>ВЕКТОР порядковых номеров </a:t>
            </a:r>
          </a:p>
          <a:p>
            <a:pPr marL="914400" lvl="3" indent="0">
              <a:buNone/>
            </a:pPr>
            <a:r>
              <a:rPr lang="en-US" sz="3200" dirty="0"/>
              <a:t>b) </a:t>
            </a:r>
            <a:r>
              <a:rPr lang="ru-RU" sz="3200" dirty="0"/>
              <a:t>логический вектор</a:t>
            </a:r>
            <a:r>
              <a:rPr lang="en-US" sz="3200" dirty="0"/>
              <a:t> 	</a:t>
            </a:r>
            <a:r>
              <a:rPr lang="ru-RU" sz="2600" dirty="0"/>
              <a:t> </a:t>
            </a:r>
          </a:p>
          <a:p>
            <a:pPr marL="45720" indent="0">
              <a:buNone/>
            </a:pPr>
            <a:r>
              <a:rPr lang="ru-RU" sz="3200" dirty="0"/>
              <a:t>	</a:t>
            </a:r>
            <a:r>
              <a:rPr lang="en-US" sz="3200" dirty="0"/>
              <a:t>c)</a:t>
            </a:r>
            <a:r>
              <a:rPr lang="ru-RU" sz="3200" dirty="0"/>
              <a:t> ВЕКТОР названий  (в КАВЫЧКАХ) 			рядов/колонок</a:t>
            </a:r>
          </a:p>
          <a:p>
            <a:r>
              <a:rPr lang="ru-RU" sz="3200" b="1" dirty="0"/>
              <a:t>пропущенное</a:t>
            </a:r>
            <a:r>
              <a:rPr lang="ru-RU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dirty="0"/>
              <a:t>j </a:t>
            </a:r>
            <a:r>
              <a:rPr lang="ru-RU" sz="3200" dirty="0"/>
              <a:t>означает ВСЕ ряды или колонки 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r>
              <a:rPr lang="ru-RU" sz="3200" dirty="0"/>
              <a:t>РЕЗУЛЬТАТ</a:t>
            </a:r>
            <a:r>
              <a:rPr lang="en-US" sz="3200" dirty="0"/>
              <a:t>: </a:t>
            </a:r>
            <a:r>
              <a:rPr lang="ru-RU" sz="3200" dirty="0"/>
              <a:t>Вектор или </a:t>
            </a:r>
            <a:r>
              <a:rPr lang="en-US" sz="3200" b="1" dirty="0" err="1"/>
              <a:t>Data.frame</a:t>
            </a:r>
            <a:endParaRPr lang="en-US" sz="3200" b="1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475656" y="908720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7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r>
              <a:rPr lang="ru-RU" dirty="0"/>
              <a:t>Все что после символа </a:t>
            </a:r>
            <a:r>
              <a:rPr lang="en-US" dirty="0"/>
              <a:t>#</a:t>
            </a:r>
            <a:r>
              <a:rPr lang="ru-RU" dirty="0"/>
              <a:t> - это комментарий, не воспринимается как команда к действию</a:t>
            </a:r>
          </a:p>
          <a:p>
            <a:endParaRPr lang="ru-RU" dirty="0"/>
          </a:p>
          <a:p>
            <a:r>
              <a:rPr lang="en-US" dirty="0"/>
              <a:t>#### </a:t>
            </a:r>
            <a:r>
              <a:rPr lang="ru-RU" dirty="0"/>
              <a:t>Глава 1</a:t>
            </a:r>
            <a:r>
              <a:rPr lang="en-US" dirty="0"/>
              <a:t>#####</a:t>
            </a:r>
            <a:r>
              <a:rPr lang="ru-RU" dirty="0"/>
              <a:t> фраза окруженная коментариями становится секцией в коде между которыми легко передвигаться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R</a:t>
            </a:r>
            <a:r>
              <a:rPr lang="ru-RU" dirty="0"/>
              <a:t> – ленивый язык (</a:t>
            </a:r>
            <a:r>
              <a:rPr lang="en-US" dirty="0"/>
              <a:t>lazy language</a:t>
            </a:r>
            <a:r>
              <a:rPr lang="ru-RU" dirty="0"/>
              <a:t>) – старается домыслить за тебя и выполнить команду. Намного реже, чем в других языках возникает ошибка </a:t>
            </a:r>
          </a:p>
          <a:p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5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560840" cy="406563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Совокупность разномастных объектов</a:t>
            </a:r>
          </a:p>
          <a:p>
            <a:r>
              <a:rPr lang="ru-RU" sz="3600" dirty="0"/>
              <a:t>В качестве элементов </a:t>
            </a:r>
            <a:r>
              <a:rPr lang="en-US" sz="3600" dirty="0"/>
              <a:t>list </a:t>
            </a:r>
            <a:r>
              <a:rPr lang="ru-RU" sz="3600" dirty="0"/>
              <a:t>может быть вектор, </a:t>
            </a:r>
            <a:r>
              <a:rPr lang="en-US" sz="3600" dirty="0" err="1"/>
              <a:t>data.frame</a:t>
            </a:r>
            <a:r>
              <a:rPr lang="en-US" sz="3600" dirty="0"/>
              <a:t>, list </a:t>
            </a:r>
            <a:r>
              <a:rPr lang="ru-RU" sz="3600" dirty="0"/>
              <a:t>и вообще любой допустимый объект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У элементов </a:t>
            </a:r>
            <a:r>
              <a:rPr lang="en-US" sz="3600" dirty="0"/>
              <a:t>list </a:t>
            </a:r>
            <a:r>
              <a:rPr lang="ru-RU" sz="3600" dirty="0"/>
              <a:t>есть порядковый номер и может быть название</a:t>
            </a:r>
            <a:endParaRPr lang="en-US" sz="3600" dirty="0"/>
          </a:p>
          <a:p>
            <a:r>
              <a:rPr lang="ru-RU" sz="3600" dirty="0"/>
              <a:t>Создание </a:t>
            </a:r>
            <a:r>
              <a:rPr lang="en-US" sz="3600" dirty="0"/>
              <a:t>list:</a:t>
            </a:r>
          </a:p>
          <a:p>
            <a:pPr marL="45720" indent="0">
              <a:buNone/>
            </a:pPr>
            <a:r>
              <a:rPr lang="en-US" sz="3600" dirty="0"/>
              <a:t>list(</a:t>
            </a:r>
            <a:r>
              <a:rPr lang="ru-RU" sz="3600" dirty="0"/>
              <a:t>название элемента1=значение элемента1, название элемента2=значение2</a:t>
            </a:r>
            <a:r>
              <a:rPr lang="en-US" sz="3600" dirty="0"/>
              <a:t>,…)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list(a=4, b=c(“</a:t>
            </a:r>
            <a:r>
              <a:rPr lang="en-US" sz="3600" b="1" dirty="0" err="1"/>
              <a:t>a”,”b</a:t>
            </a:r>
            <a:r>
              <a:rPr lang="en-US" sz="3600" b="1" dirty="0"/>
              <a:t>”), c=(“</a:t>
            </a:r>
            <a:r>
              <a:rPr lang="ru-RU" sz="3600" b="1" dirty="0"/>
              <a:t>Мороз и солнце</a:t>
            </a:r>
            <a:r>
              <a:rPr lang="en-US" sz="3600" b="1" dirty="0"/>
              <a:t>”))</a:t>
            </a:r>
            <a:r>
              <a:rPr lang="ru-RU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6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80920" cy="478571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 помощью</a:t>
            </a:r>
            <a:r>
              <a:rPr lang="en-US" sz="3600" dirty="0"/>
              <a:t> $ </a:t>
            </a:r>
            <a:r>
              <a:rPr lang="ru-RU" sz="3600" dirty="0"/>
              <a:t>по названию элемента</a:t>
            </a:r>
            <a:r>
              <a:rPr lang="en-US" sz="3600" dirty="0"/>
              <a:t>: </a:t>
            </a:r>
            <a:endParaRPr lang="ru-RU" sz="3600" dirty="0"/>
          </a:p>
          <a:p>
            <a:pPr marL="45720" indent="0">
              <a:buNone/>
            </a:pPr>
            <a:r>
              <a:rPr lang="en-US" sz="3600" b="1" dirty="0"/>
              <a:t>list1$data</a:t>
            </a:r>
          </a:p>
          <a:p>
            <a:r>
              <a:rPr lang="ru-RU" sz="3600" dirty="0"/>
              <a:t>С помощью </a:t>
            </a:r>
            <a:r>
              <a:rPr lang="en-US" sz="3600" dirty="0"/>
              <a:t>[[]] </a:t>
            </a:r>
            <a:r>
              <a:rPr lang="ru-RU" sz="3600" dirty="0"/>
              <a:t>внутри либо ОДНО название элементов либо ОДИН порядковый номер</a:t>
            </a:r>
            <a:endParaRPr lang="en-US" sz="3600" dirty="0"/>
          </a:p>
          <a:p>
            <a:pPr marL="4572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Двойные скобки!</a:t>
            </a:r>
          </a:p>
          <a:p>
            <a:pPr marL="45720" indent="0">
              <a:buNone/>
            </a:pPr>
            <a:r>
              <a:rPr lang="en-US" sz="3600" b="1" dirty="0"/>
              <a:t>list1[[“data”]] – </a:t>
            </a:r>
            <a:r>
              <a:rPr lang="ru-RU" sz="3600" b="1" dirty="0"/>
              <a:t>в кавычках</a:t>
            </a:r>
          </a:p>
          <a:p>
            <a:pPr marL="45720" indent="0">
              <a:buNone/>
            </a:pPr>
            <a:r>
              <a:rPr lang="en-US" sz="3600" b="1" dirty="0"/>
              <a:t>list1[[2]]</a:t>
            </a:r>
            <a:endParaRPr lang="ru-RU" sz="3600" b="1" dirty="0"/>
          </a:p>
          <a:p>
            <a:pPr marL="45720" indent="0">
              <a:buNone/>
            </a:pPr>
            <a:endParaRPr lang="ru-RU" sz="3600" dirty="0"/>
          </a:p>
          <a:p>
            <a:r>
              <a:rPr lang="ru-RU" sz="3600" dirty="0"/>
              <a:t>В случае использования </a:t>
            </a:r>
            <a:r>
              <a:rPr lang="ru-RU" sz="3600" b="1" dirty="0"/>
              <a:t>одинарных</a:t>
            </a:r>
            <a:r>
              <a:rPr lang="ru-RU" sz="3600" dirty="0"/>
              <a:t> скобок </a:t>
            </a:r>
            <a:r>
              <a:rPr lang="en-US" sz="3600" dirty="0"/>
              <a:t>[] </a:t>
            </a:r>
            <a:r>
              <a:rPr lang="ru-RU" sz="3600" dirty="0"/>
              <a:t>выдает </a:t>
            </a:r>
            <a:r>
              <a:rPr lang="en-US" sz="3600" dirty="0"/>
              <a:t>list</a:t>
            </a:r>
            <a:r>
              <a:rPr lang="ru-RU" sz="3600" dirty="0"/>
              <a:t>!</a:t>
            </a: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list1[“data”] </a:t>
            </a:r>
            <a:r>
              <a:rPr lang="ru-RU" sz="3600" b="1" dirty="0"/>
              <a:t> - новый </a:t>
            </a:r>
            <a:r>
              <a:rPr lang="en-US" sz="3600" b="1" dirty="0"/>
              <a:t>list </a:t>
            </a:r>
            <a:r>
              <a:rPr lang="ru-RU" sz="3600" b="1" dirty="0"/>
              <a:t>из одного элемента старого</a:t>
            </a:r>
          </a:p>
          <a:p>
            <a:pPr marL="45720" indent="0">
              <a:buNone/>
            </a:pPr>
            <a:r>
              <a:rPr lang="en-US" sz="3600" b="1" dirty="0"/>
              <a:t>list1[</a:t>
            </a:r>
            <a:r>
              <a:rPr lang="ru-RU" sz="3600" b="1" dirty="0"/>
              <a:t>с(1,3)</a:t>
            </a:r>
            <a:r>
              <a:rPr lang="en-US" sz="3600" b="1" dirty="0"/>
              <a:t>]</a:t>
            </a:r>
            <a:r>
              <a:rPr lang="ru-RU" sz="3600" b="1" dirty="0"/>
              <a:t> - </a:t>
            </a:r>
            <a:r>
              <a:rPr lang="en-US" sz="3600" b="1" dirty="0"/>
              <a:t>list </a:t>
            </a:r>
            <a:r>
              <a:rPr lang="ru-RU" sz="3600" b="1" dirty="0"/>
              <a:t>из первого и второго элемента старого</a:t>
            </a:r>
          </a:p>
        </p:txBody>
      </p:sp>
    </p:spTree>
    <p:extLst>
      <p:ext uri="{BB962C8B-B14F-4D97-AF65-F5344CB8AC3E}">
        <p14:creationId xmlns:p14="http://schemas.microsoft.com/office/powerpoint/2010/main" val="36651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Присваивание значения объекту</a:t>
            </a:r>
          </a:p>
          <a:p>
            <a:pPr marL="45720" indent="0">
              <a:buNone/>
            </a:pPr>
            <a:r>
              <a:rPr lang="ru-RU" dirty="0"/>
              <a:t> Название объекта </a:t>
            </a:r>
            <a:r>
              <a:rPr lang="en-US" sz="4400" b="1" dirty="0"/>
              <a:t>&lt;-</a:t>
            </a:r>
            <a:r>
              <a:rPr lang="en-US" dirty="0"/>
              <a:t> </a:t>
            </a:r>
            <a:r>
              <a:rPr lang="ru-RU" dirty="0"/>
              <a:t> Значение</a:t>
            </a:r>
            <a:endParaRPr lang="en-US" dirty="0"/>
          </a:p>
          <a:p>
            <a:pPr marL="45720" indent="0">
              <a:buNone/>
            </a:pPr>
            <a:r>
              <a:rPr lang="ru-RU" i="1" dirty="0"/>
              <a:t>Если нет знака присваивания ничего не создается и не изменяется, только выводиться на экран </a:t>
            </a:r>
            <a:endParaRPr lang="en-US" i="1" dirty="0"/>
          </a:p>
          <a:p>
            <a:pPr marL="45720" indent="0">
              <a:buNone/>
            </a:pPr>
            <a:endParaRPr lang="ru-RU" dirty="0"/>
          </a:p>
          <a:p>
            <a:r>
              <a:rPr lang="ru-RU" sz="2400" dirty="0"/>
              <a:t>Функция</a:t>
            </a:r>
          </a:p>
          <a:p>
            <a:pPr marL="45720" indent="0">
              <a:buNone/>
            </a:pPr>
            <a:r>
              <a:rPr lang="ru-RU" dirty="0"/>
              <a:t>Название функции</a:t>
            </a:r>
            <a:r>
              <a:rPr lang="en-US" dirty="0"/>
              <a:t> </a:t>
            </a:r>
            <a:r>
              <a:rPr lang="ru-RU" sz="3600" b="1" dirty="0">
                <a:solidFill>
                  <a:schemeClr val="tx1"/>
                </a:solidFill>
              </a:rPr>
              <a:t>(</a:t>
            </a:r>
            <a:r>
              <a:rPr lang="ru-RU" dirty="0"/>
              <a:t>название параметра1 </a:t>
            </a:r>
            <a:r>
              <a:rPr lang="ru-RU" sz="3600" b="1" dirty="0"/>
              <a:t>=</a:t>
            </a:r>
            <a:r>
              <a:rPr lang="ru-RU" dirty="0"/>
              <a:t> значение параметра</a:t>
            </a:r>
            <a:r>
              <a:rPr lang="ru-RU" sz="3600" b="1" dirty="0"/>
              <a:t>,</a:t>
            </a:r>
            <a:r>
              <a:rPr lang="ru-RU" dirty="0"/>
              <a:t> название параметра2 = значение параметра2</a:t>
            </a:r>
            <a:r>
              <a:rPr lang="en-US" dirty="0"/>
              <a:t>, …</a:t>
            </a:r>
            <a:r>
              <a:rPr lang="en-US" sz="3600" b="1" dirty="0"/>
              <a:t>)</a:t>
            </a:r>
            <a:endParaRPr lang="ru-RU" sz="3600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677267" y="3091733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69996" y="3765345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009078" y="1124744"/>
            <a:ext cx="20288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72000" y="4149080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639790" y="3127470"/>
            <a:ext cx="260412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Шуточная 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стену</a:t>
            </a:r>
            <a:r>
              <a:rPr lang="ru-RU" dirty="0"/>
              <a:t>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(</a:t>
            </a:r>
            <a:r>
              <a:rPr lang="ru-RU" b="1" dirty="0">
                <a:solidFill>
                  <a:schemeClr val="tx1"/>
                </a:solidFill>
              </a:rPr>
              <a:t>что</a:t>
            </a:r>
            <a:r>
              <a:rPr lang="ru-RU" dirty="0"/>
              <a:t>=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стена</a:t>
            </a:r>
            <a:r>
              <a:rPr lang="ru-RU" dirty="0"/>
              <a:t>,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Последовательность</a:t>
            </a:r>
            <a:r>
              <a:rPr lang="ru-RU" dirty="0"/>
              <a:t> от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ru-RU" dirty="0"/>
              <a:t> до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ru-RU" dirty="0"/>
              <a:t> с </a:t>
            </a:r>
            <a:r>
              <a:rPr lang="ru-RU" b="1" dirty="0">
                <a:solidFill>
                  <a:schemeClr val="tx1"/>
                </a:solidFill>
              </a:rPr>
              <a:t>шагом</a:t>
            </a:r>
            <a:r>
              <a:rPr lang="ru-RU" dirty="0"/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seq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en-US" dirty="0"/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Линейная регрессия </a:t>
            </a:r>
            <a:r>
              <a:rPr lang="ru-RU" dirty="0"/>
              <a:t>на </a:t>
            </a:r>
            <a:r>
              <a:rPr lang="ru-RU" b="1" dirty="0">
                <a:solidFill>
                  <a:schemeClr val="tx1"/>
                </a:solidFill>
              </a:rPr>
              <a:t>данных</a:t>
            </a:r>
            <a:r>
              <a:rPr lang="ru-RU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 c </a:t>
            </a:r>
            <a:r>
              <a:rPr lang="ru-RU" b="1" dirty="0">
                <a:solidFill>
                  <a:schemeClr val="tx1"/>
                </a:solidFill>
              </a:rPr>
              <a:t>зависимой переменной</a:t>
            </a:r>
            <a:r>
              <a:rPr lang="ru-RU" b="1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tx1"/>
                </a:solidFill>
              </a:rPr>
              <a:t>независимой 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.</a:t>
            </a:r>
            <a:r>
              <a:rPr lang="ru-RU" dirty="0"/>
              <a:t>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lm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Синий цвет </a:t>
            </a:r>
            <a:r>
              <a:rPr lang="ru-RU" dirty="0"/>
              <a:t>– название функции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Черный</a:t>
            </a:r>
            <a:r>
              <a:rPr lang="ru-RU" dirty="0"/>
              <a:t> – название параметра функции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Зеленый</a:t>
            </a:r>
            <a:r>
              <a:rPr lang="ru-RU" dirty="0"/>
              <a:t> – значение параметра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4103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Функция всегда стоит слева от знака присваивания</a:t>
            </a:r>
          </a:p>
          <a:p>
            <a:r>
              <a:rPr lang="en-US" dirty="0"/>
              <a:t>seq(1,40,by=2) &lt;- 353 (</a:t>
            </a:r>
            <a:r>
              <a:rPr lang="ru-RU" dirty="0"/>
              <a:t>ОШИБКА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Сокращенное обозначение функции</a:t>
            </a:r>
            <a:r>
              <a:rPr lang="en-US" dirty="0"/>
              <a:t> </a:t>
            </a:r>
            <a:r>
              <a:rPr lang="ru-RU" dirty="0"/>
              <a:t>со своим синтаксисом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Примеры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1+1         вместо </a:t>
            </a:r>
            <a:r>
              <a:rPr lang="en-US" dirty="0"/>
              <a:t>          </a:t>
            </a:r>
            <a:r>
              <a:rPr lang="ru-RU" dirty="0"/>
              <a:t>      </a:t>
            </a:r>
            <a:r>
              <a:rPr lang="en-US" dirty="0"/>
              <a:t> sum(1,1)</a:t>
            </a:r>
            <a:endParaRPr lang="ru-RU" dirty="0"/>
          </a:p>
          <a:p>
            <a:r>
              <a:rPr lang="ru-RU" dirty="0"/>
              <a:t>2</a:t>
            </a:r>
            <a:r>
              <a:rPr lang="en-US" dirty="0"/>
              <a:t>^3         </a:t>
            </a:r>
            <a:r>
              <a:rPr lang="ru-RU" dirty="0"/>
              <a:t>вместо                  `^`(2,3)</a:t>
            </a:r>
          </a:p>
          <a:p>
            <a:r>
              <a:rPr lang="en-US" dirty="0"/>
              <a:t>1:50</a:t>
            </a:r>
            <a:r>
              <a:rPr lang="ru-RU" dirty="0"/>
              <a:t>        вместо        </a:t>
            </a:r>
            <a:r>
              <a:rPr lang="en-US" dirty="0"/>
              <a:t>seq(from=1, to=50, by=1)</a:t>
            </a:r>
          </a:p>
          <a:p>
            <a:r>
              <a:rPr lang="en-US" dirty="0"/>
              <a:t>? seq        </a:t>
            </a:r>
            <a:r>
              <a:rPr lang="ru-RU" dirty="0"/>
              <a:t>вместо </a:t>
            </a:r>
            <a:r>
              <a:rPr lang="en-US" dirty="0"/>
              <a:t>      help(seq)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1" dirty="0"/>
              <a:t>В качестве значения параметра функции может выступать другая функция или объект</a:t>
            </a:r>
          </a:p>
          <a:p>
            <a:pPr marL="45720" indent="0">
              <a:buNone/>
            </a:pPr>
            <a:endParaRPr lang="ru-RU" sz="3200" b="1" dirty="0"/>
          </a:p>
          <a:p>
            <a:pPr marL="45720" indent="0">
              <a:buNone/>
            </a:pPr>
            <a:r>
              <a:rPr lang="ru-RU" sz="3200" dirty="0"/>
              <a:t>функцию можно написать в сколько угодно строк</a:t>
            </a:r>
            <a:endParaRPr lang="en-US" sz="32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48680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Вектор – это просто последовательность значений . Это базовый объект в </a:t>
            </a:r>
            <a:r>
              <a:rPr lang="en-US" sz="3200" dirty="0"/>
              <a:t>R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a &lt;- 1 #</a:t>
            </a:r>
            <a:r>
              <a:rPr lang="ru-RU" sz="3200" dirty="0"/>
              <a:t>создает</a:t>
            </a:r>
            <a:r>
              <a:rPr lang="en-US" sz="3200" dirty="0"/>
              <a:t> </a:t>
            </a:r>
            <a:r>
              <a:rPr lang="ru-RU" sz="3200" dirty="0"/>
              <a:t>вектор длинной 1</a:t>
            </a:r>
          </a:p>
        </p:txBody>
      </p:sp>
    </p:spTree>
    <p:extLst>
      <p:ext uri="{BB962C8B-B14F-4D97-AF65-F5344CB8AC3E}">
        <p14:creationId xmlns:p14="http://schemas.microsoft.com/office/powerpoint/2010/main" val="21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r>
              <a:rPr lang="en-US" b="1" dirty="0"/>
              <a:t>Integer</a:t>
            </a:r>
          </a:p>
          <a:p>
            <a:pPr marL="45720" indent="0">
              <a:buNone/>
            </a:pPr>
            <a:r>
              <a:rPr lang="en-US" dirty="0"/>
              <a:t>-1,0,1,2,3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Numeric</a:t>
            </a:r>
          </a:p>
          <a:p>
            <a:pPr marL="45720" indent="0">
              <a:buNone/>
            </a:pPr>
            <a:r>
              <a:rPr lang="en-US" dirty="0"/>
              <a:t>0.1,0.2,0.3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Character</a:t>
            </a:r>
            <a:r>
              <a:rPr lang="ru-RU" b="1" dirty="0"/>
              <a:t> – строковые переменные. КАВЫЧКИ</a:t>
            </a:r>
          </a:p>
          <a:p>
            <a:pPr marL="4572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want to 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одинарные корычки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‘lamp'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12032" y="3928686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2411760" y="3831773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97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2010</TotalTime>
  <Words>1038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Georgia</vt:lpstr>
      <vt:lpstr>Times New Roman</vt:lpstr>
      <vt:lpstr>Trebuchet MS</vt:lpstr>
      <vt:lpstr>Воздушный поток</vt:lpstr>
      <vt:lpstr>Введение в R</vt:lpstr>
      <vt:lpstr>Язык R</vt:lpstr>
      <vt:lpstr>Синтаксис</vt:lpstr>
      <vt:lpstr>Примеры</vt:lpstr>
      <vt:lpstr>Примеры</vt:lpstr>
      <vt:lpstr>Оператор</vt:lpstr>
      <vt:lpstr>Синтаксис</vt:lpstr>
      <vt:lpstr>Вектор</vt:lpstr>
      <vt:lpstr>Классы вектора</vt:lpstr>
      <vt:lpstr>Классы значений вектора</vt:lpstr>
      <vt:lpstr>PowerPoint Presentation</vt:lpstr>
      <vt:lpstr>Логические операторы</vt:lpstr>
      <vt:lpstr>*Subseting</vt:lpstr>
      <vt:lpstr>*Subseting</vt:lpstr>
      <vt:lpstr>Класс Data.frame</vt:lpstr>
      <vt:lpstr>Создание Data.frame</vt:lpstr>
      <vt:lpstr>Subsetting Data.frame</vt:lpstr>
      <vt:lpstr>Subsetting Data.frame</vt:lpstr>
      <vt:lpstr>Subsetting Data.frame</vt:lpstr>
      <vt:lpstr>Класс list</vt:lpstr>
      <vt:lpstr>Subsetting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Pletenev, Anton</cp:lastModifiedBy>
  <cp:revision>61</cp:revision>
  <dcterms:created xsi:type="dcterms:W3CDTF">2019-01-22T14:00:46Z</dcterms:created>
  <dcterms:modified xsi:type="dcterms:W3CDTF">2021-02-21T23:27:51Z</dcterms:modified>
</cp:coreProperties>
</file>