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0" r:id="rId6"/>
    <p:sldId id="264" r:id="rId7"/>
    <p:sldId id="265" r:id="rId8"/>
    <p:sldId id="271" r:id="rId9"/>
    <p:sldId id="272" r:id="rId10"/>
    <p:sldId id="268" r:id="rId11"/>
    <p:sldId id="278" r:id="rId12"/>
    <p:sldId id="273" r:id="rId13"/>
    <p:sldId id="274" r:id="rId14"/>
    <p:sldId id="275" r:id="rId15"/>
    <p:sldId id="279" r:id="rId16"/>
    <p:sldId id="276" r:id="rId17"/>
    <p:sldId id="277"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DrAHScFsOBkfE7FoPA91A==" hashData="szBulHGZPaqqt1DQU+V168OgWNXamqaH9mefvmsYSwIDnBJJk4bGLXOqP7+bylVM9rzkZxFqb72FMWkgT4Ht1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94"/>
  </p:normalViewPr>
  <p:slideViewPr>
    <p:cSldViewPr snapToGrid="0">
      <p:cViewPr varScale="1">
        <p:scale>
          <a:sx n="121" d="100"/>
          <a:sy n="121" d="100"/>
        </p:scale>
        <p:origin x="9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g Ngoc Hoang Thanh" userId="13e7a03477e24249" providerId="LiveId" clId="{32B8E511-8BC4-BB40-BF1C-CE01C26DD78D}"/>
    <pc:docChg chg="modSld">
      <pc:chgData name="Dang Ngoc Hoang Thanh" userId="13e7a03477e24249" providerId="LiveId" clId="{32B8E511-8BC4-BB40-BF1C-CE01C26DD78D}" dt="2022-08-17T13:53:24.325" v="1"/>
      <pc:docMkLst>
        <pc:docMk/>
      </pc:docMkLst>
      <pc:sldChg chg="addSp delSp modSp">
        <pc:chgData name="Dang Ngoc Hoang Thanh" userId="13e7a03477e24249" providerId="LiveId" clId="{32B8E511-8BC4-BB40-BF1C-CE01C26DD78D}" dt="2022-08-17T13:53:24.325" v="1"/>
        <pc:sldMkLst>
          <pc:docMk/>
          <pc:sldMk cId="3798766004" sldId="256"/>
        </pc:sldMkLst>
        <pc:picChg chg="add mod">
          <ac:chgData name="Dang Ngoc Hoang Thanh" userId="13e7a03477e24249" providerId="LiveId" clId="{32B8E511-8BC4-BB40-BF1C-CE01C26DD78D}" dt="2022-08-17T13:53:24.325" v="1"/>
          <ac:picMkLst>
            <pc:docMk/>
            <pc:sldMk cId="3798766004" sldId="256"/>
            <ac:picMk id="2" creationId="{7C278372-3C46-E9B3-D1AE-6A0F2892C3A6}"/>
          </ac:picMkLst>
        </pc:picChg>
        <pc:picChg chg="del">
          <ac:chgData name="Dang Ngoc Hoang Thanh" userId="13e7a03477e24249" providerId="LiveId" clId="{32B8E511-8BC4-BB40-BF1C-CE01C26DD78D}" dt="2022-08-17T13:53:22.386" v="0" actId="478"/>
          <ac:picMkLst>
            <pc:docMk/>
            <pc:sldMk cId="3798766004" sldId="256"/>
            <ac:picMk id="9" creationId="{E854517F-4322-413B-A430-96D07165358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C377E0-8C76-4936-B12A-00BFC9B9A43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A96FCFE7-138E-467C-8ED5-CCF65929CBDF}">
      <dgm:prSet phldrT="[Text]" custT="1"/>
      <dgm:spPr/>
      <dgm:t>
        <a:bodyPr/>
        <a:lstStyle/>
        <a:p>
          <a:pPr>
            <a:buNone/>
          </a:pPr>
          <a:r>
            <a:rPr lang="en-US" sz="2800" b="1" dirty="0">
              <a:solidFill>
                <a:srgbClr val="7030A0"/>
              </a:solidFill>
              <a:latin typeface="Times New Roman" panose="02020603050405020304" pitchFamily="18" charset="0"/>
              <a:cs typeface="Times New Roman" panose="02020603050405020304" pitchFamily="18" charset="0"/>
            </a:rPr>
            <a:t>BÀI 1</a:t>
          </a:r>
        </a:p>
      </dgm:t>
    </dgm:pt>
    <dgm:pt modelId="{E5149ECA-7DC3-48A0-9997-870892AD402D}" type="parTrans" cxnId="{BD03294A-21C9-4B29-A2D4-4DE58D728156}">
      <dgm:prSet/>
      <dgm:spPr/>
      <dgm:t>
        <a:bodyPr/>
        <a:lstStyle/>
        <a:p>
          <a:endParaRPr lang="en-US"/>
        </a:p>
      </dgm:t>
    </dgm:pt>
    <dgm:pt modelId="{C829FBF3-4534-46A1-AE5D-E780B999EF6C}" type="sibTrans" cxnId="{BD03294A-21C9-4B29-A2D4-4DE58D728156}">
      <dgm:prSet/>
      <dgm:spPr/>
      <dgm:t>
        <a:bodyPr/>
        <a:lstStyle/>
        <a:p>
          <a:endParaRPr lang="en-US"/>
        </a:p>
      </dgm:t>
    </dgm:pt>
    <dgm:pt modelId="{6A42889D-5B35-4B71-AF12-495B9EEDC020}">
      <dgm:prSet phldrT="[Text]" custT="1"/>
      <dgm:spPr/>
      <dgm:t>
        <a:bodyPr/>
        <a:lstStyle/>
        <a:p>
          <a:pPr algn="just">
            <a:buNone/>
          </a:pPr>
          <a:r>
            <a:rPr lang="vi-VN" sz="2400" noProof="1">
              <a:latin typeface="Times New Roman" panose="02020603050405020304" pitchFamily="18" charset="0"/>
              <a:cs typeface="Times New Roman" panose="02020603050405020304" pitchFamily="18" charset="0"/>
            </a:rPr>
            <a:t>Viết chương trình khởi tạo 10,000 số nguyên ngẫu nhiên từ 0 đến 9, và lưu các giá trị đó vào cây nhị phân tìm kiếm. Sử dụng một trong ba thuật toán Traverse để in ra các giá trị và hiển thị số lần mà chúng xuất hiện trên cây nhị phân</a:t>
          </a:r>
          <a:r>
            <a:rPr lang="vi-VN" sz="2500" noProof="1">
              <a:latin typeface="Times New Roman" panose="02020603050405020304" pitchFamily="18" charset="0"/>
              <a:cs typeface="Times New Roman" panose="02020603050405020304" pitchFamily="18" charset="0"/>
            </a:rPr>
            <a:t>.</a:t>
          </a:r>
        </a:p>
      </dgm:t>
    </dgm:pt>
    <dgm:pt modelId="{F4BB9EE4-9CD4-48A9-8642-4C1A40D291E9}" type="parTrans" cxnId="{6499E02A-A552-4B0C-A720-FEC6D411B76D}">
      <dgm:prSet/>
      <dgm:spPr/>
      <dgm:t>
        <a:bodyPr/>
        <a:lstStyle/>
        <a:p>
          <a:endParaRPr lang="en-US"/>
        </a:p>
      </dgm:t>
    </dgm:pt>
    <dgm:pt modelId="{2BAA60CB-115B-4208-806D-4E0441DBABDF}" type="sibTrans" cxnId="{6499E02A-A552-4B0C-A720-FEC6D411B76D}">
      <dgm:prSet/>
      <dgm:spPr/>
      <dgm:t>
        <a:bodyPr/>
        <a:lstStyle/>
        <a:p>
          <a:endParaRPr lang="en-US"/>
        </a:p>
      </dgm:t>
    </dgm:pt>
    <dgm:pt modelId="{B12F98CF-6DCE-4704-93A4-6FE1348E4EE3}">
      <dgm:prSet phldrT="[Text]"/>
      <dgm:spPr/>
      <dgm:t>
        <a:bodyPr/>
        <a:lstStyle/>
        <a:p>
          <a:pPr>
            <a:buNone/>
          </a:pPr>
          <a:r>
            <a:rPr lang="en-US" b="1" dirty="0">
              <a:solidFill>
                <a:srgbClr val="7030A0"/>
              </a:solidFill>
              <a:latin typeface="Times New Roman" panose="02020603050405020304" pitchFamily="18" charset="0"/>
              <a:cs typeface="Times New Roman" panose="02020603050405020304" pitchFamily="18" charset="0"/>
            </a:rPr>
            <a:t>BÀI 2</a:t>
          </a:r>
        </a:p>
      </dgm:t>
    </dgm:pt>
    <dgm:pt modelId="{3645E6A9-459B-49F4-A85D-2132D26CBD3B}" type="parTrans" cxnId="{BC7CA962-EF28-4735-9631-E5167D1F72CD}">
      <dgm:prSet/>
      <dgm:spPr/>
      <dgm:t>
        <a:bodyPr/>
        <a:lstStyle/>
        <a:p>
          <a:endParaRPr lang="en-US"/>
        </a:p>
      </dgm:t>
    </dgm:pt>
    <dgm:pt modelId="{A1AF4E51-0442-4ACD-B7B1-8B88AFC715D7}" type="sibTrans" cxnId="{BC7CA962-EF28-4735-9631-E5167D1F72CD}">
      <dgm:prSet/>
      <dgm:spPr/>
      <dgm:t>
        <a:bodyPr/>
        <a:lstStyle/>
        <a:p>
          <a:endParaRPr lang="en-US"/>
        </a:p>
      </dgm:t>
    </dgm:pt>
    <dgm:pt modelId="{E777A388-F659-4577-B5FF-FBBEB901A828}">
      <dgm:prSet phldrT="[Text]" custT="1"/>
      <dgm:spPr/>
      <dgm:t>
        <a:bodyPr/>
        <a:lstStyle/>
        <a:p>
          <a:pPr algn="just">
            <a:buNone/>
          </a:pPr>
          <a:r>
            <a:rPr lang="vi-VN" sz="2400" noProof="1">
              <a:latin typeface="Times New Roman" panose="02020603050405020304" pitchFamily="18" charset="0"/>
              <a:cs typeface="Times New Roman" panose="02020603050405020304" pitchFamily="18" charset="0"/>
            </a:rPr>
            <a:t>Bổ sung một hàm vào lớp BinarySearchTree để đếm số cạnh trên cây.</a:t>
          </a:r>
        </a:p>
      </dgm:t>
    </dgm:pt>
    <dgm:pt modelId="{CD8B152A-417C-4AD9-B772-6B40278D4D63}" type="parTrans" cxnId="{87B8C424-E4A6-4E41-A364-74FC691E0201}">
      <dgm:prSet/>
      <dgm:spPr/>
      <dgm:t>
        <a:bodyPr/>
        <a:lstStyle/>
        <a:p>
          <a:endParaRPr lang="en-US"/>
        </a:p>
      </dgm:t>
    </dgm:pt>
    <dgm:pt modelId="{EFBB70BD-36C0-4F45-810C-BA4B2F7920CB}" type="sibTrans" cxnId="{87B8C424-E4A6-4E41-A364-74FC691E0201}">
      <dgm:prSet/>
      <dgm:spPr/>
      <dgm:t>
        <a:bodyPr/>
        <a:lstStyle/>
        <a:p>
          <a:endParaRPr lang="en-US"/>
        </a:p>
      </dgm:t>
    </dgm:pt>
    <dgm:pt modelId="{00142AD2-E595-4D76-B6E3-D0C3ED3D0F51}">
      <dgm:prSet phldrT="[Text]"/>
      <dgm:spPr/>
      <dgm:t>
        <a:bodyPr/>
        <a:lstStyle/>
        <a:p>
          <a:pPr>
            <a:buNone/>
          </a:pPr>
          <a:r>
            <a:rPr lang="en-US" b="1" dirty="0">
              <a:solidFill>
                <a:srgbClr val="7030A0"/>
              </a:solidFill>
              <a:latin typeface="Times New Roman" panose="02020603050405020304" pitchFamily="18" charset="0"/>
              <a:cs typeface="Times New Roman" panose="02020603050405020304" pitchFamily="18" charset="0"/>
            </a:rPr>
            <a:t>BÀI 3</a:t>
          </a:r>
        </a:p>
      </dgm:t>
    </dgm:pt>
    <dgm:pt modelId="{09149C5B-3038-494E-B6B2-3F81EB1109AF}" type="parTrans" cxnId="{71B197EF-DED7-4FA6-9EA5-D177BE1092BA}">
      <dgm:prSet/>
      <dgm:spPr/>
      <dgm:t>
        <a:bodyPr/>
        <a:lstStyle/>
        <a:p>
          <a:endParaRPr lang="en-US"/>
        </a:p>
      </dgm:t>
    </dgm:pt>
    <dgm:pt modelId="{D0F12C53-4BD0-40AD-BC4F-C8C25F06D28D}" type="sibTrans" cxnId="{71B197EF-DED7-4FA6-9EA5-D177BE1092BA}">
      <dgm:prSet/>
      <dgm:spPr/>
      <dgm:t>
        <a:bodyPr/>
        <a:lstStyle/>
        <a:p>
          <a:endParaRPr lang="en-US"/>
        </a:p>
      </dgm:t>
    </dgm:pt>
    <dgm:pt modelId="{49A10A61-8A9D-424E-AB58-F0181D7318F3}">
      <dgm:prSet phldrT="[Text]" custT="1"/>
      <dgm:spPr/>
      <dgm:t>
        <a:bodyPr/>
        <a:lstStyle/>
        <a:p>
          <a:pPr algn="just">
            <a:buNone/>
          </a:pPr>
          <a:r>
            <a:rPr lang="vi-VN" sz="2400" noProof="1">
              <a:latin typeface="Times New Roman" panose="02020603050405020304" pitchFamily="18" charset="0"/>
              <a:cs typeface="Times New Roman" panose="02020603050405020304" pitchFamily="18" charset="0"/>
            </a:rPr>
            <a:t>Lưu trữ biểu thức toán học vào cây nhị phân để cho phép tính toán giá trị biểu thức. Ví dụ, biểu thức 2+3*4/5.</a:t>
          </a:r>
        </a:p>
      </dgm:t>
    </dgm:pt>
    <dgm:pt modelId="{38AE3829-9EC0-4ADE-A6EF-DFCB968FFA87}" type="parTrans" cxnId="{CB4C071C-24A8-4BDF-B540-93E8ECD4CDF6}">
      <dgm:prSet/>
      <dgm:spPr/>
      <dgm:t>
        <a:bodyPr/>
        <a:lstStyle/>
        <a:p>
          <a:endParaRPr lang="en-US"/>
        </a:p>
      </dgm:t>
    </dgm:pt>
    <dgm:pt modelId="{C982CDBD-D98D-47D1-AD6E-F77310530BA0}" type="sibTrans" cxnId="{CB4C071C-24A8-4BDF-B540-93E8ECD4CDF6}">
      <dgm:prSet/>
      <dgm:spPr/>
      <dgm:t>
        <a:bodyPr/>
        <a:lstStyle/>
        <a:p>
          <a:endParaRPr lang="en-US"/>
        </a:p>
      </dgm:t>
    </dgm:pt>
    <dgm:pt modelId="{ABD555E6-5697-4B26-9ED1-9BE16DDC2715}" type="pres">
      <dgm:prSet presAssocID="{96C377E0-8C76-4936-B12A-00BFC9B9A431}" presName="Name0" presStyleCnt="0">
        <dgm:presLayoutVars>
          <dgm:chMax/>
          <dgm:chPref/>
          <dgm:dir/>
        </dgm:presLayoutVars>
      </dgm:prSet>
      <dgm:spPr/>
    </dgm:pt>
    <dgm:pt modelId="{302B7F45-134F-4D97-AF55-80217EDFE0B9}" type="pres">
      <dgm:prSet presAssocID="{A96FCFE7-138E-467C-8ED5-CCF65929CBDF}" presName="parenttextcomposite" presStyleCnt="0"/>
      <dgm:spPr/>
    </dgm:pt>
    <dgm:pt modelId="{4A62C3E4-1F48-4C1D-92A8-F789746B68EC}" type="pres">
      <dgm:prSet presAssocID="{A96FCFE7-138E-467C-8ED5-CCF65929CBDF}" presName="parenttext" presStyleLbl="revTx" presStyleIdx="0" presStyleCnt="3" custLinFactNeighborX="145" custLinFactNeighborY="-2142">
        <dgm:presLayoutVars>
          <dgm:chMax/>
          <dgm:chPref val="2"/>
          <dgm:bulletEnabled val="1"/>
        </dgm:presLayoutVars>
      </dgm:prSet>
      <dgm:spPr/>
    </dgm:pt>
    <dgm:pt modelId="{A34AFEA3-F5BC-4F04-A2AC-9F9CEEFEF3D8}" type="pres">
      <dgm:prSet presAssocID="{A96FCFE7-138E-467C-8ED5-CCF65929CBDF}" presName="composite" presStyleCnt="0"/>
      <dgm:spPr/>
    </dgm:pt>
    <dgm:pt modelId="{2981FB87-E289-47F2-A950-DEF24869D31B}" type="pres">
      <dgm:prSet presAssocID="{A96FCFE7-138E-467C-8ED5-CCF65929CBDF}" presName="chevron1" presStyleLbl="alignNode1" presStyleIdx="0" presStyleCnt="21" custScaleY="172719"/>
      <dgm:spPr/>
    </dgm:pt>
    <dgm:pt modelId="{5D1BABE9-DADF-4718-A2F9-0C487B8B0914}" type="pres">
      <dgm:prSet presAssocID="{A96FCFE7-138E-467C-8ED5-CCF65929CBDF}" presName="chevron2" presStyleLbl="alignNode1" presStyleIdx="1" presStyleCnt="21" custScaleY="172719"/>
      <dgm:spPr/>
    </dgm:pt>
    <dgm:pt modelId="{D0EC325B-3488-47C3-98F4-55A67C652E0B}" type="pres">
      <dgm:prSet presAssocID="{A96FCFE7-138E-467C-8ED5-CCF65929CBDF}" presName="chevron3" presStyleLbl="alignNode1" presStyleIdx="2" presStyleCnt="21" custScaleY="172719"/>
      <dgm:spPr/>
    </dgm:pt>
    <dgm:pt modelId="{563B61C4-91E5-4E01-B8FB-FEE409397FE6}" type="pres">
      <dgm:prSet presAssocID="{A96FCFE7-138E-467C-8ED5-CCF65929CBDF}" presName="chevron4" presStyleLbl="alignNode1" presStyleIdx="3" presStyleCnt="21" custScaleY="172719"/>
      <dgm:spPr/>
    </dgm:pt>
    <dgm:pt modelId="{FF989BF4-F507-40E9-813D-27920C51F768}" type="pres">
      <dgm:prSet presAssocID="{A96FCFE7-138E-467C-8ED5-CCF65929CBDF}" presName="chevron5" presStyleLbl="alignNode1" presStyleIdx="4" presStyleCnt="21" custScaleY="172719"/>
      <dgm:spPr/>
    </dgm:pt>
    <dgm:pt modelId="{7071B8BE-4005-43CA-8E7F-95D8A0FA04DF}" type="pres">
      <dgm:prSet presAssocID="{A96FCFE7-138E-467C-8ED5-CCF65929CBDF}" presName="chevron6" presStyleLbl="alignNode1" presStyleIdx="5" presStyleCnt="21" custScaleY="172719"/>
      <dgm:spPr/>
    </dgm:pt>
    <dgm:pt modelId="{01F1D696-68D2-49AB-825F-9EF56CEF31A9}" type="pres">
      <dgm:prSet presAssocID="{A96FCFE7-138E-467C-8ED5-CCF65929CBDF}" presName="chevron7" presStyleLbl="alignNode1" presStyleIdx="6" presStyleCnt="21" custScaleY="172719"/>
      <dgm:spPr/>
    </dgm:pt>
    <dgm:pt modelId="{D46744C5-D48F-40AD-8AD8-51AA3F6CA97F}" type="pres">
      <dgm:prSet presAssocID="{A96FCFE7-138E-467C-8ED5-CCF65929CBDF}" presName="childtext" presStyleLbl="solidFgAcc1" presStyleIdx="0" presStyleCnt="3" custScaleY="183351" custLinFactNeighborX="303" custLinFactNeighborY="-1473">
        <dgm:presLayoutVars>
          <dgm:chMax/>
          <dgm:chPref val="0"/>
          <dgm:bulletEnabled val="1"/>
        </dgm:presLayoutVars>
      </dgm:prSet>
      <dgm:spPr/>
    </dgm:pt>
    <dgm:pt modelId="{464012D4-C73B-47B6-B400-6A32FC9B5C0D}" type="pres">
      <dgm:prSet presAssocID="{C829FBF3-4534-46A1-AE5D-E780B999EF6C}" presName="sibTrans" presStyleCnt="0"/>
      <dgm:spPr/>
    </dgm:pt>
    <dgm:pt modelId="{374C0BBD-F514-4A79-BD7E-10024035C28C}" type="pres">
      <dgm:prSet presAssocID="{B12F98CF-6DCE-4704-93A4-6FE1348E4EE3}" presName="parenttextcomposite" presStyleCnt="0"/>
      <dgm:spPr/>
    </dgm:pt>
    <dgm:pt modelId="{37E1793E-834C-4E17-872E-BA2D1A604BAE}" type="pres">
      <dgm:prSet presAssocID="{B12F98CF-6DCE-4704-93A4-6FE1348E4EE3}" presName="parenttext" presStyleLbl="revTx" presStyleIdx="1" presStyleCnt="3">
        <dgm:presLayoutVars>
          <dgm:chMax/>
          <dgm:chPref val="2"/>
          <dgm:bulletEnabled val="1"/>
        </dgm:presLayoutVars>
      </dgm:prSet>
      <dgm:spPr/>
    </dgm:pt>
    <dgm:pt modelId="{646734CA-4AB4-4DE2-B906-B1D7689B28C8}" type="pres">
      <dgm:prSet presAssocID="{B12F98CF-6DCE-4704-93A4-6FE1348E4EE3}" presName="composite" presStyleCnt="0"/>
      <dgm:spPr/>
    </dgm:pt>
    <dgm:pt modelId="{0573B6D5-AA89-4BBE-AC53-BDB2796B1885}" type="pres">
      <dgm:prSet presAssocID="{B12F98CF-6DCE-4704-93A4-6FE1348E4EE3}" presName="chevron1" presStyleLbl="alignNode1" presStyleIdx="7" presStyleCnt="21"/>
      <dgm:spPr/>
    </dgm:pt>
    <dgm:pt modelId="{82A3B61A-66AA-41CF-BBCF-DF4A286FF392}" type="pres">
      <dgm:prSet presAssocID="{B12F98CF-6DCE-4704-93A4-6FE1348E4EE3}" presName="chevron2" presStyleLbl="alignNode1" presStyleIdx="8" presStyleCnt="21"/>
      <dgm:spPr/>
    </dgm:pt>
    <dgm:pt modelId="{C10EE9AD-F684-420D-ADC9-495B805C99D1}" type="pres">
      <dgm:prSet presAssocID="{B12F98CF-6DCE-4704-93A4-6FE1348E4EE3}" presName="chevron3" presStyleLbl="alignNode1" presStyleIdx="9" presStyleCnt="21"/>
      <dgm:spPr/>
    </dgm:pt>
    <dgm:pt modelId="{9531CA70-9BA7-4BE0-B701-18809953C788}" type="pres">
      <dgm:prSet presAssocID="{B12F98CF-6DCE-4704-93A4-6FE1348E4EE3}" presName="chevron4" presStyleLbl="alignNode1" presStyleIdx="10" presStyleCnt="21"/>
      <dgm:spPr/>
    </dgm:pt>
    <dgm:pt modelId="{B8CE2BB6-883B-4E50-BCDA-DB96CF342A1D}" type="pres">
      <dgm:prSet presAssocID="{B12F98CF-6DCE-4704-93A4-6FE1348E4EE3}" presName="chevron5" presStyleLbl="alignNode1" presStyleIdx="11" presStyleCnt="21"/>
      <dgm:spPr/>
    </dgm:pt>
    <dgm:pt modelId="{09B1D272-0740-45BD-9A44-72B1CA094742}" type="pres">
      <dgm:prSet presAssocID="{B12F98CF-6DCE-4704-93A4-6FE1348E4EE3}" presName="chevron6" presStyleLbl="alignNode1" presStyleIdx="12" presStyleCnt="21"/>
      <dgm:spPr/>
    </dgm:pt>
    <dgm:pt modelId="{2B457CA6-60DD-4290-9DC5-E0E4923C3116}" type="pres">
      <dgm:prSet presAssocID="{B12F98CF-6DCE-4704-93A4-6FE1348E4EE3}" presName="chevron7" presStyleLbl="alignNode1" presStyleIdx="13" presStyleCnt="21"/>
      <dgm:spPr/>
    </dgm:pt>
    <dgm:pt modelId="{4AF6896C-21E9-4109-AED9-1D53C0CA3CB2}" type="pres">
      <dgm:prSet presAssocID="{B12F98CF-6DCE-4704-93A4-6FE1348E4EE3}" presName="childtext" presStyleLbl="solidFgAcc1" presStyleIdx="1" presStyleCnt="3">
        <dgm:presLayoutVars>
          <dgm:chMax/>
          <dgm:chPref val="0"/>
          <dgm:bulletEnabled val="1"/>
        </dgm:presLayoutVars>
      </dgm:prSet>
      <dgm:spPr/>
    </dgm:pt>
    <dgm:pt modelId="{CDB7E8CF-7E5B-41C9-94D8-AD065B2413F5}" type="pres">
      <dgm:prSet presAssocID="{A1AF4E51-0442-4ACD-B7B1-8B88AFC715D7}" presName="sibTrans" presStyleCnt="0"/>
      <dgm:spPr/>
    </dgm:pt>
    <dgm:pt modelId="{03B9285D-D0EA-4771-8F73-067A21D22B9E}" type="pres">
      <dgm:prSet presAssocID="{00142AD2-E595-4D76-B6E3-D0C3ED3D0F51}" presName="parenttextcomposite" presStyleCnt="0"/>
      <dgm:spPr/>
    </dgm:pt>
    <dgm:pt modelId="{3214E7D7-356E-47BD-89C8-B30C36AD4528}" type="pres">
      <dgm:prSet presAssocID="{00142AD2-E595-4D76-B6E3-D0C3ED3D0F51}" presName="parenttext" presStyleLbl="revTx" presStyleIdx="2" presStyleCnt="3">
        <dgm:presLayoutVars>
          <dgm:chMax/>
          <dgm:chPref val="2"/>
          <dgm:bulletEnabled val="1"/>
        </dgm:presLayoutVars>
      </dgm:prSet>
      <dgm:spPr/>
    </dgm:pt>
    <dgm:pt modelId="{CCBC2892-5A6B-4F44-9F73-3D1D3BF29BB2}" type="pres">
      <dgm:prSet presAssocID="{00142AD2-E595-4D76-B6E3-D0C3ED3D0F51}" presName="composite" presStyleCnt="0"/>
      <dgm:spPr/>
    </dgm:pt>
    <dgm:pt modelId="{D648E227-46B6-47A4-99F9-8EEC9A96EB59}" type="pres">
      <dgm:prSet presAssocID="{00142AD2-E595-4D76-B6E3-D0C3ED3D0F51}" presName="chevron1" presStyleLbl="alignNode1" presStyleIdx="14" presStyleCnt="21"/>
      <dgm:spPr/>
    </dgm:pt>
    <dgm:pt modelId="{4F451AD1-FFA9-4EAF-9E36-FB93ED007323}" type="pres">
      <dgm:prSet presAssocID="{00142AD2-E595-4D76-B6E3-D0C3ED3D0F51}" presName="chevron2" presStyleLbl="alignNode1" presStyleIdx="15" presStyleCnt="21"/>
      <dgm:spPr/>
    </dgm:pt>
    <dgm:pt modelId="{751D6E79-3839-4AB9-ADE5-39965358D5FE}" type="pres">
      <dgm:prSet presAssocID="{00142AD2-E595-4D76-B6E3-D0C3ED3D0F51}" presName="chevron3" presStyleLbl="alignNode1" presStyleIdx="16" presStyleCnt="21"/>
      <dgm:spPr/>
    </dgm:pt>
    <dgm:pt modelId="{D6C1EB90-B445-4D4E-B434-7C4775F2FBD4}" type="pres">
      <dgm:prSet presAssocID="{00142AD2-E595-4D76-B6E3-D0C3ED3D0F51}" presName="chevron4" presStyleLbl="alignNode1" presStyleIdx="17" presStyleCnt="21"/>
      <dgm:spPr/>
    </dgm:pt>
    <dgm:pt modelId="{0E54B839-CD45-4F91-896A-204555E201E8}" type="pres">
      <dgm:prSet presAssocID="{00142AD2-E595-4D76-B6E3-D0C3ED3D0F51}" presName="chevron5" presStyleLbl="alignNode1" presStyleIdx="18" presStyleCnt="21"/>
      <dgm:spPr/>
    </dgm:pt>
    <dgm:pt modelId="{34F5F25B-1CCE-4B0A-B09B-BCE910BD2C03}" type="pres">
      <dgm:prSet presAssocID="{00142AD2-E595-4D76-B6E3-D0C3ED3D0F51}" presName="chevron6" presStyleLbl="alignNode1" presStyleIdx="19" presStyleCnt="21"/>
      <dgm:spPr/>
    </dgm:pt>
    <dgm:pt modelId="{4F4D3CF8-A0BE-46D0-9843-7345B78D9F48}" type="pres">
      <dgm:prSet presAssocID="{00142AD2-E595-4D76-B6E3-D0C3ED3D0F51}" presName="chevron7" presStyleLbl="alignNode1" presStyleIdx="20" presStyleCnt="21"/>
      <dgm:spPr/>
    </dgm:pt>
    <dgm:pt modelId="{848F3476-E87B-4937-9A0D-6493F6F9B0A5}" type="pres">
      <dgm:prSet presAssocID="{00142AD2-E595-4D76-B6E3-D0C3ED3D0F51}" presName="childtext" presStyleLbl="solidFgAcc1" presStyleIdx="2" presStyleCnt="3">
        <dgm:presLayoutVars>
          <dgm:chMax/>
          <dgm:chPref val="0"/>
          <dgm:bulletEnabled val="1"/>
        </dgm:presLayoutVars>
      </dgm:prSet>
      <dgm:spPr/>
    </dgm:pt>
  </dgm:ptLst>
  <dgm:cxnLst>
    <dgm:cxn modelId="{96C6F818-F04C-4FAA-ABBC-82E106554A5E}" type="presOf" srcId="{96C377E0-8C76-4936-B12A-00BFC9B9A431}" destId="{ABD555E6-5697-4B26-9ED1-9BE16DDC2715}" srcOrd="0" destOrd="0" presId="urn:microsoft.com/office/officeart/2008/layout/VerticalAccentList"/>
    <dgm:cxn modelId="{CB4C071C-24A8-4BDF-B540-93E8ECD4CDF6}" srcId="{00142AD2-E595-4D76-B6E3-D0C3ED3D0F51}" destId="{49A10A61-8A9D-424E-AB58-F0181D7318F3}" srcOrd="0" destOrd="0" parTransId="{38AE3829-9EC0-4ADE-A6EF-DFCB968FFA87}" sibTransId="{C982CDBD-D98D-47D1-AD6E-F77310530BA0}"/>
    <dgm:cxn modelId="{87B8C424-E4A6-4E41-A364-74FC691E0201}" srcId="{B12F98CF-6DCE-4704-93A4-6FE1348E4EE3}" destId="{E777A388-F659-4577-B5FF-FBBEB901A828}" srcOrd="0" destOrd="0" parTransId="{CD8B152A-417C-4AD9-B772-6B40278D4D63}" sibTransId="{EFBB70BD-36C0-4F45-810C-BA4B2F7920CB}"/>
    <dgm:cxn modelId="{6499E02A-A552-4B0C-A720-FEC6D411B76D}" srcId="{A96FCFE7-138E-467C-8ED5-CCF65929CBDF}" destId="{6A42889D-5B35-4B71-AF12-495B9EEDC020}" srcOrd="0" destOrd="0" parTransId="{F4BB9EE4-9CD4-48A9-8642-4C1A40D291E9}" sibTransId="{2BAA60CB-115B-4208-806D-4E0441DBABDF}"/>
    <dgm:cxn modelId="{BD03294A-21C9-4B29-A2D4-4DE58D728156}" srcId="{96C377E0-8C76-4936-B12A-00BFC9B9A431}" destId="{A96FCFE7-138E-467C-8ED5-CCF65929CBDF}" srcOrd="0" destOrd="0" parTransId="{E5149ECA-7DC3-48A0-9997-870892AD402D}" sibTransId="{C829FBF3-4534-46A1-AE5D-E780B999EF6C}"/>
    <dgm:cxn modelId="{BC7CA962-EF28-4735-9631-E5167D1F72CD}" srcId="{96C377E0-8C76-4936-B12A-00BFC9B9A431}" destId="{B12F98CF-6DCE-4704-93A4-6FE1348E4EE3}" srcOrd="1" destOrd="0" parTransId="{3645E6A9-459B-49F4-A85D-2132D26CBD3B}" sibTransId="{A1AF4E51-0442-4ACD-B7B1-8B88AFC715D7}"/>
    <dgm:cxn modelId="{BD4F2569-97EF-4228-8335-852AC6ACD647}" type="presOf" srcId="{6A42889D-5B35-4B71-AF12-495B9EEDC020}" destId="{D46744C5-D48F-40AD-8AD8-51AA3F6CA97F}" srcOrd="0" destOrd="0" presId="urn:microsoft.com/office/officeart/2008/layout/VerticalAccentList"/>
    <dgm:cxn modelId="{95EFF17B-32E5-40D9-9CB6-9538623E1511}" type="presOf" srcId="{49A10A61-8A9D-424E-AB58-F0181D7318F3}" destId="{848F3476-E87B-4937-9A0D-6493F6F9B0A5}" srcOrd="0" destOrd="0" presId="urn:microsoft.com/office/officeart/2008/layout/VerticalAccentList"/>
    <dgm:cxn modelId="{E02F6DA0-D598-49B2-8C78-77D6C7C16E83}" type="presOf" srcId="{00142AD2-E595-4D76-B6E3-D0C3ED3D0F51}" destId="{3214E7D7-356E-47BD-89C8-B30C36AD4528}" srcOrd="0" destOrd="0" presId="urn:microsoft.com/office/officeart/2008/layout/VerticalAccentList"/>
    <dgm:cxn modelId="{1891F3A5-39E7-4D19-908A-E906E4222B26}" type="presOf" srcId="{E777A388-F659-4577-B5FF-FBBEB901A828}" destId="{4AF6896C-21E9-4109-AED9-1D53C0CA3CB2}" srcOrd="0" destOrd="0" presId="urn:microsoft.com/office/officeart/2008/layout/VerticalAccentList"/>
    <dgm:cxn modelId="{E2EC30A8-8093-4D66-AF6C-EB3D1C84F275}" type="presOf" srcId="{B12F98CF-6DCE-4704-93A4-6FE1348E4EE3}" destId="{37E1793E-834C-4E17-872E-BA2D1A604BAE}" srcOrd="0" destOrd="0" presId="urn:microsoft.com/office/officeart/2008/layout/VerticalAccentList"/>
    <dgm:cxn modelId="{DBFF73C9-5F4B-4C3E-B697-F63CCEDB3F00}" type="presOf" srcId="{A96FCFE7-138E-467C-8ED5-CCF65929CBDF}" destId="{4A62C3E4-1F48-4C1D-92A8-F789746B68EC}" srcOrd="0" destOrd="0" presId="urn:microsoft.com/office/officeart/2008/layout/VerticalAccentList"/>
    <dgm:cxn modelId="{71B197EF-DED7-4FA6-9EA5-D177BE1092BA}" srcId="{96C377E0-8C76-4936-B12A-00BFC9B9A431}" destId="{00142AD2-E595-4D76-B6E3-D0C3ED3D0F51}" srcOrd="2" destOrd="0" parTransId="{09149C5B-3038-494E-B6B2-3F81EB1109AF}" sibTransId="{D0F12C53-4BD0-40AD-BC4F-C8C25F06D28D}"/>
    <dgm:cxn modelId="{8078AC78-AAEF-487D-9E52-B99CAA3316A8}" type="presParOf" srcId="{ABD555E6-5697-4B26-9ED1-9BE16DDC2715}" destId="{302B7F45-134F-4D97-AF55-80217EDFE0B9}" srcOrd="0" destOrd="0" presId="urn:microsoft.com/office/officeart/2008/layout/VerticalAccentList"/>
    <dgm:cxn modelId="{14AD9B89-D436-4BC4-8CCE-C9DED0A69E48}" type="presParOf" srcId="{302B7F45-134F-4D97-AF55-80217EDFE0B9}" destId="{4A62C3E4-1F48-4C1D-92A8-F789746B68EC}" srcOrd="0" destOrd="0" presId="urn:microsoft.com/office/officeart/2008/layout/VerticalAccentList"/>
    <dgm:cxn modelId="{9895DE21-F427-479F-B32B-454F21410EBC}" type="presParOf" srcId="{ABD555E6-5697-4B26-9ED1-9BE16DDC2715}" destId="{A34AFEA3-F5BC-4F04-A2AC-9F9CEEFEF3D8}" srcOrd="1" destOrd="0" presId="urn:microsoft.com/office/officeart/2008/layout/VerticalAccentList"/>
    <dgm:cxn modelId="{7767916F-B54E-43DE-8DBA-179DB5F46E09}" type="presParOf" srcId="{A34AFEA3-F5BC-4F04-A2AC-9F9CEEFEF3D8}" destId="{2981FB87-E289-47F2-A950-DEF24869D31B}" srcOrd="0" destOrd="0" presId="urn:microsoft.com/office/officeart/2008/layout/VerticalAccentList"/>
    <dgm:cxn modelId="{38F9C350-5CE7-48CA-8DEF-AD483BADCF72}" type="presParOf" srcId="{A34AFEA3-F5BC-4F04-A2AC-9F9CEEFEF3D8}" destId="{5D1BABE9-DADF-4718-A2F9-0C487B8B0914}" srcOrd="1" destOrd="0" presId="urn:microsoft.com/office/officeart/2008/layout/VerticalAccentList"/>
    <dgm:cxn modelId="{C4689C3D-840F-40F6-8717-78DD245C649B}" type="presParOf" srcId="{A34AFEA3-F5BC-4F04-A2AC-9F9CEEFEF3D8}" destId="{D0EC325B-3488-47C3-98F4-55A67C652E0B}" srcOrd="2" destOrd="0" presId="urn:microsoft.com/office/officeart/2008/layout/VerticalAccentList"/>
    <dgm:cxn modelId="{715630C5-AB5E-40CA-802E-5593583355D1}" type="presParOf" srcId="{A34AFEA3-F5BC-4F04-A2AC-9F9CEEFEF3D8}" destId="{563B61C4-91E5-4E01-B8FB-FEE409397FE6}" srcOrd="3" destOrd="0" presId="urn:microsoft.com/office/officeart/2008/layout/VerticalAccentList"/>
    <dgm:cxn modelId="{049FCD96-3419-408B-B5DE-04AE8554FA31}" type="presParOf" srcId="{A34AFEA3-F5BC-4F04-A2AC-9F9CEEFEF3D8}" destId="{FF989BF4-F507-40E9-813D-27920C51F768}" srcOrd="4" destOrd="0" presId="urn:microsoft.com/office/officeart/2008/layout/VerticalAccentList"/>
    <dgm:cxn modelId="{A9F9981F-F565-43E6-8CA1-049180E3CAD1}" type="presParOf" srcId="{A34AFEA3-F5BC-4F04-A2AC-9F9CEEFEF3D8}" destId="{7071B8BE-4005-43CA-8E7F-95D8A0FA04DF}" srcOrd="5" destOrd="0" presId="urn:microsoft.com/office/officeart/2008/layout/VerticalAccentList"/>
    <dgm:cxn modelId="{3B8B0CFC-B451-43A7-A2F9-57541B4BA653}" type="presParOf" srcId="{A34AFEA3-F5BC-4F04-A2AC-9F9CEEFEF3D8}" destId="{01F1D696-68D2-49AB-825F-9EF56CEF31A9}" srcOrd="6" destOrd="0" presId="urn:microsoft.com/office/officeart/2008/layout/VerticalAccentList"/>
    <dgm:cxn modelId="{512035C8-A316-4B3C-8125-69D8896631B7}" type="presParOf" srcId="{A34AFEA3-F5BC-4F04-A2AC-9F9CEEFEF3D8}" destId="{D46744C5-D48F-40AD-8AD8-51AA3F6CA97F}" srcOrd="7" destOrd="0" presId="urn:microsoft.com/office/officeart/2008/layout/VerticalAccentList"/>
    <dgm:cxn modelId="{6D171887-8E58-42E4-B2F7-BBA66C2638DC}" type="presParOf" srcId="{ABD555E6-5697-4B26-9ED1-9BE16DDC2715}" destId="{464012D4-C73B-47B6-B400-6A32FC9B5C0D}" srcOrd="2" destOrd="0" presId="urn:microsoft.com/office/officeart/2008/layout/VerticalAccentList"/>
    <dgm:cxn modelId="{19A4FFF5-83CF-451E-ACCE-31FCE3DEB50E}" type="presParOf" srcId="{ABD555E6-5697-4B26-9ED1-9BE16DDC2715}" destId="{374C0BBD-F514-4A79-BD7E-10024035C28C}" srcOrd="3" destOrd="0" presId="urn:microsoft.com/office/officeart/2008/layout/VerticalAccentList"/>
    <dgm:cxn modelId="{15CFA2D6-27CC-4B6F-A687-00729E0DC1FA}" type="presParOf" srcId="{374C0BBD-F514-4A79-BD7E-10024035C28C}" destId="{37E1793E-834C-4E17-872E-BA2D1A604BAE}" srcOrd="0" destOrd="0" presId="urn:microsoft.com/office/officeart/2008/layout/VerticalAccentList"/>
    <dgm:cxn modelId="{FF299284-449D-4975-B0EB-15A20361C39F}" type="presParOf" srcId="{ABD555E6-5697-4B26-9ED1-9BE16DDC2715}" destId="{646734CA-4AB4-4DE2-B906-B1D7689B28C8}" srcOrd="4" destOrd="0" presId="urn:microsoft.com/office/officeart/2008/layout/VerticalAccentList"/>
    <dgm:cxn modelId="{2FA99056-6EB3-4983-8410-491C10A06BFB}" type="presParOf" srcId="{646734CA-4AB4-4DE2-B906-B1D7689B28C8}" destId="{0573B6D5-AA89-4BBE-AC53-BDB2796B1885}" srcOrd="0" destOrd="0" presId="urn:microsoft.com/office/officeart/2008/layout/VerticalAccentList"/>
    <dgm:cxn modelId="{405F140F-9868-4D14-B845-25C4F40055E9}" type="presParOf" srcId="{646734CA-4AB4-4DE2-B906-B1D7689B28C8}" destId="{82A3B61A-66AA-41CF-BBCF-DF4A286FF392}" srcOrd="1" destOrd="0" presId="urn:microsoft.com/office/officeart/2008/layout/VerticalAccentList"/>
    <dgm:cxn modelId="{02B73A9E-917D-41AC-965B-B87D968372F5}" type="presParOf" srcId="{646734CA-4AB4-4DE2-B906-B1D7689B28C8}" destId="{C10EE9AD-F684-420D-ADC9-495B805C99D1}" srcOrd="2" destOrd="0" presId="urn:microsoft.com/office/officeart/2008/layout/VerticalAccentList"/>
    <dgm:cxn modelId="{A3F2D097-1C46-4F8E-ACB5-B5D6681AA19C}" type="presParOf" srcId="{646734CA-4AB4-4DE2-B906-B1D7689B28C8}" destId="{9531CA70-9BA7-4BE0-B701-18809953C788}" srcOrd="3" destOrd="0" presId="urn:microsoft.com/office/officeart/2008/layout/VerticalAccentList"/>
    <dgm:cxn modelId="{760C3F03-1F8E-443C-BEC0-88098961D879}" type="presParOf" srcId="{646734CA-4AB4-4DE2-B906-B1D7689B28C8}" destId="{B8CE2BB6-883B-4E50-BCDA-DB96CF342A1D}" srcOrd="4" destOrd="0" presId="urn:microsoft.com/office/officeart/2008/layout/VerticalAccentList"/>
    <dgm:cxn modelId="{D6DED0C6-2610-40B2-9553-026C7C00FDFD}" type="presParOf" srcId="{646734CA-4AB4-4DE2-B906-B1D7689B28C8}" destId="{09B1D272-0740-45BD-9A44-72B1CA094742}" srcOrd="5" destOrd="0" presId="urn:microsoft.com/office/officeart/2008/layout/VerticalAccentList"/>
    <dgm:cxn modelId="{89DA526E-3D45-4765-BF9A-554FE21AA8CA}" type="presParOf" srcId="{646734CA-4AB4-4DE2-B906-B1D7689B28C8}" destId="{2B457CA6-60DD-4290-9DC5-E0E4923C3116}" srcOrd="6" destOrd="0" presId="urn:microsoft.com/office/officeart/2008/layout/VerticalAccentList"/>
    <dgm:cxn modelId="{E82ED339-E0EC-468B-B2B1-8C888E1F2CB3}" type="presParOf" srcId="{646734CA-4AB4-4DE2-B906-B1D7689B28C8}" destId="{4AF6896C-21E9-4109-AED9-1D53C0CA3CB2}" srcOrd="7" destOrd="0" presId="urn:microsoft.com/office/officeart/2008/layout/VerticalAccentList"/>
    <dgm:cxn modelId="{31D73D6D-28A0-45A3-B020-D7B2E06BFC4C}" type="presParOf" srcId="{ABD555E6-5697-4B26-9ED1-9BE16DDC2715}" destId="{CDB7E8CF-7E5B-41C9-94D8-AD065B2413F5}" srcOrd="5" destOrd="0" presId="urn:microsoft.com/office/officeart/2008/layout/VerticalAccentList"/>
    <dgm:cxn modelId="{FED89ED1-0E10-4CE6-9461-564E16E55A4D}" type="presParOf" srcId="{ABD555E6-5697-4B26-9ED1-9BE16DDC2715}" destId="{03B9285D-D0EA-4771-8F73-067A21D22B9E}" srcOrd="6" destOrd="0" presId="urn:microsoft.com/office/officeart/2008/layout/VerticalAccentList"/>
    <dgm:cxn modelId="{8276EA6E-7DEE-4109-B050-A4629B68D5E9}" type="presParOf" srcId="{03B9285D-D0EA-4771-8F73-067A21D22B9E}" destId="{3214E7D7-356E-47BD-89C8-B30C36AD4528}" srcOrd="0" destOrd="0" presId="urn:microsoft.com/office/officeart/2008/layout/VerticalAccentList"/>
    <dgm:cxn modelId="{3C07157C-A924-4AAC-B609-A58605FA168C}" type="presParOf" srcId="{ABD555E6-5697-4B26-9ED1-9BE16DDC2715}" destId="{CCBC2892-5A6B-4F44-9F73-3D1D3BF29BB2}" srcOrd="7" destOrd="0" presId="urn:microsoft.com/office/officeart/2008/layout/VerticalAccentList"/>
    <dgm:cxn modelId="{99D83EAD-414D-4E01-AF68-6B0129BD0360}" type="presParOf" srcId="{CCBC2892-5A6B-4F44-9F73-3D1D3BF29BB2}" destId="{D648E227-46B6-47A4-99F9-8EEC9A96EB59}" srcOrd="0" destOrd="0" presId="urn:microsoft.com/office/officeart/2008/layout/VerticalAccentList"/>
    <dgm:cxn modelId="{269CD0E7-8B2C-49CD-8264-C40E75A76E16}" type="presParOf" srcId="{CCBC2892-5A6B-4F44-9F73-3D1D3BF29BB2}" destId="{4F451AD1-FFA9-4EAF-9E36-FB93ED007323}" srcOrd="1" destOrd="0" presId="urn:microsoft.com/office/officeart/2008/layout/VerticalAccentList"/>
    <dgm:cxn modelId="{17CB8BAB-5607-4D45-B751-4261FA10B0BC}" type="presParOf" srcId="{CCBC2892-5A6B-4F44-9F73-3D1D3BF29BB2}" destId="{751D6E79-3839-4AB9-ADE5-39965358D5FE}" srcOrd="2" destOrd="0" presId="urn:microsoft.com/office/officeart/2008/layout/VerticalAccentList"/>
    <dgm:cxn modelId="{4FE6C280-F5A4-4DBF-A1D9-B8D43E23F058}" type="presParOf" srcId="{CCBC2892-5A6B-4F44-9F73-3D1D3BF29BB2}" destId="{D6C1EB90-B445-4D4E-B434-7C4775F2FBD4}" srcOrd="3" destOrd="0" presId="urn:microsoft.com/office/officeart/2008/layout/VerticalAccentList"/>
    <dgm:cxn modelId="{2CEBB58C-4228-4B05-9C7E-9C3CD1E596E7}" type="presParOf" srcId="{CCBC2892-5A6B-4F44-9F73-3D1D3BF29BB2}" destId="{0E54B839-CD45-4F91-896A-204555E201E8}" srcOrd="4" destOrd="0" presId="urn:microsoft.com/office/officeart/2008/layout/VerticalAccentList"/>
    <dgm:cxn modelId="{4E1F2358-1F7A-4B88-95B4-33C3E7330B51}" type="presParOf" srcId="{CCBC2892-5A6B-4F44-9F73-3D1D3BF29BB2}" destId="{34F5F25B-1CCE-4B0A-B09B-BCE910BD2C03}" srcOrd="5" destOrd="0" presId="urn:microsoft.com/office/officeart/2008/layout/VerticalAccentList"/>
    <dgm:cxn modelId="{CCC5F4C8-0F8A-4C43-ACF5-ED1801F9F940}" type="presParOf" srcId="{CCBC2892-5A6B-4F44-9F73-3D1D3BF29BB2}" destId="{4F4D3CF8-A0BE-46D0-9843-7345B78D9F48}" srcOrd="6" destOrd="0" presId="urn:microsoft.com/office/officeart/2008/layout/VerticalAccentList"/>
    <dgm:cxn modelId="{ADC35ED6-A9D3-46D2-937B-F8BA0F5CF028}" type="presParOf" srcId="{CCBC2892-5A6B-4F44-9F73-3D1D3BF29BB2}" destId="{848F3476-E87B-4937-9A0D-6493F6F9B0A5}"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2C3E4-1F48-4C1D-92A8-F789746B68EC}">
      <dsp:nvSpPr>
        <dsp:cNvPr id="0" name=""/>
        <dsp:cNvSpPr/>
      </dsp:nvSpPr>
      <dsp:spPr>
        <a:xfrm>
          <a:off x="114093" y="223983"/>
          <a:ext cx="6096260" cy="554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US" sz="2800" b="1" kern="1200" dirty="0">
              <a:solidFill>
                <a:srgbClr val="7030A0"/>
              </a:solidFill>
              <a:latin typeface="Times New Roman" panose="02020603050405020304" pitchFamily="18" charset="0"/>
              <a:cs typeface="Times New Roman" panose="02020603050405020304" pitchFamily="18" charset="0"/>
            </a:rPr>
            <a:t>BÀI 1</a:t>
          </a:r>
        </a:p>
      </dsp:txBody>
      <dsp:txXfrm>
        <a:off x="114093" y="223983"/>
        <a:ext cx="6096260" cy="554205"/>
      </dsp:txXfrm>
    </dsp:sp>
    <dsp:sp modelId="{2981FB87-E289-47F2-A950-DEF24869D31B}">
      <dsp:nvSpPr>
        <dsp:cNvPr id="0" name=""/>
        <dsp:cNvSpPr/>
      </dsp:nvSpPr>
      <dsp:spPr>
        <a:xfrm>
          <a:off x="105253" y="790059"/>
          <a:ext cx="1426524" cy="194988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BABE9-DADF-4718-A2F9-0C487B8B0914}">
      <dsp:nvSpPr>
        <dsp:cNvPr id="0" name=""/>
        <dsp:cNvSpPr/>
      </dsp:nvSpPr>
      <dsp:spPr>
        <a:xfrm>
          <a:off x="962116" y="790059"/>
          <a:ext cx="1426524" cy="194988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EC325B-3488-47C3-98F4-55A67C652E0B}">
      <dsp:nvSpPr>
        <dsp:cNvPr id="0" name=""/>
        <dsp:cNvSpPr/>
      </dsp:nvSpPr>
      <dsp:spPr>
        <a:xfrm>
          <a:off x="1819657" y="790059"/>
          <a:ext cx="1426524" cy="194988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3B61C4-91E5-4E01-B8FB-FEE409397FE6}">
      <dsp:nvSpPr>
        <dsp:cNvPr id="0" name=""/>
        <dsp:cNvSpPr/>
      </dsp:nvSpPr>
      <dsp:spPr>
        <a:xfrm>
          <a:off x="2676520" y="790059"/>
          <a:ext cx="1426524" cy="194988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989BF4-F507-40E9-813D-27920C51F768}">
      <dsp:nvSpPr>
        <dsp:cNvPr id="0" name=""/>
        <dsp:cNvSpPr/>
      </dsp:nvSpPr>
      <dsp:spPr>
        <a:xfrm>
          <a:off x="3534061" y="790059"/>
          <a:ext cx="1426524" cy="194988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1B8BE-4005-43CA-8E7F-95D8A0FA04DF}">
      <dsp:nvSpPr>
        <dsp:cNvPr id="0" name=""/>
        <dsp:cNvSpPr/>
      </dsp:nvSpPr>
      <dsp:spPr>
        <a:xfrm>
          <a:off x="4390924" y="790059"/>
          <a:ext cx="1426524" cy="194988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F1D696-68D2-49AB-825F-9EF56CEF31A9}">
      <dsp:nvSpPr>
        <dsp:cNvPr id="0" name=""/>
        <dsp:cNvSpPr/>
      </dsp:nvSpPr>
      <dsp:spPr>
        <a:xfrm>
          <a:off x="5248465" y="790059"/>
          <a:ext cx="1426524" cy="1949888"/>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6744C5-D48F-40AD-8AD8-51AA3F6CA97F}">
      <dsp:nvSpPr>
        <dsp:cNvPr id="0" name=""/>
        <dsp:cNvSpPr/>
      </dsp:nvSpPr>
      <dsp:spPr>
        <a:xfrm>
          <a:off x="123965" y="923733"/>
          <a:ext cx="6175511" cy="165593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1066800">
            <a:lnSpc>
              <a:spcPct val="90000"/>
            </a:lnSpc>
            <a:spcBef>
              <a:spcPct val="0"/>
            </a:spcBef>
            <a:spcAft>
              <a:spcPct val="35000"/>
            </a:spcAft>
            <a:buNone/>
          </a:pPr>
          <a:r>
            <a:rPr lang="vi-VN" sz="2400" kern="1200" noProof="1">
              <a:latin typeface="Times New Roman" panose="02020603050405020304" pitchFamily="18" charset="0"/>
              <a:cs typeface="Times New Roman" panose="02020603050405020304" pitchFamily="18" charset="0"/>
            </a:rPr>
            <a:t>Viết chương trình khởi tạo 10,000 số nguyên ngẫu nhiên từ 0 đến 9, và lưu các giá trị đó vào cây nhị phân tìm kiếm. Sử dụng một trong ba thuật toán Traverse để in ra các giá trị và hiển thị số lần mà chúng xuất hiện trên cây nhị phân</a:t>
          </a:r>
          <a:r>
            <a:rPr lang="vi-VN" sz="2500" kern="1200" noProof="1">
              <a:latin typeface="Times New Roman" panose="02020603050405020304" pitchFamily="18" charset="0"/>
              <a:cs typeface="Times New Roman" panose="02020603050405020304" pitchFamily="18" charset="0"/>
            </a:rPr>
            <a:t>.</a:t>
          </a:r>
        </a:p>
      </dsp:txBody>
      <dsp:txXfrm>
        <a:off x="123965" y="923733"/>
        <a:ext cx="6175511" cy="1655933"/>
      </dsp:txXfrm>
    </dsp:sp>
    <dsp:sp modelId="{37E1793E-834C-4E17-872E-BA2D1A604BAE}">
      <dsp:nvSpPr>
        <dsp:cNvPr id="0" name=""/>
        <dsp:cNvSpPr/>
      </dsp:nvSpPr>
      <dsp:spPr>
        <a:xfrm>
          <a:off x="105253" y="2871941"/>
          <a:ext cx="6096260" cy="554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b="1" kern="1200" dirty="0">
              <a:solidFill>
                <a:srgbClr val="7030A0"/>
              </a:solidFill>
              <a:latin typeface="Times New Roman" panose="02020603050405020304" pitchFamily="18" charset="0"/>
              <a:cs typeface="Times New Roman" panose="02020603050405020304" pitchFamily="18" charset="0"/>
            </a:rPr>
            <a:t>BÀI 2</a:t>
          </a:r>
        </a:p>
      </dsp:txBody>
      <dsp:txXfrm>
        <a:off x="105253" y="2871941"/>
        <a:ext cx="6096260" cy="554205"/>
      </dsp:txXfrm>
    </dsp:sp>
    <dsp:sp modelId="{0573B6D5-AA89-4BBE-AC53-BDB2796B1885}">
      <dsp:nvSpPr>
        <dsp:cNvPr id="0" name=""/>
        <dsp:cNvSpPr/>
      </dsp:nvSpPr>
      <dsp:spPr>
        <a:xfrm>
          <a:off x="105253" y="3426146"/>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A3B61A-66AA-41CF-BBCF-DF4A286FF392}">
      <dsp:nvSpPr>
        <dsp:cNvPr id="0" name=""/>
        <dsp:cNvSpPr/>
      </dsp:nvSpPr>
      <dsp:spPr>
        <a:xfrm>
          <a:off x="962116" y="3426146"/>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0EE9AD-F684-420D-ADC9-495B805C99D1}">
      <dsp:nvSpPr>
        <dsp:cNvPr id="0" name=""/>
        <dsp:cNvSpPr/>
      </dsp:nvSpPr>
      <dsp:spPr>
        <a:xfrm>
          <a:off x="1819657" y="3426146"/>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31CA70-9BA7-4BE0-B701-18809953C788}">
      <dsp:nvSpPr>
        <dsp:cNvPr id="0" name=""/>
        <dsp:cNvSpPr/>
      </dsp:nvSpPr>
      <dsp:spPr>
        <a:xfrm>
          <a:off x="2676520" y="3426146"/>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2BB6-883B-4E50-BCDA-DB96CF342A1D}">
      <dsp:nvSpPr>
        <dsp:cNvPr id="0" name=""/>
        <dsp:cNvSpPr/>
      </dsp:nvSpPr>
      <dsp:spPr>
        <a:xfrm>
          <a:off x="3534061" y="3426146"/>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B1D272-0740-45BD-9A44-72B1CA094742}">
      <dsp:nvSpPr>
        <dsp:cNvPr id="0" name=""/>
        <dsp:cNvSpPr/>
      </dsp:nvSpPr>
      <dsp:spPr>
        <a:xfrm>
          <a:off x="4390924" y="3426146"/>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457CA6-60DD-4290-9DC5-E0E4923C3116}">
      <dsp:nvSpPr>
        <dsp:cNvPr id="0" name=""/>
        <dsp:cNvSpPr/>
      </dsp:nvSpPr>
      <dsp:spPr>
        <a:xfrm>
          <a:off x="5248465" y="3426146"/>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F6896C-21E9-4109-AED9-1D53C0CA3CB2}">
      <dsp:nvSpPr>
        <dsp:cNvPr id="0" name=""/>
        <dsp:cNvSpPr/>
      </dsp:nvSpPr>
      <dsp:spPr>
        <a:xfrm>
          <a:off x="105253" y="3539040"/>
          <a:ext cx="6175511" cy="90314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1066800">
            <a:lnSpc>
              <a:spcPct val="90000"/>
            </a:lnSpc>
            <a:spcBef>
              <a:spcPct val="0"/>
            </a:spcBef>
            <a:spcAft>
              <a:spcPct val="35000"/>
            </a:spcAft>
            <a:buNone/>
          </a:pPr>
          <a:r>
            <a:rPr lang="vi-VN" sz="2400" kern="1200" noProof="1">
              <a:latin typeface="Times New Roman" panose="02020603050405020304" pitchFamily="18" charset="0"/>
              <a:cs typeface="Times New Roman" panose="02020603050405020304" pitchFamily="18" charset="0"/>
            </a:rPr>
            <a:t>Bổ sung một hàm vào lớp BinarySearchTree để đếm số cạnh trên cây.</a:t>
          </a:r>
        </a:p>
      </dsp:txBody>
      <dsp:txXfrm>
        <a:off x="105253" y="3539040"/>
        <a:ext cx="6175511" cy="903149"/>
      </dsp:txXfrm>
    </dsp:sp>
    <dsp:sp modelId="{3214E7D7-356E-47BD-89C8-B30C36AD4528}">
      <dsp:nvSpPr>
        <dsp:cNvPr id="0" name=""/>
        <dsp:cNvSpPr/>
      </dsp:nvSpPr>
      <dsp:spPr>
        <a:xfrm>
          <a:off x="105253" y="4687076"/>
          <a:ext cx="6096260" cy="554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b="1" kern="1200" dirty="0">
              <a:solidFill>
                <a:srgbClr val="7030A0"/>
              </a:solidFill>
              <a:latin typeface="Times New Roman" panose="02020603050405020304" pitchFamily="18" charset="0"/>
              <a:cs typeface="Times New Roman" panose="02020603050405020304" pitchFamily="18" charset="0"/>
            </a:rPr>
            <a:t>BÀI 3</a:t>
          </a:r>
        </a:p>
      </dsp:txBody>
      <dsp:txXfrm>
        <a:off x="105253" y="4687076"/>
        <a:ext cx="6096260" cy="554205"/>
      </dsp:txXfrm>
    </dsp:sp>
    <dsp:sp modelId="{D648E227-46B6-47A4-99F9-8EEC9A96EB59}">
      <dsp:nvSpPr>
        <dsp:cNvPr id="0" name=""/>
        <dsp:cNvSpPr/>
      </dsp:nvSpPr>
      <dsp:spPr>
        <a:xfrm>
          <a:off x="105253" y="5241281"/>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451AD1-FFA9-4EAF-9E36-FB93ED007323}">
      <dsp:nvSpPr>
        <dsp:cNvPr id="0" name=""/>
        <dsp:cNvSpPr/>
      </dsp:nvSpPr>
      <dsp:spPr>
        <a:xfrm>
          <a:off x="962116" y="5241281"/>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1D6E79-3839-4AB9-ADE5-39965358D5FE}">
      <dsp:nvSpPr>
        <dsp:cNvPr id="0" name=""/>
        <dsp:cNvSpPr/>
      </dsp:nvSpPr>
      <dsp:spPr>
        <a:xfrm>
          <a:off x="1819657" y="5241281"/>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C1EB90-B445-4D4E-B434-7C4775F2FBD4}">
      <dsp:nvSpPr>
        <dsp:cNvPr id="0" name=""/>
        <dsp:cNvSpPr/>
      </dsp:nvSpPr>
      <dsp:spPr>
        <a:xfrm>
          <a:off x="2676520" y="5241281"/>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54B839-CD45-4F91-896A-204555E201E8}">
      <dsp:nvSpPr>
        <dsp:cNvPr id="0" name=""/>
        <dsp:cNvSpPr/>
      </dsp:nvSpPr>
      <dsp:spPr>
        <a:xfrm>
          <a:off x="3534061" y="5241281"/>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5F25B-1CCE-4B0A-B09B-BCE910BD2C03}">
      <dsp:nvSpPr>
        <dsp:cNvPr id="0" name=""/>
        <dsp:cNvSpPr/>
      </dsp:nvSpPr>
      <dsp:spPr>
        <a:xfrm>
          <a:off x="4390924" y="5241281"/>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4D3CF8-A0BE-46D0-9843-7345B78D9F48}">
      <dsp:nvSpPr>
        <dsp:cNvPr id="0" name=""/>
        <dsp:cNvSpPr/>
      </dsp:nvSpPr>
      <dsp:spPr>
        <a:xfrm>
          <a:off x="5248465" y="5241281"/>
          <a:ext cx="1426524" cy="1128937"/>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F3476-E87B-4937-9A0D-6493F6F9B0A5}">
      <dsp:nvSpPr>
        <dsp:cNvPr id="0" name=""/>
        <dsp:cNvSpPr/>
      </dsp:nvSpPr>
      <dsp:spPr>
        <a:xfrm>
          <a:off x="105253" y="5354175"/>
          <a:ext cx="6175511" cy="90314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1066800">
            <a:lnSpc>
              <a:spcPct val="90000"/>
            </a:lnSpc>
            <a:spcBef>
              <a:spcPct val="0"/>
            </a:spcBef>
            <a:spcAft>
              <a:spcPct val="35000"/>
            </a:spcAft>
            <a:buNone/>
          </a:pPr>
          <a:r>
            <a:rPr lang="vi-VN" sz="2400" kern="1200" noProof="1">
              <a:latin typeface="Times New Roman" panose="02020603050405020304" pitchFamily="18" charset="0"/>
              <a:cs typeface="Times New Roman" panose="02020603050405020304" pitchFamily="18" charset="0"/>
            </a:rPr>
            <a:t>Lưu trữ biểu thức toán học vào cây nhị phân để cho phép tính toán giá trị biểu thức. Ví dụ, biểu thức 2+3*4/5.</a:t>
          </a:r>
        </a:p>
      </dsp:txBody>
      <dsp:txXfrm>
        <a:off x="105253" y="5354175"/>
        <a:ext cx="6175511" cy="903149"/>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3EA0-E79F-42B7-900F-8FFF2E13C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D74F8-A154-4648-AFCF-ED3811B3D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212813-60B1-4978-A170-10D0ECE97090}"/>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5" name="Footer Placeholder 4">
            <a:extLst>
              <a:ext uri="{FF2B5EF4-FFF2-40B4-BE49-F238E27FC236}">
                <a16:creationId xmlns:a16="http://schemas.microsoft.com/office/drawing/2014/main" id="{9E200F63-A356-4F4F-8BAD-133DFDFDF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24C4C-119A-4800-8C64-D0BB77B212D4}"/>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81543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B6D5-36B5-4994-9E5C-40207A689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833F06-EF5F-48F8-8326-A07B531FB2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BC682-9DB1-48FF-B335-F9735FCE07E1}"/>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5" name="Footer Placeholder 4">
            <a:extLst>
              <a:ext uri="{FF2B5EF4-FFF2-40B4-BE49-F238E27FC236}">
                <a16:creationId xmlns:a16="http://schemas.microsoft.com/office/drawing/2014/main" id="{1E808B84-9513-4D9D-AAC1-39622776B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8A82C-818F-49F1-B2AC-61F453C9487E}"/>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97232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49842-CFA0-4DEB-822B-73B5ED042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F928A-D965-4C76-B00E-7C2351DCE1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B4294-A8BF-4E25-A881-70F6D6F1918A}"/>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5" name="Footer Placeholder 4">
            <a:extLst>
              <a:ext uri="{FF2B5EF4-FFF2-40B4-BE49-F238E27FC236}">
                <a16:creationId xmlns:a16="http://schemas.microsoft.com/office/drawing/2014/main" id="{C1D75BA7-9B8C-4D65-9466-C58DD091C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C02D0-F8DA-4F6C-926B-171AC363049B}"/>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1958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F5C7-0118-4106-B9A4-B7B03E6F6C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9811B-48DE-40A4-BC68-FB9BA340C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78BF6-57E4-4325-92B0-7641CFA199E2}"/>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5" name="Footer Placeholder 4">
            <a:extLst>
              <a:ext uri="{FF2B5EF4-FFF2-40B4-BE49-F238E27FC236}">
                <a16:creationId xmlns:a16="http://schemas.microsoft.com/office/drawing/2014/main" id="{6D47AF1E-7220-4782-B9B6-B1D1CFADB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6BD8B-F3C5-439B-8F2B-69FF36049204}"/>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60532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9A1E-88C4-47FD-A681-0A4E6840C8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D205EE-7FC1-4A40-A50D-6C72C3CD1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15F4BC-B56D-4F6B-A962-92185D209338}"/>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5" name="Footer Placeholder 4">
            <a:extLst>
              <a:ext uri="{FF2B5EF4-FFF2-40B4-BE49-F238E27FC236}">
                <a16:creationId xmlns:a16="http://schemas.microsoft.com/office/drawing/2014/main" id="{3D739ECD-5B18-4EC6-9EE2-4EC513BEA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AE9B9-F89F-4147-9FD8-439E1A9E1332}"/>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32478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CC9B-A465-4614-9778-9ABB18FA4D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36337-8DF5-4303-86C3-62E5244CA9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0AC26F-26F0-4EB2-A4CA-C87FAB5DA1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1ECA4-7C5C-4ABC-9CBE-7FF1B0E6C25A}"/>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6" name="Footer Placeholder 5">
            <a:extLst>
              <a:ext uri="{FF2B5EF4-FFF2-40B4-BE49-F238E27FC236}">
                <a16:creationId xmlns:a16="http://schemas.microsoft.com/office/drawing/2014/main" id="{E5E4D9D7-8016-4AA6-9BA0-4DDC617E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00FF9-9D7E-4C3C-8644-6E5751B9BF68}"/>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18042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A7D4-A3B0-4845-B2E2-B11E3DE1AF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0A15C-BB1D-4D3E-BD34-8F9A02B82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E84E53-0DFF-4E42-BBEB-E0222B9A6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7F56D0-07DB-459E-BE7F-467260B416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2E70C-68B2-4102-9D4F-FF5E6927BA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B61E65-BB9F-4BDD-89A7-620CBF3E4E4E}"/>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8" name="Footer Placeholder 7">
            <a:extLst>
              <a:ext uri="{FF2B5EF4-FFF2-40B4-BE49-F238E27FC236}">
                <a16:creationId xmlns:a16="http://schemas.microsoft.com/office/drawing/2014/main" id="{699E23E1-08DC-4FFF-855F-4EBB0F3FA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D5E7F6-7279-4AF9-BC53-D73E152E4717}"/>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129261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0D13-6084-42E5-AD0B-FEF7D800D2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27F5D7-C741-44AD-BD75-E60CFD3223CC}"/>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4" name="Footer Placeholder 3">
            <a:extLst>
              <a:ext uri="{FF2B5EF4-FFF2-40B4-BE49-F238E27FC236}">
                <a16:creationId xmlns:a16="http://schemas.microsoft.com/office/drawing/2014/main" id="{D3019A4A-9E5E-4FFB-BF28-92CB01EDBA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07ABFF-BE81-4D73-A687-E78A2E0B46BF}"/>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233925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D707C9-0551-4155-8EC5-00FE16AC1F00}"/>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3" name="Footer Placeholder 2">
            <a:extLst>
              <a:ext uri="{FF2B5EF4-FFF2-40B4-BE49-F238E27FC236}">
                <a16:creationId xmlns:a16="http://schemas.microsoft.com/office/drawing/2014/main" id="{7623C196-806A-4D06-856F-35FD86134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A0209C-1A77-462C-AD2C-CE2AB94F3ADF}"/>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94167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8A8A-65C6-4E00-861C-AF4F4E181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8F0A2B-DA91-410E-9F94-38FD9B143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42F77E-AB59-476B-A900-1BDD1777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214F6-92F2-4277-B970-D313EB653D2D}"/>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6" name="Footer Placeholder 5">
            <a:extLst>
              <a:ext uri="{FF2B5EF4-FFF2-40B4-BE49-F238E27FC236}">
                <a16:creationId xmlns:a16="http://schemas.microsoft.com/office/drawing/2014/main" id="{DC5382E2-1AD5-42AB-83EC-050F71AA6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84A3A1-B0D5-4D0A-B4CB-15B87D141E19}"/>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13166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7E34-59E8-4343-BBBE-FA4DDD32C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ABCE59-5065-45DB-8CDF-26A60E4B3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3DF6A-0706-4FA5-A742-87255C202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22F65-5604-4E26-9ECC-31BB9304363F}"/>
              </a:ext>
            </a:extLst>
          </p:cNvPr>
          <p:cNvSpPr>
            <a:spLocks noGrp="1"/>
          </p:cNvSpPr>
          <p:nvPr>
            <p:ph type="dt" sz="half" idx="10"/>
          </p:nvPr>
        </p:nvSpPr>
        <p:spPr/>
        <p:txBody>
          <a:bodyPr/>
          <a:lstStyle/>
          <a:p>
            <a:fld id="{5F2FC0C7-F57A-4EB8-B432-F277FFCFE8ED}" type="datetimeFigureOut">
              <a:rPr lang="en-US" smtClean="0"/>
              <a:t>10/4/22</a:t>
            </a:fld>
            <a:endParaRPr lang="en-US"/>
          </a:p>
        </p:txBody>
      </p:sp>
      <p:sp>
        <p:nvSpPr>
          <p:cNvPr id="6" name="Footer Placeholder 5">
            <a:extLst>
              <a:ext uri="{FF2B5EF4-FFF2-40B4-BE49-F238E27FC236}">
                <a16:creationId xmlns:a16="http://schemas.microsoft.com/office/drawing/2014/main" id="{2E2EA29F-51CF-41EB-92D5-AB929A50D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2DA23-3590-4193-9B70-613F0B8F0C6C}"/>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54197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A847A2-8A05-4A4C-AD4E-3B2DF704D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D3FC15-8075-4FAA-85C6-F31FCA266B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00910-53D8-4C84-A6B2-882281F09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FC0C7-F57A-4EB8-B432-F277FFCFE8ED}" type="datetimeFigureOut">
              <a:rPr lang="en-US" smtClean="0"/>
              <a:t>10/4/22</a:t>
            </a:fld>
            <a:endParaRPr lang="en-US"/>
          </a:p>
        </p:txBody>
      </p:sp>
      <p:sp>
        <p:nvSpPr>
          <p:cNvPr id="5" name="Footer Placeholder 4">
            <a:extLst>
              <a:ext uri="{FF2B5EF4-FFF2-40B4-BE49-F238E27FC236}">
                <a16:creationId xmlns:a16="http://schemas.microsoft.com/office/drawing/2014/main" id="{4B957968-7D9F-42B6-ABFB-2D0EF7B98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E8A5D6-07A9-4AF3-AB83-DD88ACD15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DD343-7542-474F-978D-1C3F085A7A18}" type="slidenum">
              <a:rPr lang="en-US" smtClean="0"/>
              <a:t>‹#›</a:t>
            </a:fld>
            <a:endParaRPr lang="en-US"/>
          </a:p>
        </p:txBody>
      </p:sp>
    </p:spTree>
    <p:extLst>
      <p:ext uri="{BB962C8B-B14F-4D97-AF65-F5344CB8AC3E}">
        <p14:creationId xmlns:p14="http://schemas.microsoft.com/office/powerpoint/2010/main" val="339364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BA839F-9701-4A06-B030-AE9955C29F8B}"/>
              </a:ext>
            </a:extLst>
          </p:cNvPr>
          <p:cNvSpPr>
            <a:spLocks noGrp="1"/>
          </p:cNvSpPr>
          <p:nvPr>
            <p:ph type="ctrTitle"/>
          </p:nvPr>
        </p:nvSpPr>
        <p:spPr/>
        <p:txBody>
          <a:bodyPr/>
          <a:lstStyle/>
          <a:p>
            <a:endParaRPr lang="en-US"/>
          </a:p>
        </p:txBody>
      </p:sp>
      <p:sp>
        <p:nvSpPr>
          <p:cNvPr id="7" name="Subtitle 6">
            <a:extLst>
              <a:ext uri="{FF2B5EF4-FFF2-40B4-BE49-F238E27FC236}">
                <a16:creationId xmlns:a16="http://schemas.microsoft.com/office/drawing/2014/main" id="{4D7156C2-A452-4B06-BE85-F7E4EEB60A58}"/>
              </a:ext>
            </a:extLst>
          </p:cNvPr>
          <p:cNvSpPr>
            <a:spLocks noGrp="1"/>
          </p:cNvSpPr>
          <p:nvPr>
            <p:ph type="subTitle" idx="1"/>
          </p:nvPr>
        </p:nvSpPr>
        <p:spPr/>
        <p:txBody>
          <a:bodyPr/>
          <a:lstStyle/>
          <a:p>
            <a:endParaRPr lang="en-US"/>
          </a:p>
        </p:txBody>
      </p:sp>
      <p:sp>
        <p:nvSpPr>
          <p:cNvPr id="11" name="Rectangle 10">
            <a:extLst>
              <a:ext uri="{FF2B5EF4-FFF2-40B4-BE49-F238E27FC236}">
                <a16:creationId xmlns:a16="http://schemas.microsoft.com/office/drawing/2014/main" id="{2652EC69-2855-40CE-94F7-7CEF1B2F4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727DDE-C4AD-4A3B-B2D1-72F83B7D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BCD5018-A7B8-4BBD-91FC-E342AF479D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14" name="Title 1">
            <a:extLst>
              <a:ext uri="{FF2B5EF4-FFF2-40B4-BE49-F238E27FC236}">
                <a16:creationId xmlns:a16="http://schemas.microsoft.com/office/drawing/2014/main" id="{F36AD3ED-EBEE-4A3F-8948-A0F748C1DBAD}"/>
              </a:ext>
            </a:extLst>
          </p:cNvPr>
          <p:cNvSpPr txBox="1">
            <a:spLocks/>
          </p:cNvSpPr>
          <p:nvPr/>
        </p:nvSpPr>
        <p:spPr>
          <a:xfrm>
            <a:off x="2481942" y="2076450"/>
            <a:ext cx="7371185" cy="1345134"/>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5600" b="1">
                <a:solidFill>
                  <a:srgbClr val="FFFFFF"/>
                </a:solidFill>
                <a:effectLst>
                  <a:outerShdw blurRad="38100" dist="38100" dir="2700000" algn="tl">
                    <a:srgbClr val="000000">
                      <a:alpha val="43137"/>
                    </a:srgbClr>
                  </a:outerShdw>
                </a:effectLst>
              </a:rPr>
              <a:t>CẤU TRÚC DỮ LIỆU &amp; GIẢI THUẬT</a:t>
            </a:r>
            <a:endParaRPr lang="en-US" sz="5600" b="1" dirty="0">
              <a:solidFill>
                <a:srgbClr val="FFFFFF"/>
              </a:solidFill>
              <a:effectLst>
                <a:outerShdw blurRad="38100" dist="38100" dir="2700000" algn="tl">
                  <a:srgbClr val="000000">
                    <a:alpha val="43137"/>
                  </a:srgbClr>
                </a:outerShdw>
              </a:effectLst>
            </a:endParaRPr>
          </a:p>
        </p:txBody>
      </p:sp>
      <p:sp>
        <p:nvSpPr>
          <p:cNvPr id="15" name="Subtitle 2">
            <a:extLst>
              <a:ext uri="{FF2B5EF4-FFF2-40B4-BE49-F238E27FC236}">
                <a16:creationId xmlns:a16="http://schemas.microsoft.com/office/drawing/2014/main" id="{3A737C1E-B7E2-409B-B18C-DE318978F427}"/>
              </a:ext>
            </a:extLst>
          </p:cNvPr>
          <p:cNvSpPr txBox="1">
            <a:spLocks/>
          </p:cNvSpPr>
          <p:nvPr/>
        </p:nvSpPr>
        <p:spPr>
          <a:xfrm>
            <a:off x="1171575" y="4473360"/>
            <a:ext cx="9469211" cy="156354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2200" b="1" dirty="0">
                <a:solidFill>
                  <a:srgbClr val="000000"/>
                </a:solidFill>
                <a:latin typeface="Calibri" panose="020F0502020204030204" pitchFamily="34" charset="0"/>
                <a:cs typeface="Calibri" panose="020F0502020204030204" pitchFamily="34" charset="0"/>
              </a:rPr>
              <a:t>GV: Đặng Ngọc Hoàng Thành.</a:t>
            </a:r>
          </a:p>
          <a:p>
            <a:r>
              <a:rPr lang="vi-VN" sz="2200" b="1" dirty="0">
                <a:solidFill>
                  <a:srgbClr val="000000"/>
                </a:solidFill>
                <a:latin typeface="Calibri" panose="020F0502020204030204" pitchFamily="34" charset="0"/>
                <a:cs typeface="Calibri" panose="020F0502020204030204" pitchFamily="34" charset="0"/>
              </a:rPr>
              <a:t>Khoa: Công </a:t>
            </a:r>
            <a:r>
              <a:rPr lang="vi-VN" sz="2200" b="1" dirty="0" err="1">
                <a:solidFill>
                  <a:srgbClr val="000000"/>
                </a:solidFill>
                <a:latin typeface="Calibri" panose="020F0502020204030204" pitchFamily="34" charset="0"/>
                <a:cs typeface="Calibri" panose="020F0502020204030204" pitchFamily="34" charset="0"/>
              </a:rPr>
              <a:t>nghệ</a:t>
            </a:r>
            <a:r>
              <a:rPr lang="vi-VN" sz="2200" b="1" dirty="0">
                <a:solidFill>
                  <a:srgbClr val="000000"/>
                </a:solidFill>
                <a:latin typeface="Calibri" panose="020F0502020204030204" pitchFamily="34" charset="0"/>
                <a:cs typeface="Calibri" panose="020F0502020204030204" pitchFamily="34" charset="0"/>
              </a:rPr>
              <a:t> Thông tin Kinh Doanh.</a:t>
            </a:r>
          </a:p>
          <a:p>
            <a:r>
              <a:rPr lang="vi-VN" sz="2200" b="1" dirty="0" err="1">
                <a:solidFill>
                  <a:srgbClr val="000000"/>
                </a:solidFill>
                <a:latin typeface="Calibri" panose="020F0502020204030204" pitchFamily="34" charset="0"/>
                <a:cs typeface="Calibri" panose="020F0502020204030204" pitchFamily="34" charset="0"/>
              </a:rPr>
              <a:t>Email</a:t>
            </a:r>
            <a:r>
              <a:rPr lang="vi-VN" sz="2200" b="1" dirty="0">
                <a:solidFill>
                  <a:srgbClr val="000000"/>
                </a:solidFill>
                <a:latin typeface="Calibri" panose="020F0502020204030204" pitchFamily="34" charset="0"/>
                <a:cs typeface="Calibri" panose="020F0502020204030204" pitchFamily="34" charset="0"/>
              </a:rPr>
              <a:t>: </a:t>
            </a:r>
            <a:r>
              <a:rPr lang="vi-VN" sz="2200" b="1" i="1" dirty="0">
                <a:solidFill>
                  <a:srgbClr val="000000"/>
                </a:solidFill>
                <a:latin typeface="Calibri" panose="020F0502020204030204" pitchFamily="34" charset="0"/>
                <a:cs typeface="Calibri" panose="020F0502020204030204" pitchFamily="34" charset="0"/>
              </a:rPr>
              <a:t>thanhdnh@ueh.edu.vn</a:t>
            </a:r>
            <a:endParaRPr lang="en-US" sz="2200" b="1" i="1" dirty="0">
              <a:solidFill>
                <a:srgbClr val="000000"/>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7C278372-3C46-E9B3-D1AE-6A0F2892C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0"/>
            <a:ext cx="1053629"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76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FD1CCC2-12DE-4D15-8556-4F503187DA9D}"/>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TÌM NÚT  </a:t>
            </a:r>
            <a:r>
              <a:rPr lang="en-US" sz="2400" b="1" dirty="0">
                <a:solidFill>
                  <a:srgbClr val="FF0000"/>
                </a:solidFill>
                <a:latin typeface="Times New Roman" panose="02020603050405020304" pitchFamily="18" charset="0"/>
                <a:ea typeface="Times New Roman" panose="02020603050405020304" pitchFamily="18" charset="0"/>
              </a:rPr>
              <a:t>MIN</a:t>
            </a:r>
            <a:r>
              <a:rPr lang="en-US" sz="2400" b="1" dirty="0">
                <a:latin typeface="Times New Roman" panose="02020603050405020304" pitchFamily="18" charset="0"/>
                <a:ea typeface="Times New Roman" panose="02020603050405020304" pitchFamily="18" charset="0"/>
              </a:rPr>
              <a:t> / MAX</a:t>
            </a:r>
            <a:endParaRPr lang="vi-VN" sz="2400" b="1" dirty="0">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418725A8-4575-4254-B378-7AEC77177AC0}"/>
              </a:ext>
            </a:extLst>
          </p:cNvPr>
          <p:cNvSpPr txBox="1"/>
          <p:nvPr/>
        </p:nvSpPr>
        <p:spPr>
          <a:xfrm>
            <a:off x="6372488" y="2824256"/>
            <a:ext cx="5010859" cy="3416320"/>
          </a:xfrm>
          <a:prstGeom prst="rect">
            <a:avLst/>
          </a:prstGeom>
          <a:noFill/>
          <a:ln>
            <a:solidFill>
              <a:schemeClr val="accent1"/>
            </a:solidFill>
          </a:ln>
        </p:spPr>
        <p:txBody>
          <a:bodyPr wrap="square" rtlCol="0">
            <a:spAutoFit/>
          </a:bodyPr>
          <a:lstStyle/>
          <a:p>
            <a:r>
              <a:rPr lang="en-US" b="0" dirty="0">
                <a:effectLst/>
                <a:latin typeface="Consolas" panose="020B0609020204030204" pitchFamily="49" charset="0"/>
              </a:rPr>
              <a:t>public int </a:t>
            </a:r>
            <a:r>
              <a:rPr lang="en-US" b="1" dirty="0" err="1">
                <a:effectLst/>
                <a:latin typeface="Consolas" panose="020B0609020204030204" pitchFamily="49" charset="0"/>
              </a:rPr>
              <a:t>FindMin</a:t>
            </a:r>
            <a:r>
              <a:rPr lang="en-US" b="0" dirty="0">
                <a:effectLst/>
                <a:latin typeface="Consolas" panose="020B0609020204030204" pitchFamily="49" charset="0"/>
              </a:rPr>
              <a:t>()</a:t>
            </a:r>
          </a:p>
          <a:p>
            <a:r>
              <a:rPr lang="en-US" b="0" dirty="0">
                <a:effectLst/>
                <a:latin typeface="Consolas" panose="020B0609020204030204" pitchFamily="49" charset="0"/>
              </a:rPr>
              <a:t>{</a:t>
            </a:r>
          </a:p>
          <a:p>
            <a:r>
              <a:rPr lang="en-US" b="0" dirty="0">
                <a:effectLst/>
                <a:latin typeface="Consolas" panose="020B0609020204030204" pitchFamily="49" charset="0"/>
              </a:rPr>
              <a:t>    return </a:t>
            </a:r>
            <a:r>
              <a:rPr lang="en-US" b="0" dirty="0" err="1">
                <a:effectLst/>
                <a:latin typeface="Consolas" panose="020B0609020204030204" pitchFamily="49" charset="0"/>
              </a:rPr>
              <a:t>MinValueOfNode</a:t>
            </a:r>
            <a:r>
              <a:rPr lang="en-US" b="0" dirty="0">
                <a:effectLst/>
                <a:latin typeface="Consolas" panose="020B0609020204030204" pitchFamily="49" charset="0"/>
              </a:rPr>
              <a:t>(</a:t>
            </a:r>
            <a:r>
              <a:rPr lang="en-US" b="0" dirty="0" err="1">
                <a:effectLst/>
                <a:latin typeface="Consolas" panose="020B0609020204030204" pitchFamily="49" charset="0"/>
              </a:rPr>
              <a:t>this.Root</a:t>
            </a:r>
            <a:r>
              <a:rPr lang="en-US" b="0" dirty="0">
                <a:effectLst/>
                <a:latin typeface="Consolas" panose="020B0609020204030204" pitchFamily="49" charset="0"/>
              </a:rPr>
              <a:t>);</a:t>
            </a:r>
          </a:p>
          <a:p>
            <a:r>
              <a:rPr lang="en-US" b="0" dirty="0">
                <a:effectLst/>
                <a:latin typeface="Consolas" panose="020B0609020204030204" pitchFamily="49" charset="0"/>
              </a:rPr>
              <a:t>}</a:t>
            </a:r>
          </a:p>
          <a:p>
            <a:endParaRPr lang="en-US" b="0" dirty="0">
              <a:effectLst/>
              <a:latin typeface="Consolas" panose="020B0609020204030204" pitchFamily="49" charset="0"/>
            </a:endParaRPr>
          </a:p>
          <a:p>
            <a:r>
              <a:rPr lang="en-US" b="0" dirty="0">
                <a:effectLst/>
                <a:latin typeface="Consolas" panose="020B0609020204030204" pitchFamily="49" charset="0"/>
              </a:rPr>
              <a:t>public int </a:t>
            </a:r>
            <a:r>
              <a:rPr lang="en-US" b="1" dirty="0">
                <a:effectLst/>
                <a:latin typeface="Consolas" panose="020B0609020204030204" pitchFamily="49" charset="0"/>
              </a:rPr>
              <a:t>FindMin2</a:t>
            </a:r>
            <a:r>
              <a:rPr lang="en-US" b="0" dirty="0">
                <a:effectLst/>
                <a:latin typeface="Consolas" panose="020B0609020204030204" pitchFamily="49" charset="0"/>
              </a:rPr>
              <a:t>()</a:t>
            </a:r>
          </a:p>
          <a:p>
            <a:r>
              <a:rPr lang="en-US" b="0" dirty="0">
                <a:effectLst/>
                <a:latin typeface="Consolas" panose="020B0609020204030204" pitchFamily="49" charset="0"/>
              </a:rPr>
              <a:t>{</a:t>
            </a:r>
          </a:p>
          <a:p>
            <a:r>
              <a:rPr lang="en-US" b="0" dirty="0">
                <a:effectLst/>
                <a:latin typeface="Consolas" panose="020B0609020204030204" pitchFamily="49" charset="0"/>
              </a:rPr>
              <a:t>    Node current = Root;</a:t>
            </a:r>
          </a:p>
          <a:p>
            <a:r>
              <a:rPr lang="en-US" b="0" dirty="0">
                <a:effectLst/>
                <a:latin typeface="Consolas" panose="020B0609020204030204" pitchFamily="49" charset="0"/>
              </a:rPr>
              <a:t>    while (</a:t>
            </a:r>
            <a:r>
              <a:rPr lang="en-US" b="0" dirty="0" err="1">
                <a:effectLst/>
                <a:latin typeface="Consolas" panose="020B0609020204030204" pitchFamily="49" charset="0"/>
              </a:rPr>
              <a:t>current.LeftNode</a:t>
            </a:r>
            <a:r>
              <a:rPr lang="en-US" b="0" dirty="0">
                <a:effectLst/>
                <a:latin typeface="Consolas" panose="020B0609020204030204" pitchFamily="49" charset="0"/>
              </a:rPr>
              <a:t> != null)</a:t>
            </a:r>
          </a:p>
          <a:p>
            <a:r>
              <a:rPr lang="en-US" b="0" dirty="0">
                <a:effectLst/>
                <a:latin typeface="Consolas" panose="020B0609020204030204" pitchFamily="49" charset="0"/>
              </a:rPr>
              <a:t>        current = </a:t>
            </a:r>
            <a:r>
              <a:rPr lang="en-US" b="0" dirty="0" err="1">
                <a:effectLst/>
                <a:latin typeface="Consolas" panose="020B0609020204030204" pitchFamily="49" charset="0"/>
              </a:rPr>
              <a:t>current.LeftNode</a:t>
            </a:r>
            <a:r>
              <a:rPr lang="en-US" b="0" dirty="0">
                <a:effectLst/>
                <a:latin typeface="Consolas" panose="020B0609020204030204" pitchFamily="49" charset="0"/>
              </a:rPr>
              <a:t>;</a:t>
            </a:r>
          </a:p>
          <a:p>
            <a:r>
              <a:rPr lang="en-US" b="0" dirty="0">
                <a:effectLst/>
                <a:latin typeface="Consolas" panose="020B0609020204030204" pitchFamily="49" charset="0"/>
              </a:rPr>
              <a:t>    return </a:t>
            </a:r>
            <a:r>
              <a:rPr lang="en-US" b="0" dirty="0" err="1">
                <a:effectLst/>
                <a:latin typeface="Consolas" panose="020B0609020204030204" pitchFamily="49" charset="0"/>
              </a:rPr>
              <a:t>current.Data</a:t>
            </a:r>
            <a:r>
              <a:rPr lang="en-US" b="0" dirty="0">
                <a:effectLst/>
                <a:latin typeface="Consolas" panose="020B0609020204030204" pitchFamily="49" charset="0"/>
              </a:rPr>
              <a:t>;</a:t>
            </a:r>
          </a:p>
          <a:p>
            <a:r>
              <a:rPr lang="en-US" b="0" dirty="0">
                <a:effectLst/>
                <a:latin typeface="Consolas" panose="020B0609020204030204" pitchFamily="49" charset="0"/>
              </a:rPr>
              <a:t>}</a:t>
            </a:r>
          </a:p>
        </p:txBody>
      </p:sp>
      <p:sp>
        <p:nvSpPr>
          <p:cNvPr id="3" name="TextBox 2">
            <a:extLst>
              <a:ext uri="{FF2B5EF4-FFF2-40B4-BE49-F238E27FC236}">
                <a16:creationId xmlns:a16="http://schemas.microsoft.com/office/drawing/2014/main" id="{9ABA1C87-CCEE-4E6E-B62E-93D218C9C28E}"/>
              </a:ext>
            </a:extLst>
          </p:cNvPr>
          <p:cNvSpPr txBox="1"/>
          <p:nvPr/>
        </p:nvSpPr>
        <p:spPr>
          <a:xfrm>
            <a:off x="1089840" y="3101255"/>
            <a:ext cx="4854977" cy="2862322"/>
          </a:xfrm>
          <a:prstGeom prst="rect">
            <a:avLst/>
          </a:prstGeom>
          <a:solidFill>
            <a:schemeClr val="accent6">
              <a:lumMod val="20000"/>
              <a:lumOff val="80000"/>
            </a:schemeClr>
          </a:solidFill>
          <a:ln w="28575">
            <a:solidFill>
              <a:srgbClr val="00B0F0"/>
            </a:solidFill>
          </a:ln>
        </p:spPr>
        <p:txBody>
          <a:bodyPr wrap="square" rtlCol="0">
            <a:spAutoFit/>
          </a:bodyPr>
          <a:lstStyle/>
          <a:p>
            <a:r>
              <a:rPr lang="en-US" b="0" dirty="0">
                <a:effectLst/>
                <a:latin typeface="Consolas" panose="020B0609020204030204" pitchFamily="49" charset="0"/>
              </a:rPr>
              <a:t>private int </a:t>
            </a:r>
            <a:r>
              <a:rPr lang="en-US" b="1" dirty="0" err="1">
                <a:solidFill>
                  <a:srgbClr val="7030A0"/>
                </a:solidFill>
                <a:effectLst/>
                <a:latin typeface="Consolas" panose="020B0609020204030204" pitchFamily="49" charset="0"/>
              </a:rPr>
              <a:t>MinValueOfNode</a:t>
            </a:r>
            <a:r>
              <a:rPr lang="en-US" b="0" dirty="0">
                <a:effectLst/>
                <a:latin typeface="Consolas" panose="020B0609020204030204" pitchFamily="49" charset="0"/>
              </a:rPr>
              <a:t>(Node node)</a:t>
            </a:r>
          </a:p>
          <a:p>
            <a:r>
              <a:rPr lang="en-US" b="0" dirty="0">
                <a:effectLst/>
                <a:latin typeface="Consolas" panose="020B0609020204030204" pitchFamily="49" charset="0"/>
              </a:rPr>
              <a:t>{</a:t>
            </a:r>
          </a:p>
          <a:p>
            <a:r>
              <a:rPr lang="en-US" b="0" dirty="0">
                <a:effectLst/>
                <a:latin typeface="Consolas" panose="020B0609020204030204" pitchFamily="49" charset="0"/>
              </a:rPr>
              <a:t>    int </a:t>
            </a:r>
            <a:r>
              <a:rPr lang="en-US" b="0" dirty="0" err="1">
                <a:effectLst/>
                <a:latin typeface="Consolas" panose="020B0609020204030204" pitchFamily="49" charset="0"/>
              </a:rPr>
              <a:t>minv</a:t>
            </a:r>
            <a:r>
              <a:rPr lang="en-US" b="0" dirty="0">
                <a:effectLst/>
                <a:latin typeface="Consolas" panose="020B0609020204030204" pitchFamily="49" charset="0"/>
              </a:rPr>
              <a:t> = </a:t>
            </a:r>
            <a:r>
              <a:rPr lang="en-US" b="0" dirty="0" err="1">
                <a:effectLst/>
                <a:latin typeface="Consolas" panose="020B0609020204030204" pitchFamily="49" charset="0"/>
              </a:rPr>
              <a:t>node.Data</a:t>
            </a:r>
            <a:r>
              <a:rPr lang="en-US" b="0" dirty="0">
                <a:effectLst/>
                <a:latin typeface="Consolas" panose="020B0609020204030204" pitchFamily="49" charset="0"/>
              </a:rPr>
              <a:t>;</a:t>
            </a:r>
          </a:p>
          <a:p>
            <a:r>
              <a:rPr lang="en-US" b="0" dirty="0">
                <a:effectLst/>
                <a:latin typeface="Consolas" panose="020B0609020204030204" pitchFamily="49" charset="0"/>
              </a:rPr>
              <a:t>    while (</a:t>
            </a:r>
            <a:r>
              <a:rPr lang="en-US" b="0" dirty="0" err="1">
                <a:effectLst/>
                <a:latin typeface="Consolas" panose="020B0609020204030204" pitchFamily="49" charset="0"/>
              </a:rPr>
              <a:t>node.LeftNode</a:t>
            </a:r>
            <a:r>
              <a:rPr lang="en-US" b="0" dirty="0">
                <a:effectLst/>
                <a:latin typeface="Consolas" panose="020B0609020204030204" pitchFamily="49" charset="0"/>
              </a:rPr>
              <a:t> != null)</a:t>
            </a:r>
          </a:p>
          <a:p>
            <a:r>
              <a:rPr lang="en-US" b="0" dirty="0">
                <a:effectLst/>
                <a:latin typeface="Consolas" panose="020B0609020204030204" pitchFamily="49" charset="0"/>
              </a:rPr>
              <a:t>    {</a:t>
            </a:r>
          </a:p>
          <a:p>
            <a:r>
              <a:rPr lang="en-US" b="0" dirty="0">
                <a:effectLst/>
                <a:latin typeface="Consolas" panose="020B0609020204030204" pitchFamily="49" charset="0"/>
              </a:rPr>
              <a:t>        </a:t>
            </a:r>
            <a:r>
              <a:rPr lang="en-US" b="0" dirty="0" err="1">
                <a:effectLst/>
                <a:latin typeface="Consolas" panose="020B0609020204030204" pitchFamily="49" charset="0"/>
              </a:rPr>
              <a:t>minv</a:t>
            </a:r>
            <a:r>
              <a:rPr lang="en-US" b="0" dirty="0">
                <a:effectLst/>
                <a:latin typeface="Consolas" panose="020B0609020204030204" pitchFamily="49" charset="0"/>
              </a:rPr>
              <a:t> = </a:t>
            </a:r>
            <a:r>
              <a:rPr lang="en-US" b="0" dirty="0" err="1">
                <a:effectLst/>
                <a:latin typeface="Consolas" panose="020B0609020204030204" pitchFamily="49" charset="0"/>
              </a:rPr>
              <a:t>node.LeftNode.Data</a:t>
            </a:r>
            <a:r>
              <a:rPr lang="en-US" b="0" dirty="0">
                <a:effectLst/>
                <a:latin typeface="Consolas" panose="020B0609020204030204" pitchFamily="49" charset="0"/>
              </a:rPr>
              <a:t>;</a:t>
            </a:r>
          </a:p>
          <a:p>
            <a:r>
              <a:rPr lang="en-US" b="0" dirty="0">
                <a:effectLst/>
                <a:latin typeface="Consolas" panose="020B0609020204030204" pitchFamily="49" charset="0"/>
              </a:rPr>
              <a:t>        node = </a:t>
            </a:r>
            <a:r>
              <a:rPr lang="en-US" b="0" dirty="0" err="1">
                <a:effectLst/>
                <a:latin typeface="Consolas" panose="020B0609020204030204" pitchFamily="49" charset="0"/>
              </a:rPr>
              <a:t>node.LeftNode</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return </a:t>
            </a:r>
            <a:r>
              <a:rPr lang="en-US" b="0" dirty="0" err="1">
                <a:effectLst/>
                <a:latin typeface="Consolas" panose="020B0609020204030204" pitchFamily="49" charset="0"/>
              </a:rPr>
              <a:t>minv</a:t>
            </a:r>
            <a:r>
              <a:rPr lang="en-US" b="0" dirty="0">
                <a:effectLst/>
                <a:latin typeface="Consolas" panose="020B0609020204030204" pitchFamily="49" charset="0"/>
              </a:rPr>
              <a:t>;</a:t>
            </a:r>
          </a:p>
          <a:p>
            <a:r>
              <a:rPr lang="en-US" b="0" dirty="0">
                <a:effectLst/>
                <a:latin typeface="Consolas" panose="020B0609020204030204" pitchFamily="49" charset="0"/>
              </a:rPr>
              <a:t>}</a:t>
            </a:r>
          </a:p>
        </p:txBody>
      </p:sp>
    </p:spTree>
    <p:extLst>
      <p:ext uri="{BB962C8B-B14F-4D97-AF65-F5344CB8AC3E}">
        <p14:creationId xmlns:p14="http://schemas.microsoft.com/office/powerpoint/2010/main" val="232179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FD1CCC2-12DE-4D15-8556-4F503187DA9D}"/>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TÌM NÚT  MIN / </a:t>
            </a:r>
            <a:r>
              <a:rPr lang="en-US" sz="2400" b="1" dirty="0">
                <a:solidFill>
                  <a:srgbClr val="FF0000"/>
                </a:solidFill>
                <a:latin typeface="Times New Roman" panose="02020603050405020304" pitchFamily="18" charset="0"/>
                <a:ea typeface="Times New Roman" panose="02020603050405020304" pitchFamily="18" charset="0"/>
              </a:rPr>
              <a:t>MAX</a:t>
            </a:r>
            <a:endParaRPr lang="vi-VN" sz="2400" b="1" dirty="0">
              <a:solidFill>
                <a:srgbClr val="FF0000"/>
              </a:solidFill>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8CDB4515-F919-402B-8799-B9E46DDE20FB}"/>
              </a:ext>
            </a:extLst>
          </p:cNvPr>
          <p:cNvSpPr txBox="1"/>
          <p:nvPr/>
        </p:nvSpPr>
        <p:spPr>
          <a:xfrm>
            <a:off x="6232522" y="2962755"/>
            <a:ext cx="5150825" cy="3139321"/>
          </a:xfrm>
          <a:prstGeom prst="rect">
            <a:avLst/>
          </a:prstGeom>
          <a:noFill/>
          <a:ln>
            <a:solidFill>
              <a:schemeClr val="accent1"/>
            </a:solidFill>
          </a:ln>
        </p:spPr>
        <p:txBody>
          <a:bodyPr wrap="square" rtlCol="0">
            <a:spAutoFit/>
          </a:bodyPr>
          <a:lstStyle/>
          <a:p>
            <a:r>
              <a:rPr lang="en-US" b="0" dirty="0">
                <a:effectLst/>
                <a:latin typeface="Consolas" panose="020B0609020204030204" pitchFamily="49" charset="0"/>
              </a:rPr>
              <a:t>public int </a:t>
            </a:r>
            <a:r>
              <a:rPr lang="en-US" b="1" dirty="0" err="1">
                <a:effectLst/>
                <a:latin typeface="Consolas" panose="020B0609020204030204" pitchFamily="49" charset="0"/>
              </a:rPr>
              <a:t>FindMax</a:t>
            </a:r>
            <a:r>
              <a:rPr lang="en-US" b="0" dirty="0">
                <a:effectLst/>
                <a:latin typeface="Consolas" panose="020B0609020204030204" pitchFamily="49" charset="0"/>
              </a:rPr>
              <a:t>()</a:t>
            </a:r>
          </a:p>
          <a:p>
            <a:r>
              <a:rPr lang="en-US" b="0" dirty="0">
                <a:effectLst/>
                <a:latin typeface="Consolas" panose="020B0609020204030204" pitchFamily="49" charset="0"/>
              </a:rPr>
              <a:t>{</a:t>
            </a:r>
          </a:p>
          <a:p>
            <a:r>
              <a:rPr lang="en-US" b="0" dirty="0">
                <a:effectLst/>
                <a:latin typeface="Consolas" panose="020B0609020204030204" pitchFamily="49" charset="0"/>
              </a:rPr>
              <a:t>    return </a:t>
            </a:r>
            <a:r>
              <a:rPr lang="en-US" b="0" dirty="0" err="1">
                <a:effectLst/>
                <a:latin typeface="Consolas" panose="020B0609020204030204" pitchFamily="49" charset="0"/>
              </a:rPr>
              <a:t>MaxValueOfNode</a:t>
            </a:r>
            <a:r>
              <a:rPr lang="en-US" b="0" dirty="0">
                <a:effectLst/>
                <a:latin typeface="Consolas" panose="020B0609020204030204" pitchFamily="49" charset="0"/>
              </a:rPr>
              <a:t>(</a:t>
            </a:r>
            <a:r>
              <a:rPr lang="en-US" b="0" dirty="0" err="1">
                <a:effectLst/>
                <a:latin typeface="Consolas" panose="020B0609020204030204" pitchFamily="49" charset="0"/>
              </a:rPr>
              <a:t>this.Root</a:t>
            </a:r>
            <a:r>
              <a:rPr lang="en-US" b="0" dirty="0">
                <a:effectLst/>
                <a:latin typeface="Consolas" panose="020B0609020204030204" pitchFamily="49" charset="0"/>
              </a:rPr>
              <a:t>);</a:t>
            </a:r>
          </a:p>
          <a:p>
            <a:r>
              <a:rPr lang="en-US" b="0" dirty="0">
                <a:effectLst/>
                <a:latin typeface="Consolas" panose="020B0609020204030204" pitchFamily="49" charset="0"/>
              </a:rPr>
              <a:t>}</a:t>
            </a:r>
          </a:p>
          <a:p>
            <a:r>
              <a:rPr lang="en-US" b="0" dirty="0">
                <a:effectLst/>
                <a:latin typeface="Consolas" panose="020B0609020204030204" pitchFamily="49" charset="0"/>
              </a:rPr>
              <a:t>public int </a:t>
            </a:r>
            <a:r>
              <a:rPr lang="en-US" b="1" dirty="0">
                <a:effectLst/>
                <a:latin typeface="Consolas" panose="020B0609020204030204" pitchFamily="49" charset="0"/>
              </a:rPr>
              <a:t>FindMax2</a:t>
            </a:r>
            <a:r>
              <a:rPr lang="en-US" b="0" dirty="0">
                <a:effectLst/>
                <a:latin typeface="Consolas" panose="020B0609020204030204" pitchFamily="49" charset="0"/>
              </a:rPr>
              <a:t>()</a:t>
            </a:r>
          </a:p>
          <a:p>
            <a:r>
              <a:rPr lang="en-US" b="0" dirty="0">
                <a:effectLst/>
                <a:latin typeface="Consolas" panose="020B0609020204030204" pitchFamily="49" charset="0"/>
              </a:rPr>
              <a:t>{</a:t>
            </a:r>
          </a:p>
          <a:p>
            <a:r>
              <a:rPr lang="en-US" b="0" dirty="0">
                <a:effectLst/>
                <a:latin typeface="Consolas" panose="020B0609020204030204" pitchFamily="49" charset="0"/>
              </a:rPr>
              <a:t>    Node current = Root;</a:t>
            </a:r>
          </a:p>
          <a:p>
            <a:r>
              <a:rPr lang="en-US" b="0" dirty="0">
                <a:effectLst/>
                <a:latin typeface="Consolas" panose="020B0609020204030204" pitchFamily="49" charset="0"/>
              </a:rPr>
              <a:t>    while (</a:t>
            </a:r>
            <a:r>
              <a:rPr lang="en-US" b="0" dirty="0" err="1">
                <a:effectLst/>
                <a:latin typeface="Consolas" panose="020B0609020204030204" pitchFamily="49" charset="0"/>
              </a:rPr>
              <a:t>current.RightNode</a:t>
            </a:r>
            <a:r>
              <a:rPr lang="en-US" b="0" dirty="0">
                <a:effectLst/>
                <a:latin typeface="Consolas" panose="020B0609020204030204" pitchFamily="49" charset="0"/>
              </a:rPr>
              <a:t> != null)</a:t>
            </a:r>
          </a:p>
          <a:p>
            <a:r>
              <a:rPr lang="en-US" b="0" dirty="0">
                <a:effectLst/>
                <a:latin typeface="Consolas" panose="020B0609020204030204" pitchFamily="49" charset="0"/>
              </a:rPr>
              <a:t>        current = </a:t>
            </a:r>
            <a:r>
              <a:rPr lang="en-US" b="0" dirty="0" err="1">
                <a:effectLst/>
                <a:latin typeface="Consolas" panose="020B0609020204030204" pitchFamily="49" charset="0"/>
              </a:rPr>
              <a:t>current.RightNode</a:t>
            </a:r>
            <a:r>
              <a:rPr lang="en-US" b="0" dirty="0">
                <a:effectLst/>
                <a:latin typeface="Consolas" panose="020B0609020204030204" pitchFamily="49" charset="0"/>
              </a:rPr>
              <a:t>;</a:t>
            </a:r>
          </a:p>
          <a:p>
            <a:r>
              <a:rPr lang="en-US" b="0" dirty="0">
                <a:effectLst/>
                <a:latin typeface="Consolas" panose="020B0609020204030204" pitchFamily="49" charset="0"/>
              </a:rPr>
              <a:t>    return </a:t>
            </a:r>
            <a:r>
              <a:rPr lang="en-US" b="0" dirty="0" err="1">
                <a:effectLst/>
                <a:latin typeface="Consolas" panose="020B0609020204030204" pitchFamily="49" charset="0"/>
              </a:rPr>
              <a:t>current.Data</a:t>
            </a:r>
            <a:r>
              <a:rPr lang="en-US" b="0" dirty="0">
                <a:effectLst/>
                <a:latin typeface="Consolas" panose="020B0609020204030204" pitchFamily="49" charset="0"/>
              </a:rPr>
              <a:t>;</a:t>
            </a:r>
          </a:p>
          <a:p>
            <a:r>
              <a:rPr lang="en-US" b="0" dirty="0">
                <a:effectLst/>
                <a:latin typeface="Consolas" panose="020B0609020204030204" pitchFamily="49" charset="0"/>
              </a:rPr>
              <a:t>}</a:t>
            </a:r>
          </a:p>
        </p:txBody>
      </p:sp>
      <p:sp>
        <p:nvSpPr>
          <p:cNvPr id="3" name="TextBox 2">
            <a:extLst>
              <a:ext uri="{FF2B5EF4-FFF2-40B4-BE49-F238E27FC236}">
                <a16:creationId xmlns:a16="http://schemas.microsoft.com/office/drawing/2014/main" id="{9ABA1C87-CCEE-4E6E-B62E-93D218C9C28E}"/>
              </a:ext>
            </a:extLst>
          </p:cNvPr>
          <p:cNvSpPr txBox="1"/>
          <p:nvPr/>
        </p:nvSpPr>
        <p:spPr>
          <a:xfrm>
            <a:off x="1104503" y="3101255"/>
            <a:ext cx="4854977" cy="2862322"/>
          </a:xfrm>
          <a:prstGeom prst="rect">
            <a:avLst/>
          </a:prstGeom>
          <a:solidFill>
            <a:schemeClr val="accent6">
              <a:lumMod val="20000"/>
              <a:lumOff val="80000"/>
            </a:schemeClr>
          </a:solidFill>
          <a:ln w="28575">
            <a:solidFill>
              <a:srgbClr val="00B0F0"/>
            </a:solidFill>
          </a:ln>
        </p:spPr>
        <p:txBody>
          <a:bodyPr wrap="square" rtlCol="0">
            <a:spAutoFit/>
          </a:bodyPr>
          <a:lstStyle/>
          <a:p>
            <a:r>
              <a:rPr lang="en-US" b="0" dirty="0">
                <a:effectLst/>
                <a:latin typeface="Consolas" panose="020B0609020204030204" pitchFamily="49" charset="0"/>
              </a:rPr>
              <a:t>private int </a:t>
            </a:r>
            <a:r>
              <a:rPr lang="en-US" b="1" dirty="0" err="1">
                <a:solidFill>
                  <a:srgbClr val="7030A0"/>
                </a:solidFill>
                <a:effectLst/>
                <a:latin typeface="Consolas" panose="020B0609020204030204" pitchFamily="49" charset="0"/>
              </a:rPr>
              <a:t>MaxValueOfNode</a:t>
            </a:r>
            <a:r>
              <a:rPr lang="en-US" b="0" dirty="0">
                <a:effectLst/>
                <a:latin typeface="Consolas" panose="020B0609020204030204" pitchFamily="49" charset="0"/>
              </a:rPr>
              <a:t>(Node node)</a:t>
            </a:r>
          </a:p>
          <a:p>
            <a:r>
              <a:rPr lang="en-US" b="0" dirty="0">
                <a:effectLst/>
                <a:latin typeface="Consolas" panose="020B0609020204030204" pitchFamily="49" charset="0"/>
              </a:rPr>
              <a:t>{</a:t>
            </a:r>
          </a:p>
          <a:p>
            <a:r>
              <a:rPr lang="en-US" b="0" dirty="0">
                <a:effectLst/>
                <a:latin typeface="Consolas" panose="020B0609020204030204" pitchFamily="49" charset="0"/>
              </a:rPr>
              <a:t>    int </a:t>
            </a:r>
            <a:r>
              <a:rPr lang="en-US" b="0" dirty="0" err="1">
                <a:effectLst/>
                <a:latin typeface="Consolas" panose="020B0609020204030204" pitchFamily="49" charset="0"/>
              </a:rPr>
              <a:t>maxv</a:t>
            </a:r>
            <a:r>
              <a:rPr lang="en-US" b="0" dirty="0">
                <a:effectLst/>
                <a:latin typeface="Consolas" panose="020B0609020204030204" pitchFamily="49" charset="0"/>
              </a:rPr>
              <a:t> = </a:t>
            </a:r>
            <a:r>
              <a:rPr lang="en-US" b="0" dirty="0" err="1">
                <a:effectLst/>
                <a:latin typeface="Consolas" panose="020B0609020204030204" pitchFamily="49" charset="0"/>
              </a:rPr>
              <a:t>node.Data</a:t>
            </a:r>
            <a:r>
              <a:rPr lang="en-US" b="0" dirty="0">
                <a:effectLst/>
                <a:latin typeface="Consolas" panose="020B0609020204030204" pitchFamily="49" charset="0"/>
              </a:rPr>
              <a:t>;</a:t>
            </a:r>
          </a:p>
          <a:p>
            <a:r>
              <a:rPr lang="en-US" b="0" dirty="0">
                <a:effectLst/>
                <a:latin typeface="Consolas" panose="020B0609020204030204" pitchFamily="49" charset="0"/>
              </a:rPr>
              <a:t>    while (</a:t>
            </a:r>
            <a:r>
              <a:rPr lang="en-US" b="0" dirty="0" err="1">
                <a:effectLst/>
                <a:latin typeface="Consolas" panose="020B0609020204030204" pitchFamily="49" charset="0"/>
              </a:rPr>
              <a:t>node.</a:t>
            </a:r>
            <a:r>
              <a:rPr lang="en-US" dirty="0" err="1">
                <a:latin typeface="Consolas" panose="020B0609020204030204" pitchFamily="49" charset="0"/>
              </a:rPr>
              <a:t>Right</a:t>
            </a:r>
            <a:r>
              <a:rPr lang="en-US" b="0" dirty="0" err="1">
                <a:effectLst/>
                <a:latin typeface="Consolas" panose="020B0609020204030204" pitchFamily="49" charset="0"/>
              </a:rPr>
              <a:t>Node</a:t>
            </a:r>
            <a:r>
              <a:rPr lang="en-US" b="0" dirty="0">
                <a:effectLst/>
                <a:latin typeface="Consolas" panose="020B0609020204030204" pitchFamily="49" charset="0"/>
              </a:rPr>
              <a:t> != null)</a:t>
            </a:r>
          </a:p>
          <a:p>
            <a:r>
              <a:rPr lang="en-US" b="0" dirty="0">
                <a:effectLst/>
                <a:latin typeface="Consolas" panose="020B0609020204030204" pitchFamily="49" charset="0"/>
              </a:rPr>
              <a:t>    {</a:t>
            </a:r>
          </a:p>
          <a:p>
            <a:r>
              <a:rPr lang="en-US" b="0" dirty="0">
                <a:effectLst/>
                <a:latin typeface="Consolas" panose="020B0609020204030204" pitchFamily="49" charset="0"/>
              </a:rPr>
              <a:t>        </a:t>
            </a:r>
            <a:r>
              <a:rPr lang="en-US" b="0" dirty="0" err="1">
                <a:effectLst/>
                <a:latin typeface="Consolas" panose="020B0609020204030204" pitchFamily="49" charset="0"/>
              </a:rPr>
              <a:t>maxv</a:t>
            </a:r>
            <a:r>
              <a:rPr lang="en-US" b="0" dirty="0">
                <a:effectLst/>
                <a:latin typeface="Consolas" panose="020B0609020204030204" pitchFamily="49" charset="0"/>
              </a:rPr>
              <a:t> = </a:t>
            </a:r>
            <a:r>
              <a:rPr lang="en-US" b="0" dirty="0" err="1">
                <a:effectLst/>
                <a:latin typeface="Consolas" panose="020B0609020204030204" pitchFamily="49" charset="0"/>
              </a:rPr>
              <a:t>node.</a:t>
            </a:r>
            <a:r>
              <a:rPr lang="en-US" dirty="0" err="1">
                <a:latin typeface="Consolas" panose="020B0609020204030204" pitchFamily="49" charset="0"/>
              </a:rPr>
              <a:t>Right</a:t>
            </a:r>
            <a:r>
              <a:rPr lang="en-US" b="0" dirty="0" err="1">
                <a:effectLst/>
                <a:latin typeface="Consolas" panose="020B0609020204030204" pitchFamily="49" charset="0"/>
              </a:rPr>
              <a:t>Node.Data</a:t>
            </a:r>
            <a:r>
              <a:rPr lang="en-US" b="0" dirty="0">
                <a:effectLst/>
                <a:latin typeface="Consolas" panose="020B0609020204030204" pitchFamily="49" charset="0"/>
              </a:rPr>
              <a:t>;</a:t>
            </a:r>
          </a:p>
          <a:p>
            <a:r>
              <a:rPr lang="en-US" b="0" dirty="0">
                <a:effectLst/>
                <a:latin typeface="Consolas" panose="020B0609020204030204" pitchFamily="49" charset="0"/>
              </a:rPr>
              <a:t>        node = </a:t>
            </a:r>
            <a:r>
              <a:rPr lang="en-US" b="0" dirty="0" err="1">
                <a:effectLst/>
                <a:latin typeface="Consolas" panose="020B0609020204030204" pitchFamily="49" charset="0"/>
              </a:rPr>
              <a:t>node.</a:t>
            </a:r>
            <a:r>
              <a:rPr lang="en-US" dirty="0" err="1">
                <a:latin typeface="Consolas" panose="020B0609020204030204" pitchFamily="49" charset="0"/>
              </a:rPr>
              <a:t>Right</a:t>
            </a:r>
            <a:r>
              <a:rPr lang="en-US" b="0" dirty="0" err="1">
                <a:effectLst/>
                <a:latin typeface="Consolas" panose="020B0609020204030204" pitchFamily="49" charset="0"/>
              </a:rPr>
              <a:t>Node</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return </a:t>
            </a:r>
            <a:r>
              <a:rPr lang="en-US" b="0" dirty="0" err="1">
                <a:effectLst/>
                <a:latin typeface="Consolas" panose="020B0609020204030204" pitchFamily="49" charset="0"/>
              </a:rPr>
              <a:t>maxv</a:t>
            </a:r>
            <a:r>
              <a:rPr lang="en-US" b="0" dirty="0">
                <a:effectLst/>
                <a:latin typeface="Consolas" panose="020B0609020204030204" pitchFamily="49" charset="0"/>
              </a:rPr>
              <a:t>;</a:t>
            </a:r>
          </a:p>
          <a:p>
            <a:r>
              <a:rPr lang="en-US" b="0" dirty="0">
                <a:effectLst/>
                <a:latin typeface="Consolas" panose="020B0609020204030204" pitchFamily="49" charset="0"/>
              </a:rPr>
              <a:t>}</a:t>
            </a:r>
          </a:p>
        </p:txBody>
      </p:sp>
    </p:spTree>
    <p:extLst>
      <p:ext uri="{BB962C8B-B14F-4D97-AF65-F5344CB8AC3E}">
        <p14:creationId xmlns:p14="http://schemas.microsoft.com/office/powerpoint/2010/main" val="23693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FD1CCC2-12DE-4D15-8556-4F503187DA9D}"/>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XÁC ĐỊNH ĐỘ CAO BST</a:t>
            </a:r>
            <a:endParaRPr lang="vi-VN" sz="2400" b="1" dirty="0">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418725A8-4575-4254-B378-7AEC77177AC0}"/>
              </a:ext>
            </a:extLst>
          </p:cNvPr>
          <p:cNvSpPr txBox="1"/>
          <p:nvPr/>
        </p:nvSpPr>
        <p:spPr>
          <a:xfrm>
            <a:off x="920968" y="3210319"/>
            <a:ext cx="10537024" cy="2862322"/>
          </a:xfrm>
          <a:prstGeom prst="rect">
            <a:avLst/>
          </a:prstGeom>
          <a:noFill/>
          <a:ln>
            <a:solidFill>
              <a:schemeClr val="accent1"/>
            </a:solidFill>
          </a:ln>
        </p:spPr>
        <p:txBody>
          <a:bodyPr wrap="square" rtlCol="0">
            <a:spAutoFit/>
          </a:bodyPr>
          <a:lstStyle/>
          <a:p>
            <a:r>
              <a:rPr lang="en-US" b="0" dirty="0">
                <a:effectLst/>
                <a:latin typeface="Consolas" panose="020B0609020204030204" pitchFamily="49" charset="0"/>
              </a:rPr>
              <a:t>public int </a:t>
            </a:r>
            <a:r>
              <a:rPr lang="en-US" b="1" dirty="0" err="1">
                <a:effectLst/>
                <a:latin typeface="Consolas" panose="020B0609020204030204" pitchFamily="49" charset="0"/>
              </a:rPr>
              <a:t>GetTreeDepth</a:t>
            </a:r>
            <a:r>
              <a:rPr lang="en-US" b="0" dirty="0">
                <a:effectLst/>
                <a:latin typeface="Consolas" panose="020B0609020204030204" pitchFamily="49" charset="0"/>
              </a:rPr>
              <a:t>()</a:t>
            </a:r>
          </a:p>
          <a:p>
            <a:r>
              <a:rPr lang="en-US" b="0" dirty="0">
                <a:effectLst/>
                <a:latin typeface="Consolas" panose="020B0609020204030204" pitchFamily="49" charset="0"/>
              </a:rPr>
              <a:t>{</a:t>
            </a:r>
          </a:p>
          <a:p>
            <a:r>
              <a:rPr lang="en-US" b="0" dirty="0">
                <a:effectLst/>
                <a:latin typeface="Consolas" panose="020B0609020204030204" pitchFamily="49" charset="0"/>
              </a:rPr>
              <a:t>    return </a:t>
            </a:r>
            <a:r>
              <a:rPr lang="en-US" b="0" dirty="0" err="1">
                <a:effectLst/>
                <a:latin typeface="Consolas" panose="020B0609020204030204" pitchFamily="49" charset="0"/>
              </a:rPr>
              <a:t>this.GetTreeDepth</a:t>
            </a:r>
            <a:r>
              <a:rPr lang="en-US" b="0" dirty="0">
                <a:effectLst/>
                <a:latin typeface="Consolas" panose="020B0609020204030204" pitchFamily="49" charset="0"/>
              </a:rPr>
              <a:t>(</a:t>
            </a:r>
            <a:r>
              <a:rPr lang="en-US" b="0" dirty="0" err="1">
                <a:effectLst/>
                <a:latin typeface="Consolas" panose="020B0609020204030204" pitchFamily="49" charset="0"/>
              </a:rPr>
              <a:t>this.Root</a:t>
            </a:r>
            <a:r>
              <a:rPr lang="en-US" b="0" dirty="0">
                <a:effectLst/>
                <a:latin typeface="Consolas" panose="020B0609020204030204" pitchFamily="49" charset="0"/>
              </a:rPr>
              <a:t>);</a:t>
            </a:r>
          </a:p>
          <a:p>
            <a:r>
              <a:rPr lang="en-US" b="0" dirty="0">
                <a:effectLst/>
                <a:latin typeface="Consolas" panose="020B0609020204030204" pitchFamily="49" charset="0"/>
              </a:rPr>
              <a:t>}</a:t>
            </a:r>
          </a:p>
          <a:p>
            <a:endParaRPr lang="en-US" b="0" dirty="0">
              <a:effectLst/>
              <a:latin typeface="Consolas" panose="020B0609020204030204" pitchFamily="49" charset="0"/>
            </a:endParaRPr>
          </a:p>
          <a:p>
            <a:r>
              <a:rPr lang="en-US" b="0" dirty="0">
                <a:effectLst/>
                <a:latin typeface="Consolas" panose="020B0609020204030204" pitchFamily="49" charset="0"/>
              </a:rPr>
              <a:t>private int </a:t>
            </a:r>
            <a:r>
              <a:rPr lang="en-US" b="1" dirty="0" err="1">
                <a:effectLst/>
                <a:latin typeface="Consolas" panose="020B0609020204030204" pitchFamily="49" charset="0"/>
              </a:rPr>
              <a:t>GetTreeDepth</a:t>
            </a:r>
            <a:r>
              <a:rPr lang="en-US" b="0" dirty="0">
                <a:effectLst/>
                <a:latin typeface="Consolas" panose="020B0609020204030204" pitchFamily="49" charset="0"/>
              </a:rPr>
              <a:t>(Node parent)</a:t>
            </a:r>
          </a:p>
          <a:p>
            <a:r>
              <a:rPr lang="en-US" b="0" dirty="0">
                <a:effectLst/>
                <a:latin typeface="Consolas" panose="020B0609020204030204" pitchFamily="49" charset="0"/>
              </a:rPr>
              <a:t>{</a:t>
            </a:r>
          </a:p>
          <a:p>
            <a:r>
              <a:rPr lang="en-US" b="0" dirty="0">
                <a:effectLst/>
                <a:latin typeface="Consolas" panose="020B0609020204030204" pitchFamily="49" charset="0"/>
              </a:rPr>
              <a:t>    return parent == null ? 0 : </a:t>
            </a:r>
            <a:r>
              <a:rPr lang="en-US" b="0" dirty="0" err="1">
                <a:effectLst/>
                <a:latin typeface="Consolas" panose="020B0609020204030204" pitchFamily="49" charset="0"/>
              </a:rPr>
              <a:t>Math.Max</a:t>
            </a:r>
            <a:r>
              <a:rPr lang="en-US" b="0" dirty="0">
                <a:effectLst/>
                <a:latin typeface="Consolas" panose="020B0609020204030204" pitchFamily="49" charset="0"/>
              </a:rPr>
              <a:t>(</a:t>
            </a:r>
            <a:r>
              <a:rPr lang="en-US" b="0" dirty="0" err="1">
                <a:effectLst/>
                <a:latin typeface="Consolas" panose="020B0609020204030204" pitchFamily="49" charset="0"/>
              </a:rPr>
              <a:t>GetTreeDepth</a:t>
            </a:r>
            <a:r>
              <a:rPr lang="en-US" b="0" dirty="0">
                <a:effectLst/>
                <a:latin typeface="Consolas" panose="020B0609020204030204" pitchFamily="49" charset="0"/>
              </a:rPr>
              <a:t>(</a:t>
            </a:r>
            <a:r>
              <a:rPr lang="en-US" b="0" dirty="0" err="1">
                <a:effectLst/>
                <a:latin typeface="Consolas" panose="020B0609020204030204" pitchFamily="49" charset="0"/>
              </a:rPr>
              <a:t>parent.LeftNode</a:t>
            </a:r>
            <a:r>
              <a:rPr lang="en-US" b="0" dirty="0">
                <a:effectLst/>
                <a:latin typeface="Consolas" panose="020B0609020204030204" pitchFamily="49" charset="0"/>
              </a:rPr>
              <a:t>), </a:t>
            </a:r>
          </a:p>
          <a:p>
            <a:pPr algn="r"/>
            <a:r>
              <a:rPr lang="en-US" b="0" dirty="0" err="1">
                <a:effectLst/>
                <a:latin typeface="Consolas" panose="020B0609020204030204" pitchFamily="49" charset="0"/>
              </a:rPr>
              <a:t>GetTreeDepth</a:t>
            </a:r>
            <a:r>
              <a:rPr lang="en-US" b="0" dirty="0">
                <a:effectLst/>
                <a:latin typeface="Consolas" panose="020B0609020204030204" pitchFamily="49" charset="0"/>
              </a:rPr>
              <a:t>(</a:t>
            </a:r>
            <a:r>
              <a:rPr lang="en-US" b="0" dirty="0" err="1">
                <a:effectLst/>
                <a:latin typeface="Consolas" panose="020B0609020204030204" pitchFamily="49" charset="0"/>
              </a:rPr>
              <a:t>parent.RightNode</a:t>
            </a:r>
            <a:r>
              <a:rPr lang="en-US" b="0" dirty="0">
                <a:effectLst/>
                <a:latin typeface="Consolas" panose="020B0609020204030204" pitchFamily="49" charset="0"/>
              </a:rPr>
              <a:t>)) + 1;</a:t>
            </a:r>
          </a:p>
          <a:p>
            <a:r>
              <a:rPr lang="en-US" b="0" dirty="0">
                <a:effectLst/>
                <a:latin typeface="Consolas" panose="020B0609020204030204" pitchFamily="49" charset="0"/>
              </a:rPr>
              <a:t>}</a:t>
            </a:r>
          </a:p>
        </p:txBody>
      </p:sp>
    </p:spTree>
    <p:extLst>
      <p:ext uri="{BB962C8B-B14F-4D97-AF65-F5344CB8AC3E}">
        <p14:creationId xmlns:p14="http://schemas.microsoft.com/office/powerpoint/2010/main" val="8065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FD1CCC2-12DE-4D15-8556-4F503187DA9D}"/>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TÌM NÚT BST</a:t>
            </a:r>
            <a:endParaRPr lang="vi-VN" sz="2400" b="1" dirty="0">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8CDB4515-F919-402B-8799-B9E46DDE20FB}"/>
              </a:ext>
            </a:extLst>
          </p:cNvPr>
          <p:cNvSpPr txBox="1"/>
          <p:nvPr/>
        </p:nvSpPr>
        <p:spPr>
          <a:xfrm>
            <a:off x="2316279" y="2508785"/>
            <a:ext cx="7865707" cy="4047262"/>
          </a:xfrm>
          <a:prstGeom prst="rect">
            <a:avLst/>
          </a:prstGeom>
          <a:noFill/>
          <a:ln>
            <a:solidFill>
              <a:schemeClr val="accent1"/>
            </a:solidFill>
          </a:ln>
        </p:spPr>
        <p:txBody>
          <a:bodyPr wrap="square" rtlCol="0">
            <a:spAutoFit/>
          </a:bodyPr>
          <a:lstStyle/>
          <a:p>
            <a:r>
              <a:rPr lang="en-US" b="0" dirty="0">
                <a:effectLst/>
                <a:latin typeface="Consolas" panose="020B0609020204030204" pitchFamily="49" charset="0"/>
              </a:rPr>
              <a:t>public Node </a:t>
            </a:r>
            <a:r>
              <a:rPr lang="en-US" b="1" dirty="0">
                <a:effectLst/>
                <a:latin typeface="Consolas" panose="020B0609020204030204" pitchFamily="49" charset="0"/>
              </a:rPr>
              <a:t>Find</a:t>
            </a:r>
            <a:r>
              <a:rPr lang="en-US" b="0" dirty="0">
                <a:effectLst/>
                <a:latin typeface="Consolas" panose="020B0609020204030204" pitchFamily="49" charset="0"/>
              </a:rPr>
              <a:t>(int value)</a:t>
            </a:r>
          </a:p>
          <a:p>
            <a:pPr>
              <a:spcAft>
                <a:spcPts val="600"/>
              </a:spcAft>
            </a:pPr>
            <a:r>
              <a:rPr lang="en-US" b="0" dirty="0">
                <a:effectLst/>
                <a:latin typeface="Consolas" panose="020B0609020204030204" pitchFamily="49" charset="0"/>
              </a:rPr>
              <a:t>{  return </a:t>
            </a:r>
            <a:r>
              <a:rPr lang="en-US" b="0" dirty="0" err="1">
                <a:effectLst/>
                <a:latin typeface="Consolas" panose="020B0609020204030204" pitchFamily="49" charset="0"/>
              </a:rPr>
              <a:t>this.Find</a:t>
            </a:r>
            <a:r>
              <a:rPr lang="en-US" b="0" dirty="0">
                <a:effectLst/>
                <a:latin typeface="Consolas" panose="020B0609020204030204" pitchFamily="49" charset="0"/>
              </a:rPr>
              <a:t>(value, </a:t>
            </a:r>
            <a:r>
              <a:rPr lang="en-US" b="0" dirty="0" err="1">
                <a:effectLst/>
                <a:latin typeface="Consolas" panose="020B0609020204030204" pitchFamily="49" charset="0"/>
              </a:rPr>
              <a:t>this.Root</a:t>
            </a:r>
            <a:r>
              <a:rPr lang="en-US" b="0" dirty="0">
                <a:effectLst/>
                <a:latin typeface="Consolas" panose="020B0609020204030204" pitchFamily="49" charset="0"/>
              </a:rPr>
              <a:t>); }</a:t>
            </a:r>
          </a:p>
          <a:p>
            <a:r>
              <a:rPr lang="en-US" b="0" dirty="0">
                <a:effectLst/>
                <a:latin typeface="Consolas" panose="020B0609020204030204" pitchFamily="49" charset="0"/>
              </a:rPr>
              <a:t>private Node </a:t>
            </a:r>
            <a:r>
              <a:rPr lang="en-US" b="1" dirty="0">
                <a:effectLst/>
                <a:latin typeface="Consolas" panose="020B0609020204030204" pitchFamily="49" charset="0"/>
              </a:rPr>
              <a:t>Find</a:t>
            </a:r>
            <a:r>
              <a:rPr lang="en-US" b="0" dirty="0">
                <a:effectLst/>
                <a:latin typeface="Consolas" panose="020B0609020204030204" pitchFamily="49" charset="0"/>
              </a:rPr>
              <a:t>(int value, Node parent)</a:t>
            </a:r>
          </a:p>
          <a:p>
            <a:r>
              <a:rPr lang="en-US" b="0" dirty="0">
                <a:effectLst/>
                <a:latin typeface="Consolas" panose="020B0609020204030204" pitchFamily="49" charset="0"/>
              </a:rPr>
              <a:t>{</a:t>
            </a:r>
          </a:p>
          <a:p>
            <a:r>
              <a:rPr lang="en-US" b="0" dirty="0">
                <a:effectLst/>
                <a:latin typeface="Consolas" panose="020B0609020204030204" pitchFamily="49" charset="0"/>
              </a:rPr>
              <a:t>    if (parent != null)</a:t>
            </a:r>
          </a:p>
          <a:p>
            <a:r>
              <a:rPr lang="en-US" b="0" dirty="0">
                <a:effectLst/>
                <a:latin typeface="Consolas" panose="020B0609020204030204" pitchFamily="49" charset="0"/>
              </a:rPr>
              <a:t>    {</a:t>
            </a:r>
          </a:p>
          <a:p>
            <a:r>
              <a:rPr lang="en-US" b="0" dirty="0">
                <a:effectLst/>
                <a:latin typeface="Consolas" panose="020B0609020204030204" pitchFamily="49" charset="0"/>
              </a:rPr>
              <a:t>        if (value == </a:t>
            </a:r>
            <a:r>
              <a:rPr lang="en-US" b="0" dirty="0" err="1">
                <a:effectLst/>
                <a:latin typeface="Consolas" panose="020B0609020204030204" pitchFamily="49" charset="0"/>
              </a:rPr>
              <a:t>parent.Data</a:t>
            </a:r>
            <a:r>
              <a:rPr lang="en-US" b="0" dirty="0">
                <a:effectLst/>
                <a:latin typeface="Consolas" panose="020B0609020204030204" pitchFamily="49" charset="0"/>
              </a:rPr>
              <a:t>) return parent;</a:t>
            </a:r>
          </a:p>
          <a:p>
            <a:r>
              <a:rPr lang="en-US" b="0" dirty="0">
                <a:effectLst/>
                <a:latin typeface="Consolas" panose="020B0609020204030204" pitchFamily="49" charset="0"/>
              </a:rPr>
              <a:t>        if (value &lt; </a:t>
            </a:r>
            <a:r>
              <a:rPr lang="en-US" b="0" dirty="0" err="1">
                <a:effectLst/>
                <a:latin typeface="Consolas" panose="020B0609020204030204" pitchFamily="49" charset="0"/>
              </a:rPr>
              <a:t>parent.Data</a:t>
            </a:r>
            <a:r>
              <a:rPr lang="en-US" b="0" dirty="0">
                <a:effectLst/>
                <a:latin typeface="Consolas" panose="020B0609020204030204" pitchFamily="49" charset="0"/>
              </a:rPr>
              <a:t>)</a:t>
            </a:r>
          </a:p>
          <a:p>
            <a:r>
              <a:rPr lang="en-US" b="0" dirty="0">
                <a:effectLst/>
                <a:latin typeface="Consolas" panose="020B0609020204030204" pitchFamily="49" charset="0"/>
              </a:rPr>
              <a:t>            return Find(value, </a:t>
            </a:r>
            <a:r>
              <a:rPr lang="en-US" b="0" dirty="0" err="1">
                <a:effectLst/>
                <a:latin typeface="Consolas" panose="020B0609020204030204" pitchFamily="49" charset="0"/>
              </a:rPr>
              <a:t>parent.LeftNode</a:t>
            </a:r>
            <a:r>
              <a:rPr lang="en-US" b="0" dirty="0">
                <a:effectLst/>
                <a:latin typeface="Consolas" panose="020B0609020204030204" pitchFamily="49" charset="0"/>
              </a:rPr>
              <a:t>);</a:t>
            </a:r>
          </a:p>
          <a:p>
            <a:r>
              <a:rPr lang="en-US" b="0" dirty="0">
                <a:effectLst/>
                <a:latin typeface="Consolas" panose="020B0609020204030204" pitchFamily="49" charset="0"/>
              </a:rPr>
              <a:t>        else</a:t>
            </a:r>
          </a:p>
          <a:p>
            <a:r>
              <a:rPr lang="en-US" b="0" dirty="0">
                <a:effectLst/>
                <a:latin typeface="Consolas" panose="020B0609020204030204" pitchFamily="49" charset="0"/>
              </a:rPr>
              <a:t>            return Find(value, </a:t>
            </a:r>
            <a:r>
              <a:rPr lang="en-US" b="0" dirty="0" err="1">
                <a:effectLst/>
                <a:latin typeface="Consolas" panose="020B0609020204030204" pitchFamily="49" charset="0"/>
              </a:rPr>
              <a:t>parent.RightNode</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return null;</a:t>
            </a:r>
          </a:p>
          <a:p>
            <a:r>
              <a:rPr lang="en-US" b="0" dirty="0">
                <a:effectLst/>
                <a:latin typeface="Consolas" panose="020B0609020204030204" pitchFamily="49" charset="0"/>
              </a:rPr>
              <a:t>}</a:t>
            </a:r>
          </a:p>
        </p:txBody>
      </p:sp>
    </p:spTree>
    <p:extLst>
      <p:ext uri="{BB962C8B-B14F-4D97-AF65-F5344CB8AC3E}">
        <p14:creationId xmlns:p14="http://schemas.microsoft.com/office/powerpoint/2010/main" val="143142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FD1CCC2-12DE-4D15-8556-4F503187DA9D}"/>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XÓA NÚT BST</a:t>
            </a:r>
            <a:endParaRPr lang="vi-VN" sz="2400" b="1" dirty="0">
              <a:latin typeface="Times New Roman" panose="02020603050405020304" pitchFamily="18" charset="0"/>
              <a:ea typeface="Times New Roman" panose="02020603050405020304" pitchFamily="18" charset="0"/>
            </a:endParaRPr>
          </a:p>
        </p:txBody>
      </p:sp>
      <p:pic>
        <p:nvPicPr>
          <p:cNvPr id="1026" name="Picture 2">
            <a:extLst>
              <a:ext uri="{FF2B5EF4-FFF2-40B4-BE49-F238E27FC236}">
                <a16:creationId xmlns:a16="http://schemas.microsoft.com/office/drawing/2014/main" id="{5D5861C3-634F-444A-B966-F36EE4955063}"/>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1" r="-151"/>
          <a:stretch/>
        </p:blipFill>
        <p:spPr bwMode="auto">
          <a:xfrm>
            <a:off x="999412" y="2341984"/>
            <a:ext cx="10580915" cy="447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87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FD1CCC2-12DE-4D15-8556-4F503187DA9D}"/>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XÓA NÚT BST</a:t>
            </a:r>
            <a:endParaRPr lang="vi-VN" sz="2400" b="1" dirty="0">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8CDB4515-F919-402B-8799-B9E46DDE20FB}"/>
              </a:ext>
            </a:extLst>
          </p:cNvPr>
          <p:cNvSpPr txBox="1"/>
          <p:nvPr/>
        </p:nvSpPr>
        <p:spPr>
          <a:xfrm>
            <a:off x="802435" y="2423740"/>
            <a:ext cx="11019454" cy="4385816"/>
          </a:xfrm>
          <a:prstGeom prst="rect">
            <a:avLst/>
          </a:prstGeom>
          <a:noFill/>
          <a:ln>
            <a:noFill/>
          </a:ln>
        </p:spPr>
        <p:txBody>
          <a:bodyPr wrap="square" tIns="0" bIns="0" rtlCol="0">
            <a:spAutoFit/>
          </a:bodyPr>
          <a:lstStyle/>
          <a:p>
            <a:r>
              <a:rPr lang="en-US" sz="1900" b="0" dirty="0">
                <a:effectLst/>
                <a:latin typeface="Consolas" panose="020B0609020204030204" pitchFamily="49" charset="0"/>
              </a:rPr>
              <a:t>public void </a:t>
            </a:r>
            <a:r>
              <a:rPr lang="en-US" sz="1900" b="1" dirty="0">
                <a:effectLst/>
                <a:latin typeface="Consolas" panose="020B0609020204030204" pitchFamily="49" charset="0"/>
              </a:rPr>
              <a:t>Remove</a:t>
            </a:r>
            <a:r>
              <a:rPr lang="en-US" sz="1900" b="0" dirty="0">
                <a:effectLst/>
                <a:latin typeface="Consolas" panose="020B0609020204030204" pitchFamily="49" charset="0"/>
              </a:rPr>
              <a:t>(int value)</a:t>
            </a:r>
          </a:p>
          <a:p>
            <a:r>
              <a:rPr lang="en-US" sz="1900" b="0" dirty="0">
                <a:effectLst/>
                <a:latin typeface="Consolas" panose="020B0609020204030204" pitchFamily="49" charset="0"/>
              </a:rPr>
              <a:t>{ </a:t>
            </a:r>
            <a:r>
              <a:rPr lang="en-US" sz="1900" b="0" dirty="0" err="1">
                <a:effectLst/>
                <a:latin typeface="Consolas" panose="020B0609020204030204" pitchFamily="49" charset="0"/>
              </a:rPr>
              <a:t>this.Root</a:t>
            </a:r>
            <a:r>
              <a:rPr lang="en-US" sz="1900" b="0" dirty="0">
                <a:effectLst/>
                <a:latin typeface="Consolas" panose="020B0609020204030204" pitchFamily="49" charset="0"/>
              </a:rPr>
              <a:t> = Remove(</a:t>
            </a:r>
            <a:r>
              <a:rPr lang="en-US" sz="1900" b="0" dirty="0" err="1">
                <a:effectLst/>
                <a:latin typeface="Consolas" panose="020B0609020204030204" pitchFamily="49" charset="0"/>
              </a:rPr>
              <a:t>this.Root</a:t>
            </a:r>
            <a:r>
              <a:rPr lang="en-US" sz="1900" b="0" dirty="0">
                <a:effectLst/>
                <a:latin typeface="Consolas" panose="020B0609020204030204" pitchFamily="49" charset="0"/>
              </a:rPr>
              <a:t>, value); }</a:t>
            </a:r>
          </a:p>
          <a:p>
            <a:r>
              <a:rPr lang="en-US" sz="1900" b="0" dirty="0">
                <a:effectLst/>
                <a:latin typeface="Consolas" panose="020B0609020204030204" pitchFamily="49" charset="0"/>
              </a:rPr>
              <a:t>private Node </a:t>
            </a:r>
            <a:r>
              <a:rPr lang="en-US" sz="1900" b="1" dirty="0">
                <a:effectLst/>
                <a:latin typeface="Consolas" panose="020B0609020204030204" pitchFamily="49" charset="0"/>
              </a:rPr>
              <a:t>Remove</a:t>
            </a:r>
            <a:r>
              <a:rPr lang="en-US" sz="1900" b="0" dirty="0">
                <a:effectLst/>
                <a:latin typeface="Consolas" panose="020B0609020204030204" pitchFamily="49" charset="0"/>
              </a:rPr>
              <a:t>(Node parent, int key)</a:t>
            </a:r>
          </a:p>
          <a:p>
            <a:r>
              <a:rPr lang="en-US" sz="1900" b="0" dirty="0">
                <a:effectLst/>
                <a:latin typeface="Consolas" panose="020B0609020204030204" pitchFamily="49" charset="0"/>
              </a:rPr>
              <a:t>{   if (parent == null) return parent;</a:t>
            </a:r>
          </a:p>
          <a:p>
            <a:r>
              <a:rPr lang="en-US" sz="1900" b="0" dirty="0">
                <a:effectLst/>
                <a:latin typeface="Consolas" panose="020B0609020204030204" pitchFamily="49" charset="0"/>
              </a:rPr>
              <a:t>    if (key &lt; </a:t>
            </a:r>
            <a:r>
              <a:rPr lang="en-US" sz="1900" b="0" dirty="0" err="1">
                <a:effectLst/>
                <a:latin typeface="Consolas" panose="020B0609020204030204" pitchFamily="49" charset="0"/>
              </a:rPr>
              <a:t>parent.Data</a:t>
            </a:r>
            <a:r>
              <a:rPr lang="en-US" sz="1900" b="0" dirty="0">
                <a:effectLst/>
                <a:latin typeface="Consolas" panose="020B0609020204030204" pitchFamily="49" charset="0"/>
              </a:rPr>
              <a:t>) </a:t>
            </a:r>
            <a:r>
              <a:rPr lang="en-US" sz="1900" b="0" dirty="0" err="1">
                <a:effectLst/>
                <a:latin typeface="Consolas" panose="020B0609020204030204" pitchFamily="49" charset="0"/>
              </a:rPr>
              <a:t>parent.LeftNode</a:t>
            </a:r>
            <a:r>
              <a:rPr lang="en-US" sz="1900" b="0" dirty="0">
                <a:effectLst/>
                <a:latin typeface="Consolas" panose="020B0609020204030204" pitchFamily="49" charset="0"/>
              </a:rPr>
              <a:t> = Remove(</a:t>
            </a:r>
            <a:r>
              <a:rPr lang="en-US" sz="1900" b="0" dirty="0" err="1">
                <a:effectLst/>
                <a:latin typeface="Consolas" panose="020B0609020204030204" pitchFamily="49" charset="0"/>
              </a:rPr>
              <a:t>parent.LeftNode</a:t>
            </a:r>
            <a:r>
              <a:rPr lang="en-US" sz="1900" b="0" dirty="0">
                <a:effectLst/>
                <a:latin typeface="Consolas" panose="020B0609020204030204" pitchFamily="49" charset="0"/>
              </a:rPr>
              <a:t>, key);</a:t>
            </a:r>
          </a:p>
          <a:p>
            <a:r>
              <a:rPr lang="en-US" sz="1900" b="0" dirty="0">
                <a:effectLst/>
                <a:latin typeface="Consolas" panose="020B0609020204030204" pitchFamily="49" charset="0"/>
              </a:rPr>
              <a:t>    else if (key &gt; </a:t>
            </a:r>
            <a:r>
              <a:rPr lang="en-US" sz="1900" b="0" dirty="0" err="1">
                <a:effectLst/>
                <a:latin typeface="Consolas" panose="020B0609020204030204" pitchFamily="49" charset="0"/>
              </a:rPr>
              <a:t>parent.Data</a:t>
            </a:r>
            <a:r>
              <a:rPr lang="en-US" sz="1900" b="0" dirty="0">
                <a:effectLst/>
                <a:latin typeface="Consolas" panose="020B0609020204030204" pitchFamily="49" charset="0"/>
              </a:rPr>
              <a:t>) </a:t>
            </a:r>
            <a:r>
              <a:rPr lang="en-US" sz="1900" b="0" dirty="0" err="1">
                <a:effectLst/>
                <a:latin typeface="Consolas" panose="020B0609020204030204" pitchFamily="49" charset="0"/>
              </a:rPr>
              <a:t>parent.RightNode</a:t>
            </a:r>
            <a:r>
              <a:rPr lang="en-US" sz="1900" b="0" dirty="0">
                <a:effectLst/>
                <a:latin typeface="Consolas" panose="020B0609020204030204" pitchFamily="49" charset="0"/>
              </a:rPr>
              <a:t> = Remove(</a:t>
            </a:r>
            <a:r>
              <a:rPr lang="en-US" sz="1900" b="0" dirty="0" err="1">
                <a:effectLst/>
                <a:latin typeface="Consolas" panose="020B0609020204030204" pitchFamily="49" charset="0"/>
              </a:rPr>
              <a:t>parent.RightNode</a:t>
            </a:r>
            <a:r>
              <a:rPr lang="en-US" sz="1900" b="0" dirty="0">
                <a:effectLst/>
                <a:latin typeface="Consolas" panose="020B0609020204030204" pitchFamily="49" charset="0"/>
              </a:rPr>
              <a:t>, key);</a:t>
            </a:r>
            <a:endParaRPr lang="en-US" sz="1900" b="0" dirty="0">
              <a:solidFill>
                <a:srgbClr val="0070C0"/>
              </a:solidFill>
              <a:effectLst/>
              <a:latin typeface="Consolas" panose="020B0609020204030204" pitchFamily="49" charset="0"/>
            </a:endParaRPr>
          </a:p>
          <a:p>
            <a:r>
              <a:rPr lang="en-US" sz="1900" b="0" dirty="0">
                <a:effectLst/>
                <a:latin typeface="Consolas" panose="020B0609020204030204" pitchFamily="49" charset="0"/>
              </a:rPr>
              <a:t>    else</a:t>
            </a:r>
            <a:r>
              <a:rPr lang="en-US" sz="1900" b="0" dirty="0">
                <a:solidFill>
                  <a:srgbClr val="0070C0"/>
                </a:solidFill>
                <a:effectLst/>
                <a:latin typeface="Consolas" panose="020B0609020204030204" pitchFamily="49" charset="0"/>
              </a:rPr>
              <a:t>//</a:t>
            </a:r>
            <a:r>
              <a:rPr lang="en-US" sz="1900" b="0" dirty="0" err="1">
                <a:solidFill>
                  <a:srgbClr val="0070C0"/>
                </a:solidFill>
                <a:effectLst/>
                <a:latin typeface="Consolas" panose="020B0609020204030204" pitchFamily="49" charset="0"/>
              </a:rPr>
              <a:t>Xóa</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nút</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hiện</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tại</a:t>
            </a:r>
            <a:endParaRPr lang="en-US" sz="1900" b="0" dirty="0">
              <a:solidFill>
                <a:srgbClr val="0070C0"/>
              </a:solidFill>
              <a:effectLst/>
              <a:latin typeface="Consolas" panose="020B0609020204030204" pitchFamily="49" charset="0"/>
            </a:endParaRPr>
          </a:p>
          <a:p>
            <a:r>
              <a:rPr lang="en-US" sz="1900" b="0" dirty="0">
                <a:effectLst/>
                <a:latin typeface="Consolas" panose="020B0609020204030204" pitchFamily="49" charset="0"/>
              </a:rPr>
              <a:t>    {   </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Nếu</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nút</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hiện</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tại</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có</a:t>
            </a:r>
            <a:r>
              <a:rPr lang="en-US" sz="1900" b="0" dirty="0">
                <a:solidFill>
                  <a:srgbClr val="0070C0"/>
                </a:solidFill>
                <a:effectLst/>
                <a:latin typeface="Consolas" panose="020B0609020204030204" pitchFamily="49" charset="0"/>
              </a:rPr>
              <a:t> 1 </a:t>
            </a:r>
            <a:r>
              <a:rPr lang="en-US" sz="1900" b="0" dirty="0" err="1">
                <a:solidFill>
                  <a:srgbClr val="0070C0"/>
                </a:solidFill>
                <a:effectLst/>
                <a:latin typeface="Consolas" panose="020B0609020204030204" pitchFamily="49" charset="0"/>
              </a:rPr>
              <a:t>nút</a:t>
            </a:r>
            <a:r>
              <a:rPr lang="en-US" sz="1900" b="0" dirty="0">
                <a:solidFill>
                  <a:srgbClr val="0070C0"/>
                </a:solidFill>
                <a:effectLst/>
                <a:latin typeface="Consolas" panose="020B0609020204030204" pitchFamily="49" charset="0"/>
              </a:rPr>
              <a:t> con </a:t>
            </a:r>
            <a:r>
              <a:rPr lang="en-US" sz="1900" b="0" dirty="0" err="1">
                <a:solidFill>
                  <a:srgbClr val="0070C0"/>
                </a:solidFill>
                <a:effectLst/>
                <a:latin typeface="Consolas" panose="020B0609020204030204" pitchFamily="49" charset="0"/>
              </a:rPr>
              <a:t>hoặc</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là</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lá</a:t>
            </a:r>
            <a:endParaRPr lang="en-US" sz="1900" b="0" dirty="0">
              <a:solidFill>
                <a:srgbClr val="0070C0"/>
              </a:solidFill>
              <a:effectLst/>
              <a:latin typeface="Consolas" panose="020B0609020204030204" pitchFamily="49" charset="0"/>
            </a:endParaRPr>
          </a:p>
          <a:p>
            <a:r>
              <a:rPr lang="en-US" sz="1900" b="0" dirty="0">
                <a:effectLst/>
                <a:latin typeface="Consolas" panose="020B0609020204030204" pitchFamily="49" charset="0"/>
              </a:rPr>
              <a:t>        if (</a:t>
            </a:r>
            <a:r>
              <a:rPr lang="en-US" sz="1900" b="0" dirty="0" err="1">
                <a:effectLst/>
                <a:latin typeface="Consolas" panose="020B0609020204030204" pitchFamily="49" charset="0"/>
              </a:rPr>
              <a:t>parent.LeftNode</a:t>
            </a:r>
            <a:r>
              <a:rPr lang="en-US" sz="1900" b="0" dirty="0">
                <a:effectLst/>
                <a:latin typeface="Consolas" panose="020B0609020204030204" pitchFamily="49" charset="0"/>
              </a:rPr>
              <a:t> == null) return </a:t>
            </a:r>
            <a:r>
              <a:rPr lang="en-US" sz="1900" b="0" dirty="0" err="1">
                <a:effectLst/>
                <a:latin typeface="Consolas" panose="020B0609020204030204" pitchFamily="49" charset="0"/>
              </a:rPr>
              <a:t>parent.RightNode</a:t>
            </a:r>
            <a:r>
              <a:rPr lang="en-US" sz="1900" b="0" dirty="0">
                <a:effectLst/>
                <a:latin typeface="Consolas" panose="020B0609020204030204" pitchFamily="49" charset="0"/>
              </a:rPr>
              <a:t>;</a:t>
            </a:r>
          </a:p>
          <a:p>
            <a:r>
              <a:rPr lang="en-US" sz="1900" b="0" dirty="0">
                <a:effectLst/>
                <a:latin typeface="Consolas" panose="020B0609020204030204" pitchFamily="49" charset="0"/>
              </a:rPr>
              <a:t>        else if (</a:t>
            </a:r>
            <a:r>
              <a:rPr lang="en-US" sz="1900" b="0" dirty="0" err="1">
                <a:effectLst/>
                <a:latin typeface="Consolas" panose="020B0609020204030204" pitchFamily="49" charset="0"/>
              </a:rPr>
              <a:t>parent.RightNode</a:t>
            </a:r>
            <a:r>
              <a:rPr lang="en-US" sz="1900" b="0" dirty="0">
                <a:effectLst/>
                <a:latin typeface="Consolas" panose="020B0609020204030204" pitchFamily="49" charset="0"/>
              </a:rPr>
              <a:t> == null) return </a:t>
            </a:r>
            <a:r>
              <a:rPr lang="en-US" sz="1900" b="0" dirty="0" err="1">
                <a:effectLst/>
                <a:latin typeface="Consolas" panose="020B0609020204030204" pitchFamily="49" charset="0"/>
              </a:rPr>
              <a:t>parent.LeftNode</a:t>
            </a:r>
            <a:r>
              <a:rPr lang="en-US" sz="1900" b="0" dirty="0">
                <a:effectLst/>
                <a:latin typeface="Consolas" panose="020B0609020204030204" pitchFamily="49" charset="0"/>
              </a:rPr>
              <a:t>;</a:t>
            </a:r>
          </a:p>
          <a:p>
            <a:r>
              <a:rPr lang="en-US" sz="1900" b="0" dirty="0">
                <a:solidFill>
                  <a:srgbClr val="0070C0"/>
                </a:solidFill>
                <a:effectLst/>
                <a:latin typeface="Consolas" panose="020B0609020204030204" pitchFamily="49" charset="0"/>
              </a:rPr>
              <a:t>        // </a:t>
            </a:r>
            <a:r>
              <a:rPr lang="en-US" sz="1900" b="0" dirty="0" err="1">
                <a:solidFill>
                  <a:srgbClr val="0070C0"/>
                </a:solidFill>
                <a:effectLst/>
                <a:latin typeface="Consolas" panose="020B0609020204030204" pitchFamily="49" charset="0"/>
              </a:rPr>
              <a:t>Nếu</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nút</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có</a:t>
            </a:r>
            <a:r>
              <a:rPr lang="en-US" sz="1900" b="0" dirty="0">
                <a:solidFill>
                  <a:srgbClr val="0070C0"/>
                </a:solidFill>
                <a:effectLst/>
                <a:latin typeface="Consolas" panose="020B0609020204030204" pitchFamily="49" charset="0"/>
              </a:rPr>
              <a:t> </a:t>
            </a:r>
            <a:r>
              <a:rPr lang="en-US" sz="1900" b="0" dirty="0" err="1">
                <a:solidFill>
                  <a:srgbClr val="0070C0"/>
                </a:solidFill>
                <a:effectLst/>
                <a:latin typeface="Consolas" panose="020B0609020204030204" pitchFamily="49" charset="0"/>
              </a:rPr>
              <a:t>hai</a:t>
            </a:r>
            <a:r>
              <a:rPr lang="en-US" sz="1900" b="0" dirty="0">
                <a:solidFill>
                  <a:srgbClr val="0070C0"/>
                </a:solidFill>
                <a:effectLst/>
                <a:latin typeface="Consolas" panose="020B0609020204030204" pitchFamily="49" charset="0"/>
              </a:rPr>
              <a:t> </a:t>
            </a:r>
            <a:r>
              <a:rPr lang="en-US" sz="1900" dirty="0" err="1">
                <a:solidFill>
                  <a:srgbClr val="0070C0"/>
                </a:solidFill>
                <a:latin typeface="Consolas" panose="020B0609020204030204" pitchFamily="49" charset="0"/>
              </a:rPr>
              <a:t>nút</a:t>
            </a:r>
            <a:r>
              <a:rPr lang="en-US" sz="1900" dirty="0">
                <a:solidFill>
                  <a:srgbClr val="0070C0"/>
                </a:solidFill>
                <a:latin typeface="Consolas" panose="020B0609020204030204" pitchFamily="49" charset="0"/>
              </a:rPr>
              <a:t> con: </a:t>
            </a:r>
            <a:r>
              <a:rPr lang="en-US" sz="1900" dirty="0" err="1">
                <a:solidFill>
                  <a:srgbClr val="0070C0"/>
                </a:solidFill>
                <a:latin typeface="Consolas" panose="020B0609020204030204" pitchFamily="49" charset="0"/>
              </a:rPr>
              <a:t>lấy</a:t>
            </a:r>
            <a:r>
              <a:rPr lang="en-US" sz="1900" dirty="0">
                <a:solidFill>
                  <a:srgbClr val="0070C0"/>
                </a:solidFill>
                <a:latin typeface="Consolas" panose="020B0609020204030204" pitchFamily="49" charset="0"/>
              </a:rPr>
              <a:t> </a:t>
            </a:r>
            <a:r>
              <a:rPr lang="en-US" sz="1900" dirty="0" err="1">
                <a:solidFill>
                  <a:srgbClr val="0070C0"/>
                </a:solidFill>
                <a:latin typeface="Consolas" panose="020B0609020204030204" pitchFamily="49" charset="0"/>
              </a:rPr>
              <a:t>nút</a:t>
            </a:r>
            <a:r>
              <a:rPr lang="en-US" sz="1900" dirty="0">
                <a:solidFill>
                  <a:srgbClr val="0070C0"/>
                </a:solidFill>
                <a:latin typeface="Consolas" panose="020B0609020204030204" pitchFamily="49" charset="0"/>
              </a:rPr>
              <a:t> </a:t>
            </a:r>
            <a:r>
              <a:rPr lang="en-US" sz="1900" dirty="0" err="1">
                <a:solidFill>
                  <a:srgbClr val="0070C0"/>
                </a:solidFill>
                <a:latin typeface="Consolas" panose="020B0609020204030204" pitchFamily="49" charset="0"/>
              </a:rPr>
              <a:t>nhỏ</a:t>
            </a:r>
            <a:r>
              <a:rPr lang="en-US" sz="1900" dirty="0">
                <a:solidFill>
                  <a:srgbClr val="0070C0"/>
                </a:solidFill>
                <a:latin typeface="Consolas" panose="020B0609020204030204" pitchFamily="49" charset="0"/>
              </a:rPr>
              <a:t> </a:t>
            </a:r>
            <a:r>
              <a:rPr lang="en-US" sz="1900" dirty="0" err="1">
                <a:solidFill>
                  <a:srgbClr val="0070C0"/>
                </a:solidFill>
                <a:latin typeface="Consolas" panose="020B0609020204030204" pitchFamily="49" charset="0"/>
              </a:rPr>
              <a:t>hơn</a:t>
            </a:r>
            <a:r>
              <a:rPr lang="en-US" sz="1900" dirty="0">
                <a:solidFill>
                  <a:srgbClr val="0070C0"/>
                </a:solidFill>
                <a:latin typeface="Consolas" panose="020B0609020204030204" pitchFamily="49" charset="0"/>
              </a:rPr>
              <a:t> (</a:t>
            </a:r>
            <a:r>
              <a:rPr lang="en-US" sz="1900" dirty="0" err="1">
                <a:solidFill>
                  <a:srgbClr val="0070C0"/>
                </a:solidFill>
                <a:latin typeface="Consolas" panose="020B0609020204030204" pitchFamily="49" charset="0"/>
              </a:rPr>
              <a:t>bên</a:t>
            </a:r>
            <a:r>
              <a:rPr lang="en-US" sz="1900" dirty="0">
                <a:solidFill>
                  <a:srgbClr val="0070C0"/>
                </a:solidFill>
                <a:latin typeface="Consolas" panose="020B0609020204030204" pitchFamily="49" charset="0"/>
              </a:rPr>
              <a:t> </a:t>
            </a:r>
            <a:r>
              <a:rPr lang="en-US" sz="1900" dirty="0" err="1">
                <a:solidFill>
                  <a:srgbClr val="0070C0"/>
                </a:solidFill>
                <a:latin typeface="Consolas" panose="020B0609020204030204" pitchFamily="49" charset="0"/>
              </a:rPr>
              <a:t>trái</a:t>
            </a:r>
            <a:r>
              <a:rPr lang="en-US" sz="1900" dirty="0">
                <a:solidFill>
                  <a:srgbClr val="0070C0"/>
                </a:solidFill>
                <a:latin typeface="Consolas" panose="020B0609020204030204" pitchFamily="49" charset="0"/>
              </a:rPr>
              <a:t>)</a:t>
            </a:r>
            <a:endParaRPr lang="en-US" sz="1900" b="0" dirty="0">
              <a:solidFill>
                <a:srgbClr val="0070C0"/>
              </a:solidFill>
              <a:effectLst/>
              <a:latin typeface="Consolas" panose="020B0609020204030204" pitchFamily="49" charset="0"/>
            </a:endParaRPr>
          </a:p>
          <a:p>
            <a:r>
              <a:rPr lang="en-US" sz="1900" b="0" dirty="0">
                <a:effectLst/>
                <a:latin typeface="Consolas" panose="020B0609020204030204" pitchFamily="49" charset="0"/>
              </a:rPr>
              <a:t>        </a:t>
            </a:r>
            <a:r>
              <a:rPr lang="en-US" sz="1900" b="0" dirty="0" err="1">
                <a:effectLst/>
                <a:latin typeface="Consolas" panose="020B0609020204030204" pitchFamily="49" charset="0"/>
              </a:rPr>
              <a:t>parent.Data</a:t>
            </a:r>
            <a:r>
              <a:rPr lang="en-US" sz="1900" b="0" dirty="0">
                <a:effectLst/>
                <a:latin typeface="Consolas" panose="020B0609020204030204" pitchFamily="49" charset="0"/>
              </a:rPr>
              <a:t> = </a:t>
            </a:r>
            <a:r>
              <a:rPr lang="en-US" sz="1900" b="0" dirty="0" err="1">
                <a:solidFill>
                  <a:srgbClr val="7030A0"/>
                </a:solidFill>
                <a:effectLst/>
                <a:latin typeface="Consolas" panose="020B0609020204030204" pitchFamily="49" charset="0"/>
              </a:rPr>
              <a:t>MinValueOfNode</a:t>
            </a:r>
            <a:r>
              <a:rPr lang="en-US" sz="1900" b="0" dirty="0">
                <a:effectLst/>
                <a:latin typeface="Consolas" panose="020B0609020204030204" pitchFamily="49" charset="0"/>
              </a:rPr>
              <a:t>(</a:t>
            </a:r>
            <a:r>
              <a:rPr lang="en-US" sz="1900" b="0" dirty="0" err="1">
                <a:effectLst/>
                <a:latin typeface="Consolas" panose="020B0609020204030204" pitchFamily="49" charset="0"/>
              </a:rPr>
              <a:t>parent.RightNode</a:t>
            </a:r>
            <a:r>
              <a:rPr lang="en-US" sz="1900" b="0" dirty="0">
                <a:effectLst/>
                <a:latin typeface="Consolas" panose="020B0609020204030204" pitchFamily="49" charset="0"/>
              </a:rPr>
              <a:t>);</a:t>
            </a:r>
          </a:p>
          <a:p>
            <a:r>
              <a:rPr lang="en-US" sz="1900" b="0" dirty="0">
                <a:effectLst/>
                <a:latin typeface="Consolas" panose="020B0609020204030204" pitchFamily="49" charset="0"/>
              </a:rPr>
              <a:t>        </a:t>
            </a:r>
            <a:r>
              <a:rPr lang="en-US" sz="1900" b="0" dirty="0" err="1">
                <a:effectLst/>
                <a:latin typeface="Consolas" panose="020B0609020204030204" pitchFamily="49" charset="0"/>
              </a:rPr>
              <a:t>parent.RightNode</a:t>
            </a:r>
            <a:r>
              <a:rPr lang="en-US" sz="1900" b="0" dirty="0">
                <a:effectLst/>
                <a:latin typeface="Consolas" panose="020B0609020204030204" pitchFamily="49" charset="0"/>
              </a:rPr>
              <a:t> = Remove(</a:t>
            </a:r>
            <a:r>
              <a:rPr lang="en-US" sz="1900" b="0" dirty="0" err="1">
                <a:effectLst/>
                <a:latin typeface="Consolas" panose="020B0609020204030204" pitchFamily="49" charset="0"/>
              </a:rPr>
              <a:t>parent.RightNode</a:t>
            </a:r>
            <a:r>
              <a:rPr lang="en-US" sz="1900" b="0" dirty="0">
                <a:effectLst/>
                <a:latin typeface="Consolas" panose="020B0609020204030204" pitchFamily="49" charset="0"/>
              </a:rPr>
              <a:t>, </a:t>
            </a:r>
            <a:r>
              <a:rPr lang="en-US" sz="1900" b="0" dirty="0" err="1">
                <a:effectLst/>
                <a:latin typeface="Consolas" panose="020B0609020204030204" pitchFamily="49" charset="0"/>
              </a:rPr>
              <a:t>parent.Data</a:t>
            </a:r>
            <a:r>
              <a:rPr lang="en-US" sz="1900" b="0" dirty="0">
                <a:effectLst/>
                <a:latin typeface="Consolas" panose="020B0609020204030204" pitchFamily="49" charset="0"/>
              </a:rPr>
              <a:t>);</a:t>
            </a:r>
          </a:p>
          <a:p>
            <a:r>
              <a:rPr lang="en-US" sz="1900" b="0" dirty="0">
                <a:effectLst/>
                <a:latin typeface="Consolas" panose="020B0609020204030204" pitchFamily="49" charset="0"/>
              </a:rPr>
              <a:t>    } return parent;</a:t>
            </a:r>
          </a:p>
          <a:p>
            <a:r>
              <a:rPr lang="en-US" sz="1900" b="0" dirty="0">
                <a:effectLst/>
                <a:latin typeface="Consolas" panose="020B0609020204030204" pitchFamily="49" charset="0"/>
              </a:rPr>
              <a:t>}</a:t>
            </a:r>
          </a:p>
        </p:txBody>
      </p:sp>
    </p:spTree>
    <p:extLst>
      <p:ext uri="{BB962C8B-B14F-4D97-AF65-F5344CB8AC3E}">
        <p14:creationId xmlns:p14="http://schemas.microsoft.com/office/powerpoint/2010/main" val="406421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FD1CCC2-12DE-4D15-8556-4F503187DA9D}"/>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PROGRAM - MAIN</a:t>
            </a:r>
            <a:endParaRPr lang="vi-VN" sz="2400" b="1" dirty="0">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8CDB4515-F919-402B-8799-B9E46DDE20FB}"/>
              </a:ext>
            </a:extLst>
          </p:cNvPr>
          <p:cNvSpPr txBox="1"/>
          <p:nvPr/>
        </p:nvSpPr>
        <p:spPr>
          <a:xfrm>
            <a:off x="699190" y="2395749"/>
            <a:ext cx="11443169" cy="4447371"/>
          </a:xfrm>
          <a:prstGeom prst="rect">
            <a:avLst/>
          </a:prstGeom>
          <a:noFill/>
          <a:ln>
            <a:noFill/>
          </a:ln>
        </p:spPr>
        <p:txBody>
          <a:bodyPr wrap="square" lIns="91440" tIns="0" rIns="0" bIns="0" rtlCol="0">
            <a:spAutoFit/>
          </a:bodyPr>
          <a:lstStyle/>
          <a:p>
            <a:r>
              <a:rPr lang="en-US" sz="1700" b="0" dirty="0">
                <a:effectLst/>
                <a:latin typeface="Consolas" panose="020B0609020204030204" pitchFamily="49" charset="0"/>
              </a:rPr>
              <a:t>public static void </a:t>
            </a:r>
            <a:r>
              <a:rPr lang="en-US" sz="1700" b="1" dirty="0">
                <a:effectLst/>
                <a:latin typeface="Consolas" panose="020B0609020204030204" pitchFamily="49" charset="0"/>
              </a:rPr>
              <a:t>Main</a:t>
            </a:r>
            <a:r>
              <a:rPr lang="en-US" sz="1700" b="0" dirty="0">
                <a:effectLst/>
                <a:latin typeface="Consolas" panose="020B0609020204030204" pitchFamily="49" charset="0"/>
              </a:rPr>
              <a:t>(string[] </a:t>
            </a:r>
            <a:r>
              <a:rPr lang="en-US" sz="1700" b="0" dirty="0" err="1">
                <a:effectLst/>
                <a:latin typeface="Consolas" panose="020B0609020204030204" pitchFamily="49" charset="0"/>
              </a:rPr>
              <a:t>args</a:t>
            </a:r>
            <a:r>
              <a:rPr lang="en-US" sz="1700" b="0" dirty="0">
                <a:effectLst/>
                <a:latin typeface="Consolas" panose="020B0609020204030204" pitchFamily="49" charset="0"/>
              </a:rPr>
              <a:t>)</a:t>
            </a:r>
          </a:p>
          <a:p>
            <a:r>
              <a:rPr lang="en-US" sz="1700" b="0" dirty="0">
                <a:effectLst/>
                <a:latin typeface="Consolas" panose="020B0609020204030204" pitchFamily="49" charset="0"/>
              </a:rPr>
              <a:t>{</a:t>
            </a:r>
          </a:p>
          <a:p>
            <a:r>
              <a:rPr lang="en-US" sz="1700" b="0" dirty="0">
                <a:effectLst/>
                <a:latin typeface="Consolas" panose="020B0609020204030204" pitchFamily="49" charset="0"/>
              </a:rPr>
              <a:t> </a:t>
            </a:r>
            <a:r>
              <a:rPr lang="en-US" sz="1700" b="0" dirty="0" err="1">
                <a:effectLst/>
                <a:latin typeface="Consolas" panose="020B0609020204030204" pitchFamily="49" charset="0"/>
              </a:rPr>
              <a:t>BinarySearchTree</a:t>
            </a:r>
            <a:r>
              <a:rPr lang="en-US" sz="1700" b="0" dirty="0">
                <a:effectLst/>
                <a:latin typeface="Consolas" panose="020B0609020204030204" pitchFamily="49" charset="0"/>
              </a:rPr>
              <a:t> </a:t>
            </a:r>
            <a:r>
              <a:rPr lang="en-US" sz="1700" b="0" dirty="0" err="1">
                <a:effectLst/>
                <a:latin typeface="Consolas" panose="020B0609020204030204" pitchFamily="49" charset="0"/>
              </a:rPr>
              <a:t>binaryTree</a:t>
            </a:r>
            <a:r>
              <a:rPr lang="en-US" sz="1700" b="0" dirty="0">
                <a:effectLst/>
                <a:latin typeface="Consolas" panose="020B0609020204030204" pitchFamily="49" charset="0"/>
              </a:rPr>
              <a:t> = new </a:t>
            </a:r>
            <a:r>
              <a:rPr lang="en-US" sz="1700" b="0" dirty="0" err="1">
                <a:effectLst/>
                <a:latin typeface="Consolas" panose="020B0609020204030204" pitchFamily="49" charset="0"/>
              </a:rPr>
              <a:t>BinarySearchTree</a:t>
            </a:r>
            <a:r>
              <a:rPr lang="en-US" sz="1700" b="0" dirty="0">
                <a:effectLst/>
                <a:latin typeface="Consolas" panose="020B0609020204030204" pitchFamily="49" charset="0"/>
              </a:rPr>
              <a:t>();</a:t>
            </a:r>
          </a:p>
          <a:p>
            <a:r>
              <a:rPr lang="en-US" sz="1700" b="0" dirty="0">
                <a:effectLst/>
                <a:latin typeface="Consolas" panose="020B0609020204030204" pitchFamily="49" charset="0"/>
              </a:rPr>
              <a:t> </a:t>
            </a:r>
            <a:r>
              <a:rPr lang="en-US" sz="1700" b="0" dirty="0" err="1">
                <a:effectLst/>
                <a:latin typeface="Consolas" panose="020B0609020204030204" pitchFamily="49" charset="0"/>
              </a:rPr>
              <a:t>binaryTree.Insert</a:t>
            </a:r>
            <a:r>
              <a:rPr lang="en-US" sz="1700" b="0" dirty="0">
                <a:effectLst/>
                <a:latin typeface="Consolas" panose="020B0609020204030204" pitchFamily="49" charset="0"/>
              </a:rPr>
              <a:t>(23);  </a:t>
            </a:r>
            <a:r>
              <a:rPr lang="en-US" sz="1700" b="0" dirty="0" err="1">
                <a:effectLst/>
                <a:latin typeface="Consolas" panose="020B0609020204030204" pitchFamily="49" charset="0"/>
              </a:rPr>
              <a:t>binaryTree.Insert</a:t>
            </a:r>
            <a:r>
              <a:rPr lang="en-US" sz="1700" b="0" dirty="0">
                <a:effectLst/>
                <a:latin typeface="Consolas" panose="020B0609020204030204" pitchFamily="49" charset="0"/>
              </a:rPr>
              <a:t>(16);   </a:t>
            </a:r>
            <a:r>
              <a:rPr lang="en-US" sz="1700" b="0" dirty="0" err="1">
                <a:effectLst/>
                <a:latin typeface="Consolas" panose="020B0609020204030204" pitchFamily="49" charset="0"/>
              </a:rPr>
              <a:t>binaryTree.Insert</a:t>
            </a:r>
            <a:r>
              <a:rPr lang="en-US" sz="1700" b="0" dirty="0">
                <a:effectLst/>
                <a:latin typeface="Consolas" panose="020B0609020204030204" pitchFamily="49" charset="0"/>
              </a:rPr>
              <a:t>(45); </a:t>
            </a:r>
            <a:r>
              <a:rPr lang="en-US" sz="1700" b="0" dirty="0" err="1">
                <a:effectLst/>
                <a:latin typeface="Consolas" panose="020B0609020204030204" pitchFamily="49" charset="0"/>
              </a:rPr>
              <a:t>binaryTree.Insert</a:t>
            </a:r>
            <a:r>
              <a:rPr lang="en-US" sz="1700" b="0" dirty="0">
                <a:effectLst/>
                <a:latin typeface="Consolas" panose="020B0609020204030204" pitchFamily="49" charset="0"/>
              </a:rPr>
              <a:t>(3);     </a:t>
            </a:r>
          </a:p>
          <a:p>
            <a:r>
              <a:rPr lang="en-US" sz="1700" dirty="0">
                <a:latin typeface="Consolas" panose="020B0609020204030204" pitchFamily="49" charset="0"/>
              </a:rPr>
              <a:t> </a:t>
            </a:r>
            <a:r>
              <a:rPr lang="en-US" sz="1700" b="0" dirty="0" err="1">
                <a:effectLst/>
                <a:latin typeface="Consolas" panose="020B0609020204030204" pitchFamily="49" charset="0"/>
              </a:rPr>
              <a:t>binaryTree.Insert</a:t>
            </a:r>
            <a:r>
              <a:rPr lang="en-US" sz="1700" b="0" dirty="0">
                <a:effectLst/>
                <a:latin typeface="Consolas" panose="020B0609020204030204" pitchFamily="49" charset="0"/>
              </a:rPr>
              <a:t>(22);  </a:t>
            </a:r>
            <a:r>
              <a:rPr lang="en-US" sz="1700" b="0" dirty="0" err="1">
                <a:effectLst/>
                <a:latin typeface="Consolas" panose="020B0609020204030204" pitchFamily="49" charset="0"/>
              </a:rPr>
              <a:t>binaryTree.Insert</a:t>
            </a:r>
            <a:r>
              <a:rPr lang="en-US" sz="1700" b="0" dirty="0">
                <a:effectLst/>
                <a:latin typeface="Consolas" panose="020B0609020204030204" pitchFamily="49" charset="0"/>
              </a:rPr>
              <a:t>(37);   </a:t>
            </a:r>
            <a:r>
              <a:rPr lang="en-US" sz="1700" b="0" dirty="0" err="1">
                <a:effectLst/>
                <a:latin typeface="Consolas" panose="020B0609020204030204" pitchFamily="49" charset="0"/>
              </a:rPr>
              <a:t>binaryTree.Insert</a:t>
            </a:r>
            <a:r>
              <a:rPr lang="en-US" sz="1700" b="0" dirty="0">
                <a:effectLst/>
                <a:latin typeface="Consolas" panose="020B0609020204030204" pitchFamily="49" charset="0"/>
              </a:rPr>
              <a:t>(99);</a:t>
            </a:r>
          </a:p>
          <a:p>
            <a:r>
              <a:rPr lang="en-US" sz="1700" b="0" dirty="0">
                <a:effectLst/>
                <a:latin typeface="Consolas" panose="020B0609020204030204" pitchFamily="49" charset="0"/>
              </a:rPr>
              <a:t> </a:t>
            </a:r>
            <a:r>
              <a:rPr lang="en-US" sz="1700" b="0" dirty="0" err="1">
                <a:effectLst/>
                <a:latin typeface="Consolas" panose="020B0609020204030204" pitchFamily="49" charset="0"/>
              </a:rPr>
              <a:t>Console.WriteLine</a:t>
            </a:r>
            <a:r>
              <a:rPr lang="en-US" sz="1700" b="0" dirty="0">
                <a:effectLst/>
                <a:latin typeface="Consolas" panose="020B0609020204030204" pitchFamily="49" charset="0"/>
              </a:rPr>
              <a:t>("Max:"+</a:t>
            </a:r>
            <a:r>
              <a:rPr lang="en-US" sz="1700" b="0" dirty="0" err="1">
                <a:effectLst/>
                <a:latin typeface="Consolas" panose="020B0609020204030204" pitchFamily="49" charset="0"/>
              </a:rPr>
              <a:t>binaryTree.FindMax</a:t>
            </a:r>
            <a:r>
              <a:rPr lang="en-US" sz="1700" b="0" dirty="0">
                <a:effectLst/>
                <a:latin typeface="Consolas" panose="020B0609020204030204" pitchFamily="49" charset="0"/>
              </a:rPr>
              <a:t>());  </a:t>
            </a:r>
            <a:r>
              <a:rPr lang="en-US" sz="1700" b="0" dirty="0">
                <a:solidFill>
                  <a:srgbClr val="0070C0"/>
                </a:solidFill>
                <a:effectLst/>
                <a:latin typeface="Consolas" panose="020B0609020204030204" pitchFamily="49" charset="0"/>
              </a:rPr>
              <a:t>//</a:t>
            </a:r>
            <a:r>
              <a:rPr lang="en-US" sz="1700" b="0" dirty="0" err="1">
                <a:solidFill>
                  <a:srgbClr val="0070C0"/>
                </a:solidFill>
                <a:effectLst/>
                <a:latin typeface="Consolas" panose="020B0609020204030204" pitchFamily="49" charset="0"/>
              </a:rPr>
              <a:t>hoặc</a:t>
            </a:r>
            <a:r>
              <a:rPr lang="en-US" sz="1700" b="0" dirty="0">
                <a:solidFill>
                  <a:srgbClr val="0070C0"/>
                </a:solidFill>
                <a:effectLst/>
                <a:latin typeface="Consolas" panose="020B0609020204030204" pitchFamily="49" charset="0"/>
              </a:rPr>
              <a:t> </a:t>
            </a:r>
            <a:r>
              <a:rPr lang="en-US" sz="1700" b="0" dirty="0" err="1">
                <a:solidFill>
                  <a:srgbClr val="0070C0"/>
                </a:solidFill>
                <a:effectLst/>
                <a:latin typeface="Consolas" panose="020B0609020204030204" pitchFamily="49" charset="0"/>
              </a:rPr>
              <a:t>dùng</a:t>
            </a:r>
            <a:r>
              <a:rPr lang="en-US" sz="1700" b="0" dirty="0">
                <a:solidFill>
                  <a:srgbClr val="0070C0"/>
                </a:solidFill>
                <a:effectLst/>
                <a:latin typeface="Consolas" panose="020B0609020204030204" pitchFamily="49" charset="0"/>
              </a:rPr>
              <a:t> binaryTree.FindMax2()   </a:t>
            </a:r>
          </a:p>
          <a:p>
            <a:r>
              <a:rPr lang="en-US" sz="1700" dirty="0">
                <a:latin typeface="Consolas" panose="020B0609020204030204" pitchFamily="49" charset="0"/>
              </a:rPr>
              <a:t> </a:t>
            </a:r>
            <a:r>
              <a:rPr lang="en-US" sz="1700" b="0" dirty="0" err="1">
                <a:effectLst/>
                <a:latin typeface="Consolas" panose="020B0609020204030204" pitchFamily="49" charset="0"/>
              </a:rPr>
              <a:t>Console.WriteLine</a:t>
            </a:r>
            <a:r>
              <a:rPr lang="en-US" sz="1700" b="0" dirty="0">
                <a:effectLst/>
                <a:latin typeface="Consolas" panose="020B0609020204030204" pitchFamily="49" charset="0"/>
              </a:rPr>
              <a:t>("Min:"+</a:t>
            </a:r>
            <a:r>
              <a:rPr lang="en-US" sz="1700" b="0" dirty="0" err="1">
                <a:effectLst/>
                <a:latin typeface="Consolas" panose="020B0609020204030204" pitchFamily="49" charset="0"/>
              </a:rPr>
              <a:t>binaryTree.FindMin</a:t>
            </a:r>
            <a:r>
              <a:rPr lang="en-US" sz="1700" b="0" dirty="0">
                <a:effectLst/>
                <a:latin typeface="Consolas" panose="020B0609020204030204" pitchFamily="49" charset="0"/>
              </a:rPr>
              <a:t>());  </a:t>
            </a:r>
            <a:r>
              <a:rPr lang="en-US" sz="1700" b="0" dirty="0">
                <a:solidFill>
                  <a:srgbClr val="0070C0"/>
                </a:solidFill>
                <a:effectLst/>
                <a:latin typeface="Consolas" panose="020B0609020204030204" pitchFamily="49" charset="0"/>
              </a:rPr>
              <a:t>//</a:t>
            </a:r>
            <a:r>
              <a:rPr lang="en-US" sz="1700" b="0" dirty="0" err="1">
                <a:solidFill>
                  <a:srgbClr val="0070C0"/>
                </a:solidFill>
                <a:effectLst/>
                <a:latin typeface="Consolas" panose="020B0609020204030204" pitchFamily="49" charset="0"/>
              </a:rPr>
              <a:t>hoặc</a:t>
            </a:r>
            <a:r>
              <a:rPr lang="en-US" sz="1700" b="0" dirty="0">
                <a:solidFill>
                  <a:srgbClr val="0070C0"/>
                </a:solidFill>
                <a:effectLst/>
                <a:latin typeface="Consolas" panose="020B0609020204030204" pitchFamily="49" charset="0"/>
              </a:rPr>
              <a:t> </a:t>
            </a:r>
            <a:r>
              <a:rPr lang="en-US" sz="1700" b="0" dirty="0" err="1">
                <a:solidFill>
                  <a:srgbClr val="0070C0"/>
                </a:solidFill>
                <a:effectLst/>
                <a:latin typeface="Consolas" panose="020B0609020204030204" pitchFamily="49" charset="0"/>
              </a:rPr>
              <a:t>dùng</a:t>
            </a:r>
            <a:r>
              <a:rPr lang="en-US" sz="1700" b="0" dirty="0">
                <a:solidFill>
                  <a:srgbClr val="0070C0"/>
                </a:solidFill>
                <a:effectLst/>
                <a:latin typeface="Consolas" panose="020B0609020204030204" pitchFamily="49" charset="0"/>
              </a:rPr>
              <a:t> binaryTree.FindMin2()</a:t>
            </a:r>
          </a:p>
          <a:p>
            <a:r>
              <a:rPr lang="en-US" sz="1700" b="0" dirty="0">
                <a:effectLst/>
                <a:latin typeface="Consolas" panose="020B0609020204030204" pitchFamily="49" charset="0"/>
              </a:rPr>
              <a:t> Node </a:t>
            </a:r>
            <a:r>
              <a:rPr lang="en-US" sz="1700" b="0" dirty="0" err="1">
                <a:effectLst/>
                <a:latin typeface="Consolas" panose="020B0609020204030204" pitchFamily="49" charset="0"/>
              </a:rPr>
              <a:t>node</a:t>
            </a:r>
            <a:r>
              <a:rPr lang="en-US" sz="1700" b="0" dirty="0">
                <a:effectLst/>
                <a:latin typeface="Consolas" panose="020B0609020204030204" pitchFamily="49" charset="0"/>
              </a:rPr>
              <a:t> = </a:t>
            </a:r>
            <a:r>
              <a:rPr lang="en-US" sz="1700" b="0" dirty="0" err="1">
                <a:effectLst/>
                <a:latin typeface="Consolas" panose="020B0609020204030204" pitchFamily="49" charset="0"/>
              </a:rPr>
              <a:t>binaryTree.Find</a:t>
            </a:r>
            <a:r>
              <a:rPr lang="en-US" sz="1700" b="0" dirty="0">
                <a:effectLst/>
                <a:latin typeface="Consolas" panose="020B0609020204030204" pitchFamily="49" charset="0"/>
              </a:rPr>
              <a:t>(5);</a:t>
            </a:r>
          </a:p>
          <a:p>
            <a:r>
              <a:rPr lang="en-US" sz="1700" b="0" dirty="0">
                <a:effectLst/>
                <a:latin typeface="Consolas" panose="020B0609020204030204" pitchFamily="49" charset="0"/>
              </a:rPr>
              <a:t> int depth = </a:t>
            </a:r>
            <a:r>
              <a:rPr lang="en-US" sz="1700" b="0" dirty="0" err="1">
                <a:effectLst/>
                <a:latin typeface="Consolas" panose="020B0609020204030204" pitchFamily="49" charset="0"/>
              </a:rPr>
              <a:t>binaryTree.GetTreeDepth</a:t>
            </a:r>
            <a:r>
              <a:rPr lang="en-US" sz="1700" b="0" dirty="0">
                <a:effectLst/>
                <a:latin typeface="Consolas" panose="020B0609020204030204" pitchFamily="49" charset="0"/>
              </a:rPr>
              <a:t>();</a:t>
            </a:r>
          </a:p>
          <a:p>
            <a:r>
              <a:rPr lang="en-US" sz="1700" b="0" dirty="0">
                <a:effectLst/>
                <a:latin typeface="Consolas" panose="020B0609020204030204" pitchFamily="49" charset="0"/>
              </a:rPr>
              <a:t> </a:t>
            </a:r>
            <a:r>
              <a:rPr lang="en-US" sz="1700" b="0" dirty="0" err="1">
                <a:effectLst/>
                <a:latin typeface="Consolas" panose="020B0609020204030204" pitchFamily="49" charset="0"/>
              </a:rPr>
              <a:t>Console.WriteLine</a:t>
            </a:r>
            <a:r>
              <a:rPr lang="en-US" sz="1700" b="0" dirty="0">
                <a:effectLst/>
                <a:latin typeface="Consolas" panose="020B0609020204030204" pitchFamily="49" charset="0"/>
              </a:rPr>
              <a:t>("</a:t>
            </a:r>
            <a:r>
              <a:rPr lang="en-US" sz="1700" b="0" dirty="0" err="1">
                <a:effectLst/>
                <a:latin typeface="Consolas" panose="020B0609020204030204" pitchFamily="49" charset="0"/>
              </a:rPr>
              <a:t>PreOrder</a:t>
            </a:r>
            <a:r>
              <a:rPr lang="en-US" sz="1700" b="0" dirty="0">
                <a:effectLst/>
                <a:latin typeface="Consolas" panose="020B0609020204030204" pitchFamily="49" charset="0"/>
              </a:rPr>
              <a:t> Traversal:");  </a:t>
            </a:r>
            <a:r>
              <a:rPr lang="en-US" sz="1700" b="0" dirty="0" err="1">
                <a:effectLst/>
                <a:latin typeface="Consolas" panose="020B0609020204030204" pitchFamily="49" charset="0"/>
              </a:rPr>
              <a:t>binaryTree.TraversePreOrder</a:t>
            </a:r>
            <a:r>
              <a:rPr lang="en-US" sz="1700" b="0" dirty="0">
                <a:effectLst/>
                <a:latin typeface="Consolas" panose="020B0609020204030204" pitchFamily="49" charset="0"/>
              </a:rPr>
              <a:t>(</a:t>
            </a:r>
            <a:r>
              <a:rPr lang="en-US" sz="1700" b="0" dirty="0" err="1">
                <a:effectLst/>
                <a:latin typeface="Consolas" panose="020B0609020204030204" pitchFamily="49" charset="0"/>
              </a:rPr>
              <a:t>binaryTree.Root</a:t>
            </a:r>
            <a:r>
              <a:rPr lang="en-US" sz="1700" b="0" dirty="0">
                <a:effectLst/>
                <a:latin typeface="Consolas" panose="020B0609020204030204" pitchFamily="49" charset="0"/>
              </a:rPr>
              <a:t>);</a:t>
            </a:r>
          </a:p>
          <a:p>
            <a:r>
              <a:rPr lang="en-US" sz="1700" b="0" dirty="0">
                <a:effectLst/>
                <a:latin typeface="Consolas" panose="020B0609020204030204" pitchFamily="49" charset="0"/>
              </a:rPr>
              <a:t> </a:t>
            </a:r>
            <a:r>
              <a:rPr lang="en-US" sz="1700" b="0" dirty="0" err="1">
                <a:effectLst/>
                <a:latin typeface="Consolas" panose="020B0609020204030204" pitchFamily="49" charset="0"/>
              </a:rPr>
              <a:t>Console.WriteLine</a:t>
            </a:r>
            <a:r>
              <a:rPr lang="en-US" sz="1700" b="0" dirty="0">
                <a:effectLst/>
                <a:latin typeface="Consolas" panose="020B0609020204030204" pitchFamily="49" charset="0"/>
              </a:rPr>
              <a:t>("</a:t>
            </a:r>
            <a:r>
              <a:rPr lang="en-US" sz="1700" b="0" dirty="0" err="1">
                <a:effectLst/>
                <a:latin typeface="Consolas" panose="020B0609020204030204" pitchFamily="49" charset="0"/>
              </a:rPr>
              <a:t>InOrder</a:t>
            </a:r>
            <a:r>
              <a:rPr lang="en-US" sz="1700" b="0" dirty="0">
                <a:effectLst/>
                <a:latin typeface="Consolas" panose="020B0609020204030204" pitchFamily="49" charset="0"/>
              </a:rPr>
              <a:t> Traversal:");   </a:t>
            </a:r>
            <a:r>
              <a:rPr lang="en-US" sz="1700" b="0" dirty="0" err="1">
                <a:effectLst/>
                <a:latin typeface="Consolas" panose="020B0609020204030204" pitchFamily="49" charset="0"/>
              </a:rPr>
              <a:t>binaryTree.TraverseInOrder</a:t>
            </a:r>
            <a:r>
              <a:rPr lang="en-US" sz="1700" b="0" dirty="0">
                <a:effectLst/>
                <a:latin typeface="Consolas" panose="020B0609020204030204" pitchFamily="49" charset="0"/>
              </a:rPr>
              <a:t>(</a:t>
            </a:r>
            <a:r>
              <a:rPr lang="en-US" sz="1700" b="0" dirty="0" err="1">
                <a:effectLst/>
                <a:latin typeface="Consolas" panose="020B0609020204030204" pitchFamily="49" charset="0"/>
              </a:rPr>
              <a:t>binaryTree.Root</a:t>
            </a:r>
            <a:r>
              <a:rPr lang="en-US" sz="1700" b="0" dirty="0">
                <a:effectLst/>
                <a:latin typeface="Consolas" panose="020B0609020204030204" pitchFamily="49" charset="0"/>
              </a:rPr>
              <a:t>);</a:t>
            </a:r>
          </a:p>
          <a:p>
            <a:r>
              <a:rPr lang="en-US" sz="1700" b="0" dirty="0">
                <a:effectLst/>
                <a:latin typeface="Consolas" panose="020B0609020204030204" pitchFamily="49" charset="0"/>
              </a:rPr>
              <a:t> </a:t>
            </a:r>
            <a:r>
              <a:rPr lang="en-US" sz="1700" b="0" dirty="0" err="1">
                <a:effectLst/>
                <a:latin typeface="Consolas" panose="020B0609020204030204" pitchFamily="49" charset="0"/>
              </a:rPr>
              <a:t>Console.WriteLine</a:t>
            </a:r>
            <a:r>
              <a:rPr lang="en-US" sz="1700" b="0" dirty="0">
                <a:effectLst/>
                <a:latin typeface="Consolas" panose="020B0609020204030204" pitchFamily="49" charset="0"/>
              </a:rPr>
              <a:t>("</a:t>
            </a:r>
            <a:r>
              <a:rPr lang="en-US" sz="1700" b="0" dirty="0" err="1">
                <a:effectLst/>
                <a:latin typeface="Consolas" panose="020B0609020204030204" pitchFamily="49" charset="0"/>
              </a:rPr>
              <a:t>PostOrder</a:t>
            </a:r>
            <a:r>
              <a:rPr lang="en-US" sz="1700" b="0" dirty="0">
                <a:effectLst/>
                <a:latin typeface="Consolas" panose="020B0609020204030204" pitchFamily="49" charset="0"/>
              </a:rPr>
              <a:t> Traversal:"); </a:t>
            </a:r>
            <a:r>
              <a:rPr lang="en-US" sz="1700" b="0" dirty="0" err="1">
                <a:effectLst/>
                <a:latin typeface="Consolas" panose="020B0609020204030204" pitchFamily="49" charset="0"/>
              </a:rPr>
              <a:t>binaryTree.TraversePostOrder</a:t>
            </a:r>
            <a:r>
              <a:rPr lang="en-US" sz="1700" b="0" dirty="0">
                <a:effectLst/>
                <a:latin typeface="Consolas" panose="020B0609020204030204" pitchFamily="49" charset="0"/>
              </a:rPr>
              <a:t>(</a:t>
            </a:r>
            <a:r>
              <a:rPr lang="en-US" sz="1700" b="0" dirty="0" err="1">
                <a:effectLst/>
                <a:latin typeface="Consolas" panose="020B0609020204030204" pitchFamily="49" charset="0"/>
              </a:rPr>
              <a:t>binaryTree.Root</a:t>
            </a:r>
            <a:r>
              <a:rPr lang="en-US" sz="1700" b="0" dirty="0">
                <a:effectLst/>
                <a:latin typeface="Consolas" panose="020B0609020204030204" pitchFamily="49" charset="0"/>
              </a:rPr>
              <a:t>);</a:t>
            </a:r>
          </a:p>
          <a:p>
            <a:r>
              <a:rPr lang="en-US" sz="1700" b="0" dirty="0">
                <a:effectLst/>
                <a:latin typeface="Consolas" panose="020B0609020204030204" pitchFamily="49" charset="0"/>
              </a:rPr>
              <a:t> </a:t>
            </a:r>
            <a:r>
              <a:rPr lang="en-US" sz="1700" b="0" dirty="0" err="1">
                <a:effectLst/>
                <a:latin typeface="Consolas" panose="020B0609020204030204" pitchFamily="49" charset="0"/>
              </a:rPr>
              <a:t>binaryTree.Remove</a:t>
            </a:r>
            <a:r>
              <a:rPr lang="en-US" sz="1700" b="0" dirty="0">
                <a:effectLst/>
                <a:latin typeface="Consolas" panose="020B0609020204030204" pitchFamily="49" charset="0"/>
              </a:rPr>
              <a:t>(7); </a:t>
            </a:r>
            <a:r>
              <a:rPr lang="en-US" sz="1700" b="0" dirty="0" err="1">
                <a:effectLst/>
                <a:latin typeface="Consolas" panose="020B0609020204030204" pitchFamily="49" charset="0"/>
              </a:rPr>
              <a:t>binaryTree.Remove</a:t>
            </a:r>
            <a:r>
              <a:rPr lang="en-US" sz="1700" b="0" dirty="0">
                <a:effectLst/>
                <a:latin typeface="Consolas" panose="020B0609020204030204" pitchFamily="49" charset="0"/>
              </a:rPr>
              <a:t>(8);</a:t>
            </a:r>
          </a:p>
          <a:p>
            <a:r>
              <a:rPr lang="en-US" sz="1700" b="0" dirty="0">
                <a:effectLst/>
                <a:latin typeface="Consolas" panose="020B0609020204030204" pitchFamily="49" charset="0"/>
              </a:rPr>
              <a:t> </a:t>
            </a:r>
            <a:r>
              <a:rPr lang="en-US" sz="1700" b="0" dirty="0" err="1">
                <a:effectLst/>
                <a:latin typeface="Consolas" panose="020B0609020204030204" pitchFamily="49" charset="0"/>
              </a:rPr>
              <a:t>Console.WriteLine</a:t>
            </a:r>
            <a:r>
              <a:rPr lang="en-US" sz="1700" b="0" dirty="0">
                <a:effectLst/>
                <a:latin typeface="Consolas" panose="020B0609020204030204" pitchFamily="49" charset="0"/>
              </a:rPr>
              <a:t>("</a:t>
            </a:r>
            <a:r>
              <a:rPr lang="en-US" sz="1700" b="0" dirty="0" err="1">
                <a:effectLst/>
                <a:latin typeface="Consolas" panose="020B0609020204030204" pitchFamily="49" charset="0"/>
              </a:rPr>
              <a:t>PreOrder</a:t>
            </a:r>
            <a:r>
              <a:rPr lang="en-US" sz="1700" b="0" dirty="0">
                <a:effectLst/>
                <a:latin typeface="Consolas" panose="020B0609020204030204" pitchFamily="49" charset="0"/>
              </a:rPr>
              <a:t> After Removing Operation:");</a:t>
            </a:r>
          </a:p>
          <a:p>
            <a:r>
              <a:rPr lang="en-US" sz="1700" b="0" dirty="0">
                <a:effectLst/>
                <a:latin typeface="Consolas" panose="020B0609020204030204" pitchFamily="49" charset="0"/>
              </a:rPr>
              <a:t> </a:t>
            </a:r>
            <a:r>
              <a:rPr lang="en-US" sz="1700" b="0" dirty="0" err="1">
                <a:effectLst/>
                <a:latin typeface="Consolas" panose="020B0609020204030204" pitchFamily="49" charset="0"/>
              </a:rPr>
              <a:t>binaryTree.TraversePreOrder</a:t>
            </a:r>
            <a:r>
              <a:rPr lang="en-US" sz="1700" b="0" dirty="0">
                <a:effectLst/>
                <a:latin typeface="Consolas" panose="020B0609020204030204" pitchFamily="49" charset="0"/>
              </a:rPr>
              <a:t>(</a:t>
            </a:r>
            <a:r>
              <a:rPr lang="en-US" sz="1700" b="0" dirty="0" err="1">
                <a:effectLst/>
                <a:latin typeface="Consolas" panose="020B0609020204030204" pitchFamily="49" charset="0"/>
              </a:rPr>
              <a:t>binaryTree.Root</a:t>
            </a:r>
            <a:r>
              <a:rPr lang="en-US" sz="1700" b="0" dirty="0">
                <a:effectLst/>
                <a:latin typeface="Consolas" panose="020B0609020204030204" pitchFamily="49" charset="0"/>
              </a:rPr>
              <a:t>);</a:t>
            </a:r>
          </a:p>
          <a:p>
            <a:r>
              <a:rPr lang="en-US" sz="1700" b="0" dirty="0">
                <a:effectLst/>
                <a:latin typeface="Consolas" panose="020B0609020204030204" pitchFamily="49" charset="0"/>
              </a:rPr>
              <a:t> </a:t>
            </a:r>
            <a:r>
              <a:rPr lang="en-US" sz="1700" b="0" dirty="0" err="1">
                <a:effectLst/>
                <a:latin typeface="Consolas" panose="020B0609020204030204" pitchFamily="49" charset="0"/>
              </a:rPr>
              <a:t>Console.ReadLine</a:t>
            </a:r>
            <a:r>
              <a:rPr lang="en-US" sz="1700" b="0" dirty="0">
                <a:effectLst/>
                <a:latin typeface="Consolas" panose="020B0609020204030204" pitchFamily="49" charset="0"/>
              </a:rPr>
              <a:t>();</a:t>
            </a:r>
          </a:p>
          <a:p>
            <a:r>
              <a:rPr lang="en-US" sz="1700" b="0" dirty="0">
                <a:effectLst/>
                <a:latin typeface="Consolas" panose="020B0609020204030204" pitchFamily="49" charset="0"/>
              </a:rPr>
              <a:t>}</a:t>
            </a:r>
          </a:p>
        </p:txBody>
      </p:sp>
    </p:spTree>
    <p:extLst>
      <p:ext uri="{BB962C8B-B14F-4D97-AF65-F5344CB8AC3E}">
        <p14:creationId xmlns:p14="http://schemas.microsoft.com/office/powerpoint/2010/main" val="3422785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FD1CCC2-12DE-4D15-8556-4F503187DA9D}"/>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PROGRAM - MAIN</a:t>
            </a:r>
            <a:endParaRPr lang="vi-VN" sz="2400" b="1" dirty="0">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8CDB4515-F919-402B-8799-B9E46DDE20FB}"/>
              </a:ext>
            </a:extLst>
          </p:cNvPr>
          <p:cNvSpPr txBox="1"/>
          <p:nvPr/>
        </p:nvSpPr>
        <p:spPr>
          <a:xfrm>
            <a:off x="858414" y="2858307"/>
            <a:ext cx="5208347" cy="3385542"/>
          </a:xfrm>
          <a:prstGeom prst="rect">
            <a:avLst/>
          </a:prstGeom>
          <a:solidFill>
            <a:schemeClr val="accent6">
              <a:lumMod val="20000"/>
              <a:lumOff val="80000"/>
            </a:schemeClr>
          </a:solidFill>
          <a:ln>
            <a:solidFill>
              <a:srgbClr val="00B0F0"/>
            </a:solidFill>
          </a:ln>
        </p:spPr>
        <p:txBody>
          <a:bodyPr wrap="square" lIns="91440" tIns="0" rIns="0" bIns="0" rtlCol="0">
            <a:spAutoFit/>
          </a:bodyPr>
          <a:lstStyle/>
          <a:p>
            <a:r>
              <a:rPr lang="en-US" sz="2000" b="1" dirty="0">
                <a:effectLst/>
                <a:latin typeface="Consolas" panose="020B0609020204030204" pitchFamily="49" charset="0"/>
              </a:rPr>
              <a:t>Max</a:t>
            </a:r>
            <a:r>
              <a:rPr lang="en-US" sz="2000" b="0" dirty="0">
                <a:effectLst/>
                <a:latin typeface="Consolas" panose="020B0609020204030204" pitchFamily="49" charset="0"/>
              </a:rPr>
              <a:t>: 99</a:t>
            </a:r>
          </a:p>
          <a:p>
            <a:r>
              <a:rPr lang="en-US" sz="2000" b="1" dirty="0">
                <a:effectLst/>
                <a:latin typeface="Consolas" panose="020B0609020204030204" pitchFamily="49" charset="0"/>
              </a:rPr>
              <a:t>Min</a:t>
            </a:r>
            <a:r>
              <a:rPr lang="en-US" sz="2000" b="0" dirty="0">
                <a:effectLst/>
                <a:latin typeface="Consolas" panose="020B0609020204030204" pitchFamily="49" charset="0"/>
              </a:rPr>
              <a:t>: 3</a:t>
            </a:r>
          </a:p>
          <a:p>
            <a:r>
              <a:rPr lang="en-US" sz="2000" b="1" dirty="0" err="1">
                <a:effectLst/>
                <a:latin typeface="Consolas" panose="020B0609020204030204" pitchFamily="49" charset="0"/>
              </a:rPr>
              <a:t>PreOrder</a:t>
            </a:r>
            <a:r>
              <a:rPr lang="en-US" sz="2000" b="1" dirty="0">
                <a:effectLst/>
                <a:latin typeface="Consolas" panose="020B0609020204030204" pitchFamily="49" charset="0"/>
              </a:rPr>
              <a:t> Traversal:</a:t>
            </a:r>
          </a:p>
          <a:p>
            <a:r>
              <a:rPr lang="en-US" sz="2000" b="0" dirty="0">
                <a:effectLst/>
                <a:latin typeface="Consolas" panose="020B0609020204030204" pitchFamily="49" charset="0"/>
              </a:rPr>
              <a:t>23 16 3 22 45 37 99</a:t>
            </a:r>
          </a:p>
          <a:p>
            <a:r>
              <a:rPr lang="en-US" sz="2000" b="1" dirty="0" err="1">
                <a:effectLst/>
                <a:latin typeface="Consolas" panose="020B0609020204030204" pitchFamily="49" charset="0"/>
              </a:rPr>
              <a:t>InOrder</a:t>
            </a:r>
            <a:r>
              <a:rPr lang="en-US" sz="2000" b="1" dirty="0">
                <a:effectLst/>
                <a:latin typeface="Consolas" panose="020B0609020204030204" pitchFamily="49" charset="0"/>
              </a:rPr>
              <a:t> Traversal:</a:t>
            </a:r>
          </a:p>
          <a:p>
            <a:r>
              <a:rPr lang="en-US" sz="2000" b="0" dirty="0">
                <a:effectLst/>
                <a:latin typeface="Consolas" panose="020B0609020204030204" pitchFamily="49" charset="0"/>
              </a:rPr>
              <a:t>3 16 22 23 37 45 99</a:t>
            </a:r>
          </a:p>
          <a:p>
            <a:r>
              <a:rPr lang="en-US" sz="2000" b="1" dirty="0" err="1">
                <a:effectLst/>
                <a:latin typeface="Consolas" panose="020B0609020204030204" pitchFamily="49" charset="0"/>
              </a:rPr>
              <a:t>PostOrder</a:t>
            </a:r>
            <a:r>
              <a:rPr lang="en-US" sz="2000" b="1" dirty="0">
                <a:effectLst/>
                <a:latin typeface="Consolas" panose="020B0609020204030204" pitchFamily="49" charset="0"/>
              </a:rPr>
              <a:t> Traversal:</a:t>
            </a:r>
          </a:p>
          <a:p>
            <a:r>
              <a:rPr lang="en-US" sz="2000" b="0" dirty="0">
                <a:effectLst/>
                <a:latin typeface="Consolas" panose="020B0609020204030204" pitchFamily="49" charset="0"/>
              </a:rPr>
              <a:t>3 22 16 37 99 45 23</a:t>
            </a:r>
          </a:p>
          <a:p>
            <a:endParaRPr lang="en-US" sz="2000" b="0" dirty="0">
              <a:effectLst/>
              <a:latin typeface="Consolas" panose="020B0609020204030204" pitchFamily="49" charset="0"/>
            </a:endParaRPr>
          </a:p>
          <a:p>
            <a:r>
              <a:rPr lang="en-US" sz="2000" b="1" dirty="0" err="1">
                <a:effectLst/>
                <a:latin typeface="Consolas" panose="020B0609020204030204" pitchFamily="49" charset="0"/>
              </a:rPr>
              <a:t>PreOrder</a:t>
            </a:r>
            <a:r>
              <a:rPr lang="en-US" sz="2000" b="1" dirty="0">
                <a:effectLst/>
                <a:latin typeface="Consolas" panose="020B0609020204030204" pitchFamily="49" charset="0"/>
              </a:rPr>
              <a:t> After Removing Operation</a:t>
            </a:r>
            <a:r>
              <a:rPr lang="en-US" sz="2000" b="0" dirty="0">
                <a:effectLst/>
                <a:latin typeface="Consolas" panose="020B0609020204030204" pitchFamily="49" charset="0"/>
              </a:rPr>
              <a:t>:</a:t>
            </a:r>
          </a:p>
          <a:p>
            <a:r>
              <a:rPr lang="en-US" sz="2000" b="0" dirty="0">
                <a:effectLst/>
                <a:latin typeface="Consolas" panose="020B0609020204030204" pitchFamily="49" charset="0"/>
              </a:rPr>
              <a:t>23 16 3 22 45 37 99</a:t>
            </a:r>
          </a:p>
        </p:txBody>
      </p:sp>
      <p:pic>
        <p:nvPicPr>
          <p:cNvPr id="3" name="Picture 2">
            <a:extLst>
              <a:ext uri="{FF2B5EF4-FFF2-40B4-BE49-F238E27FC236}">
                <a16:creationId xmlns:a16="http://schemas.microsoft.com/office/drawing/2014/main" id="{255E983A-89B7-44B6-8C87-16A38FF20C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51625" y="2547257"/>
            <a:ext cx="3041476" cy="2188156"/>
          </a:xfrm>
          <a:prstGeom prst="rect">
            <a:avLst/>
          </a:prstGeom>
        </p:spPr>
      </p:pic>
      <p:pic>
        <p:nvPicPr>
          <p:cNvPr id="5" name="Picture 4">
            <a:extLst>
              <a:ext uri="{FF2B5EF4-FFF2-40B4-BE49-F238E27FC236}">
                <a16:creationId xmlns:a16="http://schemas.microsoft.com/office/drawing/2014/main" id="{6B0736FF-4E83-4290-B8E7-BCB12D607DB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12315" y="2547257"/>
            <a:ext cx="3041476" cy="2188156"/>
          </a:xfrm>
          <a:prstGeom prst="rect">
            <a:avLst/>
          </a:prstGeom>
        </p:spPr>
      </p:pic>
      <p:pic>
        <p:nvPicPr>
          <p:cNvPr id="6" name="Picture 5">
            <a:extLst>
              <a:ext uri="{FF2B5EF4-FFF2-40B4-BE49-F238E27FC236}">
                <a16:creationId xmlns:a16="http://schemas.microsoft.com/office/drawing/2014/main" id="{E1B9C5B8-0C37-4723-B25B-EFA46945948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794012" y="4735413"/>
            <a:ext cx="2798177" cy="2005081"/>
          </a:xfrm>
          <a:prstGeom prst="rect">
            <a:avLst/>
          </a:prstGeom>
        </p:spPr>
      </p:pic>
    </p:spTree>
    <p:extLst>
      <p:ext uri="{BB962C8B-B14F-4D97-AF65-F5344CB8AC3E}">
        <p14:creationId xmlns:p14="http://schemas.microsoft.com/office/powerpoint/2010/main" val="163585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640079" y="2053641"/>
            <a:ext cx="3669161" cy="2760098"/>
          </a:xfrm>
        </p:spPr>
        <p:txBody>
          <a:bodyPr>
            <a:normAutofit/>
          </a:bodyPr>
          <a:lstStyle/>
          <a:p>
            <a:pPr algn="ctr"/>
            <a:r>
              <a:rPr lang="en-US"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BÀI TẬP</a:t>
            </a:r>
            <a:endParaRPr lang="en-US" dirty="0">
              <a:solidFill>
                <a:srgbClr val="FFFFFF"/>
              </a:solidFill>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712E92D1-3F64-4200-8CCC-173F864938E9}"/>
              </a:ext>
            </a:extLst>
          </p:cNvPr>
          <p:cNvGraphicFramePr/>
          <p:nvPr>
            <p:extLst>
              <p:ext uri="{D42A27DB-BD31-4B8C-83A1-F6EECF244321}">
                <p14:modId xmlns:p14="http://schemas.microsoft.com/office/powerpoint/2010/main" val="3821134037"/>
              </p:ext>
            </p:extLst>
          </p:nvPr>
        </p:nvGraphicFramePr>
        <p:xfrm>
          <a:off x="5411755" y="121297"/>
          <a:ext cx="6780244" cy="6606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556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ea typeface="Times New Roman" panose="02020603050405020304" pitchFamily="18" charset="0"/>
              </a:rPr>
              <a:t>Chương 8: Cấu Trúc Cây (Tree)</a:t>
            </a:r>
            <a:endParaRPr lang="en-US" sz="4000" dirty="0">
              <a:solidFill>
                <a:schemeClr val="bg1"/>
              </a:solidFill>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1179226" y="2649893"/>
            <a:ext cx="9833548" cy="3797559"/>
          </a:xfrm>
        </p:spPr>
        <p:txBody>
          <a:bodyPr>
            <a:normAutofit/>
          </a:bodyPr>
          <a:lstStyle/>
          <a:p>
            <a:pPr marL="342900" marR="0" lvl="0" indent="-342900">
              <a:lnSpc>
                <a:spcPct val="200000"/>
              </a:lnSpc>
              <a:spcBef>
                <a:spcPts val="0"/>
              </a:spcBef>
              <a:spcAft>
                <a:spcPts val="0"/>
              </a:spcAft>
              <a:buFont typeface="+mj-lt"/>
              <a:buAutoNum type="arabicPeriod"/>
            </a:pPr>
            <a:r>
              <a:rPr lang="vi-VN" b="1" dirty="0">
                <a:effectLst/>
                <a:latin typeface="Times New Roman" panose="02020603050405020304" pitchFamily="18" charset="0"/>
                <a:ea typeface="Times New Roman" panose="02020603050405020304" pitchFamily="18" charset="0"/>
              </a:rPr>
              <a:t>GIỚI THIỆU CẤU TRÚC CÂY</a:t>
            </a:r>
            <a:endParaRPr lang="en-US" sz="3200" b="1"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vi-VN" b="1" dirty="0">
                <a:effectLst/>
                <a:latin typeface="Times New Roman" panose="02020603050405020304" pitchFamily="18" charset="0"/>
                <a:ea typeface="Times New Roman" panose="02020603050405020304" pitchFamily="18" charset="0"/>
              </a:rPr>
              <a:t>CÀI ĐẶT CẤU TRÚC CÂY</a:t>
            </a:r>
            <a:endParaRPr lang="en-US" sz="3200" b="1"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vi-VN" b="1" dirty="0">
                <a:effectLst/>
                <a:latin typeface="Times New Roman" panose="02020603050405020304" pitchFamily="18" charset="0"/>
                <a:ea typeface="Times New Roman" panose="02020603050405020304" pitchFamily="18" charset="0"/>
              </a:rPr>
              <a:t>CÁC THUẬT TOÁN TRÊN CÂY </a:t>
            </a:r>
            <a:endParaRPr lang="en-US" sz="3200" b="1" dirty="0">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vi-VN" b="1" dirty="0">
                <a:effectLst/>
                <a:latin typeface="Times New Roman" panose="02020603050405020304" pitchFamily="18" charset="0"/>
                <a:ea typeface="Times New Roman" panose="02020603050405020304" pitchFamily="18" charset="0"/>
              </a:rPr>
              <a:t>BÀI TẬP ỨNG DỤNG</a:t>
            </a:r>
          </a:p>
        </p:txBody>
      </p:sp>
    </p:spTree>
    <p:extLst>
      <p:ext uri="{BB962C8B-B14F-4D97-AF65-F5344CB8AC3E}">
        <p14:creationId xmlns:p14="http://schemas.microsoft.com/office/powerpoint/2010/main" val="315548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8.1.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Giới</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Thiệu</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Cấu</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Trúc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270587" y="2416630"/>
            <a:ext cx="7100595" cy="4340082"/>
          </a:xfrm>
        </p:spPr>
        <p:txBody>
          <a:bodyPr>
            <a:normAutofit/>
          </a:bodyPr>
          <a:lstStyle/>
          <a:p>
            <a:pPr marR="0" lvl="0" algn="just">
              <a:lnSpc>
                <a:spcPct val="100000"/>
              </a:lnSpc>
              <a:spcBef>
                <a:spcPts val="0"/>
              </a:spcBef>
              <a:spcAft>
                <a:spcPts val="0"/>
              </a:spcAft>
              <a:buFontTx/>
              <a:buChar char="-"/>
            </a:pPr>
            <a:r>
              <a:rPr lang="en-US" sz="2400" dirty="0" err="1">
                <a:latin typeface="Times New Roman" panose="02020603050405020304" pitchFamily="18" charset="0"/>
                <a:ea typeface="Times New Roman" panose="02020603050405020304" pitchFamily="18" charset="0"/>
              </a:rPr>
              <a:t>Cây</a:t>
            </a:r>
            <a:r>
              <a:rPr lang="en-US" sz="2400" dirty="0">
                <a:latin typeface="Times New Roman" panose="02020603050405020304" pitchFamily="18" charset="0"/>
                <a:ea typeface="Times New Roman" panose="02020603050405020304" pitchFamily="18" charset="0"/>
              </a:rPr>
              <a:t> (tree) </a:t>
            </a:r>
            <a:r>
              <a:rPr lang="en-US" sz="2400" dirty="0" err="1">
                <a:latin typeface="Times New Roman" panose="02020603050405020304" pitchFamily="18" charset="0"/>
                <a:ea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dạng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cấu</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trúc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dữ</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liệu</a:t>
            </a:r>
            <a:r>
              <a:rPr lang="en-US" sz="2400" dirty="0">
                <a:latin typeface="Times New Roman" panose="02020603050405020304" pitchFamily="18" charset="0"/>
                <a:ea typeface="Times New Roman" panose="02020603050405020304" pitchFamily="18" charset="0"/>
              </a:rPr>
              <a:t> bao </a:t>
            </a:r>
            <a:r>
              <a:rPr lang="en-US" sz="2400" dirty="0" err="1">
                <a:latin typeface="Times New Roman" panose="02020603050405020304" pitchFamily="18" charset="0"/>
                <a:ea typeface="Times New Roman" panose="02020603050405020304" pitchFamily="18" charset="0"/>
              </a:rPr>
              <a:t>gồm</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đỉnh</a:t>
            </a:r>
            <a:r>
              <a:rPr lang="en-US" sz="2400" dirty="0">
                <a:latin typeface="Times New Roman" panose="02020603050405020304" pitchFamily="18" charset="0"/>
                <a:ea typeface="Times New Roman" panose="02020603050405020304" pitchFamily="18" charset="0"/>
              </a:rPr>
              <a:t> (Node) </a:t>
            </a:r>
            <a:r>
              <a:rPr lang="en-US" sz="2400" dirty="0" err="1">
                <a:latin typeface="Times New Roman" panose="02020603050405020304" pitchFamily="18" charset="0"/>
                <a:ea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cạnh</a:t>
            </a:r>
            <a:r>
              <a:rPr lang="en-US" sz="2400" dirty="0">
                <a:latin typeface="Times New Roman" panose="02020603050405020304" pitchFamily="18" charset="0"/>
                <a:ea typeface="Times New Roman" panose="02020603050405020304" pitchFamily="18" charset="0"/>
              </a:rPr>
              <a:t> (Edge).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đỉnh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chứa</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thông</a:t>
            </a:r>
            <a:r>
              <a:rPr lang="en-US" sz="2400" dirty="0">
                <a:latin typeface="Times New Roman" panose="02020603050405020304" pitchFamily="18" charset="0"/>
                <a:ea typeface="Times New Roman" panose="02020603050405020304" pitchFamily="18" charset="0"/>
              </a:rPr>
              <a:t> tin </a:t>
            </a:r>
            <a:r>
              <a:rPr lang="en-US" sz="2400" dirty="0" err="1">
                <a:latin typeface="Times New Roman" panose="02020603050405020304" pitchFamily="18" charset="0"/>
                <a:ea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kết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nối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bởi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cạnh</a:t>
            </a:r>
            <a:r>
              <a:rPr lang="en-US" sz="2400" dirty="0">
                <a:latin typeface="Times New Roman" panose="02020603050405020304" pitchFamily="18" charset="0"/>
                <a:ea typeface="Times New Roman" panose="02020603050405020304" pitchFamily="18" charset="0"/>
              </a:rPr>
              <a:t>. </a:t>
            </a:r>
          </a:p>
          <a:p>
            <a:pPr marR="0" lvl="0" algn="just">
              <a:lnSpc>
                <a:spcPct val="100000"/>
              </a:lnSpc>
              <a:spcBef>
                <a:spcPts val="0"/>
              </a:spcBef>
              <a:spcAft>
                <a:spcPts val="0"/>
              </a:spcAft>
              <a:buFontTx/>
              <a:buChar char="-"/>
            </a:pPr>
            <a:r>
              <a:rPr lang="en-US" sz="2400" dirty="0" err="1">
                <a:latin typeface="Times New Roman" panose="02020603050405020304" pitchFamily="18" charset="0"/>
                <a:ea typeface="Times New Roman" panose="02020603050405020304" pitchFamily="18" charset="0"/>
              </a:rPr>
              <a:t>Tập</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thứ</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tự</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cạnh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sẽ</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tạo</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thành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rPr>
              <a:t> </a:t>
            </a:r>
            <a:r>
              <a:rPr lang="en-US" sz="2400" u="sng" dirty="0" err="1">
                <a:latin typeface="Times New Roman" panose="02020603050405020304" pitchFamily="18" charset="0"/>
                <a:ea typeface="Times New Roman" panose="02020603050405020304" pitchFamily="18" charset="0"/>
              </a:rPr>
              <a:t>đường</a:t>
            </a:r>
            <a:r>
              <a:rPr lang="en-US" sz="2400" u="sng" dirty="0">
                <a:latin typeface="Times New Roman" panose="02020603050405020304" pitchFamily="18" charset="0"/>
                <a:ea typeface="Times New Roman" panose="02020603050405020304" pitchFamily="18" charset="0"/>
              </a:rPr>
              <a:t> </a:t>
            </a:r>
            <a:r>
              <a:rPr lang="en-US" sz="2400" u="sng" dirty="0" err="1">
                <a:latin typeface="Times New Roman" panose="02020603050405020304" pitchFamily="18" charset="0"/>
                <a:ea typeface="Times New Roman" panose="02020603050405020304" pitchFamily="18" charset="0"/>
              </a:rPr>
              <a:t>đi</a:t>
            </a:r>
            <a:r>
              <a:rPr lang="en-US" sz="2400" u="sng"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(path).</a:t>
            </a:r>
          </a:p>
          <a:p>
            <a:pPr marR="0" lvl="0" algn="just">
              <a:lnSpc>
                <a:spcPct val="100000"/>
              </a:lnSpc>
              <a:spcBef>
                <a:spcPts val="0"/>
              </a:spcBef>
              <a:spcAft>
                <a:spcPts val="0"/>
              </a:spcAft>
              <a:buFontTx/>
              <a:buChar char="-"/>
            </a:pPr>
            <a:r>
              <a:rPr lang="en-US" sz="2400" dirty="0" err="1">
                <a:latin typeface="Times New Roman" panose="02020603050405020304" pitchFamily="18" charset="0"/>
                <a:ea typeface="Times New Roman" panose="02020603050405020304" pitchFamily="18" charset="0"/>
              </a:rPr>
              <a:t>Đỉnh</a:t>
            </a:r>
            <a:r>
              <a:rPr lang="en-US" sz="2400" dirty="0">
                <a:latin typeface="Times New Roman" panose="02020603050405020304" pitchFamily="18" charset="0"/>
                <a:ea typeface="Times New Roman" panose="02020603050405020304" pitchFamily="18" charset="0"/>
              </a:rPr>
              <a:t> ở </a:t>
            </a:r>
            <a:r>
              <a:rPr lang="en-US" sz="2400" dirty="0" err="1">
                <a:latin typeface="Times New Roman" panose="02020603050405020304" pitchFamily="18" charset="0"/>
                <a:ea typeface="Times New Roman" panose="02020603050405020304" pitchFamily="18" charset="0"/>
              </a:rPr>
              <a:t>trên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cùng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gọi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rPr>
              <a:t> </a:t>
            </a:r>
            <a:r>
              <a:rPr lang="en-US" sz="2400" u="sng" dirty="0" err="1">
                <a:latin typeface="Times New Roman" panose="02020603050405020304" pitchFamily="18" charset="0"/>
                <a:ea typeface="Times New Roman" panose="02020603050405020304" pitchFamily="18" charset="0"/>
              </a:rPr>
              <a:t>gốc</a:t>
            </a:r>
            <a:r>
              <a:rPr lang="en-US" sz="2400" dirty="0">
                <a:latin typeface="Times New Roman" panose="02020603050405020304" pitchFamily="18" charset="0"/>
                <a:ea typeface="Times New Roman" panose="02020603050405020304" pitchFamily="18" charset="0"/>
              </a:rPr>
              <a:t> (root).</a:t>
            </a:r>
          </a:p>
          <a:p>
            <a:pPr algn="just">
              <a:lnSpc>
                <a:spcPct val="100000"/>
              </a:lnSpc>
              <a:spcBef>
                <a:spcPts val="0"/>
              </a:spcBef>
              <a:buFontTx/>
              <a:buChar char="-"/>
            </a:pP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đỉnh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còn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gọi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rPr>
              <a:t> </a:t>
            </a:r>
            <a:r>
              <a:rPr lang="en-US" sz="2400" u="sng" dirty="0" err="1">
                <a:latin typeface="Times New Roman" panose="02020603050405020304" pitchFamily="18" charset="0"/>
                <a:ea typeface="Times New Roman" panose="02020603050405020304" pitchFamily="18" charset="0"/>
              </a:rPr>
              <a:t>nút</a:t>
            </a:r>
            <a:r>
              <a:rPr lang="en-US" sz="2400" u="sng" dirty="0">
                <a:latin typeface="Times New Roman" panose="02020603050405020304" pitchFamily="18" charset="0"/>
                <a:ea typeface="Times New Roman" panose="02020603050405020304" pitchFamily="18" charset="0"/>
              </a:rPr>
              <a:t> con </a:t>
            </a:r>
            <a:r>
              <a:rPr lang="en-US" sz="2400" dirty="0">
                <a:latin typeface="Times New Roman" panose="02020603050405020304" pitchFamily="18" charset="0"/>
                <a:ea typeface="Times New Roman" panose="02020603050405020304" pitchFamily="18" charset="0"/>
              </a:rPr>
              <a:t>(child).</a:t>
            </a:r>
          </a:p>
          <a:p>
            <a:pPr algn="just">
              <a:lnSpc>
                <a:spcPct val="100000"/>
              </a:lnSpc>
              <a:spcBef>
                <a:spcPts val="0"/>
              </a:spcBef>
              <a:buFontTx/>
              <a:buChar char="-"/>
            </a:pPr>
            <a:r>
              <a:rPr lang="en-US" sz="2400" dirty="0" err="1">
                <a:latin typeface="Times New Roman" panose="02020603050405020304" pitchFamily="18" charset="0"/>
                <a:ea typeface="Times New Roman" panose="02020603050405020304" pitchFamily="18" charset="0"/>
              </a:rPr>
              <a:t>Đỉnh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không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có</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bất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kì</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nút</a:t>
            </a:r>
            <a:r>
              <a:rPr lang="en-US" sz="2400" dirty="0">
                <a:latin typeface="Times New Roman" panose="02020603050405020304" pitchFamily="18" charset="0"/>
                <a:ea typeface="Times New Roman" panose="02020603050405020304" pitchFamily="18" charset="0"/>
              </a:rPr>
              <a:t> con </a:t>
            </a:r>
            <a:r>
              <a:rPr lang="en-US" sz="2400" dirty="0" err="1">
                <a:latin typeface="Times New Roman" panose="02020603050405020304" pitchFamily="18" charset="0"/>
                <a:ea typeface="Times New Roman" panose="02020603050405020304" pitchFamily="18" charset="0"/>
              </a:rPr>
              <a:t>nào</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gọi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rPr>
              <a:t> </a:t>
            </a:r>
            <a:r>
              <a:rPr lang="en-US" sz="2400" u="sng" dirty="0" err="1">
                <a:latin typeface="Times New Roman" panose="02020603050405020304" pitchFamily="18" charset="0"/>
                <a:ea typeface="Times New Roman" panose="02020603050405020304" pitchFamily="18" charset="0"/>
              </a:rPr>
              <a:t>lá</a:t>
            </a:r>
            <a:r>
              <a:rPr lang="en-US" sz="2400" dirty="0">
                <a:latin typeface="Times New Roman" panose="02020603050405020304" pitchFamily="18" charset="0"/>
                <a:ea typeface="Times New Roman" panose="02020603050405020304" pitchFamily="18" charset="0"/>
              </a:rPr>
              <a:t> (leaf).</a:t>
            </a:r>
          </a:p>
          <a:p>
            <a:pPr marR="0" lvl="0" algn="just">
              <a:lnSpc>
                <a:spcPct val="100000"/>
              </a:lnSpc>
              <a:spcBef>
                <a:spcPts val="0"/>
              </a:spcBef>
              <a:spcAft>
                <a:spcPts val="0"/>
              </a:spcAft>
              <a:buFontTx/>
              <a:buChar char="-"/>
            </a:pP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đỉnh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phân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thành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mức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nhau</a:t>
            </a:r>
            <a:r>
              <a:rPr lang="en-US" sz="2400" dirty="0">
                <a:latin typeface="Times New Roman" panose="02020603050405020304" pitchFamily="18" charset="0"/>
                <a:ea typeface="Times New Roman" panose="02020603050405020304" pitchFamily="18" charset="0"/>
              </a:rPr>
              <a:t> (level 0, level 1, v.v.)</a:t>
            </a:r>
          </a:p>
          <a:p>
            <a:pPr marL="0" marR="0" lvl="0" indent="0" algn="just">
              <a:lnSpc>
                <a:spcPct val="10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Một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cây</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mỗi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đỉnh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không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quá</a:t>
            </a:r>
            <a:r>
              <a:rPr lang="en-US" sz="2400" dirty="0">
                <a:effectLst/>
                <a:latin typeface="Times New Roman" panose="02020603050405020304" pitchFamily="18" charset="0"/>
                <a:ea typeface="Times New Roman" panose="02020603050405020304" pitchFamily="18" charset="0"/>
              </a:rPr>
              <a:t> 2 </a:t>
            </a:r>
            <a:r>
              <a:rPr lang="en-US" sz="2400" dirty="0" err="1">
                <a:effectLst/>
                <a:latin typeface="Times New Roman" panose="02020603050405020304" pitchFamily="18" charset="0"/>
                <a:ea typeface="Times New Roman" panose="02020603050405020304" pitchFamily="18" charset="0"/>
              </a:rPr>
              <a:t>nút</a:t>
            </a:r>
            <a:r>
              <a:rPr lang="en-US" sz="2400" dirty="0">
                <a:effectLst/>
                <a:latin typeface="Times New Roman" panose="02020603050405020304" pitchFamily="18" charset="0"/>
                <a:ea typeface="Times New Roman" panose="02020603050405020304" pitchFamily="18" charset="0"/>
              </a:rPr>
              <a:t> con </a:t>
            </a:r>
            <a:r>
              <a:rPr lang="en-US" sz="2400" dirty="0" err="1">
                <a:effectLst/>
                <a:latin typeface="Times New Roman" panose="02020603050405020304" pitchFamily="18" charset="0"/>
                <a:ea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gọi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rPr>
              <a:t> </a:t>
            </a:r>
            <a:r>
              <a:rPr lang="en-US" sz="2400" u="sng" dirty="0" err="1">
                <a:effectLst/>
                <a:latin typeface="Times New Roman" panose="02020603050405020304" pitchFamily="18" charset="0"/>
                <a:ea typeface="Times New Roman" panose="02020603050405020304" pitchFamily="18" charset="0"/>
              </a:rPr>
              <a:t>cây</a:t>
            </a:r>
            <a:r>
              <a:rPr lang="en-US" sz="2400" u="sng" dirty="0">
                <a:effectLst/>
                <a:latin typeface="Times New Roman" panose="02020603050405020304" pitchFamily="18" charset="0"/>
                <a:ea typeface="Times New Roman" panose="02020603050405020304" pitchFamily="18" charset="0"/>
              </a:rPr>
              <a:t> </a:t>
            </a:r>
            <a:r>
              <a:rPr lang="en-US" sz="2400" u="sng" dirty="0" err="1">
                <a:effectLst/>
                <a:latin typeface="Times New Roman" panose="02020603050405020304" pitchFamily="18" charset="0"/>
                <a:ea typeface="Times New Roman" panose="02020603050405020304" pitchFamily="18" charset="0"/>
              </a:rPr>
              <a:t>nhị</a:t>
            </a:r>
            <a:r>
              <a:rPr lang="en-US" sz="2400" u="sng" dirty="0">
                <a:effectLst/>
                <a:latin typeface="Times New Roman" panose="02020603050405020304" pitchFamily="18" charset="0"/>
                <a:ea typeface="Times New Roman" panose="02020603050405020304" pitchFamily="18" charset="0"/>
              </a:rPr>
              <a:t> </a:t>
            </a:r>
            <a:r>
              <a:rPr lang="en-US" sz="2400" u="sng" dirty="0" err="1">
                <a:effectLst/>
                <a:latin typeface="Times New Roman" panose="02020603050405020304" pitchFamily="18" charset="0"/>
                <a:ea typeface="Times New Roman" panose="02020603050405020304" pitchFamily="18" charset="0"/>
              </a:rPr>
              <a:t>phân</a:t>
            </a:r>
            <a:r>
              <a:rPr lang="en-US" sz="2400" u="sng"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(Binary tree).</a:t>
            </a:r>
            <a:endParaRPr lang="vi-VN" sz="2400" dirty="0">
              <a:effectLst/>
              <a:latin typeface="Times New Roman" panose="02020603050405020304" pitchFamily="18" charset="0"/>
              <a:ea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88018352-C97B-4E72-8178-9B883FA66876}"/>
              </a:ext>
            </a:extLst>
          </p:cNvPr>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371183" y="2649894"/>
            <a:ext cx="4771783" cy="3900196"/>
          </a:xfrm>
          <a:prstGeom prst="rect">
            <a:avLst/>
          </a:prstGeom>
          <a:ln>
            <a:solidFill>
              <a:srgbClr val="0070C0"/>
            </a:solidFill>
          </a:ln>
        </p:spPr>
      </p:pic>
    </p:spTree>
    <p:extLst>
      <p:ext uri="{BB962C8B-B14F-4D97-AF65-F5344CB8AC3E}">
        <p14:creationId xmlns:p14="http://schemas.microsoft.com/office/powerpoint/2010/main" val="211685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8.1.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Giới</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Thiệu</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Cấu</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Trúc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130628" y="2525324"/>
            <a:ext cx="5635690" cy="4231387"/>
          </a:xfrm>
        </p:spPr>
        <p:txBody>
          <a:bodyPr>
            <a:normAutofit/>
          </a:bodyPr>
          <a:lstStyle/>
          <a:p>
            <a:pPr marL="0" marR="0" lvl="0" indent="0" algn="just">
              <a:lnSpc>
                <a:spcPct val="110000"/>
              </a:lnSpc>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CÂY NHỊ PHÂN</a:t>
            </a:r>
          </a:p>
          <a:p>
            <a:pPr marR="0" lvl="0" algn="just">
              <a:lnSpc>
                <a:spcPct val="110000"/>
              </a:lnSpc>
              <a:spcBef>
                <a:spcPts val="0"/>
              </a:spcBef>
              <a:spcAft>
                <a:spcPts val="0"/>
              </a:spcAft>
              <a:buFontTx/>
              <a:buChar char="-"/>
            </a:pPr>
            <a:r>
              <a:rPr lang="en-US" sz="2000" dirty="0" err="1">
                <a:latin typeface="Times New Roman" panose="02020603050405020304" pitchFamily="18" charset="0"/>
                <a:ea typeface="Times New Roman" panose="02020603050405020304" pitchFamily="18" charset="0"/>
              </a:rPr>
              <a:t>Mỗi</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một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đỉnh</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có</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không</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quá</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hai</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nút</a:t>
            </a:r>
            <a:r>
              <a:rPr lang="en-US" sz="2000" dirty="0">
                <a:latin typeface="Times New Roman" panose="02020603050405020304" pitchFamily="18" charset="0"/>
                <a:ea typeface="Times New Roman" panose="02020603050405020304" pitchFamily="18" charset="0"/>
              </a:rPr>
              <a:t> con: </a:t>
            </a:r>
            <a:r>
              <a:rPr lang="en-US" sz="2000" dirty="0" err="1">
                <a:latin typeface="Times New Roman" panose="02020603050405020304" pitchFamily="18" charset="0"/>
                <a:ea typeface="Times New Roman" panose="02020603050405020304" pitchFamily="18" charset="0"/>
              </a:rPr>
              <a:t>nút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trái</a:t>
            </a:r>
            <a:r>
              <a:rPr lang="en-US" sz="2000" dirty="0">
                <a:latin typeface="Times New Roman" panose="02020603050405020304" pitchFamily="18" charset="0"/>
                <a:ea typeface="Times New Roman" panose="02020603050405020304" pitchFamily="18" charset="0"/>
              </a:rPr>
              <a:t> (left) </a:t>
            </a:r>
            <a:r>
              <a:rPr lang="en-US" sz="2000" dirty="0" err="1">
                <a:latin typeface="Times New Roman" panose="02020603050405020304" pitchFamily="18" charset="0"/>
                <a:ea typeface="Times New Roman" panose="02020603050405020304" pitchFamily="18" charset="0"/>
              </a:rPr>
              <a:t>và</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nút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phải</a:t>
            </a:r>
            <a:r>
              <a:rPr lang="en-US" sz="2000" dirty="0">
                <a:latin typeface="Times New Roman" panose="02020603050405020304" pitchFamily="18" charset="0"/>
                <a:ea typeface="Times New Roman" panose="02020603050405020304" pitchFamily="18" charset="0"/>
              </a:rPr>
              <a:t> (right).</a:t>
            </a:r>
          </a:p>
          <a:p>
            <a:pPr marR="0" lvl="0" algn="just">
              <a:lnSpc>
                <a:spcPct val="110000"/>
              </a:lnSpc>
              <a:spcBef>
                <a:spcPts val="0"/>
              </a:spcBef>
              <a:spcAft>
                <a:spcPts val="0"/>
              </a:spcAft>
              <a:buFontTx/>
              <a:buChar char="-"/>
            </a:pPr>
            <a:endParaRPr lang="en-US" sz="2000" dirty="0">
              <a:latin typeface="Times New Roman" panose="02020603050405020304" pitchFamily="18" charset="0"/>
              <a:ea typeface="Times New Roman" panose="02020603050405020304" pitchFamily="18" charset="0"/>
            </a:endParaRPr>
          </a:p>
          <a:p>
            <a:pPr marL="0" marR="0" lvl="0" indent="0" algn="just">
              <a:lnSpc>
                <a:spcPct val="110000"/>
              </a:lnSpc>
              <a:spcBef>
                <a:spcPts val="0"/>
              </a:spcBef>
              <a:spcAft>
                <a:spcPts val="0"/>
              </a:spcAft>
              <a:buNone/>
            </a:pPr>
            <a:r>
              <a:rPr lang="en-US" sz="2000" b="1" dirty="0">
                <a:latin typeface="Times New Roman" panose="02020603050405020304" pitchFamily="18" charset="0"/>
                <a:ea typeface="Times New Roman" panose="02020603050405020304" pitchFamily="18" charset="0"/>
              </a:rPr>
              <a:t>CÂY TÌM KIẾM NHỊ PHÂN </a:t>
            </a:r>
          </a:p>
          <a:p>
            <a:pPr marL="0" marR="0" lvl="0" indent="0" algn="just">
              <a:lnSpc>
                <a:spcPct val="110000"/>
              </a:lnSpc>
              <a:spcBef>
                <a:spcPts val="0"/>
              </a:spcBef>
              <a:spcAft>
                <a:spcPts val="0"/>
              </a:spcAft>
              <a:buNone/>
            </a:pPr>
            <a:r>
              <a:rPr lang="en-US" sz="2000" b="1" dirty="0">
                <a:latin typeface="Times New Roman" panose="02020603050405020304" pitchFamily="18" charset="0"/>
                <a:ea typeface="Times New Roman" panose="02020603050405020304" pitchFamily="18" charset="0"/>
              </a:rPr>
              <a:t>(BST-Binary Search Tree)</a:t>
            </a:r>
          </a:p>
          <a:p>
            <a:pPr marR="0" lvl="0" algn="just">
              <a:lnSpc>
                <a:spcPct val="110000"/>
              </a:lnSpc>
              <a:spcBef>
                <a:spcPts val="0"/>
              </a:spcBef>
              <a:spcAft>
                <a:spcPts val="0"/>
              </a:spcAft>
              <a:buFontTx/>
              <a:buChar char="-"/>
            </a:pPr>
            <a:r>
              <a:rPr lang="en-US" sz="2000" dirty="0" err="1">
                <a:latin typeface="Times New Roman" panose="02020603050405020304" pitchFamily="18" charset="0"/>
                <a:ea typeface="Times New Roman" panose="02020603050405020304" pitchFamily="18" charset="0"/>
              </a:rPr>
              <a:t>Giá</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trị</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của</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tất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cả</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các</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nút</a:t>
            </a:r>
            <a:r>
              <a:rPr lang="en-US" sz="2000" dirty="0">
                <a:latin typeface="Times New Roman" panose="02020603050405020304" pitchFamily="18" charset="0"/>
                <a:ea typeface="Times New Roman" panose="02020603050405020304" pitchFamily="18" charset="0"/>
              </a:rPr>
              <a:t> ở </a:t>
            </a:r>
            <a:r>
              <a:rPr lang="en-US" sz="2000" dirty="0" err="1">
                <a:latin typeface="Times New Roman" panose="02020603050405020304" pitchFamily="18" charset="0"/>
                <a:ea typeface="Times New Roman" panose="02020603050405020304" pitchFamily="18" charset="0"/>
              </a:rPr>
              <a:t>cây</a:t>
            </a:r>
            <a:r>
              <a:rPr lang="en-US" sz="2000" dirty="0">
                <a:latin typeface="Times New Roman" panose="02020603050405020304" pitchFamily="18" charset="0"/>
                <a:ea typeface="Times New Roman" panose="02020603050405020304" pitchFamily="18" charset="0"/>
              </a:rPr>
              <a:t> con </a:t>
            </a:r>
            <a:r>
              <a:rPr lang="en-US" sz="2000" dirty="0" err="1">
                <a:latin typeface="Times New Roman" panose="02020603050405020304" pitchFamily="18" charset="0"/>
                <a:ea typeface="Times New Roman" panose="02020603050405020304" pitchFamily="18" charset="0"/>
              </a:rPr>
              <a:t>bên</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trái</a:t>
            </a:r>
            <a:r>
              <a:rPr lang="en-US" sz="2000" dirty="0">
                <a:latin typeface="Times New Roman" panose="02020603050405020304" pitchFamily="18" charset="0"/>
                <a:ea typeface="Times New Roman" panose="02020603050405020304" pitchFamily="18" charset="0"/>
              </a:rPr>
              <a:t> &lt;= </a:t>
            </a:r>
            <a:r>
              <a:rPr lang="en-US" sz="2000" dirty="0" err="1">
                <a:latin typeface="Times New Roman" panose="02020603050405020304" pitchFamily="18" charset="0"/>
                <a:ea typeface="Times New Roman" panose="02020603050405020304" pitchFamily="18" charset="0"/>
              </a:rPr>
              <a:t>giá</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trị</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của</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nút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gốc</a:t>
            </a:r>
            <a:r>
              <a:rPr lang="en-US" sz="2000" dirty="0">
                <a:latin typeface="Times New Roman" panose="02020603050405020304" pitchFamily="18" charset="0"/>
                <a:ea typeface="Times New Roman" panose="02020603050405020304" pitchFamily="18" charset="0"/>
              </a:rPr>
              <a:t>.</a:t>
            </a:r>
          </a:p>
          <a:p>
            <a:pPr marR="0" lvl="0" algn="just">
              <a:lnSpc>
                <a:spcPct val="110000"/>
              </a:lnSpc>
              <a:spcBef>
                <a:spcPts val="0"/>
              </a:spcBef>
              <a:spcAft>
                <a:spcPts val="0"/>
              </a:spcAft>
              <a:buFontTx/>
              <a:buChar char="-"/>
            </a:pPr>
            <a:r>
              <a:rPr lang="en-US" sz="2000" dirty="0" err="1">
                <a:latin typeface="Times New Roman" panose="02020603050405020304" pitchFamily="18" charset="0"/>
                <a:ea typeface="Times New Roman" panose="02020603050405020304" pitchFamily="18" charset="0"/>
              </a:rPr>
              <a:t>Giá</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trị</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của</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tất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cả</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các</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nút</a:t>
            </a:r>
            <a:r>
              <a:rPr lang="en-US" sz="2000" dirty="0">
                <a:latin typeface="Times New Roman" panose="02020603050405020304" pitchFamily="18" charset="0"/>
                <a:ea typeface="Times New Roman" panose="02020603050405020304" pitchFamily="18" charset="0"/>
              </a:rPr>
              <a:t> ở </a:t>
            </a:r>
            <a:r>
              <a:rPr lang="en-US" sz="2000" dirty="0" err="1">
                <a:latin typeface="Times New Roman" panose="02020603050405020304" pitchFamily="18" charset="0"/>
                <a:ea typeface="Times New Roman" panose="02020603050405020304" pitchFamily="18" charset="0"/>
              </a:rPr>
              <a:t>cây</a:t>
            </a:r>
            <a:r>
              <a:rPr lang="en-US" sz="2000" dirty="0">
                <a:latin typeface="Times New Roman" panose="02020603050405020304" pitchFamily="18" charset="0"/>
                <a:ea typeface="Times New Roman" panose="02020603050405020304" pitchFamily="18" charset="0"/>
              </a:rPr>
              <a:t> con </a:t>
            </a:r>
            <a:r>
              <a:rPr lang="en-US" sz="2000" dirty="0" err="1">
                <a:latin typeface="Times New Roman" panose="02020603050405020304" pitchFamily="18" charset="0"/>
                <a:ea typeface="Times New Roman" panose="02020603050405020304" pitchFamily="18" charset="0"/>
              </a:rPr>
              <a:t>bên</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phải</a:t>
            </a:r>
            <a:r>
              <a:rPr lang="en-US" sz="2000" dirty="0">
                <a:latin typeface="Times New Roman" panose="02020603050405020304" pitchFamily="18" charset="0"/>
                <a:ea typeface="Times New Roman" panose="02020603050405020304" pitchFamily="18" charset="0"/>
              </a:rPr>
              <a:t> &gt; </a:t>
            </a:r>
            <a:r>
              <a:rPr lang="en-US" sz="2000" dirty="0" err="1">
                <a:latin typeface="Times New Roman" panose="02020603050405020304" pitchFamily="18" charset="0"/>
                <a:ea typeface="Times New Roman" panose="02020603050405020304" pitchFamily="18" charset="0"/>
              </a:rPr>
              <a:t>giá</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trị</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của</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nút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gốc</a:t>
            </a:r>
            <a:r>
              <a:rPr lang="en-US" sz="2000" dirty="0">
                <a:latin typeface="Times New Roman" panose="02020603050405020304" pitchFamily="18" charset="0"/>
                <a:ea typeface="Times New Roman" panose="02020603050405020304" pitchFamily="18" charset="0"/>
              </a:rPr>
              <a:t>.</a:t>
            </a:r>
          </a:p>
          <a:p>
            <a:pPr marR="0" lvl="0" algn="just">
              <a:lnSpc>
                <a:spcPct val="110000"/>
              </a:lnSpc>
              <a:spcBef>
                <a:spcPts val="0"/>
              </a:spcBef>
              <a:spcAft>
                <a:spcPts val="0"/>
              </a:spcAft>
              <a:buFontTx/>
              <a:buChar char="-"/>
            </a:pPr>
            <a:r>
              <a:rPr lang="en-US" sz="2000" dirty="0" err="1">
                <a:latin typeface="Times New Roman" panose="02020603050405020304" pitchFamily="18" charset="0"/>
                <a:ea typeface="Times New Roman" panose="02020603050405020304" pitchFamily="18" charset="0"/>
              </a:rPr>
              <a:t>Tất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cả</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các</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cây</a:t>
            </a:r>
            <a:r>
              <a:rPr lang="en-US" sz="2000" dirty="0">
                <a:latin typeface="Times New Roman" panose="02020603050405020304" pitchFamily="18" charset="0"/>
                <a:ea typeface="Times New Roman" panose="02020603050405020304" pitchFamily="18" charset="0"/>
              </a:rPr>
              <a:t> con (bao </a:t>
            </a:r>
            <a:r>
              <a:rPr lang="en-US" sz="2000" dirty="0" err="1">
                <a:latin typeface="Times New Roman" panose="02020603050405020304" pitchFamily="18" charset="0"/>
                <a:ea typeface="Times New Roman" panose="02020603050405020304" pitchFamily="18" charset="0"/>
              </a:rPr>
              <a:t>gồm</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bên</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trái</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và</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phải</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đều</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phải</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đảm</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bảo</a:t>
            </a:r>
            <a:r>
              <a:rPr lang="en-US" sz="2000" dirty="0">
                <a:latin typeface="Times New Roman" panose="02020603050405020304" pitchFamily="18" charset="0"/>
                <a:ea typeface="Times New Roman" panose="02020603050405020304" pitchFamily="18" charset="0"/>
              </a:rPr>
              <a:t> 2 </a:t>
            </a:r>
            <a:r>
              <a:rPr lang="en-US" sz="2000" dirty="0" err="1">
                <a:latin typeface="Times New Roman" panose="02020603050405020304" pitchFamily="18" charset="0"/>
                <a:ea typeface="Times New Roman" panose="02020603050405020304" pitchFamily="18" charset="0"/>
              </a:rPr>
              <a:t>tính</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chất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trên</a:t>
            </a:r>
            <a:r>
              <a:rPr lang="en-US" sz="2000" dirty="0">
                <a:latin typeface="Times New Roman" panose="02020603050405020304" pitchFamily="18" charset="0"/>
                <a:ea typeface="Times New Roman" panose="02020603050405020304" pitchFamily="18" charset="0"/>
              </a:rPr>
              <a:t>.</a:t>
            </a:r>
          </a:p>
        </p:txBody>
      </p:sp>
      <p:pic>
        <p:nvPicPr>
          <p:cNvPr id="5" name="Picture 4" descr="Diagram, schematic&#10;&#10;Description automatically generated">
            <a:extLst>
              <a:ext uri="{FF2B5EF4-FFF2-40B4-BE49-F238E27FC236}">
                <a16:creationId xmlns:a16="http://schemas.microsoft.com/office/drawing/2014/main" id="{31BBFBC6-F6B9-43B5-98F9-FB2100F990AC}"/>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3677"/>
          <a:stretch/>
        </p:blipFill>
        <p:spPr>
          <a:xfrm>
            <a:off x="5546726" y="2322454"/>
            <a:ext cx="3327920" cy="2110584"/>
          </a:xfrm>
          <a:prstGeom prst="rect">
            <a:avLst/>
          </a:prstGeom>
        </p:spPr>
      </p:pic>
      <p:pic>
        <p:nvPicPr>
          <p:cNvPr id="1026" name="Picture 2" descr="Nhận biết cây tìm kiếm nhị phân">
            <a:extLst>
              <a:ext uri="{FF2B5EF4-FFF2-40B4-BE49-F238E27FC236}">
                <a16:creationId xmlns:a16="http://schemas.microsoft.com/office/drawing/2014/main" id="{E50A9B32-BBC1-43FE-BF3A-260C94C3EE68}"/>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48537"/>
          <a:stretch/>
        </p:blipFill>
        <p:spPr bwMode="auto">
          <a:xfrm>
            <a:off x="7432473" y="3842968"/>
            <a:ext cx="3007888" cy="29498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Nhận biết cây tìm kiếm nhị phân">
            <a:extLst>
              <a:ext uri="{FF2B5EF4-FFF2-40B4-BE49-F238E27FC236}">
                <a16:creationId xmlns:a16="http://schemas.microsoft.com/office/drawing/2014/main" id="{E71EB63F-069A-45BE-80DB-56A77707B700}"/>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1342"/>
          <a:stretch/>
        </p:blipFill>
        <p:spPr bwMode="auto">
          <a:xfrm>
            <a:off x="9459551" y="2322454"/>
            <a:ext cx="2843935" cy="294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58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8.2.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Cài</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Đặt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Cấu</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Trúc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1209869" y="2547257"/>
            <a:ext cx="10416074" cy="3984172"/>
          </a:xfrm>
        </p:spPr>
        <p:txBody>
          <a:bodyPr>
            <a:normAutofit/>
          </a:bodyPr>
          <a:lstStyle/>
          <a:p>
            <a:pPr marR="0" lvl="0">
              <a:lnSpc>
                <a:spcPct val="150000"/>
              </a:lnSpc>
              <a:spcBef>
                <a:spcPts val="0"/>
              </a:spcBef>
              <a:spcAft>
                <a:spcPts val="0"/>
              </a:spcAft>
              <a:buFontTx/>
              <a:buChar char="-"/>
            </a:pPr>
            <a:r>
              <a:rPr lang="en-US" sz="2400" dirty="0" err="1">
                <a:effectLst/>
                <a:latin typeface="Times New Roman" panose="02020603050405020304" pitchFamily="18" charset="0"/>
                <a:ea typeface="Times New Roman" panose="02020603050405020304" pitchFamily="18" charset="0"/>
              </a:rPr>
              <a:t>Mỗi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nút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gồm</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dữ</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liệu</a:t>
            </a:r>
            <a:r>
              <a:rPr lang="en-US" sz="2400" dirty="0">
                <a:effectLst/>
                <a:latin typeface="Times New Roman" panose="02020603050405020304" pitchFamily="18" charset="0"/>
                <a:ea typeface="Times New Roman" panose="02020603050405020304" pitchFamily="18" charset="0"/>
              </a:rPr>
              <a:t> (data), </a:t>
            </a:r>
            <a:r>
              <a:rPr lang="en-US" sz="2400" dirty="0" err="1">
                <a:effectLst/>
                <a:latin typeface="Times New Roman" panose="02020603050405020304" pitchFamily="18" charset="0"/>
                <a:ea typeface="Times New Roman" panose="02020603050405020304" pitchFamily="18" charset="0"/>
              </a:rPr>
              <a:t>nút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trái</a:t>
            </a:r>
            <a:r>
              <a:rPr lang="en-US" sz="2400" dirty="0">
                <a:effectLst/>
                <a:latin typeface="Times New Roman" panose="02020603050405020304" pitchFamily="18" charset="0"/>
                <a:ea typeface="Times New Roman" panose="02020603050405020304" pitchFamily="18" charset="0"/>
              </a:rPr>
              <a:t> (left) </a:t>
            </a:r>
            <a:r>
              <a:rPr lang="en-US" sz="2400" dirty="0" err="1">
                <a:effectLst/>
                <a:latin typeface="Times New Roman" panose="02020603050405020304" pitchFamily="18" charset="0"/>
                <a:ea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nút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phải</a:t>
            </a:r>
            <a:r>
              <a:rPr lang="en-US" sz="2400" dirty="0">
                <a:effectLst/>
                <a:latin typeface="Times New Roman" panose="02020603050405020304" pitchFamily="18" charset="0"/>
                <a:ea typeface="Times New Roman" panose="02020603050405020304" pitchFamily="18" charset="0"/>
              </a:rPr>
              <a:t> (right).</a:t>
            </a:r>
          </a:p>
          <a:p>
            <a:pPr marR="0" lvl="0">
              <a:lnSpc>
                <a:spcPct val="150000"/>
              </a:lnSpc>
              <a:spcBef>
                <a:spcPts val="0"/>
              </a:spcBef>
              <a:spcAft>
                <a:spcPts val="0"/>
              </a:spcAft>
              <a:buFontTx/>
              <a:buChar char="-"/>
            </a:pPr>
            <a:r>
              <a:rPr lang="en-US" sz="2400" dirty="0" err="1">
                <a:latin typeface="Times New Roman" panose="02020603050405020304" pitchFamily="18" charset="0"/>
                <a:ea typeface="Times New Roman" panose="02020603050405020304" pitchFamily="18" charset="0"/>
              </a:rPr>
              <a:t>Mỗi</a:t>
            </a:r>
            <a:r>
              <a:rPr lang="en-US" sz="2400" dirty="0">
                <a:latin typeface="Times New Roman" panose="02020603050405020304" pitchFamily="18" charset="0"/>
                <a:ea typeface="Times New Roman" panose="02020603050405020304" pitchFamily="18" charset="0"/>
              </a:rPr>
              <a:t> BST </a:t>
            </a:r>
            <a:r>
              <a:rPr lang="en-US" sz="2400" dirty="0" err="1">
                <a:latin typeface="Times New Roman" panose="02020603050405020304" pitchFamily="18" charset="0"/>
                <a:ea typeface="Times New Roman" panose="02020603050405020304" pitchFamily="18" charset="0"/>
              </a:rPr>
              <a:t>có</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nút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gốc</a:t>
            </a:r>
            <a:r>
              <a:rPr lang="en-US" sz="2400" dirty="0">
                <a:latin typeface="Times New Roman" panose="02020603050405020304" pitchFamily="18" charset="0"/>
                <a:ea typeface="Times New Roman" panose="02020603050405020304" pitchFamily="18" charset="0"/>
              </a:rPr>
              <a:t> (root).</a:t>
            </a:r>
            <a:endParaRPr lang="en-US" sz="2400"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0"/>
              </a:spcAft>
              <a:buFontTx/>
              <a:buChar char="-"/>
            </a:pPr>
            <a:endParaRPr lang="vi-VN" sz="2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901A6E41-5E1C-4854-BD8F-862E938AB9EE}"/>
              </a:ext>
            </a:extLst>
          </p:cNvPr>
          <p:cNvSpPr txBox="1"/>
          <p:nvPr/>
        </p:nvSpPr>
        <p:spPr>
          <a:xfrm>
            <a:off x="1188097" y="4008520"/>
            <a:ext cx="5156568" cy="1754326"/>
          </a:xfrm>
          <a:prstGeom prst="rect">
            <a:avLst/>
          </a:prstGeom>
          <a:noFill/>
          <a:ln>
            <a:solidFill>
              <a:schemeClr val="accent1"/>
            </a:solidFill>
          </a:ln>
        </p:spPr>
        <p:txBody>
          <a:bodyPr wrap="square" rtlCol="0">
            <a:spAutoFit/>
          </a:bodyPr>
          <a:lstStyle/>
          <a:p>
            <a:r>
              <a:rPr lang="en-US" dirty="0">
                <a:latin typeface="Consolas" panose="020B0609020204030204" pitchFamily="49" charset="0"/>
              </a:rPr>
              <a:t>public class </a:t>
            </a:r>
            <a:r>
              <a:rPr lang="en-US" b="1" dirty="0">
                <a:latin typeface="Consolas" panose="020B0609020204030204" pitchFamily="49" charset="0"/>
              </a:rPr>
              <a:t>Node</a:t>
            </a:r>
          </a:p>
          <a:p>
            <a:r>
              <a:rPr lang="en-US" dirty="0">
                <a:latin typeface="Consolas" panose="020B0609020204030204" pitchFamily="49" charset="0"/>
              </a:rPr>
              <a:t>{</a:t>
            </a:r>
          </a:p>
          <a:p>
            <a:r>
              <a:rPr lang="en-US" dirty="0">
                <a:latin typeface="Consolas" panose="020B0609020204030204" pitchFamily="49" charset="0"/>
              </a:rPr>
              <a:t>    public Node </a:t>
            </a:r>
            <a:r>
              <a:rPr lang="en-US" dirty="0" err="1">
                <a:latin typeface="Consolas" panose="020B0609020204030204" pitchFamily="49" charset="0"/>
              </a:rPr>
              <a:t>LeftNode</a:t>
            </a:r>
            <a:r>
              <a:rPr lang="en-US" dirty="0">
                <a:latin typeface="Consolas" panose="020B0609020204030204" pitchFamily="49" charset="0"/>
              </a:rPr>
              <a:t> { get; set; }</a:t>
            </a:r>
          </a:p>
          <a:p>
            <a:r>
              <a:rPr lang="en-US" dirty="0">
                <a:latin typeface="Consolas" panose="020B0609020204030204" pitchFamily="49" charset="0"/>
              </a:rPr>
              <a:t>    public Node </a:t>
            </a:r>
            <a:r>
              <a:rPr lang="en-US" dirty="0" err="1">
                <a:latin typeface="Consolas" panose="020B0609020204030204" pitchFamily="49" charset="0"/>
              </a:rPr>
              <a:t>RightNode</a:t>
            </a:r>
            <a:r>
              <a:rPr lang="en-US" dirty="0">
                <a:latin typeface="Consolas" panose="020B0609020204030204" pitchFamily="49" charset="0"/>
              </a:rPr>
              <a:t> { get; set; }</a:t>
            </a:r>
          </a:p>
          <a:p>
            <a:r>
              <a:rPr lang="en-US" dirty="0">
                <a:latin typeface="Consolas" panose="020B0609020204030204" pitchFamily="49" charset="0"/>
              </a:rPr>
              <a:t>    public int Data { get; set; }</a:t>
            </a:r>
          </a:p>
          <a:p>
            <a:r>
              <a:rPr lang="en-US" dirty="0">
                <a:latin typeface="Consolas" panose="020B0609020204030204" pitchFamily="49" charset="0"/>
              </a:rPr>
              <a:t>}</a:t>
            </a:r>
          </a:p>
        </p:txBody>
      </p:sp>
      <p:sp>
        <p:nvSpPr>
          <p:cNvPr id="16" name="TextBox 15">
            <a:extLst>
              <a:ext uri="{FF2B5EF4-FFF2-40B4-BE49-F238E27FC236}">
                <a16:creationId xmlns:a16="http://schemas.microsoft.com/office/drawing/2014/main" id="{3D68B541-421A-45F1-A10D-C5F994EBB0A1}"/>
              </a:ext>
            </a:extLst>
          </p:cNvPr>
          <p:cNvSpPr txBox="1"/>
          <p:nvPr/>
        </p:nvSpPr>
        <p:spPr>
          <a:xfrm>
            <a:off x="6646507" y="4008520"/>
            <a:ext cx="5001208" cy="2031325"/>
          </a:xfrm>
          <a:prstGeom prst="rect">
            <a:avLst/>
          </a:prstGeom>
          <a:noFill/>
          <a:ln>
            <a:solidFill>
              <a:schemeClr val="accent1"/>
            </a:solidFill>
          </a:ln>
        </p:spPr>
        <p:txBody>
          <a:bodyPr wrap="square" rtlCol="0">
            <a:spAutoFit/>
          </a:bodyPr>
          <a:lstStyle/>
          <a:p>
            <a:r>
              <a:rPr lang="en-US" dirty="0">
                <a:latin typeface="Consolas" panose="020B0609020204030204" pitchFamily="49" charset="0"/>
              </a:rPr>
              <a:t>public class </a:t>
            </a:r>
            <a:r>
              <a:rPr lang="en-US" b="1" dirty="0" err="1">
                <a:latin typeface="Consolas" panose="020B0609020204030204" pitchFamily="49" charset="0"/>
              </a:rPr>
              <a:t>BinarySearchTree</a:t>
            </a:r>
            <a:endParaRPr lang="en-US" b="1"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Node Root { get; set;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0070C0"/>
                </a:solidFill>
                <a:latin typeface="Consolas" panose="020B0609020204030204" pitchFamily="49" charset="0"/>
              </a:rPr>
              <a:t>//</a:t>
            </a:r>
            <a:r>
              <a:rPr lang="en-US" dirty="0" err="1">
                <a:solidFill>
                  <a:srgbClr val="0070C0"/>
                </a:solidFill>
                <a:latin typeface="Consolas" panose="020B0609020204030204" pitchFamily="49" charset="0"/>
              </a:rPr>
              <a:t>Tiếp</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tục</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cho</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các</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hàm</a:t>
            </a:r>
            <a:r>
              <a:rPr lang="en-US" dirty="0">
                <a:solidFill>
                  <a:srgbClr val="0070C0"/>
                </a:solidFill>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a:t>
            </a:r>
          </a:p>
        </p:txBody>
      </p:sp>
      <p:sp>
        <p:nvSpPr>
          <p:cNvPr id="17" name="Content Placeholder 2">
            <a:extLst>
              <a:ext uri="{FF2B5EF4-FFF2-40B4-BE49-F238E27FC236}">
                <a16:creationId xmlns:a16="http://schemas.microsoft.com/office/drawing/2014/main" id="{C17F2414-75E0-4370-8FDE-40845EF9FE6B}"/>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CÀI ĐẶT CÂY BST</a:t>
            </a:r>
            <a:endParaRPr lang="vi-VN" sz="24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144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18358" y="2547257"/>
            <a:ext cx="643812" cy="397031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a:normAutofit lnSpcReduction="10000"/>
          </a:bodyPr>
          <a:lstStyle/>
          <a:p>
            <a:pPr marL="0" marR="0" lvl="0" indent="0" algn="ctr">
              <a:lnSpc>
                <a:spcPct val="150000"/>
              </a:lnSpc>
              <a:spcBef>
                <a:spcPts val="0"/>
              </a:spcBef>
              <a:spcAft>
                <a:spcPts val="0"/>
              </a:spcAft>
              <a:buNone/>
            </a:pPr>
            <a:r>
              <a:rPr lang="en-US" sz="2400" b="1" dirty="0">
                <a:effectLst/>
                <a:latin typeface="Times New Roman" panose="02020603050405020304" pitchFamily="18" charset="0"/>
                <a:ea typeface="Times New Roman" panose="02020603050405020304" pitchFamily="18" charset="0"/>
              </a:rPr>
              <a:t>THÊM NÚT VÀO BST</a:t>
            </a:r>
            <a:endParaRPr lang="vi-VN" sz="24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07EEBCB8-5D9C-4831-A60F-3AB0D425D55D}"/>
              </a:ext>
            </a:extLst>
          </p:cNvPr>
          <p:cNvSpPr txBox="1"/>
          <p:nvPr/>
        </p:nvSpPr>
        <p:spPr>
          <a:xfrm>
            <a:off x="802433" y="2547257"/>
            <a:ext cx="5931159" cy="3970318"/>
          </a:xfrm>
          <a:prstGeom prst="rect">
            <a:avLst/>
          </a:prstGeom>
          <a:noFill/>
          <a:ln>
            <a:solidFill>
              <a:schemeClr val="accent1"/>
            </a:solidFill>
          </a:ln>
        </p:spPr>
        <p:txBody>
          <a:bodyPr wrap="square" rtlCol="0">
            <a:spAutoFit/>
          </a:bodyPr>
          <a:lstStyle/>
          <a:p>
            <a:r>
              <a:rPr lang="en-US" dirty="0">
                <a:latin typeface="Consolas" panose="020B0609020204030204" pitchFamily="49" charset="0"/>
              </a:rPr>
              <a:t>public bool </a:t>
            </a:r>
            <a:r>
              <a:rPr lang="en-US" b="1" dirty="0">
                <a:latin typeface="Consolas" panose="020B0609020204030204" pitchFamily="49" charset="0"/>
              </a:rPr>
              <a:t>Insert</a:t>
            </a:r>
            <a:r>
              <a:rPr lang="en-US" dirty="0">
                <a:latin typeface="Consolas" panose="020B0609020204030204" pitchFamily="49" charset="0"/>
              </a:rPr>
              <a:t>(int value)</a:t>
            </a:r>
          </a:p>
          <a:p>
            <a:r>
              <a:rPr lang="en-US" b="1" dirty="0">
                <a:latin typeface="Consolas" panose="020B0609020204030204" pitchFamily="49" charset="0"/>
              </a:rPr>
              <a:t>{</a:t>
            </a:r>
          </a:p>
          <a:p>
            <a:r>
              <a:rPr lang="en-US" dirty="0">
                <a:latin typeface="Consolas" panose="020B0609020204030204" pitchFamily="49" charset="0"/>
              </a:rPr>
              <a:t>    Node before = null, after = </a:t>
            </a:r>
            <a:r>
              <a:rPr lang="en-US" dirty="0" err="1">
                <a:latin typeface="Consolas" panose="020B0609020204030204" pitchFamily="49" charset="0"/>
              </a:rPr>
              <a:t>this.Root</a:t>
            </a:r>
            <a:r>
              <a:rPr lang="en-US" dirty="0">
                <a:latin typeface="Consolas" panose="020B0609020204030204" pitchFamily="49" charset="0"/>
              </a:rPr>
              <a:t>;</a:t>
            </a:r>
          </a:p>
          <a:p>
            <a:r>
              <a:rPr lang="en-US" dirty="0">
                <a:latin typeface="Consolas" panose="020B0609020204030204" pitchFamily="49" charset="0"/>
              </a:rPr>
              <a:t>    while (after != null)</a:t>
            </a:r>
          </a:p>
          <a:p>
            <a:r>
              <a:rPr lang="en-US" dirty="0">
                <a:latin typeface="Consolas" panose="020B0609020204030204" pitchFamily="49" charset="0"/>
              </a:rPr>
              <a:t>    {</a:t>
            </a:r>
          </a:p>
          <a:p>
            <a:r>
              <a:rPr lang="en-US" dirty="0">
                <a:latin typeface="Consolas" panose="020B0609020204030204" pitchFamily="49" charset="0"/>
              </a:rPr>
              <a:t>        before = after;</a:t>
            </a:r>
          </a:p>
          <a:p>
            <a:r>
              <a:rPr lang="en-US" dirty="0">
                <a:latin typeface="Consolas" panose="020B0609020204030204" pitchFamily="49" charset="0"/>
              </a:rPr>
              <a:t>        if (value &lt; </a:t>
            </a:r>
            <a:r>
              <a:rPr lang="en-US" dirty="0" err="1">
                <a:latin typeface="Consolas" panose="020B0609020204030204" pitchFamily="49" charset="0"/>
              </a:rPr>
              <a:t>after.Data</a:t>
            </a:r>
            <a:r>
              <a:rPr lang="en-US" dirty="0">
                <a:latin typeface="Consolas" panose="020B0609020204030204" pitchFamily="49" charset="0"/>
              </a:rPr>
              <a:t>) //left? </a:t>
            </a:r>
          </a:p>
          <a:p>
            <a:r>
              <a:rPr lang="en-US" dirty="0">
                <a:latin typeface="Consolas" panose="020B0609020204030204" pitchFamily="49" charset="0"/>
              </a:rPr>
              <a:t>                after = </a:t>
            </a:r>
            <a:r>
              <a:rPr lang="en-US" dirty="0" err="1">
                <a:latin typeface="Consolas" panose="020B0609020204030204" pitchFamily="49" charset="0"/>
              </a:rPr>
              <a:t>after.LeftNode</a:t>
            </a:r>
            <a:r>
              <a:rPr lang="en-US" dirty="0">
                <a:latin typeface="Consolas" panose="020B0609020204030204" pitchFamily="49" charset="0"/>
              </a:rPr>
              <a:t>; </a:t>
            </a:r>
          </a:p>
          <a:p>
            <a:r>
              <a:rPr lang="en-US" dirty="0">
                <a:latin typeface="Consolas" panose="020B0609020204030204" pitchFamily="49" charset="0"/>
              </a:rPr>
              <a:t>        else if (value &gt; </a:t>
            </a:r>
            <a:r>
              <a:rPr lang="en-US" dirty="0" err="1">
                <a:latin typeface="Consolas" panose="020B0609020204030204" pitchFamily="49" charset="0"/>
              </a:rPr>
              <a:t>after.Data</a:t>
            </a:r>
            <a:r>
              <a:rPr lang="en-US" dirty="0">
                <a:latin typeface="Consolas" panose="020B0609020204030204" pitchFamily="49" charset="0"/>
              </a:rPr>
              <a:t>) //right?</a:t>
            </a:r>
          </a:p>
          <a:p>
            <a:r>
              <a:rPr lang="en-US" dirty="0">
                <a:latin typeface="Consolas" panose="020B0609020204030204" pitchFamily="49" charset="0"/>
              </a:rPr>
              <a:t>            after = </a:t>
            </a:r>
            <a:r>
              <a:rPr lang="en-US" dirty="0" err="1">
                <a:latin typeface="Consolas" panose="020B0609020204030204" pitchFamily="49" charset="0"/>
              </a:rPr>
              <a:t>after.RightNode</a:t>
            </a:r>
            <a:r>
              <a:rPr lang="en-US" dirty="0">
                <a:latin typeface="Consolas" panose="020B0609020204030204" pitchFamily="49" charset="0"/>
              </a:rPr>
              <a:t>;</a:t>
            </a:r>
          </a:p>
          <a:p>
            <a:r>
              <a:rPr lang="en-US" dirty="0">
                <a:latin typeface="Consolas" panose="020B0609020204030204" pitchFamily="49" charset="0"/>
              </a:rPr>
              <a:t>        else</a:t>
            </a:r>
          </a:p>
          <a:p>
            <a:r>
              <a:rPr lang="en-US" dirty="0">
                <a:latin typeface="Consolas" panose="020B0609020204030204" pitchFamily="49" charset="0"/>
              </a:rPr>
              <a:t>            return false;</a:t>
            </a:r>
          </a:p>
          <a:p>
            <a:r>
              <a:rPr lang="en-US" dirty="0">
                <a:latin typeface="Consolas" panose="020B0609020204030204" pitchFamily="49" charset="0"/>
              </a:rPr>
              <a:t>    }</a:t>
            </a:r>
          </a:p>
          <a:p>
            <a:r>
              <a:rPr lang="en-US" dirty="0">
                <a:solidFill>
                  <a:srgbClr val="0070C0"/>
                </a:solidFill>
                <a:latin typeface="Consolas" panose="020B0609020204030204" pitchFamily="49" charset="0"/>
              </a:rPr>
              <a:t>//</a:t>
            </a:r>
            <a:r>
              <a:rPr lang="en-US" dirty="0" err="1">
                <a:solidFill>
                  <a:srgbClr val="0070C0"/>
                </a:solidFill>
                <a:latin typeface="Consolas" panose="020B0609020204030204" pitchFamily="49" charset="0"/>
              </a:rPr>
              <a:t>Tiếp</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bên</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phải</a:t>
            </a:r>
            <a:endParaRPr lang="en-US" dirty="0">
              <a:solidFill>
                <a:srgbClr val="0070C0"/>
              </a:solidFill>
              <a:latin typeface="Consolas" panose="020B0609020204030204" pitchFamily="49" charset="0"/>
            </a:endParaRPr>
          </a:p>
        </p:txBody>
      </p:sp>
      <p:sp>
        <p:nvSpPr>
          <p:cNvPr id="12" name="TextBox 11">
            <a:extLst>
              <a:ext uri="{FF2B5EF4-FFF2-40B4-BE49-F238E27FC236}">
                <a16:creationId xmlns:a16="http://schemas.microsoft.com/office/drawing/2014/main" id="{12A58E46-FFAA-4FA8-A293-AF74E78009E4}"/>
              </a:ext>
            </a:extLst>
          </p:cNvPr>
          <p:cNvSpPr txBox="1"/>
          <p:nvPr/>
        </p:nvSpPr>
        <p:spPr>
          <a:xfrm>
            <a:off x="6834887" y="2547257"/>
            <a:ext cx="5220264" cy="3970318"/>
          </a:xfrm>
          <a:prstGeom prst="rect">
            <a:avLst/>
          </a:prstGeom>
          <a:noFill/>
          <a:ln>
            <a:solidFill>
              <a:schemeClr val="accent1"/>
            </a:solidFill>
          </a:ln>
        </p:spPr>
        <p:txBody>
          <a:bodyPr wrap="square" rtlCol="0">
            <a:spAutoFit/>
          </a:bodyPr>
          <a:lstStyle/>
          <a:p>
            <a:r>
              <a:rPr lang="en-US" dirty="0">
                <a:solidFill>
                  <a:srgbClr val="0070C0"/>
                </a:solidFill>
                <a:latin typeface="Consolas" panose="020B0609020204030204" pitchFamily="49" charset="0"/>
              </a:rPr>
              <a:t>//</a:t>
            </a:r>
            <a:r>
              <a:rPr lang="en-US" dirty="0" err="1">
                <a:solidFill>
                  <a:srgbClr val="0070C0"/>
                </a:solidFill>
                <a:latin typeface="Consolas" panose="020B0609020204030204" pitchFamily="49" charset="0"/>
              </a:rPr>
              <a:t>Tiếp</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bên</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trái</a:t>
            </a:r>
            <a:endParaRPr lang="en-US" dirty="0">
              <a:solidFill>
                <a:srgbClr val="0070C0"/>
              </a:solidFill>
              <a:latin typeface="Consolas" panose="020B0609020204030204" pitchFamily="49" charset="0"/>
            </a:endParaRPr>
          </a:p>
          <a:p>
            <a:r>
              <a:rPr lang="en-US" dirty="0">
                <a:latin typeface="Consolas" panose="020B0609020204030204" pitchFamily="49" charset="0"/>
              </a:rPr>
              <a:t>    Node </a:t>
            </a:r>
            <a:r>
              <a:rPr lang="en-US" dirty="0" err="1">
                <a:latin typeface="Consolas" panose="020B0609020204030204" pitchFamily="49" charset="0"/>
              </a:rPr>
              <a:t>newNode</a:t>
            </a:r>
            <a:r>
              <a:rPr lang="en-US" dirty="0">
                <a:latin typeface="Consolas" panose="020B0609020204030204" pitchFamily="49" charset="0"/>
              </a:rPr>
              <a:t> = new Node();</a:t>
            </a:r>
          </a:p>
          <a:p>
            <a:r>
              <a:rPr lang="en-US" dirty="0">
                <a:latin typeface="Consolas" panose="020B0609020204030204" pitchFamily="49" charset="0"/>
              </a:rPr>
              <a:t>    </a:t>
            </a:r>
            <a:r>
              <a:rPr lang="en-US" dirty="0" err="1">
                <a:latin typeface="Consolas" panose="020B0609020204030204" pitchFamily="49" charset="0"/>
              </a:rPr>
              <a:t>newNode.Data</a:t>
            </a:r>
            <a:r>
              <a:rPr lang="en-US" dirty="0">
                <a:latin typeface="Consolas" panose="020B0609020204030204" pitchFamily="49" charset="0"/>
              </a:rPr>
              <a:t> = value;</a:t>
            </a:r>
          </a:p>
          <a:p>
            <a:r>
              <a:rPr lang="en-US" dirty="0">
                <a:latin typeface="Consolas" panose="020B0609020204030204" pitchFamily="49" charset="0"/>
              </a:rPr>
              <a:t>    if (</a:t>
            </a:r>
            <a:r>
              <a:rPr lang="en-US" dirty="0" err="1">
                <a:latin typeface="Consolas" panose="020B0609020204030204" pitchFamily="49" charset="0"/>
              </a:rPr>
              <a:t>this.Root</a:t>
            </a:r>
            <a:r>
              <a:rPr lang="en-US" dirty="0">
                <a:latin typeface="Consolas" panose="020B0609020204030204" pitchFamily="49" charset="0"/>
              </a:rPr>
              <a:t> == null)//empty?</a:t>
            </a:r>
          </a:p>
          <a:p>
            <a:r>
              <a:rPr lang="en-US" dirty="0">
                <a:latin typeface="Consolas" panose="020B0609020204030204" pitchFamily="49" charset="0"/>
              </a:rPr>
              <a:t>        </a:t>
            </a:r>
            <a:r>
              <a:rPr lang="en-US" dirty="0" err="1">
                <a:latin typeface="Consolas" panose="020B0609020204030204" pitchFamily="49" charset="0"/>
              </a:rPr>
              <a:t>this.Root</a:t>
            </a:r>
            <a:r>
              <a:rPr lang="en-US" dirty="0">
                <a:latin typeface="Consolas" panose="020B0609020204030204" pitchFamily="49" charset="0"/>
              </a:rPr>
              <a:t> = </a:t>
            </a:r>
            <a:r>
              <a:rPr lang="en-US" dirty="0" err="1">
                <a:latin typeface="Consolas" panose="020B0609020204030204" pitchFamily="49" charset="0"/>
              </a:rPr>
              <a:t>newNode</a:t>
            </a:r>
            <a:r>
              <a:rPr lang="en-US" dirty="0">
                <a:latin typeface="Consolas" panose="020B0609020204030204" pitchFamily="49" charset="0"/>
              </a:rPr>
              <a:t>;</a:t>
            </a:r>
          </a:p>
          <a:p>
            <a:r>
              <a:rPr lang="en-US" dirty="0">
                <a:latin typeface="Consolas" panose="020B0609020204030204" pitchFamily="49" charset="0"/>
              </a:rPr>
              <a:t>    else</a:t>
            </a:r>
          </a:p>
          <a:p>
            <a:r>
              <a:rPr lang="en-US" dirty="0">
                <a:latin typeface="Consolas" panose="020B0609020204030204" pitchFamily="49" charset="0"/>
              </a:rPr>
              <a:t>    {</a:t>
            </a:r>
          </a:p>
          <a:p>
            <a:r>
              <a:rPr lang="en-US" dirty="0">
                <a:latin typeface="Consolas" panose="020B0609020204030204" pitchFamily="49" charset="0"/>
              </a:rPr>
              <a:t>        if (value &lt; </a:t>
            </a:r>
            <a:r>
              <a:rPr lang="en-US" dirty="0" err="1">
                <a:latin typeface="Consolas" panose="020B0609020204030204" pitchFamily="49" charset="0"/>
              </a:rPr>
              <a:t>before.Data</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before.LeftNode</a:t>
            </a:r>
            <a:r>
              <a:rPr lang="en-US" dirty="0">
                <a:latin typeface="Consolas" panose="020B0609020204030204" pitchFamily="49" charset="0"/>
              </a:rPr>
              <a:t> = </a:t>
            </a:r>
            <a:r>
              <a:rPr lang="en-US" dirty="0" err="1">
                <a:latin typeface="Consolas" panose="020B0609020204030204" pitchFamily="49" charset="0"/>
              </a:rPr>
              <a:t>newNode</a:t>
            </a:r>
            <a:r>
              <a:rPr lang="en-US" dirty="0">
                <a:latin typeface="Consolas" panose="020B0609020204030204" pitchFamily="49" charset="0"/>
              </a:rPr>
              <a:t>;</a:t>
            </a:r>
          </a:p>
          <a:p>
            <a:r>
              <a:rPr lang="en-US" dirty="0">
                <a:latin typeface="Consolas" panose="020B0609020204030204" pitchFamily="49" charset="0"/>
              </a:rPr>
              <a:t>        else</a:t>
            </a:r>
          </a:p>
          <a:p>
            <a:r>
              <a:rPr lang="en-US" dirty="0">
                <a:latin typeface="Consolas" panose="020B0609020204030204" pitchFamily="49" charset="0"/>
              </a:rPr>
              <a:t>            </a:t>
            </a:r>
            <a:r>
              <a:rPr lang="en-US" dirty="0" err="1">
                <a:latin typeface="Consolas" panose="020B0609020204030204" pitchFamily="49" charset="0"/>
              </a:rPr>
              <a:t>before.RightNode</a:t>
            </a:r>
            <a:r>
              <a:rPr lang="en-US" dirty="0">
                <a:latin typeface="Consolas" panose="020B0609020204030204" pitchFamily="49" charset="0"/>
              </a:rPr>
              <a:t> = </a:t>
            </a:r>
            <a:r>
              <a:rPr lang="en-US" dirty="0" err="1">
                <a:latin typeface="Consolas" panose="020B0609020204030204" pitchFamily="49" charset="0"/>
              </a:rPr>
              <a:t>newNode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return true;</a:t>
            </a:r>
          </a:p>
          <a:p>
            <a:r>
              <a:rPr lang="en-US" b="1" dirty="0">
                <a:latin typeface="Consolas" panose="020B0609020204030204" pitchFamily="49" charset="0"/>
              </a:rPr>
              <a:t>}</a:t>
            </a:r>
          </a:p>
        </p:txBody>
      </p:sp>
    </p:spTree>
    <p:extLst>
      <p:ext uri="{BB962C8B-B14F-4D97-AF65-F5344CB8AC3E}">
        <p14:creationId xmlns:p14="http://schemas.microsoft.com/office/powerpoint/2010/main" val="35570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Các Thuật Toán Trên Cây</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4CA82A6-3176-412A-933D-A1CC9608B5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0116" y="2728536"/>
            <a:ext cx="3823894" cy="2751058"/>
          </a:xfrm>
          <a:prstGeom prst="rect">
            <a:avLst/>
          </a:prstGeom>
        </p:spPr>
      </p:pic>
      <p:sp>
        <p:nvSpPr>
          <p:cNvPr id="9" name="Content Placeholder 2">
            <a:extLst>
              <a:ext uri="{FF2B5EF4-FFF2-40B4-BE49-F238E27FC236}">
                <a16:creationId xmlns:a16="http://schemas.microsoft.com/office/drawing/2014/main" id="{F4B39DB7-66DB-461E-A0A2-A80314890804}"/>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a:latin typeface="Times New Roman" panose="02020603050405020304" pitchFamily="18" charset="0"/>
                <a:ea typeface="Times New Roman" panose="02020603050405020304" pitchFamily="18" charset="0"/>
              </a:rPr>
              <a:t>THĂM NÚT BST</a:t>
            </a:r>
            <a:endParaRPr lang="vi-VN" sz="2400" b="1" dirty="0">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41C96CA-6D65-4191-B23D-E1EB6A316407}"/>
              </a:ext>
            </a:extLst>
          </p:cNvPr>
          <p:cNvSpPr txBox="1"/>
          <p:nvPr/>
        </p:nvSpPr>
        <p:spPr>
          <a:xfrm>
            <a:off x="920968" y="3210319"/>
            <a:ext cx="5931159" cy="2585323"/>
          </a:xfrm>
          <a:prstGeom prst="rect">
            <a:avLst/>
          </a:prstGeom>
          <a:noFill/>
          <a:ln>
            <a:solidFill>
              <a:schemeClr val="accent1"/>
            </a:solidFill>
          </a:ln>
        </p:spPr>
        <p:txBody>
          <a:bodyPr wrap="square" rtlCol="0">
            <a:spAutoFit/>
          </a:bodyPr>
          <a:lstStyle/>
          <a:p>
            <a:r>
              <a:rPr lang="en-US" b="0">
                <a:effectLst/>
                <a:latin typeface="Consolas" panose="020B0609020204030204" pitchFamily="49" charset="0"/>
              </a:rPr>
              <a:t>public void </a:t>
            </a:r>
            <a:r>
              <a:rPr lang="en-US" b="1">
                <a:effectLst/>
                <a:latin typeface="Consolas" panose="020B0609020204030204" pitchFamily="49" charset="0"/>
              </a:rPr>
              <a:t>TraverseInOrder</a:t>
            </a:r>
            <a:r>
              <a:rPr lang="en-US" b="0">
                <a:effectLst/>
                <a:latin typeface="Consolas" panose="020B0609020204030204" pitchFamily="49" charset="0"/>
              </a:rPr>
              <a:t>(Node parent)</a:t>
            </a:r>
          </a:p>
          <a:p>
            <a:r>
              <a:rPr lang="en-US" b="0">
                <a:effectLst/>
                <a:latin typeface="Consolas" panose="020B0609020204030204" pitchFamily="49" charset="0"/>
              </a:rPr>
              <a:t>{</a:t>
            </a:r>
          </a:p>
          <a:p>
            <a:r>
              <a:rPr lang="en-US" b="0">
                <a:effectLst/>
                <a:latin typeface="Consolas" panose="020B0609020204030204" pitchFamily="49" charset="0"/>
              </a:rPr>
              <a:t>    if (parent != null)</a:t>
            </a:r>
          </a:p>
          <a:p>
            <a:r>
              <a:rPr lang="en-US" b="0">
                <a:effectLst/>
                <a:latin typeface="Consolas" panose="020B0609020204030204" pitchFamily="49" charset="0"/>
              </a:rPr>
              <a:t>    {</a:t>
            </a:r>
          </a:p>
          <a:p>
            <a:r>
              <a:rPr lang="en-US" b="0">
                <a:effectLst/>
                <a:latin typeface="Consolas" panose="020B0609020204030204" pitchFamily="49" charset="0"/>
              </a:rPr>
              <a:t>        TraverseInOrder(parent.LeftNode);</a:t>
            </a:r>
          </a:p>
          <a:p>
            <a:r>
              <a:rPr lang="en-US" b="0">
                <a:effectLst/>
                <a:latin typeface="Consolas" panose="020B0609020204030204" pitchFamily="49" charset="0"/>
              </a:rPr>
              <a:t>        Console.Write(parent.Data + " ");</a:t>
            </a:r>
          </a:p>
          <a:p>
            <a:r>
              <a:rPr lang="en-US" b="0">
                <a:effectLst/>
                <a:latin typeface="Consolas" panose="020B0609020204030204" pitchFamily="49" charset="0"/>
              </a:rPr>
              <a:t>        TraverseInOrder(parent.RightNode);</a:t>
            </a:r>
          </a:p>
          <a:p>
            <a:r>
              <a:rPr lang="en-US" b="0">
                <a:effectLst/>
                <a:latin typeface="Consolas" panose="020B0609020204030204" pitchFamily="49" charset="0"/>
              </a:rPr>
              <a:t>    }</a:t>
            </a:r>
          </a:p>
          <a:p>
            <a:r>
              <a:rPr lang="en-US" b="0">
                <a:effectLst/>
                <a:latin typeface="Consolas" panose="020B0609020204030204" pitchFamily="49" charset="0"/>
              </a:rPr>
              <a:t>}</a:t>
            </a:r>
            <a:endParaRPr lang="en-US" b="0" dirty="0">
              <a:effectLst/>
              <a:latin typeface="Consolas" panose="020B0609020204030204" pitchFamily="49" charset="0"/>
            </a:endParaRPr>
          </a:p>
        </p:txBody>
      </p:sp>
      <p:pic>
        <p:nvPicPr>
          <p:cNvPr id="14" name="Picture 13" descr="Text, letter&#10;&#10;Description automatically generated">
            <a:extLst>
              <a:ext uri="{FF2B5EF4-FFF2-40B4-BE49-F238E27FC236}">
                <a16:creationId xmlns:a16="http://schemas.microsoft.com/office/drawing/2014/main" id="{F9BEA96D-5840-4157-A409-98E84D0813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2404" y="5652444"/>
            <a:ext cx="2603098" cy="757751"/>
          </a:xfrm>
          <a:prstGeom prst="rect">
            <a:avLst/>
          </a:prstGeom>
        </p:spPr>
      </p:pic>
    </p:spTree>
    <p:extLst>
      <p:ext uri="{BB962C8B-B14F-4D97-AF65-F5344CB8AC3E}">
        <p14:creationId xmlns:p14="http://schemas.microsoft.com/office/powerpoint/2010/main" val="121211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Cây</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4CA82A6-3176-412A-933D-A1CC9608B5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0116" y="2547257"/>
            <a:ext cx="3823894" cy="2751058"/>
          </a:xfrm>
          <a:prstGeom prst="rect">
            <a:avLst/>
          </a:prstGeom>
        </p:spPr>
      </p:pic>
      <p:sp>
        <p:nvSpPr>
          <p:cNvPr id="9" name="Content Placeholder 2">
            <a:extLst>
              <a:ext uri="{FF2B5EF4-FFF2-40B4-BE49-F238E27FC236}">
                <a16:creationId xmlns:a16="http://schemas.microsoft.com/office/drawing/2014/main" id="{F4B39DB7-66DB-461E-A0A2-A80314890804}"/>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latin typeface="Times New Roman" panose="02020603050405020304" pitchFamily="18" charset="0"/>
                <a:ea typeface="Times New Roman" panose="02020603050405020304" pitchFamily="18" charset="0"/>
              </a:rPr>
              <a:t>THĂM NÚT BST</a:t>
            </a:r>
            <a:endParaRPr lang="vi-VN" sz="2400" b="1" dirty="0">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41C96CA-6D65-4191-B23D-E1EB6A316407}"/>
              </a:ext>
            </a:extLst>
          </p:cNvPr>
          <p:cNvSpPr txBox="1"/>
          <p:nvPr/>
        </p:nvSpPr>
        <p:spPr>
          <a:xfrm>
            <a:off x="920968" y="3210319"/>
            <a:ext cx="5931159" cy="2585323"/>
          </a:xfrm>
          <a:prstGeom prst="rect">
            <a:avLst/>
          </a:prstGeom>
          <a:noFill/>
          <a:ln>
            <a:solidFill>
              <a:schemeClr val="accent1"/>
            </a:solidFill>
          </a:ln>
        </p:spPr>
        <p:txBody>
          <a:bodyPr wrap="square" rtlCol="0">
            <a:spAutoFit/>
          </a:bodyPr>
          <a:lstStyle/>
          <a:p>
            <a:r>
              <a:rPr lang="en-US" b="0" dirty="0">
                <a:effectLst/>
                <a:latin typeface="Consolas" panose="020B0609020204030204" pitchFamily="49" charset="0"/>
              </a:rPr>
              <a:t>public void </a:t>
            </a:r>
            <a:r>
              <a:rPr lang="en-US" b="1" dirty="0" err="1">
                <a:effectLst/>
                <a:latin typeface="Consolas" panose="020B0609020204030204" pitchFamily="49" charset="0"/>
              </a:rPr>
              <a:t>TraversePreOrder</a:t>
            </a:r>
            <a:r>
              <a:rPr lang="en-US" b="0" dirty="0">
                <a:effectLst/>
                <a:latin typeface="Consolas" panose="020B0609020204030204" pitchFamily="49" charset="0"/>
              </a:rPr>
              <a:t>(Node parent)</a:t>
            </a:r>
          </a:p>
          <a:p>
            <a:r>
              <a:rPr lang="en-US" b="0" dirty="0">
                <a:effectLst/>
                <a:latin typeface="Consolas" panose="020B0609020204030204" pitchFamily="49" charset="0"/>
              </a:rPr>
              <a:t>{</a:t>
            </a:r>
          </a:p>
          <a:p>
            <a:r>
              <a:rPr lang="en-US" b="0" dirty="0">
                <a:effectLst/>
                <a:latin typeface="Consolas" panose="020B0609020204030204" pitchFamily="49" charset="0"/>
              </a:rPr>
              <a:t>    if (parent != null)</a:t>
            </a:r>
          </a:p>
          <a:p>
            <a:r>
              <a:rPr lang="en-US" b="0" dirty="0">
                <a:effectLst/>
                <a:latin typeface="Consolas" panose="020B0609020204030204" pitchFamily="49" charset="0"/>
              </a:rPr>
              <a:t>    {</a:t>
            </a:r>
          </a:p>
          <a:p>
            <a:r>
              <a:rPr lang="en-US" b="0" dirty="0">
                <a:effectLst/>
                <a:latin typeface="Consolas" panose="020B0609020204030204" pitchFamily="49" charset="0"/>
              </a:rPr>
              <a:t>        </a:t>
            </a:r>
            <a:r>
              <a:rPr lang="en-US" b="0" dirty="0" err="1">
                <a:effectLst/>
                <a:latin typeface="Consolas" panose="020B0609020204030204" pitchFamily="49" charset="0"/>
              </a:rPr>
              <a:t>Console.Write</a:t>
            </a:r>
            <a:r>
              <a:rPr lang="en-US" b="0" dirty="0">
                <a:effectLst/>
                <a:latin typeface="Consolas" panose="020B0609020204030204" pitchFamily="49" charset="0"/>
              </a:rPr>
              <a:t>(</a:t>
            </a:r>
            <a:r>
              <a:rPr lang="en-US" b="0" dirty="0" err="1">
                <a:effectLst/>
                <a:latin typeface="Consolas" panose="020B0609020204030204" pitchFamily="49" charset="0"/>
              </a:rPr>
              <a:t>parent.Data</a:t>
            </a:r>
            <a:r>
              <a:rPr lang="en-US" b="0" dirty="0">
                <a:effectLst/>
                <a:latin typeface="Consolas" panose="020B0609020204030204" pitchFamily="49" charset="0"/>
              </a:rPr>
              <a:t> + " ");</a:t>
            </a:r>
          </a:p>
          <a:p>
            <a:r>
              <a:rPr lang="en-US" b="0" dirty="0">
                <a:effectLst/>
                <a:latin typeface="Consolas" panose="020B0609020204030204" pitchFamily="49" charset="0"/>
              </a:rPr>
              <a:t>        </a:t>
            </a:r>
            <a:r>
              <a:rPr lang="en-US" b="0" dirty="0" err="1">
                <a:effectLst/>
                <a:latin typeface="Consolas" panose="020B0609020204030204" pitchFamily="49" charset="0"/>
              </a:rPr>
              <a:t>TraversePreOrder</a:t>
            </a:r>
            <a:r>
              <a:rPr lang="en-US" b="0" dirty="0">
                <a:effectLst/>
                <a:latin typeface="Consolas" panose="020B0609020204030204" pitchFamily="49" charset="0"/>
              </a:rPr>
              <a:t>(</a:t>
            </a:r>
            <a:r>
              <a:rPr lang="en-US" b="0" dirty="0" err="1">
                <a:effectLst/>
                <a:latin typeface="Consolas" panose="020B0609020204030204" pitchFamily="49" charset="0"/>
              </a:rPr>
              <a:t>parent.LeftNode</a:t>
            </a:r>
            <a:r>
              <a:rPr lang="en-US" b="0" dirty="0">
                <a:effectLst/>
                <a:latin typeface="Consolas" panose="020B0609020204030204" pitchFamily="49" charset="0"/>
              </a:rPr>
              <a:t>);</a:t>
            </a:r>
          </a:p>
          <a:p>
            <a:r>
              <a:rPr lang="en-US" b="0" dirty="0">
                <a:effectLst/>
                <a:latin typeface="Consolas" panose="020B0609020204030204" pitchFamily="49" charset="0"/>
              </a:rPr>
              <a:t>        </a:t>
            </a:r>
            <a:r>
              <a:rPr lang="en-US" b="0" dirty="0" err="1">
                <a:effectLst/>
                <a:latin typeface="Consolas" panose="020B0609020204030204" pitchFamily="49" charset="0"/>
              </a:rPr>
              <a:t>TraversePreOrder</a:t>
            </a:r>
            <a:r>
              <a:rPr lang="en-US" b="0" dirty="0">
                <a:effectLst/>
                <a:latin typeface="Consolas" panose="020B0609020204030204" pitchFamily="49" charset="0"/>
              </a:rPr>
              <a:t>(</a:t>
            </a:r>
            <a:r>
              <a:rPr lang="en-US" b="0" dirty="0" err="1">
                <a:effectLst/>
                <a:latin typeface="Consolas" panose="020B0609020204030204" pitchFamily="49" charset="0"/>
              </a:rPr>
              <a:t>parent.RightNode</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a:t>
            </a:r>
          </a:p>
        </p:txBody>
      </p:sp>
      <p:pic>
        <p:nvPicPr>
          <p:cNvPr id="3" name="Picture 2" descr="Text&#10;&#10;Description automatically generated">
            <a:extLst>
              <a:ext uri="{FF2B5EF4-FFF2-40B4-BE49-F238E27FC236}">
                <a16:creationId xmlns:a16="http://schemas.microsoft.com/office/drawing/2014/main" id="{FB43F2E2-6646-4D3A-BB2B-DA12AAC8A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831" y="5693329"/>
            <a:ext cx="3048264" cy="708721"/>
          </a:xfrm>
          <a:prstGeom prst="rect">
            <a:avLst/>
          </a:prstGeom>
        </p:spPr>
      </p:pic>
    </p:spTree>
    <p:extLst>
      <p:ext uri="{BB962C8B-B14F-4D97-AF65-F5344CB8AC3E}">
        <p14:creationId xmlns:p14="http://schemas.microsoft.com/office/powerpoint/2010/main" val="18283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en-US" sz="40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8.3. Các Thuật Toán Trên Cây</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4CA82A6-3176-412A-933D-A1CC9608B5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02453" y="2547257"/>
            <a:ext cx="3839220" cy="2751058"/>
          </a:xfrm>
          <a:prstGeom prst="rect">
            <a:avLst/>
          </a:prstGeom>
        </p:spPr>
      </p:pic>
      <p:sp>
        <p:nvSpPr>
          <p:cNvPr id="9" name="Content Placeholder 2">
            <a:extLst>
              <a:ext uri="{FF2B5EF4-FFF2-40B4-BE49-F238E27FC236}">
                <a16:creationId xmlns:a16="http://schemas.microsoft.com/office/drawing/2014/main" id="{F4B39DB7-66DB-461E-A0A2-A80314890804}"/>
              </a:ext>
            </a:extLst>
          </p:cNvPr>
          <p:cNvSpPr txBox="1">
            <a:spLocks/>
          </p:cNvSpPr>
          <p:nvPr/>
        </p:nvSpPr>
        <p:spPr>
          <a:xfrm>
            <a:off x="18358" y="2547257"/>
            <a:ext cx="643812" cy="39703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vert270"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a:latin typeface="Times New Roman" panose="02020603050405020304" pitchFamily="18" charset="0"/>
                <a:ea typeface="Times New Roman" panose="02020603050405020304" pitchFamily="18" charset="0"/>
              </a:rPr>
              <a:t>THĂM NÚT BST</a:t>
            </a:r>
            <a:endParaRPr lang="vi-VN" sz="2400" b="1" dirty="0">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41C96CA-6D65-4191-B23D-E1EB6A316407}"/>
              </a:ext>
            </a:extLst>
          </p:cNvPr>
          <p:cNvSpPr txBox="1"/>
          <p:nvPr/>
        </p:nvSpPr>
        <p:spPr>
          <a:xfrm>
            <a:off x="920968" y="3210319"/>
            <a:ext cx="5931159" cy="2585323"/>
          </a:xfrm>
          <a:prstGeom prst="rect">
            <a:avLst/>
          </a:prstGeom>
          <a:noFill/>
          <a:ln>
            <a:solidFill>
              <a:schemeClr val="accent1"/>
            </a:solidFill>
          </a:ln>
        </p:spPr>
        <p:txBody>
          <a:bodyPr wrap="square" rtlCol="0">
            <a:spAutoFit/>
          </a:bodyPr>
          <a:lstStyle/>
          <a:p>
            <a:r>
              <a:rPr lang="en-US" b="0">
                <a:effectLst/>
                <a:latin typeface="Consolas" panose="020B0609020204030204" pitchFamily="49" charset="0"/>
              </a:rPr>
              <a:t>public void </a:t>
            </a:r>
            <a:r>
              <a:rPr lang="en-US" b="1">
                <a:effectLst/>
                <a:latin typeface="Consolas" panose="020B0609020204030204" pitchFamily="49" charset="0"/>
              </a:rPr>
              <a:t>TraversePostOrder</a:t>
            </a:r>
            <a:r>
              <a:rPr lang="en-US" b="0">
                <a:effectLst/>
                <a:latin typeface="Consolas" panose="020B0609020204030204" pitchFamily="49" charset="0"/>
              </a:rPr>
              <a:t>(Node parent)</a:t>
            </a:r>
          </a:p>
          <a:p>
            <a:r>
              <a:rPr lang="en-US" b="0">
                <a:effectLst/>
                <a:latin typeface="Consolas" panose="020B0609020204030204" pitchFamily="49" charset="0"/>
              </a:rPr>
              <a:t>{</a:t>
            </a:r>
          </a:p>
          <a:p>
            <a:r>
              <a:rPr lang="en-US" b="0">
                <a:effectLst/>
                <a:latin typeface="Consolas" panose="020B0609020204030204" pitchFamily="49" charset="0"/>
              </a:rPr>
              <a:t>    if (parent != null)</a:t>
            </a:r>
          </a:p>
          <a:p>
            <a:r>
              <a:rPr lang="en-US" b="0">
                <a:effectLst/>
                <a:latin typeface="Consolas" panose="020B0609020204030204" pitchFamily="49" charset="0"/>
              </a:rPr>
              <a:t>    {</a:t>
            </a:r>
          </a:p>
          <a:p>
            <a:r>
              <a:rPr lang="en-US" b="0">
                <a:effectLst/>
                <a:latin typeface="Consolas" panose="020B0609020204030204" pitchFamily="49" charset="0"/>
              </a:rPr>
              <a:t>        TraversePostOrder(parent.LeftNode);</a:t>
            </a:r>
          </a:p>
          <a:p>
            <a:r>
              <a:rPr lang="en-US" b="0">
                <a:effectLst/>
                <a:latin typeface="Consolas" panose="020B0609020204030204" pitchFamily="49" charset="0"/>
              </a:rPr>
              <a:t>        TraversePostOrder(parent.RightNode);</a:t>
            </a:r>
          </a:p>
          <a:p>
            <a:r>
              <a:rPr lang="en-US" b="0">
                <a:effectLst/>
                <a:latin typeface="Consolas" panose="020B0609020204030204" pitchFamily="49" charset="0"/>
              </a:rPr>
              <a:t>        Console.Write(parent.Data + " ");</a:t>
            </a:r>
          </a:p>
          <a:p>
            <a:r>
              <a:rPr lang="en-US" b="0">
                <a:effectLst/>
                <a:latin typeface="Consolas" panose="020B0609020204030204" pitchFamily="49" charset="0"/>
              </a:rPr>
              <a:t>    }</a:t>
            </a:r>
          </a:p>
          <a:p>
            <a:r>
              <a:rPr lang="en-US" b="0">
                <a:effectLst/>
                <a:latin typeface="Consolas" panose="020B0609020204030204" pitchFamily="49" charset="0"/>
              </a:rPr>
              <a:t>}</a:t>
            </a:r>
            <a:endParaRPr lang="en-US" b="0" dirty="0">
              <a:effectLst/>
              <a:latin typeface="Consolas" panose="020B0609020204030204" pitchFamily="49" charset="0"/>
            </a:endParaRPr>
          </a:p>
        </p:txBody>
      </p:sp>
      <p:pic>
        <p:nvPicPr>
          <p:cNvPr id="4" name="Picture 3" descr="Text&#10;&#10;Description automatically generated">
            <a:extLst>
              <a:ext uri="{FF2B5EF4-FFF2-40B4-BE49-F238E27FC236}">
                <a16:creationId xmlns:a16="http://schemas.microsoft.com/office/drawing/2014/main" id="{F68511DD-C9A6-4DB1-B553-3D6642E1D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637" y="5557285"/>
            <a:ext cx="2674852" cy="708721"/>
          </a:xfrm>
          <a:prstGeom prst="rect">
            <a:avLst/>
          </a:prstGeom>
        </p:spPr>
      </p:pic>
    </p:spTree>
    <p:extLst>
      <p:ext uri="{BB962C8B-B14F-4D97-AF65-F5344CB8AC3E}">
        <p14:creationId xmlns:p14="http://schemas.microsoft.com/office/powerpoint/2010/main" val="2380652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1691</Words>
  <Application>Microsoft Macintosh PowerPoint</Application>
  <PresentationFormat>Widescreen</PresentationFormat>
  <Paragraphs>239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Times New Roman</vt:lpstr>
      <vt:lpstr>Office Theme</vt:lpstr>
      <vt:lpstr>PowerPoint Presentation</vt:lpstr>
      <vt:lpstr>Chương 8: Cấu Trúc Cây (Tree)</vt:lpstr>
      <vt:lpstr>8.1. Giới Thiệu Cấu Trúc Cây</vt:lpstr>
      <vt:lpstr>8.1. Giới Thiệu Cấu Trúc Cây</vt:lpstr>
      <vt:lpstr>8.2. Cài Đặt Cấu Trúc Cây</vt:lpstr>
      <vt:lpstr>8.3. Các Thuật Toán Trên Cây</vt:lpstr>
      <vt:lpstr>8.3. Các Thuật Toán Trên Cây</vt:lpstr>
      <vt:lpstr>8.3. Các Thuật Toán Trên Cây</vt:lpstr>
      <vt:lpstr>8.3. Các Thuật Toán Trên Cây</vt:lpstr>
      <vt:lpstr>8.3. Các Thuật Toán Trên Cây</vt:lpstr>
      <vt:lpstr>8.3. Các Thuật Toán Trên Cây</vt:lpstr>
      <vt:lpstr>8.3. Các Thuật Toán Trên Cây</vt:lpstr>
      <vt:lpstr>8.3. Các Thuật Toán Trên Cây</vt:lpstr>
      <vt:lpstr>8.3. Các Thuật Toán Trên Cây</vt:lpstr>
      <vt:lpstr>8.3. Các Thuật Toán Trên Cây</vt:lpstr>
      <vt:lpstr>8.3. Các Thuật Toán Trên Cây</vt:lpstr>
      <vt:lpstr>8.3. Các Thuật Toán Trên Cây</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Ngoc Hoang Thanh</dc:creator>
  <cp:lastModifiedBy>Dang Ngoc Hoang Thanh</cp:lastModifiedBy>
  <cp:revision>72</cp:revision>
  <dcterms:created xsi:type="dcterms:W3CDTF">2020-10-25T11:40:11Z</dcterms:created>
  <dcterms:modified xsi:type="dcterms:W3CDTF">2022-10-04T16:21:30Z</dcterms:modified>
</cp:coreProperties>
</file>