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59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/fyMvRnZf11yoghNOWilw==" hashData="iHG1FTxvd0Tnmqy+DbL5w7v/kup8rY2GjLFVrMpb0jtTHF0ilm/sVUCL66GvYIXQhpbaqt/gGd/hxe5Ofpk/m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0E6B1C83-C25B-9D4E-A327-E20B8D9608CB}"/>
    <pc:docChg chg="modSld">
      <pc:chgData name="Dang Ngoc Hoang Thanh" userId="13e7a03477e24249" providerId="LiveId" clId="{0E6B1C83-C25B-9D4E-A327-E20B8D9608CB}" dt="2022-08-17T13:53:12.671" v="1"/>
      <pc:docMkLst>
        <pc:docMk/>
      </pc:docMkLst>
      <pc:sldChg chg="addSp delSp modSp">
        <pc:chgData name="Dang Ngoc Hoang Thanh" userId="13e7a03477e24249" providerId="LiveId" clId="{0E6B1C83-C25B-9D4E-A327-E20B8D9608CB}" dt="2022-08-17T13:53:12.671" v="1"/>
        <pc:sldMkLst>
          <pc:docMk/>
          <pc:sldMk cId="3798766004" sldId="256"/>
        </pc:sldMkLst>
        <pc:picChg chg="add mod">
          <ac:chgData name="Dang Ngoc Hoang Thanh" userId="13e7a03477e24249" providerId="LiveId" clId="{0E6B1C83-C25B-9D4E-A327-E20B8D9608CB}" dt="2022-08-17T13:53:12.671" v="1"/>
          <ac:picMkLst>
            <pc:docMk/>
            <pc:sldMk cId="3798766004" sldId="256"/>
            <ac:picMk id="2" creationId="{4BF4F107-7681-E032-F669-386F042F9FBC}"/>
          </ac:picMkLst>
        </pc:picChg>
        <pc:picChg chg="del">
          <ac:chgData name="Dang Ngoc Hoang Thanh" userId="13e7a03477e24249" providerId="LiveId" clId="{0E6B1C83-C25B-9D4E-A327-E20B8D9608CB}" dt="2022-08-17T13:53:10.476" v="0" actId="478"/>
          <ac:picMkLst>
            <pc:docMk/>
            <pc:sldMk cId="3798766004" sldId="256"/>
            <ac:picMk id="9" creationId="{2A30B4E4-00FD-4524-8CF5-27067A002E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6B7629-300E-4BA7-B733-8148CCF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7D935F6-F386-4175-AAF8-0053959F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CFB36-9339-40BD-9025-5C63475A0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E14D1-773D-4481-AE87-A2E491EE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E9A636-1443-4325-8BE1-DA007FEAB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68FDFC6-A143-42B0-BFB6-192ED8750CD1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6FA608-BBFB-4620-8690-32C4F9228673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F4F107-7681-E032-F669-386F042F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ảng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ăm (Hash-Table)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60B78-C137-4EAC-9C0F-12C309692A9A}"/>
              </a:ext>
            </a:extLst>
          </p:cNvPr>
          <p:cNvSpPr txBox="1"/>
          <p:nvPr/>
        </p:nvSpPr>
        <p:spPr>
          <a:xfrm>
            <a:off x="509923" y="4152838"/>
            <a:ext cx="276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F0B0C-E91B-445F-B214-877F43EE2819}"/>
              </a:ext>
            </a:extLst>
          </p:cNvPr>
          <p:cNvSpPr txBox="1"/>
          <p:nvPr/>
        </p:nvSpPr>
        <p:spPr>
          <a:xfrm>
            <a:off x="2976466" y="2333684"/>
            <a:ext cx="8974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static void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infos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b="1" dirty="0" err="1">
                <a:latin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infos.Add</a:t>
            </a:r>
            <a:r>
              <a:rPr lang="en-US" dirty="0">
                <a:latin typeface="Consolas" panose="020B0609020204030204" pitchFamily="49" charset="0"/>
              </a:rPr>
              <a:t>("salary", 100000);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infos.Add</a:t>
            </a:r>
            <a:r>
              <a:rPr lang="en-US" dirty="0">
                <a:latin typeface="Consolas" panose="020B0609020204030204" pitchFamily="49" charset="0"/>
              </a:rPr>
              <a:t>("name", "David Job");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infos.Add</a:t>
            </a:r>
            <a:r>
              <a:rPr lang="en-US" dirty="0">
                <a:latin typeface="Consolas" panose="020B0609020204030204" pitchFamily="49" charset="0"/>
              </a:rPr>
              <a:t>("age", 45);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infos.Add</a:t>
            </a:r>
            <a:r>
              <a:rPr lang="en-US" dirty="0">
                <a:latin typeface="Consolas" panose="020B0609020204030204" pitchFamily="49" charset="0"/>
              </a:rPr>
              <a:t>("dept", "Information Technology");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infos</a:t>
            </a:r>
            <a:r>
              <a:rPr lang="en-US" dirty="0">
                <a:latin typeface="Consolas" panose="020B0609020204030204" pitchFamily="49" charset="0"/>
              </a:rPr>
              <a:t>["gender"] = "Male";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("Key: ");</a:t>
            </a:r>
          </a:p>
          <a:p>
            <a:r>
              <a:rPr lang="en-US" dirty="0">
                <a:latin typeface="Consolas" panose="020B0609020204030204" pitchFamily="49" charset="0"/>
              </a:rPr>
              <a:t>    foreach (object key in </a:t>
            </a:r>
            <a:r>
              <a:rPr lang="en-US" dirty="0" err="1">
                <a:latin typeface="Consolas" panose="020B0609020204030204" pitchFamily="49" charset="0"/>
              </a:rPr>
              <a:t>infos.Keys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(key);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("Value:");</a:t>
            </a:r>
          </a:p>
          <a:p>
            <a:r>
              <a:rPr lang="en-US" dirty="0">
                <a:latin typeface="Consolas" panose="020B0609020204030204" pitchFamily="49" charset="0"/>
              </a:rPr>
              <a:t>    foreach (object value in </a:t>
            </a:r>
            <a:r>
              <a:rPr lang="en-US" dirty="0" err="1">
                <a:latin typeface="Consolas" panose="020B0609020204030204" pitchFamily="49" charset="0"/>
              </a:rPr>
              <a:t>infos.Values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Console.ReadLine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33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851" y="223736"/>
            <a:ext cx="6614809" cy="6478621"/>
          </a:xfrm>
        </p:spPr>
        <p:txBody>
          <a:bodyPr anchor="ctr"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Dictionary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30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Chương 7: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Các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cấu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Từ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điển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(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Dictionary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)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và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bảng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 băm (</a:t>
            </a:r>
            <a:r>
              <a:rPr lang="vi-VN" sz="4000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Hash-Table</a:t>
            </a:r>
            <a:r>
              <a:rPr lang="vi-VN" sz="4000" b="1" dirty="0">
                <a:solidFill>
                  <a:schemeClr val="bg1"/>
                </a:solidFill>
                <a:ea typeface="Times New Roman" panose="02020603050405020304" pitchFamily="18" charset="0"/>
              </a:rPr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49893"/>
            <a:ext cx="9833548" cy="3797559"/>
          </a:xfrm>
        </p:spPr>
        <p:txBody>
          <a:bodyPr>
            <a:normAutofit/>
          </a:bodyPr>
          <a:lstStyle/>
          <a:p>
            <a:pPr marL="91440" marR="0" lvl="0" indent="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CẤU TRÚC TỪ ĐIỂN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" marR="0" lvl="0" indent="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CẤU TRÚC BẢNG BĂM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" indent="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 ỨNG DỤNG</a:t>
            </a:r>
          </a:p>
        </p:txBody>
      </p: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Điển (Dictionary)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6" y="2519465"/>
            <a:ext cx="5505260" cy="3927988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Dictionary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value).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C#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abstract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DictionaryBase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Tutorial) Python Dictionaries - DataCamp">
            <a:extLst>
              <a:ext uri="{FF2B5EF4-FFF2-40B4-BE49-F238E27FC236}">
                <a16:creationId xmlns:a16="http://schemas.microsoft.com/office/drawing/2014/main" id="{C0E9D16F-408A-4D71-9149-A0D65B1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52" y="3331082"/>
            <a:ext cx="5756643" cy="275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Điển (Dictionary)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821BB-E612-4893-8712-A50AFE88B9BA}"/>
              </a:ext>
            </a:extLst>
          </p:cNvPr>
          <p:cNvCxnSpPr/>
          <p:nvPr/>
        </p:nvCxnSpPr>
        <p:spPr>
          <a:xfrm>
            <a:off x="5645026" y="2365408"/>
            <a:ext cx="0" cy="445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850B-57A2-464E-8527-AF6DC9D4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892490"/>
            <a:ext cx="5719665" cy="3853542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System.Collections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IPAddress:DictionaryBase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Add(string name, string 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base.InnerHashtable.Add</a:t>
            </a:r>
            <a:r>
              <a:rPr lang="en-US" sz="1600" dirty="0">
                <a:latin typeface="Consolas" panose="020B0609020204030204" pitchFamily="49" charset="0"/>
              </a:rPr>
              <a:t>(name, 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Item(string name){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return </a:t>
            </a:r>
          </a:p>
          <a:p>
            <a:pPr marL="0" indent="0" algn="r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 err="1">
                <a:latin typeface="Consolas" panose="020B0609020204030204" pitchFamily="49" charset="0"/>
              </a:rPr>
              <a:t>base.InnerHashtable</a:t>
            </a:r>
            <a:r>
              <a:rPr lang="en-US" sz="1600" dirty="0">
                <a:latin typeface="Consolas" panose="020B0609020204030204" pitchFamily="49" charset="0"/>
              </a:rPr>
              <a:t>[name].</a:t>
            </a:r>
            <a:r>
              <a:rPr lang="en-US" sz="1600" dirty="0" err="1">
                <a:latin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Remove(string name){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base.InnerHashtable.Remove</a:t>
            </a:r>
            <a:r>
              <a:rPr lang="en-US" sz="1600" dirty="0">
                <a:latin typeface="Consolas" panose="020B0609020204030204" pitchFamily="49" charset="0"/>
              </a:rPr>
              <a:t>(name);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B350B68-A1B7-4B7C-9790-4FE211C29AF1}"/>
              </a:ext>
            </a:extLst>
          </p:cNvPr>
          <p:cNvSpPr txBox="1">
            <a:spLocks/>
          </p:cNvSpPr>
          <p:nvPr/>
        </p:nvSpPr>
        <p:spPr>
          <a:xfrm>
            <a:off x="5589040" y="2384070"/>
            <a:ext cx="6602960" cy="4361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static void Main()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IPAddress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myips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IPAddress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myips.Add</a:t>
            </a:r>
            <a:r>
              <a:rPr lang="en-US" sz="1600" dirty="0">
                <a:latin typeface="Consolas" panose="020B0609020204030204" pitchFamily="49" charset="0"/>
              </a:rPr>
              <a:t>("Mike", "192.151.0.1");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myips.Add</a:t>
            </a:r>
            <a:r>
              <a:rPr lang="en-US" sz="1600" dirty="0">
                <a:latin typeface="Consolas" panose="020B0609020204030204" pitchFamily="49" charset="0"/>
              </a:rPr>
              <a:t>("David", "192.151.0.2");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myips.Add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Bernica</a:t>
            </a:r>
            <a:r>
              <a:rPr lang="en-US" sz="1600" dirty="0">
                <a:latin typeface="Consolas" panose="020B0609020204030204" pitchFamily="49" charset="0"/>
              </a:rPr>
              <a:t>", "192.151.0.3");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("IP </a:t>
            </a:r>
            <a:r>
              <a:rPr lang="en-US" sz="1600" dirty="0" err="1">
                <a:latin typeface="Consolas" panose="020B0609020204030204" pitchFamily="49" charset="0"/>
              </a:rPr>
              <a:t>cua</a:t>
            </a:r>
            <a:r>
              <a:rPr lang="en-US" sz="1600" dirty="0">
                <a:latin typeface="Consolas" panose="020B0609020204030204" pitchFamily="49" charset="0"/>
              </a:rPr>
              <a:t> Mike la: "+</a:t>
            </a:r>
            <a:r>
              <a:rPr lang="en-US" sz="1600" dirty="0" err="1">
                <a:latin typeface="Consolas" panose="020B0609020204030204" pitchFamily="49" charset="0"/>
              </a:rPr>
              <a:t>myips.Item</a:t>
            </a:r>
            <a:r>
              <a:rPr lang="en-US" sz="1600" dirty="0">
                <a:latin typeface="Consolas" panose="020B0609020204030204" pitchFamily="49" charset="0"/>
              </a:rPr>
              <a:t>("Mike"));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("\n key </a:t>
            </a:r>
            <a:r>
              <a:rPr lang="en-US" sz="1600" dirty="0" err="1">
                <a:latin typeface="Consolas" panose="020B0609020204030204" pitchFamily="49" charset="0"/>
              </a:rPr>
              <a:t>va</a:t>
            </a:r>
            <a:r>
              <a:rPr lang="en-US" sz="1600" dirty="0">
                <a:latin typeface="Consolas" panose="020B0609020204030204" pitchFamily="49" charset="0"/>
              </a:rPr>
              <a:t> value la:");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IDictionaryEnumerator</a:t>
            </a:r>
            <a:r>
              <a:rPr lang="en-US" sz="1600" dirty="0">
                <a:latin typeface="Consolas" panose="020B0609020204030204" pitchFamily="49" charset="0"/>
              </a:rPr>
              <a:t> e = </a:t>
            </a:r>
            <a:r>
              <a:rPr lang="en-US" sz="1600" dirty="0" err="1">
                <a:latin typeface="Consolas" panose="020B0609020204030204" pitchFamily="49" charset="0"/>
              </a:rPr>
              <a:t>myips.GetEnumerator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while(</a:t>
            </a:r>
            <a:r>
              <a:rPr lang="en-US" sz="1600" dirty="0" err="1">
                <a:latin typeface="Consolas" panose="020B0609020204030204" pitchFamily="49" charset="0"/>
              </a:rPr>
              <a:t>e.MoveNext</a:t>
            </a:r>
            <a:r>
              <a:rPr lang="en-US" sz="1600" dirty="0">
                <a:latin typeface="Consolas" panose="020B0609020204030204" pitchFamily="49" charset="0"/>
              </a:rPr>
              <a:t>())</a:t>
            </a:r>
          </a:p>
          <a:p>
            <a:pPr marL="0" indent="0" algn="r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("key={0},value={1}",</a:t>
            </a:r>
            <a:r>
              <a:rPr lang="en-US" sz="1600" dirty="0" err="1">
                <a:latin typeface="Consolas" panose="020B0609020204030204" pitchFamily="49" charset="0"/>
              </a:rPr>
              <a:t>e.Key,e.Value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4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Điển (Dictionary)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F4EE4-A512-4942-BE99-9B9FBFCC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2537926"/>
            <a:ext cx="11737910" cy="417078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&lt;string, int&gt;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mcmillan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KeyValuePair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&lt;string, int&gt;("McMillan", 99);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Dictionary&lt;?,?&gt;: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string,string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myips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new Dictionary&lt;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string,string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myips.Add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(“Mike”, “192.155.12.1”);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SortedList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SortedList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myips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SortedList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hoặc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SortedDictionary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myips.Add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("Mike", "192.155.12.1");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myips.Add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(“David", "192.155.12.2");</a:t>
            </a:r>
          </a:p>
          <a:p>
            <a:pPr marL="0" indent="0" algn="ctr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Điển (Dictionary)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850B-57A2-464E-8527-AF6DC9D4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2528596"/>
            <a:ext cx="10580913" cy="4217436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static void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Dictionary</a:t>
            </a:r>
            <a:r>
              <a:rPr lang="en-US" sz="2000" dirty="0">
                <a:latin typeface="Consolas" panose="020B0609020204030204" pitchFamily="49" charset="0"/>
              </a:rPr>
              <a:t>&lt;string, string&gt;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b="1" dirty="0">
                <a:latin typeface="Consolas" panose="020B0609020204030204" pitchFamily="49" charset="0"/>
              </a:rPr>
              <a:t>Dictionary</a:t>
            </a:r>
            <a:r>
              <a:rPr lang="en-US" sz="2000" dirty="0"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myips.Add</a:t>
            </a:r>
            <a:r>
              <a:rPr lang="en-US" sz="2000" dirty="0">
                <a:latin typeface="Consolas" panose="020B0609020204030204" pitchFamily="49" charset="0"/>
              </a:rPr>
              <a:t>("Mike", "192.151.0.1");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myips.Add</a:t>
            </a:r>
            <a:r>
              <a:rPr lang="en-US" sz="2000" dirty="0">
                <a:latin typeface="Consolas" panose="020B0609020204030204" pitchFamily="49" charset="0"/>
              </a:rPr>
              <a:t>("David", "192.151.0.2");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["</a:t>
            </a:r>
            <a:r>
              <a:rPr lang="en-US" sz="2000" dirty="0" err="1">
                <a:latin typeface="Consolas" panose="020B0609020204030204" pitchFamily="49" charset="0"/>
              </a:rPr>
              <a:t>Bernica</a:t>
            </a:r>
            <a:r>
              <a:rPr lang="en-US" sz="2000" dirty="0">
                <a:latin typeface="Consolas" panose="020B0609020204030204" pitchFamily="49" charset="0"/>
              </a:rPr>
              <a:t>"] = "192.151.0.3";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("\</a:t>
            </a:r>
            <a:r>
              <a:rPr lang="en-US" sz="2000" dirty="0" err="1">
                <a:latin typeface="Consolas" panose="020B0609020204030204" pitchFamily="49" charset="0"/>
              </a:rPr>
              <a:t>nDanh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sach</a:t>
            </a:r>
            <a:r>
              <a:rPr lang="en-US" sz="2000" dirty="0">
                <a:latin typeface="Consolas" panose="020B0609020204030204" pitchFamily="49" charset="0"/>
              </a:rPr>
              <a:t> key </a:t>
            </a:r>
            <a:r>
              <a:rPr lang="en-US" sz="2000" dirty="0" err="1">
                <a:latin typeface="Consolas" panose="020B0609020204030204" pitchFamily="49" charset="0"/>
              </a:rPr>
              <a:t>va</a:t>
            </a:r>
            <a:r>
              <a:rPr lang="en-US" sz="2000" dirty="0">
                <a:latin typeface="Consolas" panose="020B0609020204030204" pitchFamily="49" charset="0"/>
              </a:rPr>
              <a:t> value la:");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foreach(</a:t>
            </a:r>
            <a:r>
              <a:rPr lang="en-US" sz="2000" b="1" dirty="0" err="1">
                <a:latin typeface="Consolas" panose="020B0609020204030204" pitchFamily="49" charset="0"/>
              </a:rPr>
              <a:t>KeyValuePair</a:t>
            </a:r>
            <a:r>
              <a:rPr lang="en-US" sz="2000" dirty="0">
                <a:latin typeface="Consolas" panose="020B0609020204030204" pitchFamily="49" charset="0"/>
              </a:rPr>
              <a:t>&lt;string, string&gt; </a:t>
            </a:r>
            <a:r>
              <a:rPr lang="en-US" sz="2000" dirty="0" err="1">
                <a:latin typeface="Consolas" panose="020B0609020204030204" pitchFamily="49" charset="0"/>
              </a:rPr>
              <a:t>kvp</a:t>
            </a:r>
            <a:r>
              <a:rPr lang="en-US" sz="2000" dirty="0"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("key={0}, value={1}", </a:t>
            </a:r>
            <a:r>
              <a:rPr lang="en-US" sz="2000" dirty="0" err="1">
                <a:latin typeface="Consolas" panose="020B0609020204030204" pitchFamily="49" charset="0"/>
              </a:rPr>
              <a:t>kvp.Key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kvp.Value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0C2D8-F474-4E4E-8144-37E99165000F}"/>
              </a:ext>
            </a:extLst>
          </p:cNvPr>
          <p:cNvSpPr txBox="1"/>
          <p:nvPr/>
        </p:nvSpPr>
        <p:spPr>
          <a:xfrm>
            <a:off x="8808098" y="3664591"/>
            <a:ext cx="3265715" cy="15388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C000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la: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key=Mike, value=192.151.0.1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key=David, value=192.151.0.2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Bernica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value=192.151.-.3</a:t>
            </a:r>
          </a:p>
        </p:txBody>
      </p:sp>
    </p:spTree>
    <p:extLst>
      <p:ext uri="{BB962C8B-B14F-4D97-AF65-F5344CB8AC3E}">
        <p14:creationId xmlns:p14="http://schemas.microsoft.com/office/powerpoint/2010/main" val="11903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Điển (Dictionary)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850B-57A2-464E-8527-AF6DC9D4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2528596"/>
            <a:ext cx="10580913" cy="4217436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static void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SortedList</a:t>
            </a:r>
            <a:r>
              <a:rPr lang="en-US" sz="2000" dirty="0">
                <a:latin typeface="Consolas" panose="020B0609020204030204" pitchFamily="49" charset="0"/>
              </a:rPr>
              <a:t>&lt;string, string&gt;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</a:rPr>
              <a:t>SortedList</a:t>
            </a:r>
            <a:r>
              <a:rPr lang="en-US" sz="2000" dirty="0">
                <a:latin typeface="Consolas" panose="020B0609020204030204" pitchFamily="49" charset="0"/>
              </a:rPr>
              <a:t>&lt;string, string&gt;();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myips.Add</a:t>
            </a:r>
            <a:r>
              <a:rPr lang="en-US" sz="2000" dirty="0">
                <a:latin typeface="Consolas" panose="020B0609020204030204" pitchFamily="49" charset="0"/>
              </a:rPr>
              <a:t>("Mike", "192.151.0.1");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myips.Add</a:t>
            </a:r>
            <a:r>
              <a:rPr lang="en-US" sz="2000" dirty="0">
                <a:latin typeface="Consolas" panose="020B0609020204030204" pitchFamily="49" charset="0"/>
              </a:rPr>
              <a:t>("David", "192.151.0.2");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["</a:t>
            </a:r>
            <a:r>
              <a:rPr lang="en-US" sz="2000" dirty="0" err="1">
                <a:latin typeface="Consolas" panose="020B0609020204030204" pitchFamily="49" charset="0"/>
              </a:rPr>
              <a:t>Bernica</a:t>
            </a:r>
            <a:r>
              <a:rPr lang="en-US" sz="2000" dirty="0">
                <a:latin typeface="Consolas" panose="020B0609020204030204" pitchFamily="49" charset="0"/>
              </a:rPr>
              <a:t>"] = "192.151.0.3";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("\</a:t>
            </a:r>
            <a:r>
              <a:rPr lang="en-US" sz="2000" dirty="0" err="1">
                <a:latin typeface="Consolas" panose="020B0609020204030204" pitchFamily="49" charset="0"/>
              </a:rPr>
              <a:t>nDanh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sach</a:t>
            </a:r>
            <a:r>
              <a:rPr lang="en-US" sz="2000" dirty="0">
                <a:latin typeface="Consolas" panose="020B0609020204030204" pitchFamily="49" charset="0"/>
              </a:rPr>
              <a:t> key </a:t>
            </a:r>
            <a:r>
              <a:rPr lang="en-US" sz="2000" dirty="0" err="1">
                <a:latin typeface="Consolas" panose="020B0609020204030204" pitchFamily="49" charset="0"/>
              </a:rPr>
              <a:t>va</a:t>
            </a:r>
            <a:r>
              <a:rPr lang="en-US" sz="2000" dirty="0">
                <a:latin typeface="Consolas" panose="020B0609020204030204" pitchFamily="49" charset="0"/>
              </a:rPr>
              <a:t> value la:");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foreach(</a:t>
            </a:r>
            <a:r>
              <a:rPr lang="en-US" sz="2000" b="1" dirty="0" err="1">
                <a:latin typeface="Consolas" panose="020B0609020204030204" pitchFamily="49" charset="0"/>
              </a:rPr>
              <a:t>KeyValuePair</a:t>
            </a:r>
            <a:r>
              <a:rPr lang="en-US" sz="2000" dirty="0">
                <a:latin typeface="Consolas" panose="020B0609020204030204" pitchFamily="49" charset="0"/>
              </a:rPr>
              <a:t>&lt;string, string&gt; </a:t>
            </a:r>
            <a:r>
              <a:rPr lang="en-US" sz="2000" dirty="0" err="1">
                <a:latin typeface="Consolas" panose="020B0609020204030204" pitchFamily="49" charset="0"/>
              </a:rPr>
              <a:t>kvp</a:t>
            </a:r>
            <a:r>
              <a:rPr lang="en-US" sz="2000" dirty="0">
                <a:latin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</a:rPr>
              <a:t>myips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("key={0}, value={1}", </a:t>
            </a:r>
            <a:r>
              <a:rPr lang="en-US" sz="2000" dirty="0" err="1">
                <a:latin typeface="Consolas" panose="020B0609020204030204" pitchFamily="49" charset="0"/>
              </a:rPr>
              <a:t>kvp.Key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kvp.Value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0C2D8-F474-4E4E-8144-37E99165000F}"/>
              </a:ext>
            </a:extLst>
          </p:cNvPr>
          <p:cNvSpPr txBox="1"/>
          <p:nvPr/>
        </p:nvSpPr>
        <p:spPr>
          <a:xfrm>
            <a:off x="8727231" y="3580616"/>
            <a:ext cx="3309259" cy="15388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FFC000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la: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</a:t>
            </a:r>
            <a:r>
              <a:rPr lang="en-US" sz="16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ernica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value=192.151.0.3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avid, value=192.151.0.2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key=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ike, value=192.151.0.1</a:t>
            </a:r>
          </a:p>
        </p:txBody>
      </p:sp>
    </p:spTree>
    <p:extLst>
      <p:ext uri="{BB962C8B-B14F-4D97-AF65-F5344CB8AC3E}">
        <p14:creationId xmlns:p14="http://schemas.microsoft.com/office/powerpoint/2010/main" val="115786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ảng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ăm (Hash-Table)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2519465"/>
            <a:ext cx="7521490" cy="3927988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(hash function).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băm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CSDL,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đệm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v.v.</a:t>
            </a:r>
            <a:endParaRPr lang="vi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Hash table - Wikipedia">
            <a:extLst>
              <a:ext uri="{FF2B5EF4-FFF2-40B4-BE49-F238E27FC236}">
                <a16:creationId xmlns:a16="http://schemas.microsoft.com/office/drawing/2014/main" id="{8E72F225-05D8-4B26-A386-13BD5C036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" r="3963"/>
          <a:stretch/>
        </p:blipFill>
        <p:spPr bwMode="auto">
          <a:xfrm>
            <a:off x="7764681" y="2886194"/>
            <a:ext cx="43709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ảng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ăm (Hash-Table)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65721-1120-4868-86D1-0C65E35DCB32}"/>
              </a:ext>
            </a:extLst>
          </p:cNvPr>
          <p:cNvSpPr txBox="1"/>
          <p:nvPr/>
        </p:nvSpPr>
        <p:spPr>
          <a:xfrm>
            <a:off x="88664" y="2444619"/>
            <a:ext cx="553998" cy="4282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BucketHash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8711" y="4447822"/>
            <a:ext cx="1354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EE139-A2ED-4081-BBA4-8CC28178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20" y="2444619"/>
            <a:ext cx="10974330" cy="434806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System.Collections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BucketHash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private const int SIZE = 10;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[] data;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</a:t>
            </a:r>
            <a:r>
              <a:rPr lang="en-US" sz="1600" dirty="0" err="1">
                <a:latin typeface="Consolas" panose="020B0609020204030204" pitchFamily="49" charset="0"/>
              </a:rPr>
              <a:t>BucketHash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data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[SIZE];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for(int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&lt;=SIZE-1;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data[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new </a:t>
            </a:r>
            <a:r>
              <a:rPr lang="en-US" sz="1600" dirty="0" err="1">
                <a:latin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</a:rPr>
              <a:t>(4);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int </a:t>
            </a:r>
            <a:r>
              <a:rPr lang="en-US" sz="1600" b="1" dirty="0">
                <a:latin typeface="Consolas" panose="020B0609020204030204" pitchFamily="49" charset="0"/>
              </a:rPr>
              <a:t>Hash</a:t>
            </a:r>
            <a:r>
              <a:rPr lang="en-US" sz="1600" dirty="0">
                <a:latin typeface="Consolas" panose="020B0609020204030204" pitchFamily="49" charset="0"/>
              </a:rPr>
              <a:t>(string s){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//hash function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long tot = 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char[] </a:t>
            </a:r>
            <a:r>
              <a:rPr lang="en-US" sz="1600" dirty="0" err="1">
                <a:latin typeface="Consolas" panose="020B0609020204030204" pitchFamily="49" charset="0"/>
              </a:rPr>
              <a:t>chararray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chararray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s.ToCharArray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for(int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&lt;=s.Length-1;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tot+=37*tot+(int)</a:t>
            </a:r>
            <a:r>
              <a:rPr lang="en-US" sz="1600" dirty="0" err="1">
                <a:latin typeface="Consolas" panose="020B0609020204030204" pitchFamily="49" charset="0"/>
              </a:rPr>
              <a:t>chararray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tot=</a:t>
            </a:r>
            <a:r>
              <a:rPr lang="en-US" sz="1600" dirty="0" err="1">
                <a:latin typeface="Consolas" panose="020B0609020204030204" pitchFamily="49" charset="0"/>
              </a:rPr>
              <a:t>tot%data.GetUpperBound</a:t>
            </a:r>
            <a:r>
              <a:rPr lang="en-US" sz="1600" dirty="0">
                <a:latin typeface="Consolas" panose="020B0609020204030204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if(tot&lt;0)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tot+=</a:t>
            </a:r>
            <a:r>
              <a:rPr lang="en-US" sz="1600" dirty="0" err="1">
                <a:latin typeface="Consolas" panose="020B0609020204030204" pitchFamily="49" charset="0"/>
              </a:rPr>
              <a:t>data.GetUpperBound</a:t>
            </a:r>
            <a:r>
              <a:rPr lang="en-US" sz="1600" dirty="0">
                <a:latin typeface="Consolas" panose="020B0609020204030204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 (int)tot;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void Insert(string item){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 = Hash(item);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if(!data[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].Contains(item))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data[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].Add(item);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void Remove(string item){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 = Hash(item);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if(data[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].Contains(item))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data[</a:t>
            </a:r>
            <a:r>
              <a:rPr lang="en-US" sz="1600" dirty="0" err="1">
                <a:latin typeface="Consolas" panose="020B0609020204030204" pitchFamily="49" charset="0"/>
              </a:rPr>
              <a:t>hash_value</a:t>
            </a:r>
            <a:r>
              <a:rPr lang="en-US" sz="1600" dirty="0">
                <a:latin typeface="Consolas" panose="020B0609020204030204" pitchFamily="49" charset="0"/>
              </a:rPr>
              <a:t>].Remove(item);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55BB5-A5C0-4264-9A82-3ECB9FE93061}"/>
              </a:ext>
            </a:extLst>
          </p:cNvPr>
          <p:cNvCxnSpPr/>
          <p:nvPr/>
        </p:nvCxnSpPr>
        <p:spPr>
          <a:xfrm>
            <a:off x="6326161" y="2444619"/>
            <a:ext cx="0" cy="4348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4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1317</Words>
  <Application>Microsoft Macintosh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Chương 7: Các cấu Từ điển (Dictionary) và bảng băm (Hash-Table)</vt:lpstr>
      <vt:lpstr>7.1. Cấu Trúc Từ Điển (Dictionary)</vt:lpstr>
      <vt:lpstr>7.1. Cấu Trúc Từ Điển (Dictionary)</vt:lpstr>
      <vt:lpstr>7.1. Cấu Trúc Từ Điển (Dictionary)</vt:lpstr>
      <vt:lpstr>7.1. Cấu Trúc Từ Điển (Dictionary)</vt:lpstr>
      <vt:lpstr>7.1. Cấu Trúc Từ Điển (Dictionary)</vt:lpstr>
      <vt:lpstr>7.2. Cấu Trúc Bảng Băm (Hash-Table)</vt:lpstr>
      <vt:lpstr>7.2. Cấu Trúc Bảng Băm (Hash-Table)</vt:lpstr>
      <vt:lpstr>7.2. Cấu Trúc Bảng Băm (Hash-Table)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47</cp:revision>
  <dcterms:created xsi:type="dcterms:W3CDTF">2020-10-17T10:42:35Z</dcterms:created>
  <dcterms:modified xsi:type="dcterms:W3CDTF">2022-10-04T16:21:04Z</dcterms:modified>
</cp:coreProperties>
</file>