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3" r:id="rId7"/>
    <p:sldId id="260" r:id="rId8"/>
    <p:sldId id="266" r:id="rId9"/>
    <p:sldId id="267" r:id="rId10"/>
    <p:sldId id="265" r:id="rId11"/>
    <p:sldId id="274" r:id="rId12"/>
    <p:sldId id="264" r:id="rId13"/>
    <p:sldId id="269" r:id="rId14"/>
    <p:sldId id="272" r:id="rId15"/>
    <p:sldId id="268" r:id="rId16"/>
    <p:sldId id="273"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7PmUlEGBQ3FgpD6DEmuVQ==" hashData="3mUbpu8pGHB8sjdJqvxC7RIIn24GZdK//VchgjXyRn+IIrHaYz7agm1UOVQCC74OuozjLMJzwFuxImuLyrEvs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73"/>
    <p:restoredTop sz="95896" autoAdjust="0"/>
  </p:normalViewPr>
  <p:slideViewPr>
    <p:cSldViewPr snapToGrid="0">
      <p:cViewPr varScale="1">
        <p:scale>
          <a:sx n="104" d="100"/>
          <a:sy n="104" d="100"/>
        </p:scale>
        <p:origin x="23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g Ngoc Hoang Thanh" userId="13e7a03477e24249" providerId="LiveId" clId="{F63B25D0-76EC-2641-A01C-D38EBA9CAAC9}"/>
    <pc:docChg chg="undo custSel addSld modSld">
      <pc:chgData name="Dang Ngoc Hoang Thanh" userId="13e7a03477e24249" providerId="LiveId" clId="{F63B25D0-76EC-2641-A01C-D38EBA9CAAC9}" dt="2022-11-28T01:47:56.350" v="299" actId="20577"/>
      <pc:docMkLst>
        <pc:docMk/>
      </pc:docMkLst>
      <pc:sldChg chg="modSp mod">
        <pc:chgData name="Dang Ngoc Hoang Thanh" userId="13e7a03477e24249" providerId="LiveId" clId="{F63B25D0-76EC-2641-A01C-D38EBA9CAAC9}" dt="2022-11-27T14:16:54.398" v="129" actId="207"/>
        <pc:sldMkLst>
          <pc:docMk/>
          <pc:sldMk cId="2452251148" sldId="263"/>
        </pc:sldMkLst>
        <pc:spChg chg="mod">
          <ac:chgData name="Dang Ngoc Hoang Thanh" userId="13e7a03477e24249" providerId="LiveId" clId="{F63B25D0-76EC-2641-A01C-D38EBA9CAAC9}" dt="2022-11-27T14:16:54.398" v="129" actId="207"/>
          <ac:spMkLst>
            <pc:docMk/>
            <pc:sldMk cId="2452251148" sldId="263"/>
            <ac:spMk id="3" creationId="{7CDF0F05-3D1A-42A4-B752-5F1515C90BEC}"/>
          </ac:spMkLst>
        </pc:spChg>
        <pc:spChg chg="mod">
          <ac:chgData name="Dang Ngoc Hoang Thanh" userId="13e7a03477e24249" providerId="LiveId" clId="{F63B25D0-76EC-2641-A01C-D38EBA9CAAC9}" dt="2022-11-27T14:15:58.296" v="100" actId="1035"/>
          <ac:spMkLst>
            <pc:docMk/>
            <pc:sldMk cId="2452251148" sldId="263"/>
            <ac:spMk id="5" creationId="{119F8EF7-E1AF-414D-A53B-DE613FE52D1B}"/>
          </ac:spMkLst>
        </pc:spChg>
        <pc:spChg chg="mod">
          <ac:chgData name="Dang Ngoc Hoang Thanh" userId="13e7a03477e24249" providerId="LiveId" clId="{F63B25D0-76EC-2641-A01C-D38EBA9CAAC9}" dt="2022-11-27T14:16:34.002" v="110" actId="20577"/>
          <ac:spMkLst>
            <pc:docMk/>
            <pc:sldMk cId="2452251148" sldId="263"/>
            <ac:spMk id="11" creationId="{4C0E0D17-9E9D-47CE-8352-3DCFE001CCAA}"/>
          </ac:spMkLst>
        </pc:spChg>
      </pc:sldChg>
      <pc:sldChg chg="modSp mod">
        <pc:chgData name="Dang Ngoc Hoang Thanh" userId="13e7a03477e24249" providerId="LiveId" clId="{F63B25D0-76EC-2641-A01C-D38EBA9CAAC9}" dt="2022-11-27T14:40:22.626" v="286" actId="207"/>
        <pc:sldMkLst>
          <pc:docMk/>
          <pc:sldMk cId="180781622" sldId="265"/>
        </pc:sldMkLst>
        <pc:spChg chg="mod">
          <ac:chgData name="Dang Ngoc Hoang Thanh" userId="13e7a03477e24249" providerId="LiveId" clId="{F63B25D0-76EC-2641-A01C-D38EBA9CAAC9}" dt="2022-11-27T14:40:22.626" v="286" actId="207"/>
          <ac:spMkLst>
            <pc:docMk/>
            <pc:sldMk cId="180781622" sldId="265"/>
            <ac:spMk id="3" creationId="{7CDF0F05-3D1A-42A4-B752-5F1515C90BEC}"/>
          </ac:spMkLst>
        </pc:spChg>
      </pc:sldChg>
      <pc:sldChg chg="modSp mod">
        <pc:chgData name="Dang Ngoc Hoang Thanh" userId="13e7a03477e24249" providerId="LiveId" clId="{F63B25D0-76EC-2641-A01C-D38EBA9CAAC9}" dt="2022-11-27T14:19:44.215" v="179" actId="20577"/>
        <pc:sldMkLst>
          <pc:docMk/>
          <pc:sldMk cId="4202486724" sldId="266"/>
        </pc:sldMkLst>
        <pc:spChg chg="mod">
          <ac:chgData name="Dang Ngoc Hoang Thanh" userId="13e7a03477e24249" providerId="LiveId" clId="{F63B25D0-76EC-2641-A01C-D38EBA9CAAC9}" dt="2022-11-27T14:19:44.215" v="179" actId="20577"/>
          <ac:spMkLst>
            <pc:docMk/>
            <pc:sldMk cId="4202486724" sldId="266"/>
            <ac:spMk id="3" creationId="{7CDF0F05-3D1A-42A4-B752-5F1515C90BEC}"/>
          </ac:spMkLst>
        </pc:spChg>
      </pc:sldChg>
      <pc:sldChg chg="modSp mod">
        <pc:chgData name="Dang Ngoc Hoang Thanh" userId="13e7a03477e24249" providerId="LiveId" clId="{F63B25D0-76EC-2641-A01C-D38EBA9CAAC9}" dt="2022-11-27T14:37:54.450" v="277" actId="2711"/>
        <pc:sldMkLst>
          <pc:docMk/>
          <pc:sldMk cId="3292973543" sldId="273"/>
        </pc:sldMkLst>
        <pc:spChg chg="mod">
          <ac:chgData name="Dang Ngoc Hoang Thanh" userId="13e7a03477e24249" providerId="LiveId" clId="{F63B25D0-76EC-2641-A01C-D38EBA9CAAC9}" dt="2022-11-27T14:37:54.450" v="277" actId="2711"/>
          <ac:spMkLst>
            <pc:docMk/>
            <pc:sldMk cId="3292973543" sldId="273"/>
            <ac:spMk id="5" creationId="{37BE10C2-8C4E-4BF4-833F-8FEA57B96FF1}"/>
          </ac:spMkLst>
        </pc:spChg>
      </pc:sldChg>
      <pc:sldChg chg="addSp modSp add mod">
        <pc:chgData name="Dang Ngoc Hoang Thanh" userId="13e7a03477e24249" providerId="LiveId" clId="{F63B25D0-76EC-2641-A01C-D38EBA9CAAC9}" dt="2022-11-28T01:47:56.350" v="299" actId="20577"/>
        <pc:sldMkLst>
          <pc:docMk/>
          <pc:sldMk cId="1112119841" sldId="274"/>
        </pc:sldMkLst>
        <pc:spChg chg="mod">
          <ac:chgData name="Dang Ngoc Hoang Thanh" userId="13e7a03477e24249" providerId="LiveId" clId="{F63B25D0-76EC-2641-A01C-D38EBA9CAAC9}" dt="2022-11-28T01:47:56.350" v="299" actId="20577"/>
          <ac:spMkLst>
            <pc:docMk/>
            <pc:sldMk cId="1112119841" sldId="274"/>
            <ac:spMk id="3" creationId="{7CDF0F05-3D1A-42A4-B752-5F1515C90BEC}"/>
          </ac:spMkLst>
        </pc:spChg>
        <pc:spChg chg="mod">
          <ac:chgData name="Dang Ngoc Hoang Thanh" userId="13e7a03477e24249" providerId="LiveId" clId="{F63B25D0-76EC-2641-A01C-D38EBA9CAAC9}" dt="2022-11-27T14:23:10.766" v="232" actId="1076"/>
          <ac:spMkLst>
            <pc:docMk/>
            <pc:sldMk cId="1112119841" sldId="274"/>
            <ac:spMk id="6" creationId="{EC0B4E61-0A19-4A96-A21C-C8D111167C79}"/>
          </ac:spMkLst>
        </pc:spChg>
        <pc:picChg chg="add mod">
          <ac:chgData name="Dang Ngoc Hoang Thanh" userId="13e7a03477e24249" providerId="LiveId" clId="{F63B25D0-76EC-2641-A01C-D38EBA9CAAC9}" dt="2022-11-27T14:27:35.277" v="276" actId="1035"/>
          <ac:picMkLst>
            <pc:docMk/>
            <pc:sldMk cId="1112119841" sldId="274"/>
            <ac:picMk id="5" creationId="{00928F15-879E-8C77-E55A-E070A3A1E078}"/>
          </ac:picMkLst>
        </pc:picChg>
        <pc:cxnChg chg="mod">
          <ac:chgData name="Dang Ngoc Hoang Thanh" userId="13e7a03477e24249" providerId="LiveId" clId="{F63B25D0-76EC-2641-A01C-D38EBA9CAAC9}" dt="2022-11-27T14:25:59.974" v="268" actId="1037"/>
          <ac:cxnSpMkLst>
            <pc:docMk/>
            <pc:sldMk cId="1112119841" sldId="274"/>
            <ac:cxnSpMk id="9" creationId="{2D49C8A6-4CCF-4EC2-8616-905F6F69B00D}"/>
          </ac:cxnSpMkLst>
        </pc:cxnChg>
      </pc:sldChg>
    </pc:docChg>
  </pc:docChgLst>
  <pc:docChgLst>
    <pc:chgData name="Dang Ngoc Hoang Thanh" userId="13e7a03477e24249" providerId="LiveId" clId="{343584BF-BD64-5C4E-832C-40B876328803}"/>
    <pc:docChg chg="modSld">
      <pc:chgData name="Dang Ngoc Hoang Thanh" userId="13e7a03477e24249" providerId="LiveId" clId="{343584BF-BD64-5C4E-832C-40B876328803}" dt="2022-08-17T13:53:35.294" v="1"/>
      <pc:docMkLst>
        <pc:docMk/>
      </pc:docMkLst>
      <pc:sldChg chg="addSp delSp modSp">
        <pc:chgData name="Dang Ngoc Hoang Thanh" userId="13e7a03477e24249" providerId="LiveId" clId="{343584BF-BD64-5C4E-832C-40B876328803}" dt="2022-08-17T13:53:35.294" v="1"/>
        <pc:sldMkLst>
          <pc:docMk/>
          <pc:sldMk cId="3798766004" sldId="256"/>
        </pc:sldMkLst>
        <pc:picChg chg="add mod">
          <ac:chgData name="Dang Ngoc Hoang Thanh" userId="13e7a03477e24249" providerId="LiveId" clId="{343584BF-BD64-5C4E-832C-40B876328803}" dt="2022-08-17T13:53:35.294" v="1"/>
          <ac:picMkLst>
            <pc:docMk/>
            <pc:sldMk cId="3798766004" sldId="256"/>
            <ac:picMk id="2" creationId="{D0B09F7F-51F7-EB2E-38A0-E718197F5E1A}"/>
          </ac:picMkLst>
        </pc:picChg>
        <pc:picChg chg="del">
          <ac:chgData name="Dang Ngoc Hoang Thanh" userId="13e7a03477e24249" providerId="LiveId" clId="{343584BF-BD64-5C4E-832C-40B876328803}" dt="2022-08-17T13:53:34.134" v="0" actId="478"/>
          <ac:picMkLst>
            <pc:docMk/>
            <pc:sldMk cId="3798766004" sldId="256"/>
            <ac:picMk id="9" creationId="{1E68E628-9036-4EA8-8553-8F1F9A46A3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3EA0-E79F-42B7-900F-8FFF2E13C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D74F8-A154-4648-AFCF-ED3811B3D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212813-60B1-4978-A170-10D0ECE97090}"/>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5" name="Footer Placeholder 4">
            <a:extLst>
              <a:ext uri="{FF2B5EF4-FFF2-40B4-BE49-F238E27FC236}">
                <a16:creationId xmlns:a16="http://schemas.microsoft.com/office/drawing/2014/main" id="{9E200F63-A356-4F4F-8BAD-133DFDFDF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24C4C-119A-4800-8C64-D0BB77B212D4}"/>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81543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B6D5-36B5-4994-9E5C-40207A689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833F06-EF5F-48F8-8326-A07B531FB2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BC682-9DB1-48FF-B335-F9735FCE07E1}"/>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5" name="Footer Placeholder 4">
            <a:extLst>
              <a:ext uri="{FF2B5EF4-FFF2-40B4-BE49-F238E27FC236}">
                <a16:creationId xmlns:a16="http://schemas.microsoft.com/office/drawing/2014/main" id="{1E808B84-9513-4D9D-AAC1-39622776B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8A82C-818F-49F1-B2AC-61F453C9487E}"/>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97232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49842-CFA0-4DEB-822B-73B5ED042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F928A-D965-4C76-B00E-7C2351DCE1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B4294-A8BF-4E25-A881-70F6D6F1918A}"/>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5" name="Footer Placeholder 4">
            <a:extLst>
              <a:ext uri="{FF2B5EF4-FFF2-40B4-BE49-F238E27FC236}">
                <a16:creationId xmlns:a16="http://schemas.microsoft.com/office/drawing/2014/main" id="{C1D75BA7-9B8C-4D65-9466-C58DD091C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C02D0-F8DA-4F6C-926B-171AC363049B}"/>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1958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F5C7-0118-4106-B9A4-B7B03E6F6C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9811B-48DE-40A4-BC68-FB9BA340C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78BF6-57E4-4325-92B0-7641CFA199E2}"/>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5" name="Footer Placeholder 4">
            <a:extLst>
              <a:ext uri="{FF2B5EF4-FFF2-40B4-BE49-F238E27FC236}">
                <a16:creationId xmlns:a16="http://schemas.microsoft.com/office/drawing/2014/main" id="{6D47AF1E-7220-4782-B9B6-B1D1CFADB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6BD8B-F3C5-439B-8F2B-69FF36049204}"/>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60532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9A1E-88C4-47FD-A681-0A4E6840C8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D205EE-7FC1-4A40-A50D-6C72C3CD1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15F4BC-B56D-4F6B-A962-92185D209338}"/>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5" name="Footer Placeholder 4">
            <a:extLst>
              <a:ext uri="{FF2B5EF4-FFF2-40B4-BE49-F238E27FC236}">
                <a16:creationId xmlns:a16="http://schemas.microsoft.com/office/drawing/2014/main" id="{3D739ECD-5B18-4EC6-9EE2-4EC513BEA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AE9B9-F89F-4147-9FD8-439E1A9E1332}"/>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32478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CC9B-A465-4614-9778-9ABB18FA4D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36337-8DF5-4303-86C3-62E5244CA9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0AC26F-26F0-4EB2-A4CA-C87FAB5DA1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1ECA4-7C5C-4ABC-9CBE-7FF1B0E6C25A}"/>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6" name="Footer Placeholder 5">
            <a:extLst>
              <a:ext uri="{FF2B5EF4-FFF2-40B4-BE49-F238E27FC236}">
                <a16:creationId xmlns:a16="http://schemas.microsoft.com/office/drawing/2014/main" id="{E5E4D9D7-8016-4AA6-9BA0-4DDC617E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00FF9-9D7E-4C3C-8644-6E5751B9BF68}"/>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18042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A7D4-A3B0-4845-B2E2-B11E3DE1AF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0A15C-BB1D-4D3E-BD34-8F9A02B82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E84E53-0DFF-4E42-BBEB-E0222B9A6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7F56D0-07DB-459E-BE7F-467260B416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2E70C-68B2-4102-9D4F-FF5E6927BA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B61E65-BB9F-4BDD-89A7-620CBF3E4E4E}"/>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8" name="Footer Placeholder 7">
            <a:extLst>
              <a:ext uri="{FF2B5EF4-FFF2-40B4-BE49-F238E27FC236}">
                <a16:creationId xmlns:a16="http://schemas.microsoft.com/office/drawing/2014/main" id="{699E23E1-08DC-4FFF-855F-4EBB0F3FA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D5E7F6-7279-4AF9-BC53-D73E152E4717}"/>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129261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0D13-6084-42E5-AD0B-FEF7D800D2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27F5D7-C741-44AD-BD75-E60CFD3223CC}"/>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4" name="Footer Placeholder 3">
            <a:extLst>
              <a:ext uri="{FF2B5EF4-FFF2-40B4-BE49-F238E27FC236}">
                <a16:creationId xmlns:a16="http://schemas.microsoft.com/office/drawing/2014/main" id="{D3019A4A-9E5E-4FFB-BF28-92CB01EDBA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07ABFF-BE81-4D73-A687-E78A2E0B46BF}"/>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233925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D707C9-0551-4155-8EC5-00FE16AC1F00}"/>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3" name="Footer Placeholder 2">
            <a:extLst>
              <a:ext uri="{FF2B5EF4-FFF2-40B4-BE49-F238E27FC236}">
                <a16:creationId xmlns:a16="http://schemas.microsoft.com/office/drawing/2014/main" id="{7623C196-806A-4D06-856F-35FD86134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A0209C-1A77-462C-AD2C-CE2AB94F3ADF}"/>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94167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8A8A-65C6-4E00-861C-AF4F4E181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8F0A2B-DA91-410E-9F94-38FD9B143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42F77E-AB59-476B-A900-1BDD1777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214F6-92F2-4277-B970-D313EB653D2D}"/>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6" name="Footer Placeholder 5">
            <a:extLst>
              <a:ext uri="{FF2B5EF4-FFF2-40B4-BE49-F238E27FC236}">
                <a16:creationId xmlns:a16="http://schemas.microsoft.com/office/drawing/2014/main" id="{DC5382E2-1AD5-42AB-83EC-050F71AA6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84A3A1-B0D5-4D0A-B4CB-15B87D141E19}"/>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13166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7E34-59E8-4343-BBBE-FA4DDD32C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ABCE59-5065-45DB-8CDF-26A60E4B3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3DF6A-0706-4FA5-A742-87255C202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22F65-5604-4E26-9ECC-31BB9304363F}"/>
              </a:ext>
            </a:extLst>
          </p:cNvPr>
          <p:cNvSpPr>
            <a:spLocks noGrp="1"/>
          </p:cNvSpPr>
          <p:nvPr>
            <p:ph type="dt" sz="half" idx="10"/>
          </p:nvPr>
        </p:nvSpPr>
        <p:spPr/>
        <p:txBody>
          <a:bodyPr/>
          <a:lstStyle/>
          <a:p>
            <a:fld id="{5F2FC0C7-F57A-4EB8-B432-F277FFCFE8ED}" type="datetimeFigureOut">
              <a:rPr lang="en-US" smtClean="0"/>
              <a:t>11/28/22</a:t>
            </a:fld>
            <a:endParaRPr lang="en-US"/>
          </a:p>
        </p:txBody>
      </p:sp>
      <p:sp>
        <p:nvSpPr>
          <p:cNvPr id="6" name="Footer Placeholder 5">
            <a:extLst>
              <a:ext uri="{FF2B5EF4-FFF2-40B4-BE49-F238E27FC236}">
                <a16:creationId xmlns:a16="http://schemas.microsoft.com/office/drawing/2014/main" id="{2E2EA29F-51CF-41EB-92D5-AB929A50D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2DA23-3590-4193-9B70-613F0B8F0C6C}"/>
              </a:ext>
            </a:extLst>
          </p:cNvPr>
          <p:cNvSpPr>
            <a:spLocks noGrp="1"/>
          </p:cNvSpPr>
          <p:nvPr>
            <p:ph type="sldNum" sz="quarter" idx="12"/>
          </p:nvPr>
        </p:nvSpPr>
        <p:spPr/>
        <p:txBody>
          <a:bodyPr/>
          <a:lstStyle/>
          <a:p>
            <a:fld id="{CE6DD343-7542-474F-978D-1C3F085A7A18}" type="slidenum">
              <a:rPr lang="en-US" smtClean="0"/>
              <a:t>‹#›</a:t>
            </a:fld>
            <a:endParaRPr lang="en-US"/>
          </a:p>
        </p:txBody>
      </p:sp>
    </p:spTree>
    <p:extLst>
      <p:ext uri="{BB962C8B-B14F-4D97-AF65-F5344CB8AC3E}">
        <p14:creationId xmlns:p14="http://schemas.microsoft.com/office/powerpoint/2010/main" val="354197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A847A2-8A05-4A4C-AD4E-3B2DF704D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D3FC15-8075-4FAA-85C6-F31FCA266B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00910-53D8-4C84-A6B2-882281F09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FC0C7-F57A-4EB8-B432-F277FFCFE8ED}" type="datetimeFigureOut">
              <a:rPr lang="en-US" smtClean="0"/>
              <a:t>11/28/22</a:t>
            </a:fld>
            <a:endParaRPr lang="en-US"/>
          </a:p>
        </p:txBody>
      </p:sp>
      <p:sp>
        <p:nvSpPr>
          <p:cNvPr id="5" name="Footer Placeholder 4">
            <a:extLst>
              <a:ext uri="{FF2B5EF4-FFF2-40B4-BE49-F238E27FC236}">
                <a16:creationId xmlns:a16="http://schemas.microsoft.com/office/drawing/2014/main" id="{4B957968-7D9F-42B6-ABFB-2D0EF7B98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E8A5D6-07A9-4AF3-AB83-DD88ACD15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DD343-7542-474F-978D-1C3F085A7A18}" type="slidenum">
              <a:rPr lang="en-US" smtClean="0"/>
              <a:t>‹#›</a:t>
            </a:fld>
            <a:endParaRPr lang="en-US"/>
          </a:p>
        </p:txBody>
      </p:sp>
    </p:spTree>
    <p:extLst>
      <p:ext uri="{BB962C8B-B14F-4D97-AF65-F5344CB8AC3E}">
        <p14:creationId xmlns:p14="http://schemas.microsoft.com/office/powerpoint/2010/main" val="339364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C227DD-6968-4652-A21A-9216EBEB0CA0}"/>
              </a:ext>
            </a:extLst>
          </p:cNvPr>
          <p:cNvSpPr>
            <a:spLocks noGrp="1"/>
          </p:cNvSpPr>
          <p:nvPr>
            <p:ph type="ctrTitle"/>
          </p:nvPr>
        </p:nvSpPr>
        <p:spPr/>
        <p:txBody>
          <a:bodyPr/>
          <a:lstStyle/>
          <a:p>
            <a:endParaRPr lang="en-US"/>
          </a:p>
        </p:txBody>
      </p:sp>
      <p:sp>
        <p:nvSpPr>
          <p:cNvPr id="7" name="Subtitle 6">
            <a:extLst>
              <a:ext uri="{FF2B5EF4-FFF2-40B4-BE49-F238E27FC236}">
                <a16:creationId xmlns:a16="http://schemas.microsoft.com/office/drawing/2014/main" id="{738E312D-1305-4033-B39C-E602C6D14319}"/>
              </a:ext>
            </a:extLst>
          </p:cNvPr>
          <p:cNvSpPr>
            <a:spLocks noGrp="1"/>
          </p:cNvSpPr>
          <p:nvPr>
            <p:ph type="subTitle" idx="1"/>
          </p:nvPr>
        </p:nvSpPr>
        <p:spPr/>
        <p:txBody>
          <a:bodyPr/>
          <a:lstStyle/>
          <a:p>
            <a:endParaRPr lang="en-US"/>
          </a:p>
        </p:txBody>
      </p:sp>
      <p:sp>
        <p:nvSpPr>
          <p:cNvPr id="11" name="Rectangle 10">
            <a:extLst>
              <a:ext uri="{FF2B5EF4-FFF2-40B4-BE49-F238E27FC236}">
                <a16:creationId xmlns:a16="http://schemas.microsoft.com/office/drawing/2014/main" id="{0B9616AB-EC6C-4213-AFD4-CE339C9D2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88A19E-2A9B-4653-AD7D-318ECD19F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7D2257-3646-49E8-AF53-BD5C7DB44D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14" name="Title 1">
            <a:extLst>
              <a:ext uri="{FF2B5EF4-FFF2-40B4-BE49-F238E27FC236}">
                <a16:creationId xmlns:a16="http://schemas.microsoft.com/office/drawing/2014/main" id="{C499693A-06DD-4334-8227-FFE5501D2804}"/>
              </a:ext>
            </a:extLst>
          </p:cNvPr>
          <p:cNvSpPr txBox="1">
            <a:spLocks/>
          </p:cNvSpPr>
          <p:nvPr/>
        </p:nvSpPr>
        <p:spPr>
          <a:xfrm>
            <a:off x="2481942" y="2076450"/>
            <a:ext cx="7371185" cy="1345134"/>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5600" b="1">
                <a:solidFill>
                  <a:srgbClr val="FFFFFF"/>
                </a:solidFill>
                <a:effectLst>
                  <a:outerShdw blurRad="38100" dist="38100" dir="2700000" algn="tl">
                    <a:srgbClr val="000000">
                      <a:alpha val="43137"/>
                    </a:srgbClr>
                  </a:outerShdw>
                </a:effectLst>
              </a:rPr>
              <a:t>CẤU TRÚC DỮ LIỆU &amp; GIẢI THUẬT</a:t>
            </a:r>
            <a:endParaRPr lang="en-US" sz="5600" b="1" dirty="0">
              <a:solidFill>
                <a:srgbClr val="FFFFFF"/>
              </a:solidFill>
              <a:effectLst>
                <a:outerShdw blurRad="38100" dist="38100" dir="2700000" algn="tl">
                  <a:srgbClr val="000000">
                    <a:alpha val="43137"/>
                  </a:srgbClr>
                </a:outerShdw>
              </a:effectLst>
            </a:endParaRPr>
          </a:p>
        </p:txBody>
      </p:sp>
      <p:sp>
        <p:nvSpPr>
          <p:cNvPr id="15" name="Subtitle 2">
            <a:extLst>
              <a:ext uri="{FF2B5EF4-FFF2-40B4-BE49-F238E27FC236}">
                <a16:creationId xmlns:a16="http://schemas.microsoft.com/office/drawing/2014/main" id="{022B454C-C8ED-4BB8-A820-A714C148CC65}"/>
              </a:ext>
            </a:extLst>
          </p:cNvPr>
          <p:cNvSpPr txBox="1">
            <a:spLocks/>
          </p:cNvSpPr>
          <p:nvPr/>
        </p:nvSpPr>
        <p:spPr>
          <a:xfrm>
            <a:off x="1171575" y="4473360"/>
            <a:ext cx="9469211" cy="156354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2200" b="1" dirty="0">
                <a:solidFill>
                  <a:srgbClr val="000000"/>
                </a:solidFill>
                <a:latin typeface="Calibri" panose="020F0502020204030204" pitchFamily="34" charset="0"/>
                <a:cs typeface="Calibri" panose="020F0502020204030204" pitchFamily="34" charset="0"/>
              </a:rPr>
              <a:t>GV: Đặng Ngọc Hoàng Thành.</a:t>
            </a:r>
          </a:p>
          <a:p>
            <a:r>
              <a:rPr lang="vi-VN" sz="2200" b="1" dirty="0">
                <a:solidFill>
                  <a:srgbClr val="000000"/>
                </a:solidFill>
                <a:latin typeface="Calibri" panose="020F0502020204030204" pitchFamily="34" charset="0"/>
                <a:cs typeface="Calibri" panose="020F0502020204030204" pitchFamily="34" charset="0"/>
              </a:rPr>
              <a:t>Khoa: Công </a:t>
            </a:r>
            <a:r>
              <a:rPr lang="vi-VN" sz="2200" b="1" dirty="0" err="1">
                <a:solidFill>
                  <a:srgbClr val="000000"/>
                </a:solidFill>
                <a:latin typeface="Calibri" panose="020F0502020204030204" pitchFamily="34" charset="0"/>
                <a:cs typeface="Calibri" panose="020F0502020204030204" pitchFamily="34" charset="0"/>
              </a:rPr>
              <a:t>nghệ</a:t>
            </a:r>
            <a:r>
              <a:rPr lang="vi-VN" sz="2200" b="1" dirty="0">
                <a:solidFill>
                  <a:srgbClr val="000000"/>
                </a:solidFill>
                <a:latin typeface="Calibri" panose="020F0502020204030204" pitchFamily="34" charset="0"/>
                <a:cs typeface="Calibri" panose="020F0502020204030204" pitchFamily="34" charset="0"/>
              </a:rPr>
              <a:t> Thông tin Kinh Doanh.</a:t>
            </a:r>
          </a:p>
          <a:p>
            <a:r>
              <a:rPr lang="vi-VN" sz="2200" b="1" dirty="0" err="1">
                <a:solidFill>
                  <a:srgbClr val="000000"/>
                </a:solidFill>
                <a:latin typeface="Calibri" panose="020F0502020204030204" pitchFamily="34" charset="0"/>
                <a:cs typeface="Calibri" panose="020F0502020204030204" pitchFamily="34" charset="0"/>
              </a:rPr>
              <a:t>Email</a:t>
            </a:r>
            <a:r>
              <a:rPr lang="vi-VN" sz="2200" b="1" dirty="0">
                <a:solidFill>
                  <a:srgbClr val="000000"/>
                </a:solidFill>
                <a:latin typeface="Calibri" panose="020F0502020204030204" pitchFamily="34" charset="0"/>
                <a:cs typeface="Calibri" panose="020F0502020204030204" pitchFamily="34" charset="0"/>
              </a:rPr>
              <a:t>: </a:t>
            </a:r>
            <a:r>
              <a:rPr lang="vi-VN" sz="2200" b="1" i="1" dirty="0">
                <a:solidFill>
                  <a:srgbClr val="000000"/>
                </a:solidFill>
                <a:latin typeface="Calibri" panose="020F0502020204030204" pitchFamily="34" charset="0"/>
                <a:cs typeface="Calibri" panose="020F0502020204030204" pitchFamily="34" charset="0"/>
              </a:rPr>
              <a:t>thanhdnh@ueh.edu.vn</a:t>
            </a:r>
            <a:endParaRPr lang="en-US" sz="2200" b="1" i="1" dirty="0">
              <a:solidFill>
                <a:srgbClr val="000000"/>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D0B09F7F-51F7-EB2E-38A0-E718197F5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0"/>
            <a:ext cx="1053629"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76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Các Thuật Toán Trên Đồ Thị</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Tìm</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kiếm</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149290" y="3032453"/>
            <a:ext cx="11933853" cy="3610944"/>
          </a:xfrm>
        </p:spPr>
        <p:txBody>
          <a:bodyPr numCol="2">
            <a:noAutofit/>
          </a:bodyPr>
          <a:lstStyle/>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public void </a:t>
            </a:r>
            <a:r>
              <a:rPr lang="en-US" sz="1800" dirty="0" err="1">
                <a:effectLst/>
                <a:latin typeface="Consolas" panose="020B0609020204030204" pitchFamily="49" charset="0"/>
                <a:ea typeface="Times New Roman" panose="02020603050405020304" pitchFamily="18" charset="0"/>
              </a:rPr>
              <a:t>BreadthFirstSearch</a:t>
            </a:r>
            <a:r>
              <a:rPr lang="en-US" sz="1800" dirty="0">
                <a:effectLst/>
                <a:latin typeface="Consolas" panose="020B0609020204030204" pitchFamily="49" charset="0"/>
                <a:ea typeface="Times New Roman" panose="02020603050405020304" pitchFamily="18" charset="0"/>
              </a:rPr>
              <a:t>(){</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Queue&lt;int&gt; </a:t>
            </a:r>
            <a:r>
              <a:rPr lang="en-US" sz="1800" dirty="0" err="1">
                <a:effectLst/>
                <a:latin typeface="Consolas" panose="020B0609020204030204" pitchFamily="49" charset="0"/>
                <a:ea typeface="Times New Roman" panose="02020603050405020304" pitchFamily="18" charset="0"/>
              </a:rPr>
              <a:t>gQueue</a:t>
            </a:r>
            <a:r>
              <a:rPr lang="en-US" sz="1800" dirty="0">
                <a:effectLst/>
                <a:latin typeface="Consolas" panose="020B0609020204030204" pitchFamily="49" charset="0"/>
                <a:ea typeface="Times New Roman" panose="02020603050405020304" pitchFamily="18" charset="0"/>
              </a:rPr>
              <a:t> = new Queue&lt;int&gt;();</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vertices[0].</a:t>
            </a:r>
            <a:r>
              <a:rPr lang="en-US" sz="1800" dirty="0" err="1">
                <a:effectLst/>
                <a:latin typeface="Consolas" panose="020B0609020204030204" pitchFamily="49" charset="0"/>
                <a:ea typeface="Times New Roman" panose="02020603050405020304" pitchFamily="18" charset="0"/>
              </a:rPr>
              <a:t>wasVisited</a:t>
            </a:r>
            <a:r>
              <a:rPr lang="en-US" sz="1800" dirty="0">
                <a:effectLst/>
                <a:latin typeface="Consolas" panose="020B0609020204030204" pitchFamily="49" charset="0"/>
                <a:ea typeface="Times New Roman" panose="02020603050405020304" pitchFamily="18" charset="0"/>
              </a:rPr>
              <a:t> = true;</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a:t>
            </a:r>
            <a:r>
              <a:rPr lang="en-US" sz="1800" dirty="0" err="1">
                <a:effectLst/>
                <a:latin typeface="Consolas" panose="020B0609020204030204" pitchFamily="49" charset="0"/>
                <a:ea typeface="Times New Roman" panose="02020603050405020304" pitchFamily="18" charset="0"/>
              </a:rPr>
              <a:t>ShowVertex</a:t>
            </a:r>
            <a:r>
              <a:rPr lang="en-US" sz="1800" dirty="0">
                <a:effectLst/>
                <a:latin typeface="Consolas" panose="020B0609020204030204" pitchFamily="49" charset="0"/>
                <a:ea typeface="Times New Roman" panose="02020603050405020304" pitchFamily="18" charset="0"/>
              </a:rPr>
              <a:t>(0);</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a:t>
            </a:r>
            <a:r>
              <a:rPr lang="en-US" sz="1800" dirty="0" err="1">
                <a:effectLst/>
                <a:latin typeface="Consolas" panose="020B0609020204030204" pitchFamily="49" charset="0"/>
                <a:ea typeface="Times New Roman" panose="02020603050405020304" pitchFamily="18" charset="0"/>
              </a:rPr>
              <a:t>gQueue.Enqueue</a:t>
            </a:r>
            <a:r>
              <a:rPr lang="en-US" sz="1800" dirty="0">
                <a:effectLst/>
                <a:latin typeface="Consolas" panose="020B0609020204030204" pitchFamily="49" charset="0"/>
                <a:ea typeface="Times New Roman" panose="02020603050405020304" pitchFamily="18" charset="0"/>
              </a:rPr>
              <a:t>(0);</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int vert1, vert2;</a:t>
            </a:r>
          </a:p>
          <a:p>
            <a:pPr marL="0" marR="0" lvl="0" indent="0">
              <a:lnSpc>
                <a:spcPct val="100000"/>
              </a:lnSpc>
              <a:spcBef>
                <a:spcPts val="200"/>
              </a:spcBef>
              <a:spcAft>
                <a:spcPts val="200"/>
              </a:spcAft>
              <a:buNone/>
            </a:pPr>
            <a:endParaRPr lang="en-US" sz="1800" dirty="0">
              <a:effectLst/>
              <a:latin typeface="Consolas" panose="020B0609020204030204" pitchFamily="49" charset="0"/>
              <a:ea typeface="Times New Roman" panose="02020603050405020304" pitchFamily="18" charset="0"/>
            </a:endParaRP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while (</a:t>
            </a:r>
            <a:r>
              <a:rPr lang="en-US" sz="1800" dirty="0" err="1">
                <a:effectLst/>
                <a:latin typeface="Consolas" panose="020B0609020204030204" pitchFamily="49" charset="0"/>
                <a:ea typeface="Times New Roman" panose="02020603050405020304" pitchFamily="18" charset="0"/>
              </a:rPr>
              <a:t>gQueue.Count</a:t>
            </a:r>
            <a:r>
              <a:rPr lang="en-US" sz="1800" dirty="0">
                <a:effectLst/>
                <a:latin typeface="Consolas" panose="020B0609020204030204" pitchFamily="49" charset="0"/>
                <a:ea typeface="Times New Roman" panose="02020603050405020304" pitchFamily="18" charset="0"/>
              </a:rPr>
              <a:t> &gt; 0)</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a:t>
            </a:r>
            <a:r>
              <a:rPr lang="en-US" sz="1800" b="1" dirty="0">
                <a:solidFill>
                  <a:srgbClr val="FFC000"/>
                </a:solidFill>
                <a:effectLst/>
                <a:latin typeface="Consolas" panose="020B0609020204030204" pitchFamily="49" charset="0"/>
                <a:ea typeface="Times New Roman" panose="02020603050405020304" pitchFamily="18" charset="0"/>
              </a:rPr>
              <a:t>{</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vert1 = </a:t>
            </a:r>
            <a:r>
              <a:rPr lang="en-US" sz="1800" dirty="0" err="1">
                <a:effectLst/>
                <a:latin typeface="Consolas" panose="020B0609020204030204" pitchFamily="49" charset="0"/>
                <a:ea typeface="Times New Roman" panose="02020603050405020304" pitchFamily="18" charset="0"/>
              </a:rPr>
              <a:t>gQueue.Dequeue</a:t>
            </a:r>
            <a:r>
              <a:rPr lang="en-US" sz="1800" dirty="0">
                <a:effectLst/>
                <a:latin typeface="Consolas" panose="020B0609020204030204" pitchFamily="49" charset="0"/>
                <a:ea typeface="Times New Roman" panose="02020603050405020304" pitchFamily="18" charset="0"/>
              </a:rPr>
              <a:t>();</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vert2 = </a:t>
            </a:r>
            <a:r>
              <a:rPr lang="en-US" sz="1800" dirty="0" err="1">
                <a:effectLst/>
                <a:latin typeface="Consolas" panose="020B0609020204030204" pitchFamily="49" charset="0"/>
                <a:ea typeface="Times New Roman" panose="02020603050405020304" pitchFamily="18" charset="0"/>
              </a:rPr>
              <a:t>GetAdjUnvisitedVertex</a:t>
            </a:r>
            <a:r>
              <a:rPr lang="en-US" sz="1800" dirty="0">
                <a:effectLst/>
                <a:latin typeface="Consolas" panose="020B0609020204030204" pitchFamily="49" charset="0"/>
                <a:ea typeface="Times New Roman" panose="02020603050405020304" pitchFamily="18" charset="0"/>
              </a:rPr>
              <a:t>(vert1);</a:t>
            </a:r>
          </a:p>
          <a:p>
            <a:pPr marL="0" marR="0" lvl="0" indent="0">
              <a:lnSpc>
                <a:spcPct val="100000"/>
              </a:lnSpc>
              <a:spcBef>
                <a:spcPts val="200"/>
              </a:spcBef>
              <a:spcAft>
                <a:spcPts val="200"/>
              </a:spcAft>
              <a:buNone/>
            </a:pPr>
            <a:endParaRPr lang="en-US" sz="1800" dirty="0">
              <a:effectLst/>
              <a:latin typeface="Consolas" panose="020B0609020204030204" pitchFamily="49" charset="0"/>
              <a:ea typeface="Times New Roman" panose="02020603050405020304" pitchFamily="18" charset="0"/>
            </a:endParaRP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while (vert2 != -1)</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a:t>
            </a:r>
            <a:r>
              <a:rPr lang="en-US" sz="1800" dirty="0">
                <a:solidFill>
                  <a:srgbClr val="0070C0"/>
                </a:solidFill>
                <a:effectLst/>
                <a:latin typeface="Consolas" panose="020B0609020204030204" pitchFamily="49" charset="0"/>
                <a:ea typeface="Times New Roman" panose="02020603050405020304" pitchFamily="18" charset="0"/>
              </a:rPr>
              <a:t>{</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vertices[vert2].</a:t>
            </a:r>
            <a:r>
              <a:rPr lang="en-US" sz="1800" dirty="0" err="1">
                <a:effectLst/>
                <a:latin typeface="Consolas" panose="020B0609020204030204" pitchFamily="49" charset="0"/>
                <a:ea typeface="Times New Roman" panose="02020603050405020304" pitchFamily="18" charset="0"/>
              </a:rPr>
              <a:t>wasVisited</a:t>
            </a:r>
            <a:r>
              <a:rPr lang="en-US" sz="1800" dirty="0">
                <a:effectLst/>
                <a:latin typeface="Consolas" panose="020B0609020204030204" pitchFamily="49" charset="0"/>
                <a:ea typeface="Times New Roman" panose="02020603050405020304" pitchFamily="18" charset="0"/>
              </a:rPr>
              <a:t> = true;</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a:t>
            </a:r>
            <a:r>
              <a:rPr lang="en-US" sz="1800" dirty="0" err="1">
                <a:effectLst/>
                <a:latin typeface="Consolas" panose="020B0609020204030204" pitchFamily="49" charset="0"/>
                <a:ea typeface="Times New Roman" panose="02020603050405020304" pitchFamily="18" charset="0"/>
              </a:rPr>
              <a:t>ShowVertex</a:t>
            </a:r>
            <a:r>
              <a:rPr lang="en-US" sz="1800" dirty="0">
                <a:effectLst/>
                <a:latin typeface="Consolas" panose="020B0609020204030204" pitchFamily="49" charset="0"/>
                <a:ea typeface="Times New Roman" panose="02020603050405020304" pitchFamily="18" charset="0"/>
              </a:rPr>
              <a:t>(vert2);</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a:t>
            </a:r>
            <a:r>
              <a:rPr lang="en-US" sz="1800" dirty="0" err="1">
                <a:effectLst/>
                <a:latin typeface="Consolas" panose="020B0609020204030204" pitchFamily="49" charset="0"/>
                <a:ea typeface="Times New Roman" panose="02020603050405020304" pitchFamily="18" charset="0"/>
              </a:rPr>
              <a:t>gQueue.Enqueue</a:t>
            </a:r>
            <a:r>
              <a:rPr lang="en-US" sz="1800" dirty="0">
                <a:effectLst/>
                <a:latin typeface="Consolas" panose="020B0609020204030204" pitchFamily="49" charset="0"/>
                <a:ea typeface="Times New Roman" panose="02020603050405020304" pitchFamily="18" charset="0"/>
              </a:rPr>
              <a:t>(vert2);</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vert2 = </a:t>
            </a:r>
            <a:r>
              <a:rPr lang="en-US" sz="1800" dirty="0" err="1">
                <a:effectLst/>
                <a:latin typeface="Consolas" panose="020B0609020204030204" pitchFamily="49" charset="0"/>
                <a:ea typeface="Times New Roman" panose="02020603050405020304" pitchFamily="18" charset="0"/>
              </a:rPr>
              <a:t>GetAdjUnvisitedVertex</a:t>
            </a:r>
            <a:r>
              <a:rPr lang="en-US" sz="1800" dirty="0">
                <a:effectLst/>
                <a:latin typeface="Consolas" panose="020B0609020204030204" pitchFamily="49" charset="0"/>
                <a:ea typeface="Times New Roman" panose="02020603050405020304" pitchFamily="18" charset="0"/>
              </a:rPr>
              <a:t>(vert1);</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a:t>
            </a:r>
            <a:r>
              <a:rPr lang="en-US" sz="1800" dirty="0">
                <a:solidFill>
                  <a:srgbClr val="0070C0"/>
                </a:solidFill>
                <a:effectLst/>
                <a:latin typeface="Consolas" panose="020B0609020204030204" pitchFamily="49" charset="0"/>
                <a:ea typeface="Times New Roman" panose="02020603050405020304" pitchFamily="18" charset="0"/>
              </a:rPr>
              <a:t> }</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a:t>
            </a:r>
            <a:r>
              <a:rPr lang="en-US" sz="1800" b="1" dirty="0">
                <a:solidFill>
                  <a:srgbClr val="FFC000"/>
                </a:solidFill>
                <a:effectLst/>
                <a:latin typeface="Consolas" panose="020B0609020204030204" pitchFamily="49" charset="0"/>
                <a:ea typeface="Times New Roman" panose="02020603050405020304" pitchFamily="18" charset="0"/>
              </a:rPr>
              <a:t>}</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for (int </a:t>
            </a:r>
            <a:r>
              <a:rPr lang="en-US" sz="1800" dirty="0" err="1">
                <a:effectLst/>
                <a:latin typeface="Consolas" panose="020B0609020204030204" pitchFamily="49" charset="0"/>
                <a:ea typeface="Times New Roman" panose="02020603050405020304" pitchFamily="18" charset="0"/>
              </a:rPr>
              <a:t>i</a:t>
            </a:r>
            <a:r>
              <a:rPr lang="en-US" sz="1800" dirty="0">
                <a:effectLst/>
                <a:latin typeface="Consolas" panose="020B0609020204030204" pitchFamily="49" charset="0"/>
                <a:ea typeface="Times New Roman" panose="02020603050405020304" pitchFamily="18" charset="0"/>
              </a:rPr>
              <a:t>=0; </a:t>
            </a:r>
            <a:r>
              <a:rPr lang="en-US" sz="1800" dirty="0" err="1">
                <a:effectLst/>
                <a:latin typeface="Consolas" panose="020B0609020204030204" pitchFamily="49" charset="0"/>
                <a:ea typeface="Times New Roman" panose="02020603050405020304" pitchFamily="18" charset="0"/>
              </a:rPr>
              <a:t>i</a:t>
            </a:r>
            <a:r>
              <a:rPr lang="en-US" sz="1800" dirty="0">
                <a:effectLst/>
                <a:latin typeface="Consolas" panose="020B0609020204030204" pitchFamily="49" charset="0"/>
                <a:ea typeface="Times New Roman" panose="02020603050405020304" pitchFamily="18" charset="0"/>
              </a:rPr>
              <a:t> &lt;= NUM_VERTICES - 1; </a:t>
            </a:r>
            <a:r>
              <a:rPr lang="en-US" sz="1800" dirty="0" err="1">
                <a:effectLst/>
                <a:latin typeface="Consolas" panose="020B0609020204030204" pitchFamily="49" charset="0"/>
                <a:ea typeface="Times New Roman" panose="02020603050405020304" pitchFamily="18" charset="0"/>
              </a:rPr>
              <a:t>i</a:t>
            </a:r>
            <a:r>
              <a:rPr lang="en-US" sz="1800" dirty="0">
                <a:effectLst/>
                <a:latin typeface="Consolas" panose="020B0609020204030204" pitchFamily="49" charset="0"/>
                <a:ea typeface="Times New Roman" panose="02020603050405020304" pitchFamily="18" charset="0"/>
              </a:rPr>
              <a:t>++)</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        vertices[index].</a:t>
            </a:r>
            <a:r>
              <a:rPr lang="en-US" sz="1800" dirty="0" err="1">
                <a:effectLst/>
                <a:latin typeface="Consolas" panose="020B0609020204030204" pitchFamily="49" charset="0"/>
                <a:ea typeface="Times New Roman" panose="02020603050405020304" pitchFamily="18" charset="0"/>
              </a:rPr>
              <a:t>wasVisited</a:t>
            </a:r>
            <a:r>
              <a:rPr lang="en-US" sz="1800" dirty="0">
                <a:effectLst/>
                <a:latin typeface="Consolas" panose="020B0609020204030204" pitchFamily="49" charset="0"/>
                <a:ea typeface="Times New Roman" panose="02020603050405020304" pitchFamily="18" charset="0"/>
              </a:rPr>
              <a:t> = false;</a:t>
            </a:r>
          </a:p>
          <a:p>
            <a:pPr marL="0" marR="0" lvl="0" indent="0">
              <a:lnSpc>
                <a:spcPct val="100000"/>
              </a:lnSpc>
              <a:spcBef>
                <a:spcPts val="200"/>
              </a:spcBef>
              <a:spcAft>
                <a:spcPts val="200"/>
              </a:spcAft>
              <a:buNone/>
            </a:pPr>
            <a:r>
              <a:rPr lang="en-US" sz="1800" dirty="0">
                <a:effectLst/>
                <a:latin typeface="Consolas" panose="020B0609020204030204" pitchFamily="49" charset="0"/>
                <a:ea typeface="Times New Roman" panose="02020603050405020304" pitchFamily="18" charset="0"/>
              </a:rPr>
              <a:t>}</a:t>
            </a:r>
          </a:p>
        </p:txBody>
      </p:sp>
      <p:sp>
        <p:nvSpPr>
          <p:cNvPr id="6" name="TextBox 5">
            <a:extLst>
              <a:ext uri="{FF2B5EF4-FFF2-40B4-BE49-F238E27FC236}">
                <a16:creationId xmlns:a16="http://schemas.microsoft.com/office/drawing/2014/main" id="{EC0B4E61-0A19-4A96-A21C-C8D111167C79}"/>
              </a:ext>
            </a:extLst>
          </p:cNvPr>
          <p:cNvSpPr txBox="1"/>
          <p:nvPr/>
        </p:nvSpPr>
        <p:spPr>
          <a:xfrm>
            <a:off x="167954" y="2484456"/>
            <a:ext cx="9181319"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TÌM KIẾM THEO CHIỀU RỘNG - BREADTH FIRST SEARCH</a:t>
            </a:r>
          </a:p>
        </p:txBody>
      </p:sp>
      <p:cxnSp>
        <p:nvCxnSpPr>
          <p:cNvPr id="9" name="Straight Connector 8">
            <a:extLst>
              <a:ext uri="{FF2B5EF4-FFF2-40B4-BE49-F238E27FC236}">
                <a16:creationId xmlns:a16="http://schemas.microsoft.com/office/drawing/2014/main" id="{2D49C8A6-4CCF-4EC2-8616-905F6F69B00D}"/>
              </a:ext>
            </a:extLst>
          </p:cNvPr>
          <p:cNvCxnSpPr/>
          <p:nvPr/>
        </p:nvCxnSpPr>
        <p:spPr>
          <a:xfrm>
            <a:off x="5980925" y="2855167"/>
            <a:ext cx="0" cy="3900196"/>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078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Các Thuật Toán Trên Đồ Thị</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Tìm</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kiếm</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0" y="3086149"/>
            <a:ext cx="12191996" cy="3557248"/>
          </a:xfrm>
        </p:spPr>
        <p:txBody>
          <a:bodyPr numCol="2">
            <a:noAutofit/>
          </a:bodyPr>
          <a:lstStyle/>
          <a:p>
            <a:pPr marL="0" indent="0">
              <a:lnSpc>
                <a:spcPct val="100000"/>
              </a:lnSpc>
              <a:spcBef>
                <a:spcPts val="0"/>
              </a:spcBef>
              <a:buNone/>
            </a:pPr>
            <a:r>
              <a:rPr lang="en-US" sz="1600" b="0" dirty="0">
                <a:solidFill>
                  <a:srgbClr val="267F99"/>
                </a:solidFill>
                <a:effectLst/>
                <a:latin typeface="Menlo" panose="020B0609030804020204" pitchFamily="49" charset="0"/>
              </a:rPr>
              <a:t>Graph</a:t>
            </a:r>
            <a:r>
              <a:rPr lang="en-US" sz="1600" b="0" dirty="0">
                <a:solidFill>
                  <a:srgbClr val="000000"/>
                </a:solidFill>
                <a:effectLst/>
                <a:latin typeface="Menlo" panose="020B0609030804020204" pitchFamily="49" charset="0"/>
              </a:rPr>
              <a:t> </a:t>
            </a:r>
            <a:r>
              <a:rPr lang="en-US" sz="1600" b="0" dirty="0">
                <a:solidFill>
                  <a:srgbClr val="001080"/>
                </a:solidFill>
                <a:effectLst/>
                <a:latin typeface="Menlo" panose="020B0609030804020204" pitchFamily="49" charset="0"/>
              </a:rPr>
              <a:t>graph</a:t>
            </a:r>
            <a:r>
              <a:rPr lang="en-US" sz="1600" b="0" dirty="0">
                <a:solidFill>
                  <a:srgbClr val="000000"/>
                </a:solidFill>
                <a:effectLst/>
                <a:latin typeface="Menlo" panose="020B0609030804020204" pitchFamily="49" charset="0"/>
              </a:rPr>
              <a:t> = </a:t>
            </a:r>
            <a:r>
              <a:rPr lang="en-US" sz="1600" b="0" dirty="0">
                <a:solidFill>
                  <a:srgbClr val="0000FF"/>
                </a:solidFill>
                <a:effectLst/>
                <a:latin typeface="Menlo" panose="020B0609030804020204" pitchFamily="49" charset="0"/>
              </a:rPr>
              <a:t>new</a:t>
            </a:r>
            <a:r>
              <a:rPr lang="en-US" sz="1600" b="0" dirty="0">
                <a:solidFill>
                  <a:srgbClr val="000000"/>
                </a:solidFill>
                <a:effectLst/>
                <a:latin typeface="Menlo" panose="020B0609030804020204" pitchFamily="49" charset="0"/>
              </a:rPr>
              <a:t> </a:t>
            </a:r>
            <a:r>
              <a:rPr lang="en-US" sz="1600" b="0" dirty="0">
                <a:solidFill>
                  <a:srgbClr val="267F99"/>
                </a:solidFill>
                <a:effectLst/>
                <a:latin typeface="Menlo" panose="020B0609030804020204" pitchFamily="49" charset="0"/>
              </a:rPr>
              <a:t>Graph</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13</a:t>
            </a:r>
            <a:r>
              <a:rPr lang="en-US" sz="1600" b="0" dirty="0">
                <a:solidFill>
                  <a:srgbClr val="000000"/>
                </a:solidFill>
                <a:effectLst/>
                <a:latin typeface="Menlo" panose="020B0609030804020204" pitchFamily="49" charset="0"/>
              </a:rPr>
              <a:t>);</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"A"</a:t>
            </a:r>
            <a:r>
              <a:rPr lang="en-US" sz="1600" b="0" dirty="0">
                <a:solidFill>
                  <a:srgbClr val="000000"/>
                </a:solidFill>
                <a:effectLst/>
                <a:latin typeface="Menlo" panose="020B0609030804020204" pitchFamily="49" charset="0"/>
              </a:rPr>
              <a:t>); </a:t>
            </a: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"B"</a:t>
            </a:r>
            <a:r>
              <a:rPr lang="en-US" sz="1600" b="0" dirty="0">
                <a:solidFill>
                  <a:srgbClr val="000000"/>
                </a:solidFill>
                <a:effectLst/>
                <a:latin typeface="Menlo" panose="020B0609030804020204" pitchFamily="49" charset="0"/>
              </a:rPr>
              <a:t>);</a:t>
            </a:r>
            <a:r>
              <a:rPr lang="en-US" sz="1600" b="0" dirty="0">
                <a:solidFill>
                  <a:srgbClr val="008000"/>
                </a:solidFill>
                <a:effectLst/>
                <a:latin typeface="Menlo" panose="020B0609030804020204" pitchFamily="49" charset="0"/>
              </a:rPr>
              <a:t>//0 1</a:t>
            </a:r>
            <a:endParaRPr lang="en-US" sz="1600" b="0" dirty="0">
              <a:solidFill>
                <a:srgbClr val="000000"/>
              </a:solidFill>
              <a:effectLst/>
              <a:latin typeface="Menlo" panose="020B0609030804020204" pitchFamily="49" charset="0"/>
            </a:endParaRP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"C"</a:t>
            </a:r>
            <a:r>
              <a:rPr lang="en-US" sz="1600" b="0" dirty="0">
                <a:solidFill>
                  <a:srgbClr val="000000"/>
                </a:solidFill>
                <a:effectLst/>
                <a:latin typeface="Menlo" panose="020B0609030804020204" pitchFamily="49" charset="0"/>
              </a:rPr>
              <a:t>); </a:t>
            </a: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"D"</a:t>
            </a:r>
            <a:r>
              <a:rPr lang="en-US" sz="1600" b="0" dirty="0">
                <a:solidFill>
                  <a:srgbClr val="000000"/>
                </a:solidFill>
                <a:effectLst/>
                <a:latin typeface="Menlo" panose="020B0609030804020204" pitchFamily="49" charset="0"/>
              </a:rPr>
              <a:t>);</a:t>
            </a:r>
            <a:r>
              <a:rPr lang="en-US" sz="1600" b="0" dirty="0">
                <a:solidFill>
                  <a:srgbClr val="008000"/>
                </a:solidFill>
                <a:effectLst/>
                <a:latin typeface="Menlo" panose="020B0609030804020204" pitchFamily="49" charset="0"/>
              </a:rPr>
              <a:t>//2 3</a:t>
            </a:r>
            <a:endParaRPr lang="en-US" sz="1600" b="0" dirty="0">
              <a:solidFill>
                <a:srgbClr val="000000"/>
              </a:solidFill>
              <a:effectLst/>
              <a:latin typeface="Menlo" panose="020B0609030804020204" pitchFamily="49" charset="0"/>
            </a:endParaRP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"E"</a:t>
            </a:r>
            <a:r>
              <a:rPr lang="en-US" sz="1600" b="0" dirty="0">
                <a:solidFill>
                  <a:srgbClr val="000000"/>
                </a:solidFill>
                <a:effectLst/>
                <a:latin typeface="Menlo" panose="020B0609030804020204" pitchFamily="49" charset="0"/>
              </a:rPr>
              <a:t>); </a:t>
            </a: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"F"</a:t>
            </a:r>
            <a:r>
              <a:rPr lang="en-US" sz="1600" b="0" dirty="0">
                <a:solidFill>
                  <a:srgbClr val="000000"/>
                </a:solidFill>
                <a:effectLst/>
                <a:latin typeface="Menlo" panose="020B0609030804020204" pitchFamily="49" charset="0"/>
              </a:rPr>
              <a:t>);</a:t>
            </a:r>
            <a:r>
              <a:rPr lang="en-US" sz="1600" b="0" dirty="0">
                <a:solidFill>
                  <a:srgbClr val="008000"/>
                </a:solidFill>
                <a:effectLst/>
                <a:latin typeface="Menlo" panose="020B0609030804020204" pitchFamily="49" charset="0"/>
              </a:rPr>
              <a:t>//4 5</a:t>
            </a:r>
            <a:endParaRPr lang="en-US" sz="1600" b="0" dirty="0">
              <a:solidFill>
                <a:srgbClr val="000000"/>
              </a:solidFill>
              <a:effectLst/>
              <a:latin typeface="Menlo" panose="020B0609030804020204" pitchFamily="49" charset="0"/>
            </a:endParaRP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"G"</a:t>
            </a:r>
            <a:r>
              <a:rPr lang="en-US" sz="1600" b="0" dirty="0">
                <a:solidFill>
                  <a:srgbClr val="000000"/>
                </a:solidFill>
                <a:effectLst/>
                <a:latin typeface="Menlo" panose="020B0609030804020204" pitchFamily="49" charset="0"/>
              </a:rPr>
              <a:t>); </a:t>
            </a: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"H"</a:t>
            </a:r>
            <a:r>
              <a:rPr lang="en-US" sz="1600" b="0" dirty="0">
                <a:solidFill>
                  <a:srgbClr val="000000"/>
                </a:solidFill>
                <a:effectLst/>
                <a:latin typeface="Menlo" panose="020B0609030804020204" pitchFamily="49" charset="0"/>
              </a:rPr>
              <a:t>);</a:t>
            </a:r>
            <a:r>
              <a:rPr lang="en-US" sz="1600" b="0" dirty="0">
                <a:solidFill>
                  <a:srgbClr val="008000"/>
                </a:solidFill>
                <a:effectLst/>
                <a:latin typeface="Menlo" panose="020B0609030804020204" pitchFamily="49" charset="0"/>
              </a:rPr>
              <a:t>//6 7</a:t>
            </a:r>
            <a:endParaRPr lang="en-US" sz="1600" b="0" dirty="0">
              <a:solidFill>
                <a:srgbClr val="000000"/>
              </a:solidFill>
              <a:effectLst/>
              <a:latin typeface="Menlo" panose="020B0609030804020204" pitchFamily="49" charset="0"/>
            </a:endParaRP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"I"</a:t>
            </a:r>
            <a:r>
              <a:rPr lang="en-US" sz="1600" b="0" dirty="0">
                <a:solidFill>
                  <a:srgbClr val="000000"/>
                </a:solidFill>
                <a:effectLst/>
                <a:latin typeface="Menlo" panose="020B0609030804020204" pitchFamily="49" charset="0"/>
              </a:rPr>
              <a:t>); </a:t>
            </a: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"J"</a:t>
            </a:r>
            <a:r>
              <a:rPr lang="en-US" sz="1600" b="0" dirty="0">
                <a:solidFill>
                  <a:srgbClr val="000000"/>
                </a:solidFill>
                <a:effectLst/>
                <a:latin typeface="Menlo" panose="020B0609030804020204" pitchFamily="49" charset="0"/>
              </a:rPr>
              <a:t>);</a:t>
            </a:r>
            <a:r>
              <a:rPr lang="en-US" sz="1600" b="0" dirty="0">
                <a:solidFill>
                  <a:srgbClr val="008000"/>
                </a:solidFill>
                <a:effectLst/>
                <a:latin typeface="Menlo" panose="020B0609030804020204" pitchFamily="49" charset="0"/>
              </a:rPr>
              <a:t>//8 9</a:t>
            </a:r>
            <a:endParaRPr lang="en-US" sz="1600" b="0" dirty="0">
              <a:solidFill>
                <a:srgbClr val="000000"/>
              </a:solidFill>
              <a:effectLst/>
              <a:latin typeface="Menlo" panose="020B0609030804020204" pitchFamily="49" charset="0"/>
            </a:endParaRP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"K"</a:t>
            </a:r>
            <a:r>
              <a:rPr lang="en-US" sz="1600" b="0" dirty="0">
                <a:solidFill>
                  <a:srgbClr val="000000"/>
                </a:solidFill>
                <a:effectLst/>
                <a:latin typeface="Menlo" panose="020B0609030804020204" pitchFamily="49" charset="0"/>
              </a:rPr>
              <a:t>); </a:t>
            </a: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"L"</a:t>
            </a:r>
            <a:r>
              <a:rPr lang="en-US" sz="1600" b="0" dirty="0">
                <a:solidFill>
                  <a:srgbClr val="000000"/>
                </a:solidFill>
                <a:effectLst/>
                <a:latin typeface="Menlo" panose="020B0609030804020204" pitchFamily="49" charset="0"/>
              </a:rPr>
              <a:t>);</a:t>
            </a:r>
            <a:r>
              <a:rPr lang="en-US" sz="1600" b="0" dirty="0">
                <a:solidFill>
                  <a:srgbClr val="008000"/>
                </a:solidFill>
                <a:effectLst/>
                <a:latin typeface="Menlo" panose="020B0609030804020204" pitchFamily="49" charset="0"/>
              </a:rPr>
              <a:t>//</a:t>
            </a:r>
            <a:r>
              <a:rPr lang="en-US" sz="1400" b="0" dirty="0">
                <a:solidFill>
                  <a:srgbClr val="008000"/>
                </a:solidFill>
                <a:effectLst/>
                <a:latin typeface="Menlo" panose="020B0609030804020204" pitchFamily="49" charset="0"/>
              </a:rPr>
              <a:t>10</a:t>
            </a:r>
            <a:r>
              <a:rPr lang="en-US" sz="200" b="0" dirty="0">
                <a:solidFill>
                  <a:srgbClr val="008000"/>
                </a:solidFill>
                <a:effectLst/>
                <a:latin typeface="Menlo" panose="020B0609030804020204" pitchFamily="49" charset="0"/>
              </a:rPr>
              <a:t>  </a:t>
            </a:r>
            <a:r>
              <a:rPr lang="en-US" sz="1400" b="0" dirty="0">
                <a:solidFill>
                  <a:srgbClr val="008000"/>
                </a:solidFill>
                <a:effectLst/>
                <a:latin typeface="Menlo" panose="020B0609030804020204" pitchFamily="49" charset="0"/>
              </a:rPr>
              <a:t>11</a:t>
            </a:r>
            <a:endParaRPr lang="en-US" sz="1800" b="0" dirty="0">
              <a:solidFill>
                <a:srgbClr val="000000"/>
              </a:solidFill>
              <a:effectLst/>
              <a:latin typeface="Menlo" panose="020B0609030804020204" pitchFamily="49" charset="0"/>
            </a:endParaRP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AddVertex</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"M"</a:t>
            </a:r>
            <a:r>
              <a:rPr lang="en-US" sz="1600" b="0" dirty="0">
                <a:solidFill>
                  <a:srgbClr val="000000"/>
                </a:solidFill>
                <a:effectLst/>
                <a:latin typeface="Menlo" panose="020B0609030804020204" pitchFamily="49" charset="0"/>
              </a:rPr>
              <a:t>);</a:t>
            </a:r>
            <a:r>
              <a:rPr lang="en-US" sz="1600" b="0" dirty="0">
                <a:solidFill>
                  <a:srgbClr val="008000"/>
                </a:solidFill>
                <a:effectLst/>
                <a:latin typeface="Menlo" panose="020B0609030804020204" pitchFamily="49" charset="0"/>
              </a:rPr>
              <a:t>//12</a:t>
            </a:r>
            <a:endParaRPr lang="en-US" sz="1600" b="0" dirty="0">
              <a:solidFill>
                <a:srgbClr val="000000"/>
              </a:solidFill>
              <a:effectLst/>
              <a:latin typeface="Menlo" panose="020B0609030804020204" pitchFamily="49" charset="0"/>
            </a:endParaRP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1</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4</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7</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10</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1</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2</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2</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3</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4</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5</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5</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6</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7</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8</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8</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9</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10</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11</a:t>
            </a:r>
            <a:r>
              <a:rPr lang="en-US" sz="1600" b="0" dirty="0">
                <a:solidFill>
                  <a:srgbClr val="000000"/>
                </a:solidFill>
                <a:effectLst/>
                <a:latin typeface="Menlo" panose="020B0609030804020204" pitchFamily="49" charset="0"/>
              </a:rPr>
              <a:t>); </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AddEdge</a:t>
            </a:r>
            <a:r>
              <a:rPr lang="en-US" sz="1600" b="0" dirty="0">
                <a:solidFill>
                  <a:srgbClr val="000000"/>
                </a:solidFill>
                <a:effectLst/>
                <a:latin typeface="Menlo" panose="020B0609030804020204" pitchFamily="49" charset="0"/>
              </a:rPr>
              <a:t>(</a:t>
            </a:r>
            <a:r>
              <a:rPr lang="en-US" sz="1600" b="0" dirty="0">
                <a:solidFill>
                  <a:srgbClr val="098658"/>
                </a:solidFill>
                <a:effectLst/>
                <a:latin typeface="Menlo" panose="020B0609030804020204" pitchFamily="49" charset="0"/>
              </a:rPr>
              <a:t>11</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12</a:t>
            </a:r>
            <a:r>
              <a:rPr lang="en-US" sz="1600" b="0">
                <a:solidFill>
                  <a:srgbClr val="000000"/>
                </a:solidFill>
                <a:effectLst/>
                <a:latin typeface="Menlo" panose="020B0609030804020204" pitchFamily="49" charset="0"/>
              </a:rPr>
              <a:t>); </a:t>
            </a:r>
            <a:endParaRPr lang="en-US" sz="1600" b="0" dirty="0">
              <a:solidFill>
                <a:srgbClr val="000000"/>
              </a:solidFill>
              <a:effectLst/>
              <a:latin typeface="Menlo" panose="020B0609030804020204" pitchFamily="49" charset="0"/>
            </a:endParaRPr>
          </a:p>
          <a:p>
            <a:pPr marL="0" indent="0">
              <a:lnSpc>
                <a:spcPct val="100000"/>
              </a:lnSpc>
              <a:spcBef>
                <a:spcPts val="0"/>
              </a:spcBef>
              <a:buNone/>
            </a:pPr>
            <a:r>
              <a:rPr lang="en-US" sz="1600" b="0" dirty="0" err="1">
                <a:solidFill>
                  <a:srgbClr val="267F99"/>
                </a:solidFill>
                <a:effectLst/>
                <a:latin typeface="Menlo" panose="020B0609030804020204" pitchFamily="49" charset="0"/>
              </a:rPr>
              <a:t>Console</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Write</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"DFS: "</a:t>
            </a:r>
            <a:r>
              <a:rPr lang="en-US" sz="1600" b="0" dirty="0">
                <a:solidFill>
                  <a:srgbClr val="000000"/>
                </a:solidFill>
                <a:effectLst/>
                <a:latin typeface="Menlo" panose="020B0609030804020204" pitchFamily="49" charset="0"/>
              </a:rPr>
              <a:t>);</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DepthFirstSearch</a:t>
            </a:r>
            <a:r>
              <a:rPr lang="en-US" sz="1600" b="0" dirty="0">
                <a:solidFill>
                  <a:srgbClr val="000000"/>
                </a:solidFill>
                <a:effectLst/>
                <a:latin typeface="Menlo" panose="020B0609030804020204" pitchFamily="49" charset="0"/>
              </a:rPr>
              <a:t>();</a:t>
            </a:r>
          </a:p>
          <a:p>
            <a:pPr marL="0" indent="0">
              <a:lnSpc>
                <a:spcPct val="100000"/>
              </a:lnSpc>
              <a:spcBef>
                <a:spcPts val="0"/>
              </a:spcBef>
              <a:buNone/>
            </a:pPr>
            <a:r>
              <a:rPr lang="en-US" sz="1600" b="0" dirty="0" err="1">
                <a:solidFill>
                  <a:srgbClr val="267F99"/>
                </a:solidFill>
                <a:effectLst/>
                <a:latin typeface="Menlo" panose="020B0609030804020204" pitchFamily="49" charset="0"/>
              </a:rPr>
              <a:t>Console</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Write</a:t>
            </a:r>
            <a:r>
              <a:rPr lang="en-US" sz="1600" b="0" dirty="0">
                <a:solidFill>
                  <a:srgbClr val="000000"/>
                </a:solidFill>
                <a:effectLst/>
                <a:latin typeface="Menlo" panose="020B0609030804020204" pitchFamily="49" charset="0"/>
              </a:rPr>
              <a:t>(</a:t>
            </a:r>
            <a:r>
              <a:rPr lang="en-US" sz="1600" b="0" dirty="0">
                <a:solidFill>
                  <a:srgbClr val="A31515"/>
                </a:solidFill>
                <a:effectLst/>
                <a:latin typeface="Menlo" panose="020B0609030804020204" pitchFamily="49" charset="0"/>
              </a:rPr>
              <a:t>"\</a:t>
            </a:r>
            <a:r>
              <a:rPr lang="en-US" sz="1600" b="0" dirty="0" err="1">
                <a:solidFill>
                  <a:srgbClr val="A31515"/>
                </a:solidFill>
                <a:effectLst/>
                <a:latin typeface="Menlo" panose="020B0609030804020204" pitchFamily="49" charset="0"/>
              </a:rPr>
              <a:t>nBFS</a:t>
            </a:r>
            <a:r>
              <a:rPr lang="en-US" sz="1600" b="0" dirty="0">
                <a:solidFill>
                  <a:srgbClr val="A31515"/>
                </a:solidFill>
                <a:effectLst/>
                <a:latin typeface="Menlo" panose="020B0609030804020204" pitchFamily="49" charset="0"/>
              </a:rPr>
              <a:t>: "</a:t>
            </a:r>
            <a:r>
              <a:rPr lang="en-US" sz="1600" b="0" dirty="0">
                <a:solidFill>
                  <a:srgbClr val="000000"/>
                </a:solidFill>
                <a:effectLst/>
                <a:latin typeface="Menlo" panose="020B0609030804020204" pitchFamily="49" charset="0"/>
              </a:rPr>
              <a:t>);</a:t>
            </a:r>
          </a:p>
          <a:p>
            <a:pPr marL="0" indent="0">
              <a:lnSpc>
                <a:spcPct val="100000"/>
              </a:lnSpc>
              <a:spcBef>
                <a:spcPts val="0"/>
              </a:spcBef>
              <a:buNone/>
            </a:pPr>
            <a:r>
              <a:rPr lang="en-US" sz="1600" b="0" dirty="0" err="1">
                <a:solidFill>
                  <a:srgbClr val="001080"/>
                </a:solidFill>
                <a:effectLst/>
                <a:latin typeface="Menlo" panose="020B0609030804020204" pitchFamily="49" charset="0"/>
              </a:rPr>
              <a:t>graph</a:t>
            </a:r>
            <a:r>
              <a:rPr lang="en-US" sz="1600" b="0" dirty="0" err="1">
                <a:solidFill>
                  <a:srgbClr val="000000"/>
                </a:solidFill>
                <a:effectLst/>
                <a:latin typeface="Menlo" panose="020B0609030804020204" pitchFamily="49" charset="0"/>
              </a:rPr>
              <a:t>.</a:t>
            </a:r>
            <a:r>
              <a:rPr lang="en-US" sz="1600" b="0" dirty="0" err="1">
                <a:solidFill>
                  <a:srgbClr val="795E26"/>
                </a:solidFill>
                <a:effectLst/>
                <a:latin typeface="Menlo" panose="020B0609030804020204" pitchFamily="49" charset="0"/>
              </a:rPr>
              <a:t>BreadthFirstSearch</a:t>
            </a:r>
            <a:r>
              <a:rPr lang="en-US" sz="1600" b="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EC0B4E61-0A19-4A96-A21C-C8D111167C79}"/>
              </a:ext>
            </a:extLst>
          </p:cNvPr>
          <p:cNvSpPr txBox="1"/>
          <p:nvPr/>
        </p:nvSpPr>
        <p:spPr>
          <a:xfrm>
            <a:off x="0" y="2587962"/>
            <a:ext cx="9181319" cy="400110"/>
          </a:xfrm>
          <a:prstGeom prst="rect">
            <a:avLst/>
          </a:prstGeom>
          <a:noFill/>
        </p:spPr>
        <p:txBody>
          <a:bodyPr wrap="square" rtlCol="0">
            <a:spAutoFit/>
          </a:bodyPr>
          <a:lstStyle/>
          <a:p>
            <a:r>
              <a:rPr lang="en-US" sz="2000" b="1" u="sng" dirty="0" err="1">
                <a:latin typeface="Times New Roman" panose="02020603050405020304" pitchFamily="18" charset="0"/>
                <a:cs typeface="Times New Roman" panose="02020603050405020304" pitchFamily="18" charset="0"/>
              </a:rPr>
              <a:t>Hàm</a:t>
            </a:r>
            <a:r>
              <a:rPr lang="en-US" sz="2000" b="1" u="sng" dirty="0">
                <a:latin typeface="Times New Roman" panose="02020603050405020304" pitchFamily="18" charset="0"/>
                <a:cs typeface="Times New Roman" panose="02020603050405020304" pitchFamily="18" charset="0"/>
              </a:rPr>
              <a:t> Main</a:t>
            </a:r>
          </a:p>
        </p:txBody>
      </p:sp>
      <p:cxnSp>
        <p:nvCxnSpPr>
          <p:cNvPr id="9" name="Straight Connector 8">
            <a:extLst>
              <a:ext uri="{FF2B5EF4-FFF2-40B4-BE49-F238E27FC236}">
                <a16:creationId xmlns:a16="http://schemas.microsoft.com/office/drawing/2014/main" id="{2D49C8A6-4CCF-4EC2-8616-905F6F69B00D}"/>
              </a:ext>
            </a:extLst>
          </p:cNvPr>
          <p:cNvCxnSpPr/>
          <p:nvPr/>
        </p:nvCxnSpPr>
        <p:spPr>
          <a:xfrm>
            <a:off x="6050597" y="2855167"/>
            <a:ext cx="0" cy="3900196"/>
          </a:xfrm>
          <a:prstGeom prst="line">
            <a:avLst/>
          </a:prstGeom>
        </p:spPr>
        <p:style>
          <a:lnRef idx="1">
            <a:schemeClr val="accent3"/>
          </a:lnRef>
          <a:fillRef idx="0">
            <a:schemeClr val="accent3"/>
          </a:fillRef>
          <a:effectRef idx="0">
            <a:schemeClr val="accent3"/>
          </a:effectRef>
          <a:fontRef idx="minor">
            <a:schemeClr val="tx1"/>
          </a:fontRef>
        </p:style>
      </p:cxnSp>
      <p:pic>
        <p:nvPicPr>
          <p:cNvPr id="5" name="Picture 4">
            <a:extLst>
              <a:ext uri="{FF2B5EF4-FFF2-40B4-BE49-F238E27FC236}">
                <a16:creationId xmlns:a16="http://schemas.microsoft.com/office/drawing/2014/main" id="{00928F15-879E-8C77-E55A-E070A3A1E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956" y="5653753"/>
            <a:ext cx="4946681" cy="1190179"/>
          </a:xfrm>
          <a:prstGeom prst="rect">
            <a:avLst/>
          </a:prstGeom>
          <a:ln w="28575">
            <a:solidFill>
              <a:srgbClr val="00B050"/>
            </a:solidFill>
          </a:ln>
        </p:spPr>
      </p:pic>
    </p:spTree>
    <p:extLst>
      <p:ext uri="{BB962C8B-B14F-4D97-AF65-F5344CB8AC3E}">
        <p14:creationId xmlns:p14="http://schemas.microsoft.com/office/powerpoint/2010/main" val="111211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Các Thuật Toán Trên Đồ Thị</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Dijkstra</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5" name="Picture 4" descr="Text, letter&#10;&#10;Description automatically generated">
            <a:extLst>
              <a:ext uri="{FF2B5EF4-FFF2-40B4-BE49-F238E27FC236}">
                <a16:creationId xmlns:a16="http://schemas.microsoft.com/office/drawing/2014/main" id="{0A728769-423F-4832-8212-4B68CD0AB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33" y="2578288"/>
            <a:ext cx="9078685" cy="4139750"/>
          </a:xfrm>
          <a:prstGeom prst="rect">
            <a:avLst/>
          </a:prstGeom>
        </p:spPr>
      </p:pic>
    </p:spTree>
    <p:extLst>
      <p:ext uri="{BB962C8B-B14F-4D97-AF65-F5344CB8AC3E}">
        <p14:creationId xmlns:p14="http://schemas.microsoft.com/office/powerpoint/2010/main" val="208143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Các Thuật Toán Trên Đồ Thị</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Dijkstra</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76673AAC-2838-4F4B-934E-42924EB9375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2434" y="2446783"/>
            <a:ext cx="7688424" cy="4305404"/>
          </a:xfrm>
          <a:prstGeom prst="rect">
            <a:avLst/>
          </a:prstGeom>
        </p:spPr>
      </p:pic>
    </p:spTree>
    <p:extLst>
      <p:ext uri="{BB962C8B-B14F-4D97-AF65-F5344CB8AC3E}">
        <p14:creationId xmlns:p14="http://schemas.microsoft.com/office/powerpoint/2010/main" val="233530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Các Thuật Toán Trên Đồ Thị</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Dijkstra</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4" name="Picture 3" descr="Chart, scatter chart&#10;&#10;Description automatically generated">
            <a:extLst>
              <a:ext uri="{FF2B5EF4-FFF2-40B4-BE49-F238E27FC236}">
                <a16:creationId xmlns:a16="http://schemas.microsoft.com/office/drawing/2014/main" id="{A5794B01-EF7D-4263-A77B-BC158CC33F1F}"/>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47014" b="1"/>
          <a:stretch/>
        </p:blipFill>
        <p:spPr>
          <a:xfrm>
            <a:off x="41923" y="2892490"/>
            <a:ext cx="8115475" cy="3485690"/>
          </a:xfrm>
          <a:prstGeom prst="rect">
            <a:avLst/>
          </a:prstGeom>
        </p:spPr>
      </p:pic>
      <p:pic>
        <p:nvPicPr>
          <p:cNvPr id="3" name="Picture 2" descr="Chart&#10;&#10;Description automatically generated">
            <a:extLst>
              <a:ext uri="{FF2B5EF4-FFF2-40B4-BE49-F238E27FC236}">
                <a16:creationId xmlns:a16="http://schemas.microsoft.com/office/drawing/2014/main" id="{2846AB29-3B84-4717-8589-FE0EF47368C8}"/>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968343" y="3082246"/>
            <a:ext cx="4191717" cy="2842694"/>
          </a:xfrm>
          <a:prstGeom prst="rect">
            <a:avLst/>
          </a:prstGeom>
        </p:spPr>
      </p:pic>
    </p:spTree>
    <p:extLst>
      <p:ext uri="{BB962C8B-B14F-4D97-AF65-F5344CB8AC3E}">
        <p14:creationId xmlns:p14="http://schemas.microsoft.com/office/powerpoint/2010/main" val="379535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46655" y="46652"/>
            <a:ext cx="12101804" cy="6755365"/>
          </a:xfrm>
        </p:spPr>
        <p:txBody>
          <a:bodyPr numCol="2">
            <a:noAutofit/>
          </a:bodyPr>
          <a:lstStyle/>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public class </a:t>
            </a:r>
            <a:r>
              <a:rPr lang="en-US" sz="1300" b="1" noProof="1">
                <a:effectLst/>
                <a:latin typeface="Consolas" panose="020B0609020204030204" pitchFamily="49" charset="0"/>
                <a:ea typeface="Times New Roman" panose="02020603050405020304" pitchFamily="18" charset="0"/>
              </a:rPr>
              <a:t>DistOriginal</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int distance;   public int parentVert;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DistOriginal(int pv, int d)</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distance = d; parentVert = pv;</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public class </a:t>
            </a:r>
            <a:r>
              <a:rPr lang="en-US" sz="1300" b="1" noProof="1">
                <a:effectLst/>
                <a:latin typeface="Consolas" panose="020B0609020204030204" pitchFamily="49" charset="0"/>
                <a:ea typeface="Times New Roman" panose="02020603050405020304" pitchFamily="18" charset="0"/>
              </a:rPr>
              <a:t>Vertex</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string label; public bool isInTree;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Vertex(string lab){label = lab; isInTree = false;}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public class </a:t>
            </a:r>
            <a:r>
              <a:rPr lang="en-US" sz="1300" b="1" noProof="1">
                <a:effectLst/>
                <a:latin typeface="Consolas" panose="020B0609020204030204" pitchFamily="49" charset="0"/>
                <a:ea typeface="Times New Roman" panose="02020603050405020304" pitchFamily="18" charset="0"/>
              </a:rPr>
              <a:t>Graph</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private const int max_verts = 20;</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infinity = 1000000; Vertex[] vertexList; int[,] adjMat;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nVerts; int nTree; DistOriginal[] sPath;</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currentVert; int startToCurrent;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a:t>
            </a:r>
            <a:r>
              <a:rPr lang="en-US" sz="1300" b="1" noProof="1">
                <a:effectLst/>
                <a:latin typeface="Consolas" panose="020B0609020204030204" pitchFamily="49" charset="0"/>
                <a:ea typeface="Times New Roman" panose="02020603050405020304" pitchFamily="18" charset="0"/>
              </a:rPr>
              <a:t>Graph</a:t>
            </a:r>
            <a:r>
              <a:rPr lang="en-US" sz="1300" noProof="1">
                <a:effectLst/>
                <a:latin typeface="Consolas" panose="020B0609020204030204" pitchFamily="49" charset="0"/>
                <a:ea typeface="Times New Roman" panose="02020603050405020304" pitchFamily="18" charset="0"/>
              </a:rPr>
              <a: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vertexList = new Vertex[max_verts];</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adjMat = new int[max_verts, max_verts];</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nVerts = 0; nTree = 0;</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for (int j = 0; j &lt;= max_verts - 1; j++)</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for (int k = 0; k &lt;= max_verts - 1; k++)</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adjMat[j, k] = infinity;</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sPath = new DistOriginal[max_verts];</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void </a:t>
            </a:r>
            <a:r>
              <a:rPr lang="en-US" sz="1300" b="1" noProof="1">
                <a:effectLst/>
                <a:latin typeface="Consolas" panose="020B0609020204030204" pitchFamily="49" charset="0"/>
                <a:ea typeface="Times New Roman" panose="02020603050405020304" pitchFamily="18" charset="0"/>
              </a:rPr>
              <a:t>AddVertex</a:t>
            </a:r>
            <a:r>
              <a:rPr lang="en-US" sz="1300" noProof="1">
                <a:effectLst/>
                <a:latin typeface="Consolas" panose="020B0609020204030204" pitchFamily="49" charset="0"/>
                <a:ea typeface="Times New Roman" panose="02020603050405020304" pitchFamily="18" charset="0"/>
              </a:rPr>
              <a:t>(string lab)</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vertexList[nVerts] = new Vertex(lab);  nVerts++;</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void </a:t>
            </a:r>
            <a:r>
              <a:rPr lang="en-US" sz="1300" b="1" noProof="1">
                <a:effectLst/>
                <a:latin typeface="Consolas" panose="020B0609020204030204" pitchFamily="49" charset="0"/>
                <a:ea typeface="Times New Roman" panose="02020603050405020304" pitchFamily="18" charset="0"/>
              </a:rPr>
              <a:t>AddEdge</a:t>
            </a:r>
            <a:r>
              <a:rPr lang="en-US" sz="1300" noProof="1">
                <a:effectLst/>
                <a:latin typeface="Consolas" panose="020B0609020204030204" pitchFamily="49" charset="0"/>
                <a:ea typeface="Times New Roman" panose="02020603050405020304" pitchFamily="18" charset="0"/>
              </a:rPr>
              <a:t>(int start, int theEnd, int weight)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adjMat[start, theEnd] = weight;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void </a:t>
            </a:r>
            <a:r>
              <a:rPr lang="en-US" sz="1300" b="1" noProof="1">
                <a:effectLst/>
                <a:latin typeface="Consolas" panose="020B0609020204030204" pitchFamily="49" charset="0"/>
                <a:ea typeface="Times New Roman" panose="02020603050405020304" pitchFamily="18" charset="0"/>
              </a:rPr>
              <a:t>Path</a:t>
            </a:r>
            <a:r>
              <a:rPr lang="en-US" sz="1300" noProof="1">
                <a:effectLst/>
                <a:latin typeface="Consolas" panose="020B0609020204030204" pitchFamily="49" charset="0"/>
                <a:ea typeface="Times New Roman" panose="02020603050405020304" pitchFamily="18" charset="0"/>
              </a:rPr>
              <a: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startTree = 0;</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vertexList[startTree].isInTree = true;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nTree = 1;</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for (int j = 0; j &lt;= nVerts; j++)</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tempDist = adjMat[startTree, j];</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sPath[j] = new DistOriginal(startTree, tempDist);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while (nTree &lt; nVerts)</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indexMin = GetMin();</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minDist = sPath[indexMin].distance;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currentVert = indexMin;</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startToCurrent = sPath[indexMin].distance;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vertexList[currentVert].isInTree = true;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nTree++;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AdjustShortPath();</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DisplayPaths();</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nTree = 0;</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for (int j = 0; j &lt;= nVerts - 1; j++)</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vertexList[j].isInTree = false;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b="1" noProof="1">
                <a:solidFill>
                  <a:srgbClr val="FF0000"/>
                </a:solidFill>
                <a:latin typeface="Consolas" panose="020B0609020204030204" pitchFamily="49" charset="0"/>
                <a:ea typeface="Times New Roman" panose="02020603050405020304" pitchFamily="18" charset="0"/>
              </a:rPr>
              <a:t>//Xem slide tiếp theo! Nối tiếp từ vị trí này …</a:t>
            </a:r>
            <a:endParaRPr lang="en-US" sz="1300" b="1" noProof="1">
              <a:solidFill>
                <a:srgbClr val="FF0000"/>
              </a:solidFill>
              <a:effectLst/>
              <a:latin typeface="Consolas" panose="020B0609020204030204" pitchFamily="49" charset="0"/>
              <a:ea typeface="Times New Roman" panose="02020603050405020304" pitchFamily="18" charset="0"/>
            </a:endParaRP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a:t>
            </a:r>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15DA945E-08D2-483A-994B-4384E0455D65}"/>
              </a:ext>
            </a:extLst>
          </p:cNvPr>
          <p:cNvCxnSpPr>
            <a:cxnSpLocks/>
          </p:cNvCxnSpPr>
          <p:nvPr/>
        </p:nvCxnSpPr>
        <p:spPr>
          <a:xfrm>
            <a:off x="5974697" y="83976"/>
            <a:ext cx="0" cy="6699379"/>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34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0" y="27993"/>
            <a:ext cx="12192000" cy="6783355"/>
          </a:xfrm>
        </p:spPr>
        <p:txBody>
          <a:bodyPr numCol="2">
            <a:noAutofit/>
          </a:bodyPr>
          <a:lstStyle/>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public class </a:t>
            </a:r>
            <a:r>
              <a:rPr lang="en-US" sz="1300" b="1" noProof="1">
                <a:effectLst/>
                <a:latin typeface="Consolas" panose="020B0609020204030204" pitchFamily="49" charset="0"/>
                <a:ea typeface="Times New Roman" panose="02020603050405020304" pitchFamily="18" charset="0"/>
              </a:rPr>
              <a:t>Graph</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a:t>
            </a:r>
          </a:p>
          <a:p>
            <a:pPr marL="0" marR="0" lvl="0" indent="0">
              <a:lnSpc>
                <a:spcPct val="100000"/>
              </a:lnSpc>
              <a:spcBef>
                <a:spcPts val="0"/>
              </a:spcBef>
              <a:buNone/>
            </a:pPr>
            <a:r>
              <a:rPr lang="en-US" sz="1300" b="1" noProof="1">
                <a:solidFill>
                  <a:srgbClr val="FF0000"/>
                </a:solidFill>
                <a:effectLst/>
                <a:latin typeface="Consolas" panose="020B0609020204030204" pitchFamily="49" charset="0"/>
                <a:ea typeface="Times New Roman" panose="02020603050405020304" pitchFamily="18" charset="0"/>
              </a:rPr>
              <a:t>    </a:t>
            </a:r>
            <a:r>
              <a:rPr lang="en-US" sz="1300" b="1" noProof="1">
                <a:solidFill>
                  <a:srgbClr val="FF0000"/>
                </a:solidFill>
                <a:latin typeface="Consolas" panose="020B0609020204030204" pitchFamily="49" charset="0"/>
                <a:ea typeface="Times New Roman" panose="02020603050405020304" pitchFamily="18" charset="0"/>
              </a:rPr>
              <a:t>//Xem slide phía trước! Nối tiếp từ vị trí này</a:t>
            </a:r>
            <a:endParaRPr lang="en-US" sz="1300" b="1" noProof="1">
              <a:solidFill>
                <a:srgbClr val="FF0000"/>
              </a:solidFill>
              <a:effectLst/>
              <a:latin typeface="Consolas" panose="020B0609020204030204" pitchFamily="49" charset="0"/>
              <a:ea typeface="Times New Roman" panose="02020603050405020304" pitchFamily="18" charset="0"/>
            </a:endParaRP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int GetMin()</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minDist = infinity;</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indexMin = 0;</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for (int j = 1; j &lt;= nVerts - 1; j++)</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if(!(vertexList[j].isInTree)&amp;&amp;sPath[j].distance&lt;minDist){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minDist = sPath[j].distance; indexMin = j;</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return indexMin;</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void AdjustShortPath()</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column = 1;</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while (column &lt; nVerts)</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if (vertexList[column].isInTree) column++;</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else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currentToFring = adjMat[currentVert, column];</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startToFringe = startToCurrent + currentToFring;</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int sPathDist = sPath[column].distance;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if (startToFringe &lt; sPathDist)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sPath[column].parentVert = currentVert;</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sPath[column].distance = startToFringe;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column++;</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void DisplayPaths()</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for (int j = 0; j &lt;= nVerts - 1; j++)</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Console.Write(vertexList[j].label +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if (sPath[j].distance == infinity) Console.Write("inf");</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else Console.Write(sPath[j].distance);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string parent = vertexList[sPath[j].parentVert].label;</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Console.Write("(" + parent + ")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endParaRPr lang="en-US" sz="1300" noProof="1">
              <a:latin typeface="Consolas" panose="020B0609020204030204" pitchFamily="49" charset="0"/>
              <a:ea typeface="Times New Roman" panose="02020603050405020304" pitchFamily="18" charset="0"/>
            </a:endParaRP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class </a:t>
            </a:r>
            <a:r>
              <a:rPr lang="en-US" sz="1300" b="1" noProof="1">
                <a:effectLst/>
                <a:latin typeface="Consolas" panose="020B0609020204030204" pitchFamily="49" charset="0"/>
                <a:ea typeface="Times New Roman" panose="02020603050405020304" pitchFamily="18" charset="0"/>
              </a:rPr>
              <a:t>Program</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public static void Main()</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Graph theGraph = new Graph();</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theGraph.AddVertex("v0"); theGraph.AddVertex("v1");</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theGraph.AddVertex("v2"); theGraph.AddVertex("v3");</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theGraph.AddVertex("v4"); theGraph.AddVertex("v5");</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theGraph.AddEdge(0, 1, 2); theGraph.AddEdge(0, 2, 3);</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theGraph.AddEdge(1, 2, 2); theGraph.AddEdge(1, 3, 1);</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theGraph.AddEdge(1, 4, 3); theGraph.AddEdge(1, 5, 2);</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theGraph.AddEdge(2, 4, 1); theGraph.AddEdge(3, 4, 2);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theGraph.AddEdge(3, 5, 1); theGraph.AddEdge(4, 5, 2);</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Console.WriteLine("Shortest paths:"); theGraph.Path();</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Console.ReadLine();</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a:p>
            <a:pPr marL="0" marR="0" lvl="0" indent="0">
              <a:lnSpc>
                <a:spcPct val="100000"/>
              </a:lnSpc>
              <a:spcBef>
                <a:spcPts val="0"/>
              </a:spcBef>
              <a:buNone/>
            </a:pPr>
            <a:r>
              <a:rPr lang="en-US" sz="1300" noProof="1">
                <a:effectLst/>
                <a:latin typeface="Consolas" panose="020B0609020204030204" pitchFamily="49" charset="0"/>
                <a:ea typeface="Times New Roman" panose="02020603050405020304" pitchFamily="18" charset="0"/>
              </a:rPr>
              <a:t>  }</a:t>
            </a:r>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4E589503-FA44-48E1-9D76-C08CDAE5C9F8}"/>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683690" y="4823926"/>
            <a:ext cx="3508310" cy="2034074"/>
          </a:xfrm>
          <a:prstGeom prst="rect">
            <a:avLst/>
          </a:prstGeom>
        </p:spPr>
      </p:pic>
      <p:cxnSp>
        <p:nvCxnSpPr>
          <p:cNvPr id="7" name="Straight Connector 6">
            <a:extLst>
              <a:ext uri="{FF2B5EF4-FFF2-40B4-BE49-F238E27FC236}">
                <a16:creationId xmlns:a16="http://schemas.microsoft.com/office/drawing/2014/main" id="{F1315972-38AC-44D8-BB12-AA561EE6F674}"/>
              </a:ext>
            </a:extLst>
          </p:cNvPr>
          <p:cNvCxnSpPr>
            <a:cxnSpLocks/>
          </p:cNvCxnSpPr>
          <p:nvPr/>
        </p:nvCxnSpPr>
        <p:spPr>
          <a:xfrm>
            <a:off x="6151986" y="83976"/>
            <a:ext cx="0" cy="6699379"/>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37BE10C2-8C4E-4BF4-833F-8FEA57B96FF1}"/>
              </a:ext>
            </a:extLst>
          </p:cNvPr>
          <p:cNvSpPr txBox="1"/>
          <p:nvPr/>
        </p:nvSpPr>
        <p:spPr>
          <a:xfrm>
            <a:off x="6288837" y="5666027"/>
            <a:ext cx="2500597" cy="1077218"/>
          </a:xfrm>
          <a:prstGeom prst="rect">
            <a:avLst/>
          </a:prstGeom>
          <a:solidFill>
            <a:schemeClr val="accent5">
              <a:lumMod val="40000"/>
              <a:lumOff val="60000"/>
            </a:schemeClr>
          </a:solidFill>
          <a:ln w="12700">
            <a:solidFill>
              <a:schemeClr val="tx1">
                <a:lumMod val="95000"/>
                <a:lumOff val="5000"/>
              </a:schemeClr>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Shortest paths:</a:t>
            </a:r>
          </a:p>
          <a:p>
            <a:pPr algn="ctr"/>
            <a:r>
              <a:rPr lang="en-US" sz="1600" dirty="0">
                <a:latin typeface="Consolas" panose="020B0609020204030204" pitchFamily="49" charset="0"/>
                <a:cs typeface="Consolas" panose="020B0609020204030204" pitchFamily="49" charset="0"/>
              </a:rPr>
              <a:t>v0=inf(v0) v1=2(v0) v2=3(v0) v3=3(v1) v4=4(v2) v5=4(v1)</a:t>
            </a:r>
          </a:p>
        </p:txBody>
      </p:sp>
    </p:spTree>
    <p:extLst>
      <p:ext uri="{BB962C8B-B14F-4D97-AF65-F5344CB8AC3E}">
        <p14:creationId xmlns:p14="http://schemas.microsoft.com/office/powerpoint/2010/main" val="329297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640079" y="2053641"/>
            <a:ext cx="3669161" cy="2760098"/>
          </a:xfrm>
        </p:spPr>
        <p:txBody>
          <a:bodyPr>
            <a:normAutofit/>
          </a:bodyPr>
          <a:lstStyle/>
          <a:p>
            <a:pPr algn="ctr"/>
            <a:r>
              <a:rPr lang="en-US" b="1" dirty="0">
                <a:solidFill>
                  <a:srgbClr val="FFFFFF"/>
                </a:solidFill>
                <a:latin typeface="Times New Roman" panose="02020603050405020304" pitchFamily="18" charset="0"/>
                <a:cs typeface="Times New Roman" panose="02020603050405020304" pitchFamily="18" charset="0"/>
              </a:rPr>
              <a:t>BÀI TẬP</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4797132" y="121298"/>
            <a:ext cx="7261002" cy="532751"/>
          </a:xfrm>
        </p:spPr>
        <p:txBody>
          <a:bodyPr anchor="ctr">
            <a:normAutofit fontScale="92500"/>
          </a:bodyPr>
          <a:lstStyle/>
          <a:p>
            <a:pPr marL="0" marR="0" lvl="0" indent="0">
              <a:spcBef>
                <a:spcPts val="0"/>
              </a:spcBef>
              <a:spcAft>
                <a:spcPts val="600"/>
              </a:spcAft>
              <a:buNone/>
            </a:pPr>
            <a:r>
              <a:rPr lang="en-US" sz="2400" b="1" dirty="0" err="1">
                <a:solidFill>
                  <a:srgbClr val="000000"/>
                </a:solidFill>
                <a:effectLst/>
                <a:latin typeface="Times New Roman" panose="02020603050405020304" pitchFamily="18" charset="0"/>
                <a:ea typeface="Times New Roman" panose="02020603050405020304" pitchFamily="18" charset="0"/>
              </a:rPr>
              <a:t>Cà</a:t>
            </a:r>
            <a:r>
              <a:rPr lang="en-US" sz="2400" b="1" dirty="0" err="1">
                <a:solidFill>
                  <a:srgbClr val="000000"/>
                </a:solidFill>
                <a:latin typeface="Times New Roman" panose="02020603050405020304" pitchFamily="18" charset="0"/>
                <a:ea typeface="Times New Roman" panose="02020603050405020304" pitchFamily="18" charset="0"/>
              </a:rPr>
              <a:t>i</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đặt</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thuật</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toán</a:t>
            </a:r>
            <a:r>
              <a:rPr lang="en-US" sz="2400" b="1" dirty="0">
                <a:solidFill>
                  <a:srgbClr val="000000"/>
                </a:solidFill>
                <a:latin typeface="Times New Roman" panose="02020603050405020304" pitchFamily="18" charset="0"/>
                <a:ea typeface="Times New Roman" panose="02020603050405020304" pitchFamily="18" charset="0"/>
              </a:rPr>
              <a:t> Dijkstra </a:t>
            </a:r>
            <a:r>
              <a:rPr lang="en-US" sz="2400" b="1" dirty="0" err="1">
                <a:solidFill>
                  <a:srgbClr val="000000"/>
                </a:solidFill>
                <a:latin typeface="Times New Roman" panose="02020603050405020304" pitchFamily="18" charset="0"/>
                <a:ea typeface="Times New Roman" panose="02020603050405020304" pitchFamily="18" charset="0"/>
              </a:rPr>
              <a:t>để</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giải</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các</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bài</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toán</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sau</a:t>
            </a:r>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err="1">
                <a:solidFill>
                  <a:srgbClr val="000000"/>
                </a:solidFill>
                <a:latin typeface="Times New Roman" panose="02020603050405020304" pitchFamily="18" charset="0"/>
                <a:ea typeface="Times New Roman" panose="02020603050405020304" pitchFamily="18" charset="0"/>
              </a:rPr>
              <a:t>đây</a:t>
            </a:r>
            <a:r>
              <a:rPr lang="en-US" sz="2400" b="1" dirty="0">
                <a:solidFill>
                  <a:srgbClr val="000000"/>
                </a:solidFill>
                <a:latin typeface="Times New Roman" panose="02020603050405020304" pitchFamily="18" charset="0"/>
                <a:ea typeface="Times New Roman" panose="02020603050405020304" pitchFamily="18" charset="0"/>
              </a:rPr>
              <a:t>:</a:t>
            </a:r>
            <a:endParaRPr lang="en-US" sz="2400" b="1" dirty="0">
              <a:solidFill>
                <a:srgbClr val="000000"/>
              </a:solidFill>
              <a:effectLst/>
              <a:latin typeface="Times New Roman" panose="02020603050405020304" pitchFamily="18" charset="0"/>
              <a:ea typeface="Times New Roman" panose="02020603050405020304" pitchFamily="18" charset="0"/>
            </a:endParaRPr>
          </a:p>
        </p:txBody>
      </p:sp>
      <p:pic>
        <p:nvPicPr>
          <p:cNvPr id="5" name="Picture 4" descr="Diagram, shape&#10;&#10;Description automatically generated">
            <a:extLst>
              <a:ext uri="{FF2B5EF4-FFF2-40B4-BE49-F238E27FC236}">
                <a16:creationId xmlns:a16="http://schemas.microsoft.com/office/drawing/2014/main" id="{44D6C95C-7689-46CD-B529-EBCAC1D1F50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42099" y="691276"/>
            <a:ext cx="6175419" cy="3218155"/>
          </a:xfrm>
          <a:prstGeom prst="rect">
            <a:avLst/>
          </a:prstGeom>
        </p:spPr>
      </p:pic>
      <p:pic>
        <p:nvPicPr>
          <p:cNvPr id="12" name="Picture 11">
            <a:extLst>
              <a:ext uri="{FF2B5EF4-FFF2-40B4-BE49-F238E27FC236}">
                <a16:creationId xmlns:a16="http://schemas.microsoft.com/office/drawing/2014/main" id="{1FAAEC98-E2A3-487C-B68C-75766EDBB7A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66519" y="3853445"/>
            <a:ext cx="6391469" cy="2948574"/>
          </a:xfrm>
          <a:prstGeom prst="rect">
            <a:avLst/>
          </a:prstGeom>
        </p:spPr>
      </p:pic>
    </p:spTree>
    <p:extLst>
      <p:ext uri="{BB962C8B-B14F-4D97-AF65-F5344CB8AC3E}">
        <p14:creationId xmlns:p14="http://schemas.microsoft.com/office/powerpoint/2010/main" val="251654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ea typeface="Times New Roman" panose="02020603050405020304" pitchFamily="18" charset="0"/>
              </a:rPr>
              <a:t>Chương 9: Cấu Trúc Đồ Thị (Graph)</a:t>
            </a:r>
            <a:endParaRPr lang="en-US" sz="4000" dirty="0">
              <a:solidFill>
                <a:schemeClr val="bg1"/>
              </a:solidFill>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1179226" y="2649893"/>
            <a:ext cx="9833548" cy="3797559"/>
          </a:xfrm>
        </p:spPr>
        <p:txBody>
          <a:bodyPr>
            <a:normAutofit/>
          </a:bodyPr>
          <a:lstStyle/>
          <a:p>
            <a:pPr marL="342900" marR="0" lvl="0" indent="-342900">
              <a:lnSpc>
                <a:spcPct val="200000"/>
              </a:lnSpc>
              <a:spcBef>
                <a:spcPts val="0"/>
              </a:spcBef>
              <a:spcAft>
                <a:spcPts val="0"/>
              </a:spcAft>
              <a:buFont typeface="+mj-lt"/>
              <a:buAutoNum type="arabicPeriod"/>
            </a:pPr>
            <a:r>
              <a:rPr lang="vi-VN" sz="2400" b="1" dirty="0">
                <a:effectLst/>
                <a:latin typeface="Times New Roman" panose="02020603050405020304" pitchFamily="18" charset="0"/>
                <a:ea typeface="Times New Roman" panose="02020603050405020304" pitchFamily="18" charset="0"/>
              </a:rPr>
              <a:t>GIỚI THIỆU CẤU TRÚC ĐỒ THỊ</a:t>
            </a:r>
            <a:endParaRPr lang="en-US" sz="2800" b="1"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vi-VN" sz="2400" b="1" dirty="0">
                <a:effectLst/>
                <a:latin typeface="Times New Roman" panose="02020603050405020304" pitchFamily="18" charset="0"/>
                <a:ea typeface="Times New Roman" panose="02020603050405020304" pitchFamily="18" charset="0"/>
              </a:rPr>
              <a:t>CÀI ĐẶT CẤU TRÚC ĐỒ THỊ</a:t>
            </a:r>
            <a:endParaRPr lang="en-US" sz="2800" b="1"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vi-VN" sz="2400" b="1" dirty="0">
                <a:effectLst/>
                <a:latin typeface="Times New Roman" panose="02020603050405020304" pitchFamily="18" charset="0"/>
                <a:ea typeface="Times New Roman" panose="02020603050405020304" pitchFamily="18" charset="0"/>
              </a:rPr>
              <a:t>CÁC THUẬT TOÁN TRÊN ĐỒ THỊ</a:t>
            </a:r>
            <a:endParaRPr lang="en-US" sz="2800" b="1"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vi-VN" sz="2400" b="1" dirty="0">
                <a:effectLst/>
                <a:latin typeface="Times New Roman" panose="02020603050405020304" pitchFamily="18" charset="0"/>
                <a:ea typeface="Times New Roman" panose="02020603050405020304" pitchFamily="18" charset="0"/>
              </a:rPr>
              <a:t>BÀI TẬP ỨNG DỤNG</a:t>
            </a:r>
            <a:endParaRPr lang="en-US"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548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Giới Thiệu Cấu Trúc Đồ Thị</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69310" y="2668555"/>
            <a:ext cx="8518397" cy="4146914"/>
          </a:xfrm>
        </p:spPr>
        <p:txBody>
          <a:bodyPr>
            <a:noAutofit/>
          </a:bodyPr>
          <a:lstStyle/>
          <a:p>
            <a:pPr marR="0" lvl="0" algn="just">
              <a:lnSpc>
                <a:spcPct val="100000"/>
              </a:lnSpc>
              <a:spcBef>
                <a:spcPts val="500"/>
              </a:spcBef>
              <a:spcAft>
                <a:spcPts val="500"/>
              </a:spcAft>
              <a:buFont typeface="Wingdings" panose="05000000000000000000" pitchFamily="2" charset="2"/>
              <a:buChar char="§"/>
            </a:pPr>
            <a:r>
              <a:rPr lang="vi-VN" sz="1800" noProof="1">
                <a:latin typeface="Times New Roman" panose="02020603050405020304" pitchFamily="18" charset="0"/>
                <a:ea typeface="Times New Roman" panose="02020603050405020304" pitchFamily="18" charset="0"/>
              </a:rPr>
              <a:t>Đồ thị (Graph) là một dạng cấu trúc dữ liệu được cấu tạo từ tập các đỉnh </a:t>
            </a:r>
            <a:r>
              <a:rPr lang="vi-VN" sz="1800" b="1" noProof="1">
                <a:latin typeface="Times New Roman" panose="02020603050405020304" pitchFamily="18" charset="0"/>
                <a:ea typeface="Times New Roman" panose="02020603050405020304" pitchFamily="18" charset="0"/>
              </a:rPr>
              <a:t>V</a:t>
            </a:r>
            <a:r>
              <a:rPr lang="vi-VN" sz="1800" noProof="1">
                <a:latin typeface="Times New Roman" panose="02020603050405020304" pitchFamily="18" charset="0"/>
                <a:ea typeface="Times New Roman" panose="02020603050405020304" pitchFamily="18" charset="0"/>
              </a:rPr>
              <a:t> (vertex) và tập các cạnh </a:t>
            </a:r>
            <a:r>
              <a:rPr lang="vi-VN" sz="1800" b="1" noProof="1">
                <a:latin typeface="Times New Roman" panose="02020603050405020304" pitchFamily="18" charset="0"/>
                <a:ea typeface="Times New Roman" panose="02020603050405020304" pitchFamily="18" charset="0"/>
              </a:rPr>
              <a:t>E</a:t>
            </a:r>
            <a:r>
              <a:rPr lang="vi-VN" sz="1800" noProof="1">
                <a:latin typeface="Times New Roman" panose="02020603050405020304" pitchFamily="18" charset="0"/>
                <a:ea typeface="Times New Roman" panose="02020603050405020304" pitchFamily="18" charset="0"/>
              </a:rPr>
              <a:t> (edge): </a:t>
            </a:r>
            <a:r>
              <a:rPr lang="vi-VN" sz="1800" b="1" noProof="1">
                <a:latin typeface="Times New Roman" panose="02020603050405020304" pitchFamily="18" charset="0"/>
                <a:ea typeface="Times New Roman" panose="02020603050405020304" pitchFamily="18" charset="0"/>
              </a:rPr>
              <a:t>G=(V, E).</a:t>
            </a:r>
          </a:p>
          <a:p>
            <a:pPr marR="0" lvl="0" algn="just">
              <a:lnSpc>
                <a:spcPct val="100000"/>
              </a:lnSpc>
              <a:spcBef>
                <a:spcPts val="500"/>
              </a:spcBef>
              <a:spcAft>
                <a:spcPts val="500"/>
              </a:spcAft>
              <a:buFont typeface="Wingdings" panose="05000000000000000000" pitchFamily="2" charset="2"/>
              <a:buChar char="§"/>
            </a:pPr>
            <a:r>
              <a:rPr lang="vi-VN" sz="1800" noProof="1">
                <a:latin typeface="Times New Roman" panose="02020603050405020304" pitchFamily="18" charset="0"/>
                <a:ea typeface="Times New Roman" panose="02020603050405020304" pitchFamily="18" charset="0"/>
              </a:rPr>
              <a:t>Hai đỉnh được nối với nhau tạo thành một cặp đỉnh (pair). Mỗi cặp đỉnh như vậy tạo thành một cạnh. Một cạnh được tạo từ một đỉnh duy nhất gọi là </a:t>
            </a:r>
            <a:r>
              <a:rPr lang="vi-VN" sz="1800" u="sng" noProof="1">
                <a:latin typeface="Times New Roman" panose="02020603050405020304" pitchFamily="18" charset="0"/>
                <a:ea typeface="Times New Roman" panose="02020603050405020304" pitchFamily="18" charset="0"/>
              </a:rPr>
              <a:t>khuyên</a:t>
            </a:r>
            <a:r>
              <a:rPr lang="vi-VN" sz="1800" noProof="1">
                <a:latin typeface="Times New Roman" panose="02020603050405020304" pitchFamily="18" charset="0"/>
                <a:ea typeface="Times New Roman" panose="02020603050405020304" pitchFamily="18" charset="0"/>
              </a:rPr>
              <a:t>. Nếu tồn tại hai cạnh trên cùng một cặp điểm, thì cặp cạnh đó gọi là </a:t>
            </a:r>
            <a:r>
              <a:rPr lang="vi-VN" sz="1800" u="sng" noProof="1">
                <a:latin typeface="Times New Roman" panose="02020603050405020304" pitchFamily="18" charset="0"/>
                <a:ea typeface="Times New Roman" panose="02020603050405020304" pitchFamily="18" charset="0"/>
              </a:rPr>
              <a:t>cặp cạnh song song </a:t>
            </a:r>
            <a:r>
              <a:rPr lang="vi-VN" sz="1800" noProof="1">
                <a:latin typeface="Times New Roman" panose="02020603050405020304" pitchFamily="18" charset="0"/>
                <a:ea typeface="Times New Roman" panose="02020603050405020304" pitchFamily="18" charset="0"/>
              </a:rPr>
              <a:t>(hoặc </a:t>
            </a:r>
            <a:r>
              <a:rPr lang="vi-VN" sz="1800" u="sng" noProof="1">
                <a:latin typeface="Times New Roman" panose="02020603050405020304" pitchFamily="18" charset="0"/>
                <a:ea typeface="Times New Roman" panose="02020603050405020304" pitchFamily="18" charset="0"/>
              </a:rPr>
              <a:t>cạnh bội</a:t>
            </a:r>
            <a:r>
              <a:rPr lang="vi-VN" sz="1800" noProof="1">
                <a:latin typeface="Times New Roman" panose="02020603050405020304" pitchFamily="18" charset="0"/>
                <a:ea typeface="Times New Roman" panose="02020603050405020304" pitchFamily="18" charset="0"/>
              </a:rPr>
              <a:t>). </a:t>
            </a:r>
          </a:p>
          <a:p>
            <a:pPr marR="0" lvl="0" algn="just">
              <a:lnSpc>
                <a:spcPct val="100000"/>
              </a:lnSpc>
              <a:spcBef>
                <a:spcPts val="500"/>
              </a:spcBef>
              <a:spcAft>
                <a:spcPts val="500"/>
              </a:spcAft>
              <a:buFont typeface="Wingdings" panose="05000000000000000000" pitchFamily="2" charset="2"/>
              <a:buChar char="§"/>
            </a:pPr>
            <a:r>
              <a:rPr lang="vi-VN" sz="1800" noProof="1">
                <a:effectLst/>
                <a:latin typeface="Times New Roman" panose="02020603050405020304" pitchFamily="18" charset="0"/>
                <a:ea typeface="Times New Roman" panose="02020603050405020304" pitchFamily="18" charset="0"/>
              </a:rPr>
              <a:t>Một đồ thì mà trong đó các cặp đỉnh là các bộ sắp thứ tự được gọi </a:t>
            </a:r>
            <a:r>
              <a:rPr lang="vi-VN" sz="1800" u="sng" noProof="1">
                <a:effectLst/>
                <a:latin typeface="Times New Roman" panose="02020603050405020304" pitchFamily="18" charset="0"/>
                <a:ea typeface="Times New Roman" panose="02020603050405020304" pitchFamily="18" charset="0"/>
              </a:rPr>
              <a:t>Đồ thị có hướng</a:t>
            </a:r>
            <a:r>
              <a:rPr lang="vi-VN" sz="1800" noProof="1">
                <a:effectLst/>
                <a:latin typeface="Times New Roman" panose="02020603050405020304" pitchFamily="18" charset="0"/>
                <a:ea typeface="Times New Roman" panose="02020603050405020304" pitchFamily="18" charset="0"/>
              </a:rPr>
              <a:t> (Digraph). Ngược lại, được gọi là </a:t>
            </a:r>
            <a:r>
              <a:rPr lang="vi-VN" sz="1800" u="sng" noProof="1">
                <a:effectLst/>
                <a:latin typeface="Times New Roman" panose="02020603050405020304" pitchFamily="18" charset="0"/>
                <a:ea typeface="Times New Roman" panose="02020603050405020304" pitchFamily="18" charset="0"/>
              </a:rPr>
              <a:t>Đồ thị vô hướng</a:t>
            </a:r>
            <a:r>
              <a:rPr lang="vi-VN" sz="1800" noProof="1">
                <a:effectLst/>
                <a:latin typeface="Times New Roman" panose="02020603050405020304" pitchFamily="18" charset="0"/>
                <a:ea typeface="Times New Roman" panose="02020603050405020304" pitchFamily="18" charset="0"/>
              </a:rPr>
              <a:t>.</a:t>
            </a:r>
          </a:p>
          <a:p>
            <a:pPr marR="0" lvl="0" algn="just">
              <a:lnSpc>
                <a:spcPct val="100000"/>
              </a:lnSpc>
              <a:spcBef>
                <a:spcPts val="500"/>
              </a:spcBef>
              <a:spcAft>
                <a:spcPts val="500"/>
              </a:spcAft>
              <a:buFont typeface="Wingdings" panose="05000000000000000000" pitchFamily="2" charset="2"/>
              <a:buChar char="§"/>
            </a:pPr>
            <a:r>
              <a:rPr lang="vi-VN" sz="1800" noProof="1">
                <a:latin typeface="Times New Roman" panose="02020603050405020304" pitchFamily="18" charset="0"/>
                <a:ea typeface="Times New Roman" panose="02020603050405020304" pitchFamily="18" charset="0"/>
              </a:rPr>
              <a:t>Nếu mỗi cạnh của đồ thị được gán với một trọng số (weight), thì đồ thị đó được gọi là </a:t>
            </a:r>
            <a:r>
              <a:rPr lang="vi-VN" sz="1800" u="sng" noProof="1">
                <a:latin typeface="Times New Roman" panose="02020603050405020304" pitchFamily="18" charset="0"/>
                <a:ea typeface="Times New Roman" panose="02020603050405020304" pitchFamily="18" charset="0"/>
              </a:rPr>
              <a:t>Đồ thị có trọng số</a:t>
            </a:r>
            <a:r>
              <a:rPr lang="vi-VN" sz="1800" noProof="1">
                <a:latin typeface="Times New Roman" panose="02020603050405020304" pitchFamily="18" charset="0"/>
                <a:ea typeface="Times New Roman" panose="02020603050405020304" pitchFamily="18" charset="0"/>
              </a:rPr>
              <a:t> (hoặc là mạng lưới network).</a:t>
            </a:r>
          </a:p>
          <a:p>
            <a:pPr marR="0" lvl="0" algn="just">
              <a:lnSpc>
                <a:spcPct val="100000"/>
              </a:lnSpc>
              <a:spcBef>
                <a:spcPts val="500"/>
              </a:spcBef>
              <a:spcAft>
                <a:spcPts val="500"/>
              </a:spcAft>
              <a:buFont typeface="Wingdings" panose="05000000000000000000" pitchFamily="2" charset="2"/>
              <a:buChar char="§"/>
            </a:pPr>
            <a:r>
              <a:rPr lang="vi-VN" sz="1800" b="1" noProof="1">
                <a:latin typeface="Times New Roman" panose="02020603050405020304" pitchFamily="18" charset="0"/>
                <a:ea typeface="Times New Roman" panose="02020603050405020304" pitchFamily="18" charset="0"/>
              </a:rPr>
              <a:t>Đơn đồ thị</a:t>
            </a:r>
            <a:r>
              <a:rPr lang="vi-VN" sz="1800" noProof="1">
                <a:latin typeface="Times New Roman" panose="02020603050405020304" pitchFamily="18" charset="0"/>
                <a:ea typeface="Times New Roman" panose="02020603050405020304" pitchFamily="18" charset="0"/>
              </a:rPr>
              <a:t> là đồ thị (có hướng hoặc vô hướng) KHÔNG chứa khuyên hoặc cạnh bội.</a:t>
            </a:r>
          </a:p>
          <a:p>
            <a:pPr marR="0" lvl="0" algn="just">
              <a:lnSpc>
                <a:spcPct val="100000"/>
              </a:lnSpc>
              <a:spcBef>
                <a:spcPts val="500"/>
              </a:spcBef>
              <a:spcAft>
                <a:spcPts val="500"/>
              </a:spcAft>
              <a:buFont typeface="Wingdings" panose="05000000000000000000" pitchFamily="2" charset="2"/>
              <a:buChar char="§"/>
            </a:pPr>
            <a:r>
              <a:rPr lang="vi-VN" sz="1800" noProof="1">
                <a:effectLst/>
                <a:latin typeface="Times New Roman" panose="02020603050405020304" pitchFamily="18" charset="0"/>
                <a:ea typeface="Times New Roman" panose="02020603050405020304" pitchFamily="18" charset="0"/>
              </a:rPr>
              <a:t>Để biểu diễn đồ thị: biển diễn hình học, biểu diễn bằng </a:t>
            </a:r>
            <a:r>
              <a:rPr lang="vi-VN" sz="1800" u="sng" noProof="1">
                <a:effectLst/>
                <a:latin typeface="Times New Roman" panose="02020603050405020304" pitchFamily="18" charset="0"/>
                <a:ea typeface="Times New Roman" panose="02020603050405020304" pitchFamily="18" charset="0"/>
              </a:rPr>
              <a:t>ma trận liền kề</a:t>
            </a:r>
            <a:r>
              <a:rPr lang="vi-VN" sz="1800" noProof="1">
                <a:effectLst/>
                <a:latin typeface="Times New Roman" panose="02020603050405020304" pitchFamily="18" charset="0"/>
                <a:ea typeface="Times New Roman" panose="02020603050405020304" pitchFamily="18" charset="0"/>
              </a:rPr>
              <a:t>.</a:t>
            </a:r>
          </a:p>
        </p:txBody>
      </p:sp>
      <p:pic>
        <p:nvPicPr>
          <p:cNvPr id="5" name="Picture 4" descr="Diagram, shape&#10;&#10;Description automatically generated">
            <a:extLst>
              <a:ext uri="{FF2B5EF4-FFF2-40B4-BE49-F238E27FC236}">
                <a16:creationId xmlns:a16="http://schemas.microsoft.com/office/drawing/2014/main" id="{91DA4746-00A6-469C-A0BE-A445E5C09E34}"/>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135138" y="2483852"/>
            <a:ext cx="2608079" cy="2086463"/>
          </a:xfrm>
          <a:prstGeom prst="rect">
            <a:avLst/>
          </a:prstGeom>
        </p:spPr>
      </p:pic>
      <p:pic>
        <p:nvPicPr>
          <p:cNvPr id="7" name="Picture 6" descr="Diagram, shape&#10;&#10;Description automatically generated">
            <a:extLst>
              <a:ext uri="{FF2B5EF4-FFF2-40B4-BE49-F238E27FC236}">
                <a16:creationId xmlns:a16="http://schemas.microsoft.com/office/drawing/2014/main" id="{3BB93C81-15D5-4BC6-B522-3623AF738CA2}"/>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saturation sat="400000"/>
                    </a14:imgEffect>
                  </a14:imgLayer>
                </a14:imgProps>
              </a:ext>
              <a:ext uri="{28A0092B-C50C-407E-A947-70E740481C1C}">
                <a14:useLocalDpi xmlns:a14="http://schemas.microsoft.com/office/drawing/2010/main" val="0"/>
              </a:ext>
            </a:extLst>
          </a:blip>
          <a:srcRect b="18505"/>
          <a:stretch/>
        </p:blipFill>
        <p:spPr>
          <a:xfrm>
            <a:off x="8657017" y="4300230"/>
            <a:ext cx="3465673" cy="1186200"/>
          </a:xfrm>
          <a:prstGeom prst="rect">
            <a:avLst/>
          </a:prstGeom>
        </p:spPr>
      </p:pic>
      <p:pic>
        <p:nvPicPr>
          <p:cNvPr id="1026" name="Picture 2">
            <a:extLst>
              <a:ext uri="{FF2B5EF4-FFF2-40B4-BE49-F238E27FC236}">
                <a16:creationId xmlns:a16="http://schemas.microsoft.com/office/drawing/2014/main" id="{552629F7-F2E1-4438-A7B9-9412570C909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827567" y="5489033"/>
            <a:ext cx="3124572" cy="132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6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Giới Thiệu Cấu Trúc Đồ Thị</a:t>
            </a:r>
            <a:endParaRPr lang="en-US" sz="4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69310" y="2248678"/>
                <a:ext cx="8518397" cy="4566791"/>
              </a:xfrm>
            </p:spPr>
            <p:txBody>
              <a:bodyPr>
                <a:noAutofit/>
              </a:bodyPr>
              <a:lstStyle/>
              <a:p>
                <a:pPr marL="0" marR="0" lvl="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Biểu </a:t>
                </a:r>
                <a:r>
                  <a:rPr lang="en-US" sz="1800" b="1" dirty="0" err="1">
                    <a:effectLst/>
                    <a:latin typeface="Times New Roman" panose="02020603050405020304" pitchFamily="18" charset="0"/>
                    <a:ea typeface="Times New Roman" panose="02020603050405020304" pitchFamily="18" charset="0"/>
                  </a:rPr>
                  <a:t>diễn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thị</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bằng</a:t>
                </a:r>
                <a:r>
                  <a:rPr lang="en-US" sz="1800" b="1" dirty="0">
                    <a:effectLst/>
                    <a:latin typeface="Times New Roman" panose="02020603050405020304" pitchFamily="18" charset="0"/>
                    <a:ea typeface="Times New Roman" panose="02020603050405020304" pitchFamily="18" charset="0"/>
                  </a:rPr>
                  <a:t> ma </a:t>
                </a:r>
                <a:r>
                  <a:rPr lang="en-US" sz="1800" b="1" dirty="0" err="1">
                    <a:effectLst/>
                    <a:latin typeface="Times New Roman" panose="02020603050405020304" pitchFamily="18" charset="0"/>
                    <a:ea typeface="Times New Roman" panose="02020603050405020304" pitchFamily="18" charset="0"/>
                  </a:rPr>
                  <a:t>trận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liền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kề</a:t>
                </a:r>
                <a:r>
                  <a:rPr lang="en-US" sz="1800" dirty="0">
                    <a:effectLst/>
                    <a:latin typeface="Times New Roman" panose="02020603050405020304" pitchFamily="18" charset="0"/>
                    <a:ea typeface="Times New Roman" panose="02020603050405020304" pitchFamily="18" charset="0"/>
                  </a:rPr>
                  <a:t>:</a:t>
                </a:r>
              </a:p>
              <a:p>
                <a:pPr marR="0" lvl="0" algn="just">
                  <a:lnSpc>
                    <a:spcPct val="100000"/>
                  </a:lnSpc>
                  <a:spcBef>
                    <a:spcPts val="0"/>
                  </a:spcBef>
                  <a:spcAft>
                    <a:spcPts val="0"/>
                  </a:spcAft>
                  <a:buFont typeface="Wingdings" panose="05000000000000000000" pitchFamily="2" charset="2"/>
                  <a:buChar char="§"/>
                </a:pPr>
                <a:r>
                  <a:rPr lang="en-US" sz="1800" dirty="0" err="1">
                    <a:latin typeface="Times New Roman" panose="02020603050405020304" pitchFamily="18" charset="0"/>
                    <a:ea typeface="Times New Roman" panose="02020603050405020304" pitchFamily="18" charset="0"/>
                  </a:rPr>
                  <a:t>Một</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đồ</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thị</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có</a:t>
                </a:r>
                <a:r>
                  <a:rPr lang="en-US" sz="1800" dirty="0">
                    <a:latin typeface="Times New Roman" panose="02020603050405020304" pitchFamily="18" charset="0"/>
                    <a:ea typeface="Times New Roman" panose="02020603050405020304" pitchFamily="18" charset="0"/>
                  </a:rPr>
                  <a:t> </a:t>
                </a:r>
                <a14:m>
                  <m:oMath xmlns:m="http://schemas.openxmlformats.org/officeDocument/2006/math">
                    <m:r>
                      <a:rPr lang="en-US" sz="1800" i="1" dirty="0" smtClean="0">
                        <a:latin typeface="Cambria Math" panose="02040503050406030204" pitchFamily="18" charset="0"/>
                        <a:ea typeface="Times New Roman" panose="02020603050405020304" pitchFamily="18" charset="0"/>
                      </a:rPr>
                      <m:t>𝑛</m:t>
                    </m:r>
                  </m:oMath>
                </a14:m>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đỉnh</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thì</a:t>
                </a:r>
                <a:r>
                  <a:rPr lang="en-US" sz="1800" dirty="0">
                    <a:latin typeface="Times New Roman" panose="02020603050405020304" pitchFamily="18" charset="0"/>
                    <a:ea typeface="Times New Roman" panose="02020603050405020304" pitchFamily="18" charset="0"/>
                  </a:rPr>
                  <a:t> ma </a:t>
                </a:r>
                <a:r>
                  <a:rPr lang="en-US" sz="1800" dirty="0" err="1">
                    <a:latin typeface="Times New Roman" panose="02020603050405020304" pitchFamily="18" charset="0"/>
                    <a:ea typeface="Times New Roman" panose="02020603050405020304" pitchFamily="18" charset="0"/>
                  </a:rPr>
                  <a:t>trận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liền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kề</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sẽ</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là</a:t>
                </a:r>
                <a:r>
                  <a:rPr lang="en-US" sz="1800" dirty="0">
                    <a:latin typeface="Times New Roman" panose="02020603050405020304" pitchFamily="18" charset="0"/>
                    <a:ea typeface="Times New Roman" panose="02020603050405020304" pitchFamily="18" charset="0"/>
                  </a:rPr>
                  <a:t> ma </a:t>
                </a:r>
                <a:r>
                  <a:rPr lang="en-US" sz="1800" dirty="0" err="1">
                    <a:latin typeface="Times New Roman" panose="02020603050405020304" pitchFamily="18" charset="0"/>
                    <a:ea typeface="Times New Roman" panose="02020603050405020304" pitchFamily="18" charset="0"/>
                  </a:rPr>
                  <a:t>trận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vuông</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cấp</a:t>
                </a:r>
                <a:r>
                  <a:rPr lang="en-US" sz="1800" dirty="0">
                    <a:latin typeface="Times New Roman" panose="02020603050405020304" pitchFamily="18" charset="0"/>
                    <a:ea typeface="Times New Roman" panose="02020603050405020304" pitchFamily="18" charset="0"/>
                  </a:rPr>
                  <a:t> </a:t>
                </a:r>
                <a14:m>
                  <m:oMath xmlns:m="http://schemas.openxmlformats.org/officeDocument/2006/math">
                    <m:r>
                      <a:rPr lang="en-US" sz="1800" b="0" i="1" smtClean="0">
                        <a:latin typeface="Cambria Math" panose="02040503050406030204" pitchFamily="18" charset="0"/>
                        <a:ea typeface="Times New Roman" panose="02020603050405020304" pitchFamily="18" charset="0"/>
                      </a:rPr>
                      <m:t>𝑛</m:t>
                    </m:r>
                    <m:r>
                      <a:rPr lang="en-US" sz="1800" b="0" i="1" smtClean="0">
                        <a:latin typeface="Cambria Math" panose="02040503050406030204" pitchFamily="18" charset="0"/>
                        <a:ea typeface="Times New Roman" panose="02020603050405020304" pitchFamily="18" charset="0"/>
                      </a:rPr>
                      <m:t>×</m:t>
                    </m:r>
                    <m:r>
                      <a:rPr lang="en-US" sz="1800" b="0" i="1" smtClean="0">
                        <a:latin typeface="Cambria Math" panose="02040503050406030204" pitchFamily="18" charset="0"/>
                        <a:ea typeface="Times New Roman" panose="02020603050405020304" pitchFamily="18" charset="0"/>
                      </a:rPr>
                      <m:t>𝑛</m:t>
                    </m:r>
                  </m:oMath>
                </a14:m>
                <a:r>
                  <a:rPr lang="en-US" sz="1800" dirty="0">
                    <a:effectLst/>
                    <a:latin typeface="Times New Roman" panose="02020603050405020304" pitchFamily="18" charset="0"/>
                    <a:ea typeface="Times New Roman" panose="02020603050405020304" pitchFamily="18" charset="0"/>
                  </a:rPr>
                  <a:t>.</a:t>
                </a:r>
              </a:p>
              <a:p>
                <a:pPr marR="0" lvl="0" algn="just">
                  <a:lnSpc>
                    <a:spcPct val="100000"/>
                  </a:lnSpc>
                  <a:spcBef>
                    <a:spcPts val="0"/>
                  </a:spcBef>
                  <a:spcAft>
                    <a:spcPts val="0"/>
                  </a:spcAft>
                  <a:buFont typeface="Wingdings" panose="05000000000000000000" pitchFamily="2" charset="2"/>
                  <a:buChar char="§"/>
                </a:pPr>
                <a:r>
                  <a:rPr lang="en-US" sz="1800" dirty="0" err="1">
                    <a:latin typeface="Times New Roman" panose="02020603050405020304" pitchFamily="18" charset="0"/>
                    <a:ea typeface="Times New Roman" panose="02020603050405020304" pitchFamily="18" charset="0"/>
                  </a:rPr>
                  <a:t>Mỗi</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phân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tử</a:t>
                </a:r>
                <a:r>
                  <a:rPr lang="en-US" sz="1800" dirty="0">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800" b="0" i="1" smtClean="0">
                            <a:latin typeface="Cambria Math" panose="02040503050406030204" pitchFamily="18" charset="0"/>
                            <a:ea typeface="Times New Roman" panose="02020603050405020304" pitchFamily="18" charset="0"/>
                          </a:rPr>
                        </m:ctrlPr>
                      </m:sSubPr>
                      <m:e>
                        <m:r>
                          <a:rPr lang="en-US" sz="1800" b="0" i="1" smtClean="0">
                            <a:latin typeface="Cambria Math" panose="02040503050406030204" pitchFamily="18" charset="0"/>
                            <a:ea typeface="Times New Roman" panose="02020603050405020304" pitchFamily="18" charset="0"/>
                          </a:rPr>
                          <m:t>𝑎</m:t>
                        </m:r>
                      </m:e>
                      <m:sub>
                        <m:r>
                          <a:rPr lang="en-US" sz="1800" b="0" i="1" smtClean="0">
                            <a:latin typeface="Cambria Math" panose="02040503050406030204" pitchFamily="18" charset="0"/>
                            <a:ea typeface="Times New Roman" panose="02020603050405020304" pitchFamily="18" charset="0"/>
                          </a:rPr>
                          <m:t>𝑖𝑗</m:t>
                        </m:r>
                      </m:sub>
                    </m:sSub>
                  </m:oMath>
                </a14:m>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của</a:t>
                </a:r>
                <a:r>
                  <a:rPr lang="en-US" sz="1800" dirty="0">
                    <a:latin typeface="Times New Roman" panose="02020603050405020304" pitchFamily="18" charset="0"/>
                    <a:ea typeface="Times New Roman" panose="02020603050405020304" pitchFamily="18" charset="0"/>
                  </a:rPr>
                  <a:t> ma </a:t>
                </a:r>
                <a:r>
                  <a:rPr lang="en-US" sz="1800" dirty="0" err="1">
                    <a:latin typeface="Times New Roman" panose="02020603050405020304" pitchFamily="18" charset="0"/>
                    <a:ea typeface="Times New Roman" panose="02020603050405020304" pitchFamily="18" charset="0"/>
                  </a:rPr>
                  <a:t>trận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biểu</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diễn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mối</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liên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kết</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giữa</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đỉnh</a:t>
                </a:r>
                <a:r>
                  <a:rPr lang="en-US" sz="1800" dirty="0">
                    <a:latin typeface="Times New Roman" panose="02020603050405020304" pitchFamily="18" charset="0"/>
                    <a:ea typeface="Times New Roman" panose="02020603050405020304" pitchFamily="18" charset="0"/>
                  </a:rPr>
                  <a:t> </a:t>
                </a:r>
                <a14:m>
                  <m:oMath xmlns:m="http://schemas.openxmlformats.org/officeDocument/2006/math">
                    <m:r>
                      <a:rPr lang="en-US" sz="1800" b="0" i="1" smtClean="0">
                        <a:latin typeface="Cambria Math" panose="02040503050406030204" pitchFamily="18" charset="0"/>
                        <a:ea typeface="Times New Roman" panose="02020603050405020304" pitchFamily="18" charset="0"/>
                      </a:rPr>
                      <m:t>𝑖</m:t>
                    </m:r>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đỉnh</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1800" b="0" i="1" smtClean="0">
                        <a:effectLst/>
                        <a:latin typeface="Cambria Math" panose="02040503050406030204" pitchFamily="18" charset="0"/>
                        <a:ea typeface="Times New Roman" panose="02020603050405020304" pitchFamily="18" charset="0"/>
                      </a:rPr>
                      <m:t>𝑗</m:t>
                    </m:r>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a:t>
                </a:r>
              </a:p>
              <a:p>
                <a:pPr marL="0" marR="0" lvl="0" indent="0" algn="just">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b="0" i="1" smtClean="0">
                              <a:effectLst/>
                              <a:latin typeface="Cambria Math" panose="02040503050406030204" pitchFamily="18" charset="0"/>
                              <a:ea typeface="Times New Roman" panose="02020603050405020304" pitchFamily="18" charset="0"/>
                            </a:rPr>
                          </m:ctrlPr>
                        </m:sSubPr>
                        <m:e>
                          <m:r>
                            <a:rPr lang="en-US" sz="1800" b="0" i="1" smtClean="0">
                              <a:effectLst/>
                              <a:latin typeface="Cambria Math" panose="02040503050406030204" pitchFamily="18" charset="0"/>
                              <a:ea typeface="Times New Roman" panose="02020603050405020304" pitchFamily="18" charset="0"/>
                            </a:rPr>
                            <m:t>𝑎</m:t>
                          </m:r>
                        </m:e>
                        <m:sub>
                          <m:r>
                            <a:rPr lang="en-US" sz="1800" b="0" i="1" smtClean="0">
                              <a:effectLst/>
                              <a:latin typeface="Cambria Math" panose="02040503050406030204" pitchFamily="18" charset="0"/>
                              <a:ea typeface="Times New Roman" panose="02020603050405020304" pitchFamily="18" charset="0"/>
                            </a:rPr>
                            <m:t>𝑖𝑗</m:t>
                          </m:r>
                        </m:sub>
                      </m:sSub>
                      <m:r>
                        <a:rPr lang="en-US" sz="1800" b="0" i="1" smtClean="0">
                          <a:effectLst/>
                          <a:latin typeface="Cambria Math" panose="02040503050406030204" pitchFamily="18" charset="0"/>
                          <a:ea typeface="Times New Roman" panose="02020603050405020304" pitchFamily="18" charset="0"/>
                        </a:rPr>
                        <m:t>=</m:t>
                      </m:r>
                      <m:d>
                        <m:dPr>
                          <m:begChr m:val="{"/>
                          <m:endChr m:val=""/>
                          <m:ctrlPr>
                            <a:rPr lang="en-US" sz="1800" b="0" i="1" smtClean="0">
                              <a:effectLst/>
                              <a:latin typeface="Cambria Math" panose="02040503050406030204" pitchFamily="18" charset="0"/>
                            </a:rPr>
                          </m:ctrlPr>
                        </m:dPr>
                        <m:e>
                          <m:eqArr>
                            <m:eqArrPr>
                              <m:ctrlPr>
                                <a:rPr lang="en-US" sz="1800" b="0" i="1" smtClean="0">
                                  <a:effectLst/>
                                  <a:latin typeface="Cambria Math" panose="02040503050406030204" pitchFamily="18" charset="0"/>
                                </a:rPr>
                              </m:ctrlPr>
                            </m:eqArrPr>
                            <m:e>
                              <m:r>
                                <a:rPr lang="en-US" sz="1800" b="0" i="1" smtClean="0">
                                  <a:effectLst/>
                                  <a:latin typeface="Cambria Math" panose="02040503050406030204" pitchFamily="18" charset="0"/>
                                </a:rPr>
                                <m:t>0, </m:t>
                              </m:r>
                              <m:r>
                                <m:rPr>
                                  <m:sty m:val="p"/>
                                </m:rPr>
                                <a:rPr lang="en-US" sz="1800" b="0" i="0" smtClean="0">
                                  <a:effectLst/>
                                  <a:latin typeface="Cambria Math" panose="02040503050406030204" pitchFamily="18" charset="0"/>
                                </a:rPr>
                                <m:t>n</m:t>
                              </m:r>
                              <m:r>
                                <a:rPr lang="en-US" sz="1800" b="0" i="0" smtClean="0">
                                  <a:effectLst/>
                                  <a:latin typeface="Cambria Math" panose="02040503050406030204" pitchFamily="18" charset="0"/>
                                </a:rPr>
                                <m:t>ế</m:t>
                              </m:r>
                              <m:r>
                                <m:rPr>
                                  <m:sty m:val="p"/>
                                </m:rPr>
                                <a:rPr lang="en-US" sz="1800" b="0" i="0" smtClean="0">
                                  <a:effectLst/>
                                  <a:latin typeface="Cambria Math" panose="02040503050406030204" pitchFamily="18" charset="0"/>
                                </a:rPr>
                                <m:t>u</m:t>
                              </m:r>
                              <m:r>
                                <a:rPr lang="en-US" sz="1800" b="0" i="0" smtClean="0">
                                  <a:effectLst/>
                                  <a:latin typeface="Cambria Math" panose="02040503050406030204" pitchFamily="18" charset="0"/>
                                </a:rPr>
                                <m:t> đỉ</m:t>
                              </m:r>
                              <m:r>
                                <m:rPr>
                                  <m:sty m:val="p"/>
                                </m:rPr>
                                <a:rPr lang="en-US" sz="1800" b="0" i="0" smtClean="0">
                                  <a:effectLst/>
                                  <a:latin typeface="Cambria Math" panose="02040503050406030204" pitchFamily="18" charset="0"/>
                                </a:rPr>
                                <m:t>nh</m:t>
                              </m:r>
                              <m:r>
                                <a:rPr lang="en-US" sz="1800" b="0" i="0" smtClean="0">
                                  <a:effectLst/>
                                  <a:latin typeface="Cambria Math" panose="02040503050406030204" pitchFamily="18" charset="0"/>
                                </a:rPr>
                                <m:t> </m:t>
                              </m:r>
                              <m:r>
                                <a:rPr lang="en-US" sz="1800" b="0" i="1" smtClean="0">
                                  <a:effectLst/>
                                  <a:latin typeface="Cambria Math" panose="02040503050406030204" pitchFamily="18" charset="0"/>
                                </a:rPr>
                                <m:t>𝑖</m:t>
                              </m:r>
                              <m:r>
                                <a:rPr lang="en-US" sz="1800" b="0" i="1" smtClean="0">
                                  <a:effectLst/>
                                  <a:latin typeface="Cambria Math" panose="02040503050406030204" pitchFamily="18" charset="0"/>
                                </a:rPr>
                                <m:t> </m:t>
                              </m:r>
                              <m:r>
                                <m:rPr>
                                  <m:sty m:val="p"/>
                                </m:rPr>
                                <a:rPr lang="en-US" sz="1800" b="0" i="0" smtClean="0">
                                  <a:effectLst/>
                                  <a:latin typeface="Cambria Math" panose="02040503050406030204" pitchFamily="18" charset="0"/>
                                </a:rPr>
                                <m:t>kh</m:t>
                              </m:r>
                              <m:r>
                                <a:rPr lang="en-US" sz="1800" b="0" i="0" smtClean="0">
                                  <a:effectLst/>
                                  <a:latin typeface="Cambria Math" panose="02040503050406030204" pitchFamily="18" charset="0"/>
                                </a:rPr>
                                <m:t>ô</m:t>
                              </m:r>
                              <m:r>
                                <m:rPr>
                                  <m:sty m:val="p"/>
                                </m:rPr>
                                <a:rPr lang="en-US" sz="1800" b="0" i="0" smtClean="0">
                                  <a:effectLst/>
                                  <a:latin typeface="Cambria Math" panose="02040503050406030204" pitchFamily="18" charset="0"/>
                                </a:rPr>
                                <m:t>ng</m:t>
                              </m:r>
                              <m:r>
                                <a:rPr lang="en-US" sz="1800" b="0" i="0" smtClean="0">
                                  <a:effectLst/>
                                  <a:latin typeface="Cambria Math" panose="02040503050406030204" pitchFamily="18" charset="0"/>
                                </a:rPr>
                                <m:t> </m:t>
                              </m:r>
                              <m:r>
                                <m:rPr>
                                  <m:sty m:val="p"/>
                                </m:rPr>
                                <a:rPr lang="en-US" sz="1800" b="0" i="0" smtClean="0">
                                  <a:effectLst/>
                                  <a:latin typeface="Cambria Math" panose="02040503050406030204" pitchFamily="18" charset="0"/>
                                </a:rPr>
                                <m:t>n</m:t>
                              </m:r>
                              <m:r>
                                <a:rPr lang="en-US" sz="1800" b="0" i="0" smtClean="0">
                                  <a:effectLst/>
                                  <a:latin typeface="Cambria Math" panose="02040503050406030204" pitchFamily="18" charset="0"/>
                                </a:rPr>
                                <m:t>ố</m:t>
                              </m:r>
                              <m:r>
                                <m:rPr>
                                  <m:sty m:val="p"/>
                                </m:rPr>
                                <a:rPr lang="en-US" sz="1800" b="0" i="0" smtClean="0">
                                  <a:effectLst/>
                                  <a:latin typeface="Cambria Math" panose="02040503050406030204" pitchFamily="18" charset="0"/>
                                </a:rPr>
                                <m:t>i</m:t>
                              </m:r>
                              <m:r>
                                <a:rPr lang="en-US" sz="1800" b="0" i="0" smtClean="0">
                                  <a:effectLst/>
                                  <a:latin typeface="Cambria Math" panose="02040503050406030204" pitchFamily="18" charset="0"/>
                                </a:rPr>
                                <m:t> </m:t>
                              </m:r>
                              <m:r>
                                <m:rPr>
                                  <m:sty m:val="p"/>
                                </m:rPr>
                                <a:rPr lang="en-US" sz="1800" b="0" i="0" smtClean="0">
                                  <a:effectLst/>
                                  <a:latin typeface="Cambria Math" panose="02040503050406030204" pitchFamily="18" charset="0"/>
                                </a:rPr>
                                <m:t>v</m:t>
                              </m:r>
                              <m:r>
                                <a:rPr lang="en-US" sz="1800" b="0" i="0" smtClean="0">
                                  <a:effectLst/>
                                  <a:latin typeface="Cambria Math" panose="02040503050406030204" pitchFamily="18" charset="0"/>
                                </a:rPr>
                                <m:t>ớ</m:t>
                              </m:r>
                              <m:r>
                                <m:rPr>
                                  <m:sty m:val="p"/>
                                </m:rPr>
                                <a:rPr lang="en-US" sz="1800" b="0" i="0" smtClean="0">
                                  <a:effectLst/>
                                  <a:latin typeface="Cambria Math" panose="02040503050406030204" pitchFamily="18" charset="0"/>
                                </a:rPr>
                                <m:t>i</m:t>
                              </m:r>
                              <m:r>
                                <a:rPr lang="en-US" sz="1800" b="0" i="0" smtClean="0">
                                  <a:effectLst/>
                                  <a:latin typeface="Cambria Math" panose="02040503050406030204" pitchFamily="18" charset="0"/>
                                </a:rPr>
                                <m:t> đỉ</m:t>
                              </m:r>
                              <m:r>
                                <m:rPr>
                                  <m:sty m:val="p"/>
                                </m:rPr>
                                <a:rPr lang="en-US" sz="1800" b="0" i="0" smtClean="0">
                                  <a:effectLst/>
                                  <a:latin typeface="Cambria Math" panose="02040503050406030204" pitchFamily="18" charset="0"/>
                                </a:rPr>
                                <m:t>nh</m:t>
                              </m:r>
                              <m:r>
                                <a:rPr lang="en-US" sz="1800" b="0" i="0" smtClean="0">
                                  <a:effectLst/>
                                  <a:latin typeface="Cambria Math" panose="02040503050406030204" pitchFamily="18" charset="0"/>
                                </a:rPr>
                                <m:t> </m:t>
                              </m:r>
                              <m:r>
                                <a:rPr lang="en-US" sz="1800" b="0" i="1" smtClean="0">
                                  <a:effectLst/>
                                  <a:latin typeface="Cambria Math" panose="02040503050406030204" pitchFamily="18" charset="0"/>
                                </a:rPr>
                                <m:t>𝑗</m:t>
                              </m:r>
                            </m:e>
                            <m:e>
                              <m:r>
                                <a:rPr lang="en-US" sz="1800" b="0" i="1" smtClean="0">
                                  <a:effectLst/>
                                  <a:latin typeface="Cambria Math" panose="02040503050406030204" pitchFamily="18" charset="0"/>
                                </a:rPr>
                                <m:t>1, </m:t>
                              </m:r>
                              <m:r>
                                <m:rPr>
                                  <m:sty m:val="p"/>
                                </m:rPr>
                                <a:rPr lang="en-US" sz="1800" b="0" i="0" smtClean="0">
                                  <a:effectLst/>
                                  <a:latin typeface="Cambria Math" panose="02040503050406030204" pitchFamily="18" charset="0"/>
                                </a:rPr>
                                <m:t>n</m:t>
                              </m:r>
                              <m:r>
                                <a:rPr lang="en-US" sz="1800" b="0" i="0" smtClean="0">
                                  <a:effectLst/>
                                  <a:latin typeface="Cambria Math" panose="02040503050406030204" pitchFamily="18" charset="0"/>
                                </a:rPr>
                                <m:t>ế</m:t>
                              </m:r>
                              <m:r>
                                <m:rPr>
                                  <m:sty m:val="p"/>
                                </m:rPr>
                                <a:rPr lang="en-US" sz="1800" b="0" i="0" smtClean="0">
                                  <a:effectLst/>
                                  <a:latin typeface="Cambria Math" panose="02040503050406030204" pitchFamily="18" charset="0"/>
                                </a:rPr>
                                <m:t>u</m:t>
                              </m:r>
                              <m:r>
                                <a:rPr lang="en-US" sz="1800" b="0" i="0" smtClean="0">
                                  <a:effectLst/>
                                  <a:latin typeface="Cambria Math" panose="02040503050406030204" pitchFamily="18" charset="0"/>
                                </a:rPr>
                                <m:t> đỉ</m:t>
                              </m:r>
                              <m:r>
                                <m:rPr>
                                  <m:sty m:val="p"/>
                                </m:rPr>
                                <a:rPr lang="en-US" sz="1800" b="0" i="0" smtClean="0">
                                  <a:effectLst/>
                                  <a:latin typeface="Cambria Math" panose="02040503050406030204" pitchFamily="18" charset="0"/>
                                </a:rPr>
                                <m:t>nh</m:t>
                              </m:r>
                              <m:r>
                                <a:rPr lang="en-US" sz="1800" b="0" i="0" smtClean="0">
                                  <a:effectLst/>
                                  <a:latin typeface="Cambria Math" panose="02040503050406030204" pitchFamily="18" charset="0"/>
                                </a:rPr>
                                <m:t> </m:t>
                              </m:r>
                              <m:r>
                                <a:rPr lang="en-US" sz="1800" b="0" i="1" smtClean="0">
                                  <a:effectLst/>
                                  <a:latin typeface="Cambria Math" panose="02040503050406030204" pitchFamily="18" charset="0"/>
                                </a:rPr>
                                <m:t>𝑖</m:t>
                              </m:r>
                              <m:r>
                                <a:rPr lang="en-US" sz="1800" b="0" i="1" smtClean="0">
                                  <a:effectLst/>
                                  <a:latin typeface="Cambria Math" panose="02040503050406030204" pitchFamily="18" charset="0"/>
                                </a:rPr>
                                <m:t> </m:t>
                              </m:r>
                              <m:r>
                                <m:rPr>
                                  <m:sty m:val="p"/>
                                </m:rPr>
                                <a:rPr lang="en-US" sz="1800" b="0" i="0" smtClean="0">
                                  <a:effectLst/>
                                  <a:latin typeface="Cambria Math" panose="02040503050406030204" pitchFamily="18" charset="0"/>
                                </a:rPr>
                                <m:t>n</m:t>
                              </m:r>
                              <m:r>
                                <a:rPr lang="en-US" sz="1800" b="0" i="0" smtClean="0">
                                  <a:effectLst/>
                                  <a:latin typeface="Cambria Math" panose="02040503050406030204" pitchFamily="18" charset="0"/>
                                </a:rPr>
                                <m:t>ố</m:t>
                              </m:r>
                              <m:r>
                                <m:rPr>
                                  <m:sty m:val="p"/>
                                </m:rPr>
                                <a:rPr lang="en-US" sz="1800" b="0" i="0" smtClean="0">
                                  <a:effectLst/>
                                  <a:latin typeface="Cambria Math" panose="02040503050406030204" pitchFamily="18" charset="0"/>
                                </a:rPr>
                                <m:t>i</m:t>
                              </m:r>
                              <m:r>
                                <a:rPr lang="en-US" sz="1800" b="0" i="0" smtClean="0">
                                  <a:effectLst/>
                                  <a:latin typeface="Cambria Math" panose="02040503050406030204" pitchFamily="18" charset="0"/>
                                </a:rPr>
                                <m:t> </m:t>
                              </m:r>
                              <m:r>
                                <m:rPr>
                                  <m:sty m:val="p"/>
                                </m:rPr>
                                <a:rPr lang="en-US" sz="1800" b="0" i="0" smtClean="0">
                                  <a:effectLst/>
                                  <a:latin typeface="Cambria Math" panose="02040503050406030204" pitchFamily="18" charset="0"/>
                                </a:rPr>
                                <m:t>v</m:t>
                              </m:r>
                              <m:r>
                                <a:rPr lang="en-US" sz="1800" b="0" i="0" smtClean="0">
                                  <a:effectLst/>
                                  <a:latin typeface="Cambria Math" panose="02040503050406030204" pitchFamily="18" charset="0"/>
                                </a:rPr>
                                <m:t>ớ</m:t>
                              </m:r>
                              <m:r>
                                <m:rPr>
                                  <m:sty m:val="p"/>
                                </m:rPr>
                                <a:rPr lang="en-US" sz="1800" b="0" i="0" smtClean="0">
                                  <a:effectLst/>
                                  <a:latin typeface="Cambria Math" panose="02040503050406030204" pitchFamily="18" charset="0"/>
                                </a:rPr>
                                <m:t>i</m:t>
                              </m:r>
                              <m:r>
                                <a:rPr lang="en-US" sz="1800" b="0" i="0" smtClean="0">
                                  <a:effectLst/>
                                  <a:latin typeface="Cambria Math" panose="02040503050406030204" pitchFamily="18" charset="0"/>
                                </a:rPr>
                                <m:t> đỉ</m:t>
                              </m:r>
                              <m:r>
                                <m:rPr>
                                  <m:sty m:val="p"/>
                                </m:rPr>
                                <a:rPr lang="en-US" sz="1800" b="0" i="0" smtClean="0">
                                  <a:effectLst/>
                                  <a:latin typeface="Cambria Math" panose="02040503050406030204" pitchFamily="18" charset="0"/>
                                </a:rPr>
                                <m:t>nh</m:t>
                              </m:r>
                              <m:r>
                                <a:rPr lang="en-US" sz="1800" b="0" i="0" smtClean="0">
                                  <a:effectLst/>
                                  <a:latin typeface="Cambria Math" panose="02040503050406030204" pitchFamily="18" charset="0"/>
                                </a:rPr>
                                <m:t> </m:t>
                              </m:r>
                              <m:r>
                                <a:rPr lang="en-US" sz="1800" b="0" i="1" smtClean="0">
                                  <a:effectLst/>
                                  <a:latin typeface="Cambria Math" panose="02040503050406030204" pitchFamily="18" charset="0"/>
                                </a:rPr>
                                <m:t>𝑗</m:t>
                              </m:r>
                            </m:e>
                          </m:eqArr>
                        </m:e>
                      </m:d>
                      <m:r>
                        <a:rPr lang="en-US" sz="1800" b="0" i="1" smtClean="0">
                          <a:effectLst/>
                          <a:latin typeface="Cambria Math" panose="02040503050406030204" pitchFamily="18" charset="0"/>
                        </a:rPr>
                        <m:t>,</m:t>
                      </m:r>
                    </m:oMath>
                  </m:oMathPara>
                </a14:m>
                <a:endParaRPr lang="en-US" sz="1800" dirty="0">
                  <a:effectLst/>
                  <a:latin typeface="Times New Roman" panose="02020603050405020304" pitchFamily="18" charset="0"/>
                  <a:ea typeface="Times New Roman" panose="02020603050405020304" pitchFamily="18" charset="0"/>
                </a:endParaRPr>
              </a:p>
              <a:p>
                <a:pPr marL="0" marR="0" lvl="0" indent="0" algn="just">
                  <a:lnSpc>
                    <a:spcPct val="150000"/>
                  </a:lnSpc>
                  <a:spcBef>
                    <a:spcPts val="0"/>
                  </a:spcBef>
                  <a:spcAft>
                    <a:spcPts val="300"/>
                  </a:spcAft>
                  <a:buNone/>
                </a:pPr>
                <a:r>
                  <a:rPr lang="en-US" sz="1800" dirty="0" err="1">
                    <a:effectLst/>
                    <a:latin typeface="Times New Roman" panose="02020603050405020304" pitchFamily="18" charset="0"/>
                    <a:ea typeface="Times New Roman" panose="02020603050405020304" pitchFamily="18" charset="0"/>
                  </a:rPr>
                  <a:t>V</a:t>
                </a:r>
                <a:r>
                  <a:rPr lang="en-US" sz="1800" dirty="0" err="1">
                    <a:latin typeface="Times New Roman" panose="02020603050405020304" pitchFamily="18" charset="0"/>
                    <a:ea typeface="Times New Roman" panose="02020603050405020304" pitchFamily="18" charset="0"/>
                  </a:rPr>
                  <a:t>í</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dụ</a:t>
                </a:r>
                <a:r>
                  <a:rPr lang="en-US" sz="1800" dirty="0">
                    <a:latin typeface="Times New Roman" panose="02020603050405020304" pitchFamily="18" charset="0"/>
                    <a:ea typeface="Times New Roman" panose="02020603050405020304" pitchFamily="18" charset="0"/>
                  </a:rPr>
                  <a:t>, ma </a:t>
                </a:r>
                <a:r>
                  <a:rPr lang="en-US" sz="1800" dirty="0" err="1">
                    <a:latin typeface="Times New Roman" panose="02020603050405020304" pitchFamily="18" charset="0"/>
                    <a:ea typeface="Times New Roman" panose="02020603050405020304" pitchFamily="18" charset="0"/>
                  </a:rPr>
                  <a:t>trần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kề</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của</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đồ</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thị</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bên</a:t>
                </a:r>
                <a:r>
                  <a:rPr lang="en-US" sz="1800" dirty="0">
                    <a:latin typeface="Times New Roman" panose="02020603050405020304" pitchFamily="18" charset="0"/>
                    <a:ea typeface="Times New Roman" panose="02020603050405020304" pitchFamily="18" charset="0"/>
                  </a:rPr>
                  <a:t>:</a:t>
                </a:r>
              </a:p>
              <a:p>
                <a:pPr marL="0" marR="0" lvl="0" indent="0" algn="just">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9"/>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 </m:t>
                            </m:r>
                          </m:e>
                          <m:e>
                            <m:r>
                              <a:rPr lang="en-US" sz="1800" i="1">
                                <a:solidFill>
                                  <a:srgbClr val="FF0000"/>
                                </a:solidFill>
                                <a:latin typeface="Cambria Math" panose="02040503050406030204" pitchFamily="18" charset="0"/>
                              </a:rPr>
                              <m:t>𝐴</m:t>
                            </m:r>
                          </m:e>
                          <m:e>
                            <m:r>
                              <a:rPr lang="en-US" sz="1800" i="1">
                                <a:solidFill>
                                  <a:srgbClr val="FF0000"/>
                                </a:solidFill>
                                <a:latin typeface="Cambria Math" panose="02040503050406030204" pitchFamily="18" charset="0"/>
                              </a:rPr>
                              <m:t>𝐵</m:t>
                            </m:r>
                          </m:e>
                          <m:e>
                            <m:r>
                              <a:rPr lang="en-US" sz="1800" i="1">
                                <a:solidFill>
                                  <a:srgbClr val="FF0000"/>
                                </a:solidFill>
                                <a:latin typeface="Cambria Math" panose="02040503050406030204" pitchFamily="18" charset="0"/>
                              </a:rPr>
                              <m:t>𝐶</m:t>
                            </m:r>
                          </m:e>
                          <m:e>
                            <m:r>
                              <a:rPr lang="en-US" sz="1800" i="1">
                                <a:solidFill>
                                  <a:srgbClr val="FF0000"/>
                                </a:solidFill>
                                <a:latin typeface="Cambria Math" panose="02040503050406030204" pitchFamily="18" charset="0"/>
                              </a:rPr>
                              <m:t>𝐷</m:t>
                            </m:r>
                          </m:e>
                          <m:e>
                            <m:r>
                              <a:rPr lang="en-US" sz="1800" i="1">
                                <a:solidFill>
                                  <a:srgbClr val="FF0000"/>
                                </a:solidFill>
                                <a:latin typeface="Cambria Math" panose="02040503050406030204" pitchFamily="18" charset="0"/>
                              </a:rPr>
                              <m:t>𝐸</m:t>
                            </m:r>
                          </m:e>
                          <m:e>
                            <m:r>
                              <a:rPr lang="en-US" sz="1800" i="1">
                                <a:solidFill>
                                  <a:srgbClr val="FF0000"/>
                                </a:solidFill>
                                <a:latin typeface="Cambria Math" panose="02040503050406030204" pitchFamily="18" charset="0"/>
                              </a:rPr>
                              <m:t>𝐹</m:t>
                            </m:r>
                          </m:e>
                          <m:e>
                            <m:r>
                              <a:rPr lang="en-US" sz="1800" i="1">
                                <a:solidFill>
                                  <a:srgbClr val="FF0000"/>
                                </a:solidFill>
                                <a:latin typeface="Cambria Math" panose="02040503050406030204" pitchFamily="18" charset="0"/>
                              </a:rPr>
                              <m:t>𝐺</m:t>
                            </m:r>
                          </m:e>
                          <m:e>
                            <m:r>
                              <a:rPr lang="en-US" sz="1800" i="1">
                                <a:solidFill>
                                  <a:srgbClr val="FF0000"/>
                                </a:solidFill>
                                <a:latin typeface="Cambria Math" panose="02040503050406030204" pitchFamily="18" charset="0"/>
                              </a:rPr>
                              <m:t>𝐻</m:t>
                            </m:r>
                          </m:e>
                        </m:mr>
                        <m:mr>
                          <m:e>
                            <m:r>
                              <a:rPr lang="en-US" sz="1800" i="1">
                                <a:solidFill>
                                  <a:srgbClr val="FF0000"/>
                                </a:solidFill>
                                <a:latin typeface="Cambria Math" panose="02040503050406030204" pitchFamily="18" charset="0"/>
                              </a:rPr>
                              <m:t>𝐴</m:t>
                            </m:r>
                          </m:e>
                          <m:e>
                            <m:r>
                              <a:rPr lang="en-US" sz="1800" i="1">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i="1">
                                <a:solidFill>
                                  <a:srgbClr val="FF0000"/>
                                </a:solidFill>
                                <a:latin typeface="Cambria Math" panose="02040503050406030204" pitchFamily="18" charset="0"/>
                              </a:rPr>
                              <m:t>𝐵</m:t>
                            </m:r>
                          </m:e>
                          <m:e>
                            <m:r>
                              <a:rPr lang="en-US" sz="1800" b="0" i="1" smtClean="0">
                                <a:solidFill>
                                  <a:srgbClr val="002060"/>
                                </a:solidFill>
                                <a:latin typeface="Cambria Math" panose="02040503050406030204" pitchFamily="18" charset="0"/>
                              </a:rPr>
                              <m:t>1</m:t>
                            </m:r>
                          </m:e>
                          <m:e>
                            <m:r>
                              <a:rPr lang="en-US" sz="1800" i="1">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i="1">
                                <a:solidFill>
                                  <a:srgbClr val="FF0000"/>
                                </a:solidFill>
                                <a:latin typeface="Cambria Math" panose="02040503050406030204" pitchFamily="18" charset="0"/>
                              </a:rPr>
                              <m:t>𝐶</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1</m:t>
                            </m:r>
                          </m:e>
                          <m:e>
                            <m:r>
                              <a:rPr lang="en-US" sz="1800" i="1">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i="1">
                                <a:solidFill>
                                  <a:srgbClr val="FF0000"/>
                                </a:solidFill>
                                <a:latin typeface="Cambria Math" panose="02040503050406030204" pitchFamily="18" charset="0"/>
                              </a:rPr>
                              <m:t>𝐷</m:t>
                            </m:r>
                          </m:e>
                          <m:e>
                            <m:r>
                              <a:rPr lang="en-US" sz="1800" b="0" i="1" smtClean="0">
                                <a:solidFill>
                                  <a:srgbClr val="002060"/>
                                </a:solidFill>
                                <a:latin typeface="Cambria Math" panose="02040503050406030204" pitchFamily="18" charset="0"/>
                              </a:rPr>
                              <m:t>1</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0</m:t>
                            </m:r>
                          </m:e>
                          <m:e>
                            <m:r>
                              <a:rPr lang="en-US" sz="1800" i="1">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0</m:t>
                            </m:r>
                          </m:e>
                        </m:mr>
                        <m:mr>
                          <m:e>
                            <m:r>
                              <a:rPr lang="en-US" sz="1800" i="1">
                                <a:solidFill>
                                  <a:srgbClr val="FF0000"/>
                                </a:solidFill>
                                <a:latin typeface="Cambria Math" panose="02040503050406030204" pitchFamily="18" charset="0"/>
                              </a:rPr>
                              <m:t>𝐸</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1</m:t>
                            </m:r>
                          </m:e>
                          <m:e>
                            <m:r>
                              <a:rPr lang="en-US" sz="1800" b="0" i="1" smtClean="0">
                                <a:solidFill>
                                  <a:srgbClr val="002060"/>
                                </a:solidFill>
                                <a:latin typeface="Cambria Math" panose="02040503050406030204" pitchFamily="18" charset="0"/>
                              </a:rPr>
                              <m:t>1</m:t>
                            </m:r>
                          </m:e>
                          <m:e>
                            <m:r>
                              <a:rPr lang="en-US" sz="1800" b="0" i="1" smtClean="0">
                                <a:solidFill>
                                  <a:srgbClr val="002060"/>
                                </a:solidFill>
                                <a:latin typeface="Cambria Math" panose="02040503050406030204" pitchFamily="18" charset="0"/>
                              </a:rPr>
                              <m:t>1</m:t>
                            </m:r>
                          </m:e>
                          <m:e>
                            <m:r>
                              <a:rPr lang="en-US" sz="1800" i="1">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1</m:t>
                            </m:r>
                          </m:e>
                          <m:e>
                            <m:r>
                              <a:rPr lang="en-US" sz="1800" b="0" i="1" smtClean="0">
                                <a:latin typeface="Cambria Math" panose="02040503050406030204" pitchFamily="18" charset="0"/>
                              </a:rPr>
                              <m:t>1</m:t>
                            </m:r>
                          </m:e>
                        </m:mr>
                        <m:mr>
                          <m:e>
                            <m:r>
                              <a:rPr lang="en-US" sz="1800" i="1">
                                <a:solidFill>
                                  <a:srgbClr val="FF0000"/>
                                </a:solidFill>
                                <a:latin typeface="Cambria Math" panose="02040503050406030204" pitchFamily="18" charset="0"/>
                              </a:rPr>
                              <m:t>𝐹</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1</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1</m:t>
                            </m:r>
                          </m:e>
                          <m:e>
                            <m:r>
                              <a:rPr lang="en-US" sz="1800" i="1">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r>
                          <m:e>
                            <m:r>
                              <a:rPr lang="en-US" sz="1800" i="1">
                                <a:solidFill>
                                  <a:srgbClr val="FF0000"/>
                                </a:solidFill>
                                <a:latin typeface="Cambria Math" panose="02040503050406030204" pitchFamily="18" charset="0"/>
                              </a:rPr>
                              <m:t>𝐺</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1</m:t>
                            </m:r>
                          </m:e>
                          <m:e>
                            <m:r>
                              <a:rPr lang="en-US" sz="1800" b="0" i="1" smtClean="0">
                                <a:solidFill>
                                  <a:srgbClr val="002060"/>
                                </a:solidFill>
                                <a:latin typeface="Cambria Math" panose="02040503050406030204" pitchFamily="18" charset="0"/>
                              </a:rPr>
                              <m:t>1</m:t>
                            </m:r>
                          </m:e>
                          <m:e>
                            <m:r>
                              <a:rPr lang="en-US" sz="1800" b="0" i="1" smtClean="0">
                                <a:solidFill>
                                  <a:srgbClr val="002060"/>
                                </a:solidFill>
                                <a:latin typeface="Cambria Math" panose="02040503050406030204" pitchFamily="18" charset="0"/>
                              </a:rPr>
                              <m:t>0</m:t>
                            </m:r>
                          </m:e>
                          <m:e>
                            <m:r>
                              <a:rPr lang="en-US" sz="1800" i="1">
                                <a:latin typeface="Cambria Math" panose="02040503050406030204" pitchFamily="18" charset="0"/>
                              </a:rPr>
                              <m:t>0</m:t>
                            </m:r>
                          </m:e>
                          <m:e>
                            <m:r>
                              <a:rPr lang="en-US" sz="1800" b="0" i="1" smtClean="0">
                                <a:latin typeface="Cambria Math" panose="02040503050406030204" pitchFamily="18" charset="0"/>
                              </a:rPr>
                              <m:t>1</m:t>
                            </m:r>
                          </m:e>
                        </m:mr>
                        <m:mr>
                          <m:e>
                            <m:r>
                              <a:rPr lang="en-US" sz="1800" i="1">
                                <a:solidFill>
                                  <a:srgbClr val="FF0000"/>
                                </a:solidFill>
                                <a:latin typeface="Cambria Math" panose="02040503050406030204" pitchFamily="18" charset="0"/>
                              </a:rPr>
                              <m:t>𝐻</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0</m:t>
                            </m:r>
                          </m:e>
                          <m:e>
                            <m:r>
                              <a:rPr lang="en-US" sz="1800" b="0" i="1" smtClean="0">
                                <a:solidFill>
                                  <a:srgbClr val="002060"/>
                                </a:solidFill>
                                <a:latin typeface="Cambria Math" panose="02040503050406030204" pitchFamily="18" charset="0"/>
                              </a:rPr>
                              <m:t>1</m:t>
                            </m:r>
                          </m:e>
                          <m:e>
                            <m:r>
                              <a:rPr lang="en-US" sz="1800" b="0" i="1" smtClean="0">
                                <a:solidFill>
                                  <a:srgbClr val="002060"/>
                                </a:solidFill>
                                <a:latin typeface="Cambria Math" panose="02040503050406030204" pitchFamily="18" charset="0"/>
                              </a:rPr>
                              <m:t>1</m:t>
                            </m:r>
                          </m:e>
                          <m:e>
                            <m:r>
                              <a:rPr lang="en-US" sz="1800" b="0" i="1" smtClean="0">
                                <a:solidFill>
                                  <a:srgbClr val="002060"/>
                                </a:solidFill>
                                <a:latin typeface="Cambria Math" panose="02040503050406030204" pitchFamily="18" charset="0"/>
                              </a:rPr>
                              <m:t>1</m:t>
                            </m:r>
                          </m:e>
                          <m:e>
                            <m:r>
                              <a:rPr lang="en-US" sz="1800" i="1">
                                <a:latin typeface="Cambria Math" panose="02040503050406030204" pitchFamily="18" charset="0"/>
                              </a:rPr>
                              <m:t>0</m:t>
                            </m:r>
                          </m:e>
                        </m:mr>
                      </m:m>
                    </m:oMath>
                  </m:oMathPara>
                </a14:m>
                <a:endParaRPr lang="en-US" sz="1800" dirty="0">
                  <a:effectLst/>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CDF0F05-3D1A-42A4-B752-5F1515C90BEC}"/>
                  </a:ext>
                </a:extLst>
              </p:cNvPr>
              <p:cNvSpPr>
                <a:spLocks noGrp="1" noRot="1" noChangeAspect="1" noMove="1" noResize="1" noEditPoints="1" noAdjustHandles="1" noChangeArrowheads="1" noChangeShapeType="1" noTextEdit="1"/>
              </p:cNvSpPr>
              <p:nvPr>
                <p:ph idx="1"/>
              </p:nvPr>
            </p:nvSpPr>
            <p:spPr>
              <a:xfrm>
                <a:off x="69310" y="2248678"/>
                <a:ext cx="8518397" cy="4566791"/>
              </a:xfrm>
              <a:blipFill>
                <a:blip r:embed="rId3"/>
                <a:stretch>
                  <a:fillRect l="-57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DA4746-00A6-469C-A0BE-A445E5C09E3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875091" y="3580616"/>
            <a:ext cx="3508256" cy="2490956"/>
          </a:xfrm>
          <a:prstGeom prst="rect">
            <a:avLst/>
          </a:prstGeom>
        </p:spPr>
      </p:pic>
    </p:spTree>
    <p:extLst>
      <p:ext uri="{BB962C8B-B14F-4D97-AF65-F5344CB8AC3E}">
        <p14:creationId xmlns:p14="http://schemas.microsoft.com/office/powerpoint/2010/main" val="64484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Cài Đặt Cấu Trúc Đồ Thị</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261258" y="2435291"/>
            <a:ext cx="4945224" cy="4357394"/>
          </a:xfrm>
          <a:ln w="12700">
            <a:solidFill>
              <a:schemeClr val="tx1"/>
            </a:solidFill>
          </a:ln>
        </p:spPr>
        <p:txBody>
          <a:bodyPr>
            <a:normAutofit/>
          </a:bodyPr>
          <a:lstStyle/>
          <a:p>
            <a:pPr marL="0" marR="0" lvl="0" indent="0" algn="ctr">
              <a:lnSpc>
                <a:spcPct val="120000"/>
              </a:lnSpc>
              <a:spcBef>
                <a:spcPts val="0"/>
              </a:spcBef>
              <a:spcAft>
                <a:spcPts val="0"/>
              </a:spcAft>
              <a:buNone/>
            </a:pPr>
            <a:r>
              <a:rPr lang="en-US" sz="2400" b="1" dirty="0" err="1">
                <a:effectLst/>
                <a:latin typeface="Times New Roman" panose="02020603050405020304" pitchFamily="18" charset="0"/>
                <a:ea typeface="Times New Roman" panose="02020603050405020304" pitchFamily="18" charset="0"/>
              </a:rPr>
              <a:t>Lớp</a:t>
            </a:r>
            <a:r>
              <a:rPr lang="en-US" sz="2400" b="1" dirty="0">
                <a:effectLst/>
                <a:latin typeface="Times New Roman" panose="02020603050405020304" pitchFamily="18" charset="0"/>
                <a:ea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rPr>
              <a:t>Đỉnh</a:t>
            </a:r>
            <a:r>
              <a:rPr lang="en-US" sz="2400" b="1" dirty="0">
                <a:effectLst/>
                <a:latin typeface="Times New Roman" panose="02020603050405020304" pitchFamily="18" charset="0"/>
                <a:ea typeface="Times New Roman" panose="02020603050405020304" pitchFamily="18" charset="0"/>
              </a:rPr>
              <a:t> Vertex</a:t>
            </a:r>
          </a:p>
          <a:p>
            <a:pPr marL="0" marR="0" lvl="0" indent="0" algn="ctr">
              <a:lnSpc>
                <a:spcPct val="120000"/>
              </a:lnSpc>
              <a:spcBef>
                <a:spcPts val="0"/>
              </a:spcBef>
              <a:spcAft>
                <a:spcPts val="0"/>
              </a:spcAft>
              <a:buNone/>
            </a:pPr>
            <a:endParaRPr lang="en-US" sz="1800" b="1" dirty="0">
              <a:effectLst/>
              <a:latin typeface="Times New Roman" panose="02020603050405020304" pitchFamily="18" charset="0"/>
              <a:ea typeface="Times New Roman" panose="02020603050405020304" pitchFamily="18" charset="0"/>
            </a:endParaRP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public class </a:t>
            </a:r>
            <a:r>
              <a:rPr lang="en-US" sz="1800" b="1" dirty="0">
                <a:effectLst/>
                <a:latin typeface="Consolas" panose="020B0609020204030204" pitchFamily="49" charset="0"/>
                <a:ea typeface="Times New Roman" panose="02020603050405020304" pitchFamily="18" charset="0"/>
              </a:rPr>
              <a:t>Vertex</a:t>
            </a: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a:t>
            </a: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    public bool </a:t>
            </a:r>
            <a:r>
              <a:rPr lang="en-US" sz="1800" dirty="0" err="1">
                <a:effectLst/>
                <a:latin typeface="Consolas" panose="020B0609020204030204" pitchFamily="49" charset="0"/>
                <a:ea typeface="Times New Roman" panose="02020603050405020304" pitchFamily="18" charset="0"/>
              </a:rPr>
              <a:t>wasVisited</a:t>
            </a:r>
            <a:r>
              <a:rPr lang="en-US" sz="1800" dirty="0">
                <a:effectLst/>
                <a:latin typeface="Consolas" panose="020B0609020204030204" pitchFamily="49" charset="0"/>
                <a:ea typeface="Times New Roman" panose="02020603050405020304" pitchFamily="18" charset="0"/>
              </a:rPr>
              <a:t>;</a:t>
            </a: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    public string label;</a:t>
            </a: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    public Vertex(string label)</a:t>
            </a: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    {</a:t>
            </a: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        </a:t>
            </a:r>
            <a:r>
              <a:rPr lang="en-US" sz="1800" dirty="0" err="1">
                <a:effectLst/>
                <a:latin typeface="Consolas" panose="020B0609020204030204" pitchFamily="49" charset="0"/>
                <a:ea typeface="Times New Roman" panose="02020603050405020304" pitchFamily="18" charset="0"/>
              </a:rPr>
              <a:t>this.label</a:t>
            </a:r>
            <a:r>
              <a:rPr lang="en-US" sz="1800" dirty="0">
                <a:effectLst/>
                <a:latin typeface="Consolas" panose="020B0609020204030204" pitchFamily="49" charset="0"/>
                <a:ea typeface="Times New Roman" panose="02020603050405020304" pitchFamily="18" charset="0"/>
              </a:rPr>
              <a:t> = label;</a:t>
            </a: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        </a:t>
            </a:r>
            <a:r>
              <a:rPr lang="en-US" sz="1800" dirty="0" err="1">
                <a:effectLst/>
                <a:latin typeface="Consolas" panose="020B0609020204030204" pitchFamily="49" charset="0"/>
                <a:ea typeface="Times New Roman" panose="02020603050405020304" pitchFamily="18" charset="0"/>
              </a:rPr>
              <a:t>wasVisited</a:t>
            </a:r>
            <a:r>
              <a:rPr lang="en-US" sz="1800" dirty="0">
                <a:effectLst/>
                <a:latin typeface="Consolas" panose="020B0609020204030204" pitchFamily="49" charset="0"/>
                <a:ea typeface="Times New Roman" panose="02020603050405020304" pitchFamily="18" charset="0"/>
              </a:rPr>
              <a:t> = false;</a:t>
            </a: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    }</a:t>
            </a:r>
          </a:p>
          <a:p>
            <a:pPr marL="0" marR="0" lvl="0" indent="0">
              <a:lnSpc>
                <a:spcPct val="120000"/>
              </a:lnSpc>
              <a:spcBef>
                <a:spcPts val="0"/>
              </a:spcBef>
              <a:spcAft>
                <a:spcPts val="0"/>
              </a:spcAft>
              <a:buNone/>
            </a:pPr>
            <a:r>
              <a:rPr lang="en-US" sz="1800" dirty="0">
                <a:effectLst/>
                <a:latin typeface="Consolas" panose="020B0609020204030204" pitchFamily="49" charset="0"/>
                <a:ea typeface="Times New Roman" panose="02020603050405020304" pitchFamily="18" charset="0"/>
              </a:rPr>
              <a:t>}</a:t>
            </a:r>
          </a:p>
        </p:txBody>
      </p:sp>
      <p:sp>
        <p:nvSpPr>
          <p:cNvPr id="6" name="Content Placeholder 2">
            <a:extLst>
              <a:ext uri="{FF2B5EF4-FFF2-40B4-BE49-F238E27FC236}">
                <a16:creationId xmlns:a16="http://schemas.microsoft.com/office/drawing/2014/main" id="{F191BE0B-8B95-406B-AF71-83C5F3F57523}"/>
              </a:ext>
            </a:extLst>
          </p:cNvPr>
          <p:cNvSpPr txBox="1">
            <a:spLocks/>
          </p:cNvSpPr>
          <p:nvPr/>
        </p:nvSpPr>
        <p:spPr>
          <a:xfrm>
            <a:off x="4224541" y="2435291"/>
            <a:ext cx="3648270" cy="4282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endParaRPr lang="en-US" dirty="0">
              <a:latin typeface="Times New Roman" panose="02020603050405020304" pitchFamily="18" charset="0"/>
              <a:ea typeface="Times New Roman" panose="02020603050405020304" pitchFamily="18" charset="0"/>
            </a:endParaRPr>
          </a:p>
        </p:txBody>
      </p:sp>
      <p:sp>
        <p:nvSpPr>
          <p:cNvPr id="7" name="Content Placeholder 2">
            <a:extLst>
              <a:ext uri="{FF2B5EF4-FFF2-40B4-BE49-F238E27FC236}">
                <a16:creationId xmlns:a16="http://schemas.microsoft.com/office/drawing/2014/main" id="{D5C9F7DA-858B-4EF9-9C27-1D3A86D8722F}"/>
              </a:ext>
            </a:extLst>
          </p:cNvPr>
          <p:cNvSpPr txBox="1">
            <a:spLocks/>
          </p:cNvSpPr>
          <p:nvPr/>
        </p:nvSpPr>
        <p:spPr>
          <a:xfrm>
            <a:off x="8148276" y="2435291"/>
            <a:ext cx="3648270" cy="4282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endParaRPr lang="en-US" dirty="0">
              <a:latin typeface="Times New Roman" panose="02020603050405020304" pitchFamily="18" charset="0"/>
              <a:ea typeface="Times New Roman" panose="02020603050405020304" pitchFamily="18" charset="0"/>
            </a:endParaRPr>
          </a:p>
        </p:txBody>
      </p:sp>
      <p:sp>
        <p:nvSpPr>
          <p:cNvPr id="9" name="Content Placeholder 2">
            <a:extLst>
              <a:ext uri="{FF2B5EF4-FFF2-40B4-BE49-F238E27FC236}">
                <a16:creationId xmlns:a16="http://schemas.microsoft.com/office/drawing/2014/main" id="{268D8409-4003-421B-9725-D02C0CEE7E13}"/>
              </a:ext>
            </a:extLst>
          </p:cNvPr>
          <p:cNvSpPr txBox="1">
            <a:spLocks/>
          </p:cNvSpPr>
          <p:nvPr/>
        </p:nvSpPr>
        <p:spPr>
          <a:xfrm>
            <a:off x="4224541" y="2435291"/>
            <a:ext cx="3648270" cy="4282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endParaRPr lang="en-US" dirty="0">
              <a:latin typeface="Times New Roman" panose="02020603050405020304" pitchFamily="18" charset="0"/>
              <a:ea typeface="Times New Roman" panose="02020603050405020304" pitchFamily="18" charset="0"/>
            </a:endParaRPr>
          </a:p>
        </p:txBody>
      </p:sp>
      <p:sp>
        <p:nvSpPr>
          <p:cNvPr id="13" name="Content Placeholder 2">
            <a:extLst>
              <a:ext uri="{FF2B5EF4-FFF2-40B4-BE49-F238E27FC236}">
                <a16:creationId xmlns:a16="http://schemas.microsoft.com/office/drawing/2014/main" id="{88CF0591-67F2-4516-BE8D-9CDFFBF220CE}"/>
              </a:ext>
            </a:extLst>
          </p:cNvPr>
          <p:cNvSpPr txBox="1">
            <a:spLocks/>
          </p:cNvSpPr>
          <p:nvPr/>
        </p:nvSpPr>
        <p:spPr>
          <a:xfrm>
            <a:off x="5812970" y="2435290"/>
            <a:ext cx="6117467" cy="4357395"/>
          </a:xfrm>
          <a:prstGeom prst="rect">
            <a:avLst/>
          </a:prstGeom>
          <a:ln w="12700">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a:lnSpc>
                <a:spcPct val="120000"/>
              </a:lnSpc>
              <a:spcBef>
                <a:spcPts val="0"/>
              </a:spcBef>
              <a:spcAft>
                <a:spcPts val="0"/>
              </a:spcAft>
              <a:buNone/>
            </a:pPr>
            <a:r>
              <a:rPr lang="en-US" sz="3800" b="1" dirty="0" err="1">
                <a:latin typeface="Times New Roman" panose="02020603050405020304" pitchFamily="18" charset="0"/>
                <a:ea typeface="Times New Roman" panose="02020603050405020304" pitchFamily="18" charset="0"/>
              </a:rPr>
              <a:t>Biểu</a:t>
            </a:r>
            <a:r>
              <a:rPr lang="en-US" sz="3800" b="1" dirty="0">
                <a:latin typeface="Times New Roman" panose="02020603050405020304" pitchFamily="18" charset="0"/>
                <a:ea typeface="Times New Roman" panose="02020603050405020304" pitchFamily="18" charset="0"/>
              </a:rPr>
              <a:t> </a:t>
            </a:r>
            <a:r>
              <a:rPr lang="en-US" sz="3800" b="1" dirty="0" err="1">
                <a:latin typeface="Times New Roman" panose="02020603050405020304" pitchFamily="18" charset="0"/>
                <a:ea typeface="Times New Roman" panose="02020603050405020304" pitchFamily="18" charset="0"/>
              </a:rPr>
              <a:t>Diễn</a:t>
            </a:r>
            <a:r>
              <a:rPr lang="en-US" sz="3800" b="1" dirty="0">
                <a:effectLst/>
                <a:latin typeface="Times New Roman" panose="02020603050405020304" pitchFamily="18" charset="0"/>
                <a:ea typeface="Times New Roman" panose="02020603050405020304" pitchFamily="18" charset="0"/>
              </a:rPr>
              <a:t> </a:t>
            </a:r>
            <a:r>
              <a:rPr lang="en-US" sz="3800" b="1" dirty="0" err="1">
                <a:effectLst/>
                <a:latin typeface="Times New Roman" panose="02020603050405020304" pitchFamily="18" charset="0"/>
                <a:ea typeface="Times New Roman" panose="02020603050405020304" pitchFamily="18" charset="0"/>
              </a:rPr>
              <a:t>Cạnh</a:t>
            </a:r>
            <a:r>
              <a:rPr lang="en-US" sz="3800" b="1" dirty="0">
                <a:effectLst/>
                <a:latin typeface="Times New Roman" panose="02020603050405020304" pitchFamily="18" charset="0"/>
                <a:ea typeface="Times New Roman" panose="02020603050405020304" pitchFamily="18" charset="0"/>
              </a:rPr>
              <a:t> Edge</a:t>
            </a:r>
          </a:p>
          <a:p>
            <a:pPr marL="0" marR="0" lvl="0" indent="0" algn="ctr">
              <a:lnSpc>
                <a:spcPct val="120000"/>
              </a:lnSpc>
              <a:spcBef>
                <a:spcPts val="0"/>
              </a:spcBef>
              <a:spcAft>
                <a:spcPts val="0"/>
              </a:spcAft>
              <a:buNone/>
            </a:pPr>
            <a:endParaRPr lang="en-US" sz="2800" b="1" dirty="0">
              <a:effectLst/>
              <a:latin typeface="Times New Roman" panose="02020603050405020304" pitchFamily="18" charset="0"/>
              <a:ea typeface="Times New Roman" panose="02020603050405020304" pitchFamily="18" charset="0"/>
            </a:endParaRP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int</a:t>
            </a:r>
            <a:r>
              <a:rPr lang="fr-FR" sz="3300" dirty="0">
                <a:effectLst/>
                <a:latin typeface="Consolas" panose="020B0609020204030204" pitchFamily="49" charset="0"/>
                <a:ea typeface="Times New Roman" panose="02020603050405020304" pitchFamily="18" charset="0"/>
              </a:rPr>
              <a:t> </a:t>
            </a:r>
            <a:r>
              <a:rPr lang="fr-FR" sz="3300" dirty="0" err="1">
                <a:effectLst/>
                <a:latin typeface="Consolas" panose="020B0609020204030204" pitchFamily="49" charset="0"/>
                <a:ea typeface="Times New Roman" panose="02020603050405020304" pitchFamily="18" charset="0"/>
              </a:rPr>
              <a:t>nVertices</a:t>
            </a:r>
            <a:r>
              <a:rPr lang="fr-FR" sz="3300" dirty="0">
                <a:effectLst/>
                <a:latin typeface="Consolas" panose="020B0609020204030204" pitchFamily="49" charset="0"/>
                <a:ea typeface="Times New Roman" panose="02020603050405020304" pitchFamily="18" charset="0"/>
              </a:rPr>
              <a:t> = 0;</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vertices</a:t>
            </a:r>
            <a:r>
              <a:rPr lang="fr-FR" sz="3300" dirty="0">
                <a:effectLst/>
                <a:latin typeface="Consolas" panose="020B0609020204030204" pitchFamily="49" charset="0"/>
                <a:ea typeface="Times New Roman" panose="02020603050405020304" pitchFamily="18" charset="0"/>
              </a:rPr>
              <a:t>[</a:t>
            </a:r>
            <a:r>
              <a:rPr lang="fr-FR" sz="3300" dirty="0" err="1">
                <a:effectLst/>
                <a:latin typeface="Consolas" panose="020B0609020204030204" pitchFamily="49" charset="0"/>
                <a:ea typeface="Times New Roman" panose="02020603050405020304" pitchFamily="18" charset="0"/>
              </a:rPr>
              <a:t>nVertices</a:t>
            </a:r>
            <a:r>
              <a:rPr lang="fr-FR" sz="3300" dirty="0">
                <a:effectLst/>
                <a:latin typeface="Consolas" panose="020B0609020204030204" pitchFamily="49" charset="0"/>
                <a:ea typeface="Times New Roman" panose="02020603050405020304" pitchFamily="18" charset="0"/>
              </a:rPr>
              <a:t>] = new Vertex("A");</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nVertices</a:t>
            </a:r>
            <a:r>
              <a:rPr lang="fr-FR" sz="3300" dirty="0">
                <a:effectLst/>
                <a:latin typeface="Consolas" panose="020B0609020204030204" pitchFamily="49" charset="0"/>
                <a:ea typeface="Times New Roman" panose="02020603050405020304" pitchFamily="18" charset="0"/>
              </a:rPr>
              <a:t>++;</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vertices</a:t>
            </a:r>
            <a:r>
              <a:rPr lang="fr-FR" sz="3300" dirty="0">
                <a:effectLst/>
                <a:latin typeface="Consolas" panose="020B0609020204030204" pitchFamily="49" charset="0"/>
                <a:ea typeface="Times New Roman" panose="02020603050405020304" pitchFamily="18" charset="0"/>
              </a:rPr>
              <a:t>[</a:t>
            </a:r>
            <a:r>
              <a:rPr lang="fr-FR" sz="3300" dirty="0" err="1">
                <a:effectLst/>
                <a:latin typeface="Consolas" panose="020B0609020204030204" pitchFamily="49" charset="0"/>
                <a:ea typeface="Times New Roman" panose="02020603050405020304" pitchFamily="18" charset="0"/>
              </a:rPr>
              <a:t>nVertices</a:t>
            </a:r>
            <a:r>
              <a:rPr lang="fr-FR" sz="3300" dirty="0">
                <a:effectLst/>
                <a:latin typeface="Consolas" panose="020B0609020204030204" pitchFamily="49" charset="0"/>
                <a:ea typeface="Times New Roman" panose="02020603050405020304" pitchFamily="18" charset="0"/>
              </a:rPr>
              <a:t>] = new Vertex("B");</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nVertices</a:t>
            </a:r>
            <a:r>
              <a:rPr lang="fr-FR" sz="3300" dirty="0">
                <a:effectLst/>
                <a:latin typeface="Consolas" panose="020B0609020204030204" pitchFamily="49" charset="0"/>
                <a:ea typeface="Times New Roman" panose="02020603050405020304" pitchFamily="18" charset="0"/>
              </a:rPr>
              <a:t>++;</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vertices</a:t>
            </a:r>
            <a:r>
              <a:rPr lang="fr-FR" sz="3300" dirty="0">
                <a:effectLst/>
                <a:latin typeface="Consolas" panose="020B0609020204030204" pitchFamily="49" charset="0"/>
                <a:ea typeface="Times New Roman" panose="02020603050405020304" pitchFamily="18" charset="0"/>
              </a:rPr>
              <a:t>[</a:t>
            </a:r>
            <a:r>
              <a:rPr lang="fr-FR" sz="3300" dirty="0" err="1">
                <a:effectLst/>
                <a:latin typeface="Consolas" panose="020B0609020204030204" pitchFamily="49" charset="0"/>
                <a:ea typeface="Times New Roman" panose="02020603050405020304" pitchFamily="18" charset="0"/>
              </a:rPr>
              <a:t>nVertices</a:t>
            </a:r>
            <a:r>
              <a:rPr lang="fr-FR" sz="3300" dirty="0">
                <a:effectLst/>
                <a:latin typeface="Consolas" panose="020B0609020204030204" pitchFamily="49" charset="0"/>
                <a:ea typeface="Times New Roman" panose="02020603050405020304" pitchFamily="18" charset="0"/>
              </a:rPr>
              <a:t>] = new Vertex("C");</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nVertices</a:t>
            </a:r>
            <a:r>
              <a:rPr lang="fr-FR" sz="3300" dirty="0">
                <a:effectLst/>
                <a:latin typeface="Consolas" panose="020B0609020204030204" pitchFamily="49" charset="0"/>
                <a:ea typeface="Times New Roman" panose="02020603050405020304" pitchFamily="18" charset="0"/>
              </a:rPr>
              <a:t>++;</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vertices</a:t>
            </a:r>
            <a:r>
              <a:rPr lang="fr-FR" sz="3300" dirty="0">
                <a:effectLst/>
                <a:latin typeface="Consolas" panose="020B0609020204030204" pitchFamily="49" charset="0"/>
                <a:ea typeface="Times New Roman" panose="02020603050405020304" pitchFamily="18" charset="0"/>
              </a:rPr>
              <a:t>[</a:t>
            </a:r>
            <a:r>
              <a:rPr lang="fr-FR" sz="3300" dirty="0" err="1">
                <a:effectLst/>
                <a:latin typeface="Consolas" panose="020B0609020204030204" pitchFamily="49" charset="0"/>
                <a:ea typeface="Times New Roman" panose="02020603050405020304" pitchFamily="18" charset="0"/>
              </a:rPr>
              <a:t>nVertices</a:t>
            </a:r>
            <a:r>
              <a:rPr lang="fr-FR" sz="3300" dirty="0">
                <a:effectLst/>
                <a:latin typeface="Consolas" panose="020B0609020204030204" pitchFamily="49" charset="0"/>
                <a:ea typeface="Times New Roman" panose="02020603050405020304" pitchFamily="18" charset="0"/>
              </a:rPr>
              <a:t>] = new Vertex("D");</a:t>
            </a:r>
          </a:p>
          <a:p>
            <a:pPr marL="0" marR="0" lvl="0" indent="0">
              <a:lnSpc>
                <a:spcPct val="120000"/>
              </a:lnSpc>
              <a:spcBef>
                <a:spcPts val="0"/>
              </a:spcBef>
              <a:spcAft>
                <a:spcPts val="0"/>
              </a:spcAft>
              <a:buNone/>
            </a:pPr>
            <a:endParaRPr lang="fr-FR" sz="3300" dirty="0">
              <a:latin typeface="Consolas" panose="020B0609020204030204" pitchFamily="49" charset="0"/>
              <a:ea typeface="Times New Roman" panose="02020603050405020304" pitchFamily="18" charset="0"/>
            </a:endParaRP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adjMatrix</a:t>
            </a:r>
            <a:r>
              <a:rPr lang="fr-FR" sz="3300" dirty="0">
                <a:effectLst/>
                <a:latin typeface="Consolas" panose="020B0609020204030204" pitchFamily="49" charset="0"/>
                <a:ea typeface="Times New Roman" panose="02020603050405020304" pitchFamily="18" charset="0"/>
              </a:rPr>
              <a:t>[0,1] = 1;</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adjMatrix</a:t>
            </a:r>
            <a:r>
              <a:rPr lang="fr-FR" sz="3300" dirty="0">
                <a:effectLst/>
                <a:latin typeface="Consolas" panose="020B0609020204030204" pitchFamily="49" charset="0"/>
                <a:ea typeface="Times New Roman" panose="02020603050405020304" pitchFamily="18" charset="0"/>
              </a:rPr>
              <a:t>[1,0] = 1;</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adjMatrix</a:t>
            </a:r>
            <a:r>
              <a:rPr lang="fr-FR" sz="3300" dirty="0">
                <a:effectLst/>
                <a:latin typeface="Consolas" panose="020B0609020204030204" pitchFamily="49" charset="0"/>
                <a:ea typeface="Times New Roman" panose="02020603050405020304" pitchFamily="18" charset="0"/>
              </a:rPr>
              <a:t>[1,3] = 1;</a:t>
            </a:r>
          </a:p>
          <a:p>
            <a:pPr marL="0" marR="0" lvl="0" indent="0">
              <a:lnSpc>
                <a:spcPct val="120000"/>
              </a:lnSpc>
              <a:spcBef>
                <a:spcPts val="0"/>
              </a:spcBef>
              <a:spcAft>
                <a:spcPts val="0"/>
              </a:spcAft>
              <a:buNone/>
            </a:pPr>
            <a:r>
              <a:rPr lang="fr-FR" sz="3300" dirty="0" err="1">
                <a:effectLst/>
                <a:latin typeface="Consolas" panose="020B0609020204030204" pitchFamily="49" charset="0"/>
                <a:ea typeface="Times New Roman" panose="02020603050405020304" pitchFamily="18" charset="0"/>
              </a:rPr>
              <a:t>adjMatrix</a:t>
            </a:r>
            <a:r>
              <a:rPr lang="fr-FR" sz="3300" dirty="0">
                <a:effectLst/>
                <a:latin typeface="Consolas" panose="020B0609020204030204" pitchFamily="49" charset="0"/>
                <a:ea typeface="Times New Roman" panose="02020603050405020304" pitchFamily="18" charset="0"/>
              </a:rPr>
              <a:t>[3,1] = 1;</a:t>
            </a:r>
            <a:endParaRPr lang="en-US" sz="3300" dirty="0">
              <a:effectLst/>
              <a:latin typeface="Consolas" panose="020B0609020204030204" pitchFamily="49" charset="0"/>
              <a:ea typeface="Times New Roman" panose="02020603050405020304" pitchFamily="18" charset="0"/>
            </a:endParaRPr>
          </a:p>
        </p:txBody>
      </p:sp>
    </p:spTree>
    <p:extLst>
      <p:ext uri="{BB962C8B-B14F-4D97-AF65-F5344CB8AC3E}">
        <p14:creationId xmlns:p14="http://schemas.microsoft.com/office/powerpoint/2010/main" val="345025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Cài Đặt Cấu Trúc Đồ Thị</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304" y="2662495"/>
            <a:ext cx="6788508" cy="4195505"/>
          </a:xfrm>
          <a:ln w="12700">
            <a:solidFill>
              <a:schemeClr val="tx1"/>
            </a:solidFill>
          </a:ln>
        </p:spPr>
        <p:txBody>
          <a:bodyPr>
            <a:noAutofit/>
          </a:bodyPr>
          <a:lstStyle/>
          <a:p>
            <a:pPr marL="0" indent="0">
              <a:lnSpc>
                <a:spcPct val="120000"/>
              </a:lnSpc>
              <a:spcBef>
                <a:spcPts val="0"/>
              </a:spcBef>
              <a:buNone/>
            </a:pPr>
            <a:r>
              <a:rPr lang="en-US" sz="1700" b="0" dirty="0">
                <a:effectLst/>
                <a:latin typeface="Menlo" panose="020B0609030804020204" pitchFamily="49" charset="0"/>
              </a:rPr>
              <a:t>public class </a:t>
            </a:r>
            <a:r>
              <a:rPr lang="en-US" sz="1700" b="1" dirty="0">
                <a:effectLst/>
                <a:latin typeface="Menlo" panose="020B0609030804020204" pitchFamily="49" charset="0"/>
              </a:rPr>
              <a:t>Graph</a:t>
            </a:r>
            <a:r>
              <a:rPr lang="en-US" sz="1700" b="0" dirty="0">
                <a:effectLst/>
                <a:latin typeface="Menlo" panose="020B0609030804020204" pitchFamily="49" charset="0"/>
              </a:rPr>
              <a:t>{</a:t>
            </a:r>
          </a:p>
          <a:p>
            <a:pPr marL="0" indent="0">
              <a:lnSpc>
                <a:spcPct val="120000"/>
              </a:lnSpc>
              <a:spcBef>
                <a:spcPts val="0"/>
              </a:spcBef>
              <a:buNone/>
            </a:pPr>
            <a:r>
              <a:rPr lang="en-US" sz="1700" b="0" dirty="0">
                <a:effectLst/>
                <a:latin typeface="Menlo" panose="020B0609030804020204" pitchFamily="49" charset="0"/>
              </a:rPr>
              <a:t>  int NUM_VERTICES; Vertex[] vertices;</a:t>
            </a:r>
          </a:p>
          <a:p>
            <a:pPr marL="0" indent="0">
              <a:lnSpc>
                <a:spcPct val="120000"/>
              </a:lnSpc>
              <a:spcBef>
                <a:spcPts val="0"/>
              </a:spcBef>
              <a:buNone/>
            </a:pPr>
            <a:r>
              <a:rPr lang="en-US" sz="1700" b="0" dirty="0">
                <a:effectLst/>
                <a:latin typeface="Menlo" panose="020B0609030804020204" pitchFamily="49" charset="0"/>
              </a:rPr>
              <a:t>  int[,] </a:t>
            </a:r>
            <a:r>
              <a:rPr lang="en-US" sz="1700" b="0" dirty="0" err="1">
                <a:effectLst/>
                <a:latin typeface="Menlo" panose="020B0609030804020204" pitchFamily="49" charset="0"/>
              </a:rPr>
              <a:t>adjMatrix</a:t>
            </a:r>
            <a:r>
              <a:rPr lang="en-US" sz="1700" b="0" dirty="0">
                <a:effectLst/>
                <a:latin typeface="Menlo" panose="020B0609030804020204" pitchFamily="49" charset="0"/>
              </a:rPr>
              <a:t>; int </a:t>
            </a:r>
            <a:r>
              <a:rPr lang="en-US" sz="1700" b="0" dirty="0" err="1">
                <a:effectLst/>
                <a:latin typeface="Menlo" panose="020B0609030804020204" pitchFamily="49" charset="0"/>
              </a:rPr>
              <a:t>numVerts</a:t>
            </a:r>
            <a:r>
              <a:rPr lang="en-US" sz="1700" b="0" dirty="0">
                <a:effectLst/>
                <a:latin typeface="Menlo" panose="020B0609030804020204" pitchFamily="49" charset="0"/>
              </a:rPr>
              <a:t>;</a:t>
            </a:r>
          </a:p>
          <a:p>
            <a:pPr marL="0" indent="0">
              <a:lnSpc>
                <a:spcPct val="120000"/>
              </a:lnSpc>
              <a:spcBef>
                <a:spcPts val="0"/>
              </a:spcBef>
              <a:buNone/>
            </a:pPr>
            <a:r>
              <a:rPr lang="en-US" sz="1700" b="0" dirty="0">
                <a:effectLst/>
                <a:latin typeface="Menlo" panose="020B0609030804020204" pitchFamily="49" charset="0"/>
              </a:rPr>
              <a:t>  public </a:t>
            </a:r>
            <a:r>
              <a:rPr lang="en-US" sz="1700" b="1" dirty="0">
                <a:effectLst/>
                <a:latin typeface="Menlo" panose="020B0609030804020204" pitchFamily="49" charset="0"/>
              </a:rPr>
              <a:t>Graph</a:t>
            </a:r>
            <a:r>
              <a:rPr lang="en-US" sz="1700" b="0" dirty="0">
                <a:effectLst/>
                <a:latin typeface="Menlo" panose="020B0609030804020204" pitchFamily="49" charset="0"/>
              </a:rPr>
              <a:t>(int </a:t>
            </a:r>
            <a:r>
              <a:rPr lang="en-US" sz="1700" b="0" dirty="0" err="1">
                <a:effectLst/>
                <a:latin typeface="Menlo" panose="020B0609030804020204" pitchFamily="49" charset="0"/>
              </a:rPr>
              <a:t>number_of_vertex</a:t>
            </a:r>
            <a:r>
              <a:rPr lang="en-US" sz="1700" b="0" dirty="0">
                <a:effectLst/>
                <a:latin typeface="Menlo" panose="020B0609030804020204" pitchFamily="49" charset="0"/>
              </a:rPr>
              <a:t>){</a:t>
            </a:r>
          </a:p>
          <a:p>
            <a:pPr marL="0" indent="0">
              <a:lnSpc>
                <a:spcPct val="120000"/>
              </a:lnSpc>
              <a:spcBef>
                <a:spcPts val="0"/>
              </a:spcBef>
              <a:buNone/>
            </a:pPr>
            <a:r>
              <a:rPr lang="en-US" sz="1700" b="0" dirty="0">
                <a:effectLst/>
                <a:latin typeface="Menlo" panose="020B0609030804020204" pitchFamily="49" charset="0"/>
              </a:rPr>
              <a:t>    NUM_VERTICES = </a:t>
            </a:r>
            <a:r>
              <a:rPr lang="en-US" sz="1700" b="0" dirty="0" err="1">
                <a:effectLst/>
                <a:latin typeface="Menlo" panose="020B0609030804020204" pitchFamily="49" charset="0"/>
              </a:rPr>
              <a:t>number_of_vertex</a:t>
            </a:r>
            <a:r>
              <a:rPr lang="en-US" sz="1700" b="0" dirty="0">
                <a:effectLst/>
                <a:latin typeface="Menlo" panose="020B0609030804020204" pitchFamily="49" charset="0"/>
              </a:rPr>
              <a:t>;</a:t>
            </a:r>
          </a:p>
          <a:p>
            <a:pPr marL="0" indent="0">
              <a:lnSpc>
                <a:spcPct val="120000"/>
              </a:lnSpc>
              <a:spcBef>
                <a:spcPts val="0"/>
              </a:spcBef>
              <a:buNone/>
            </a:pPr>
            <a:r>
              <a:rPr lang="en-US" sz="1700" b="0" dirty="0">
                <a:effectLst/>
                <a:latin typeface="Menlo" panose="020B0609030804020204" pitchFamily="49" charset="0"/>
              </a:rPr>
              <a:t>    vertices = new Vertex[NUM_VERTICES];</a:t>
            </a:r>
          </a:p>
          <a:p>
            <a:pPr marL="0" indent="0">
              <a:lnSpc>
                <a:spcPct val="120000"/>
              </a:lnSpc>
              <a:spcBef>
                <a:spcPts val="0"/>
              </a:spcBef>
              <a:buNone/>
            </a:pPr>
            <a:r>
              <a:rPr lang="en-US" sz="1700" b="0" dirty="0">
                <a:effectLst/>
                <a:latin typeface="Menlo" panose="020B0609030804020204" pitchFamily="49" charset="0"/>
              </a:rPr>
              <a:t>    </a:t>
            </a:r>
            <a:r>
              <a:rPr lang="en-US" sz="1700" b="0" dirty="0" err="1">
                <a:effectLst/>
                <a:latin typeface="Menlo" panose="020B0609030804020204" pitchFamily="49" charset="0"/>
              </a:rPr>
              <a:t>adjMatrix</a:t>
            </a:r>
            <a:r>
              <a:rPr lang="en-US" sz="1700" b="0" dirty="0">
                <a:effectLst/>
                <a:latin typeface="Menlo" panose="020B0609030804020204" pitchFamily="49" charset="0"/>
              </a:rPr>
              <a:t>=new int[NUM_VERTICES, NUM_VERTICES];</a:t>
            </a:r>
          </a:p>
          <a:p>
            <a:pPr marL="0" indent="0">
              <a:lnSpc>
                <a:spcPct val="120000"/>
              </a:lnSpc>
              <a:spcBef>
                <a:spcPts val="0"/>
              </a:spcBef>
              <a:buNone/>
            </a:pPr>
            <a:r>
              <a:rPr lang="en-US" sz="1700" b="0" dirty="0">
                <a:effectLst/>
                <a:latin typeface="Menlo" panose="020B0609030804020204" pitchFamily="49" charset="0"/>
              </a:rPr>
              <a:t>    </a:t>
            </a:r>
            <a:r>
              <a:rPr lang="en-US" sz="1700" b="0" dirty="0" err="1">
                <a:effectLst/>
                <a:latin typeface="Menlo" panose="020B0609030804020204" pitchFamily="49" charset="0"/>
              </a:rPr>
              <a:t>numVerts</a:t>
            </a:r>
            <a:r>
              <a:rPr lang="en-US" sz="1700" b="0" dirty="0">
                <a:effectLst/>
                <a:latin typeface="Menlo" panose="020B0609030804020204" pitchFamily="49" charset="0"/>
              </a:rPr>
              <a:t> = 0;</a:t>
            </a:r>
          </a:p>
          <a:p>
            <a:pPr marL="0" indent="0">
              <a:lnSpc>
                <a:spcPct val="120000"/>
              </a:lnSpc>
              <a:spcBef>
                <a:spcPts val="0"/>
              </a:spcBef>
              <a:buNone/>
            </a:pPr>
            <a:r>
              <a:rPr lang="en-US" sz="1700" b="0" dirty="0">
                <a:effectLst/>
                <a:latin typeface="Menlo" panose="020B0609030804020204" pitchFamily="49" charset="0"/>
              </a:rPr>
              <a:t>    for (int j = 0; j &lt; NUM_VERTICES; </a:t>
            </a:r>
            <a:r>
              <a:rPr lang="en-US" sz="1700" b="0" dirty="0" err="1">
                <a:effectLst/>
                <a:latin typeface="Menlo" panose="020B0609030804020204" pitchFamily="49" charset="0"/>
              </a:rPr>
              <a:t>j++</a:t>
            </a:r>
            <a:r>
              <a:rPr lang="en-US" sz="1700" b="0" dirty="0">
                <a:effectLst/>
                <a:latin typeface="Menlo" panose="020B0609030804020204" pitchFamily="49" charset="0"/>
              </a:rPr>
              <a:t>)</a:t>
            </a:r>
          </a:p>
          <a:p>
            <a:pPr marL="0" indent="0">
              <a:lnSpc>
                <a:spcPct val="120000"/>
              </a:lnSpc>
              <a:spcBef>
                <a:spcPts val="0"/>
              </a:spcBef>
              <a:buNone/>
            </a:pPr>
            <a:r>
              <a:rPr lang="en-US" sz="1700" b="0" dirty="0">
                <a:effectLst/>
                <a:latin typeface="Menlo" panose="020B0609030804020204" pitchFamily="49" charset="0"/>
              </a:rPr>
              <a:t>      for (int k = 0; k &lt; NUM_VERTICES; k++)</a:t>
            </a:r>
          </a:p>
          <a:p>
            <a:pPr marL="0" indent="0">
              <a:lnSpc>
                <a:spcPct val="120000"/>
              </a:lnSpc>
              <a:spcBef>
                <a:spcPts val="0"/>
              </a:spcBef>
              <a:buNone/>
            </a:pPr>
            <a:r>
              <a:rPr lang="en-US" sz="1700" b="0" dirty="0">
                <a:effectLst/>
                <a:latin typeface="Menlo" panose="020B0609030804020204" pitchFamily="49" charset="0"/>
              </a:rPr>
              <a:t>        </a:t>
            </a:r>
            <a:r>
              <a:rPr lang="en-US" sz="1700" b="0" dirty="0" err="1">
                <a:effectLst/>
                <a:latin typeface="Menlo" panose="020B0609030804020204" pitchFamily="49" charset="0"/>
              </a:rPr>
              <a:t>adjMatrix</a:t>
            </a:r>
            <a:r>
              <a:rPr lang="en-US" sz="1700" b="0" dirty="0">
                <a:effectLst/>
                <a:latin typeface="Menlo" panose="020B0609030804020204" pitchFamily="49" charset="0"/>
              </a:rPr>
              <a:t>[j, k] = 0;</a:t>
            </a:r>
          </a:p>
          <a:p>
            <a:pPr marL="0" indent="0">
              <a:lnSpc>
                <a:spcPct val="120000"/>
              </a:lnSpc>
              <a:spcBef>
                <a:spcPts val="0"/>
              </a:spcBef>
              <a:buNone/>
            </a:pPr>
            <a:r>
              <a:rPr lang="en-US" sz="1700" b="0" dirty="0">
                <a:effectLst/>
                <a:latin typeface="Menlo" panose="020B0609030804020204" pitchFamily="49" charset="0"/>
              </a:rPr>
              <a:t>  }</a:t>
            </a:r>
            <a:r>
              <a:rPr lang="en-US" sz="1700" b="0" dirty="0">
                <a:solidFill>
                  <a:srgbClr val="00B0F0"/>
                </a:solidFill>
                <a:effectLst/>
                <a:latin typeface="Menlo" panose="020B0609030804020204" pitchFamily="49" charset="0"/>
              </a:rPr>
              <a:t>//continue here</a:t>
            </a:r>
          </a:p>
          <a:p>
            <a:pPr marL="0" indent="0">
              <a:lnSpc>
                <a:spcPct val="120000"/>
              </a:lnSpc>
              <a:spcBef>
                <a:spcPts val="0"/>
              </a:spcBef>
              <a:buNone/>
            </a:pPr>
            <a:r>
              <a:rPr lang="en-US" sz="1700" b="0" dirty="0">
                <a:effectLst/>
                <a:latin typeface="Menlo" panose="020B0609030804020204" pitchFamily="49" charset="0"/>
              </a:rPr>
              <a:t>}</a:t>
            </a:r>
          </a:p>
          <a:p>
            <a:pPr marL="0" indent="0">
              <a:lnSpc>
                <a:spcPct val="120000"/>
              </a:lnSpc>
              <a:spcBef>
                <a:spcPts val="0"/>
              </a:spcBef>
              <a:buNone/>
            </a:pPr>
            <a:endParaRPr lang="en-US" sz="1700" b="0" dirty="0">
              <a:effectLst/>
              <a:latin typeface="Menlo" panose="020B0609030804020204" pitchFamily="49" charset="0"/>
            </a:endParaRPr>
          </a:p>
        </p:txBody>
      </p:sp>
      <p:sp>
        <p:nvSpPr>
          <p:cNvPr id="6" name="Content Placeholder 2">
            <a:extLst>
              <a:ext uri="{FF2B5EF4-FFF2-40B4-BE49-F238E27FC236}">
                <a16:creationId xmlns:a16="http://schemas.microsoft.com/office/drawing/2014/main" id="{F191BE0B-8B95-406B-AF71-83C5F3F57523}"/>
              </a:ext>
            </a:extLst>
          </p:cNvPr>
          <p:cNvSpPr txBox="1">
            <a:spLocks/>
          </p:cNvSpPr>
          <p:nvPr/>
        </p:nvSpPr>
        <p:spPr>
          <a:xfrm>
            <a:off x="4224541" y="2435291"/>
            <a:ext cx="3648270" cy="4282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endParaRPr lang="en-US" dirty="0">
              <a:latin typeface="Times New Roman" panose="02020603050405020304" pitchFamily="18" charset="0"/>
              <a:ea typeface="Times New Roman" panose="02020603050405020304" pitchFamily="18" charset="0"/>
            </a:endParaRPr>
          </a:p>
        </p:txBody>
      </p:sp>
      <p:sp>
        <p:nvSpPr>
          <p:cNvPr id="7" name="Content Placeholder 2">
            <a:extLst>
              <a:ext uri="{FF2B5EF4-FFF2-40B4-BE49-F238E27FC236}">
                <a16:creationId xmlns:a16="http://schemas.microsoft.com/office/drawing/2014/main" id="{D5C9F7DA-858B-4EF9-9C27-1D3A86D8722F}"/>
              </a:ext>
            </a:extLst>
          </p:cNvPr>
          <p:cNvSpPr txBox="1">
            <a:spLocks/>
          </p:cNvSpPr>
          <p:nvPr/>
        </p:nvSpPr>
        <p:spPr>
          <a:xfrm>
            <a:off x="8148276" y="2435291"/>
            <a:ext cx="3648270" cy="4282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endParaRPr lang="en-US" dirty="0">
              <a:latin typeface="Times New Roman" panose="02020603050405020304" pitchFamily="18" charset="0"/>
              <a:ea typeface="Times New Roman" panose="02020603050405020304" pitchFamily="18" charset="0"/>
            </a:endParaRPr>
          </a:p>
        </p:txBody>
      </p:sp>
      <p:sp>
        <p:nvSpPr>
          <p:cNvPr id="9" name="Content Placeholder 2">
            <a:extLst>
              <a:ext uri="{FF2B5EF4-FFF2-40B4-BE49-F238E27FC236}">
                <a16:creationId xmlns:a16="http://schemas.microsoft.com/office/drawing/2014/main" id="{268D8409-4003-421B-9725-D02C0CEE7E13}"/>
              </a:ext>
            </a:extLst>
          </p:cNvPr>
          <p:cNvSpPr txBox="1">
            <a:spLocks/>
          </p:cNvSpPr>
          <p:nvPr/>
        </p:nvSpPr>
        <p:spPr>
          <a:xfrm>
            <a:off x="4224541" y="2435291"/>
            <a:ext cx="3648270" cy="4282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endParaRPr lang="en-US" dirty="0">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4C0E0D17-9E9D-47CE-8352-3DCFE001CCAA}"/>
              </a:ext>
            </a:extLst>
          </p:cNvPr>
          <p:cNvSpPr txBox="1"/>
          <p:nvPr/>
        </p:nvSpPr>
        <p:spPr>
          <a:xfrm>
            <a:off x="6808664" y="2660306"/>
            <a:ext cx="5362876" cy="3354765"/>
          </a:xfrm>
          <a:prstGeom prst="rect">
            <a:avLst/>
          </a:prstGeom>
          <a:noFill/>
          <a:ln w="12700">
            <a:solidFill>
              <a:schemeClr val="tx1"/>
            </a:solidFill>
          </a:ln>
        </p:spPr>
        <p:txBody>
          <a:bodyPr wrap="square">
            <a:spAutoFit/>
          </a:bodyPr>
          <a:lstStyle/>
          <a:p>
            <a:pPr>
              <a:spcBef>
                <a:spcPts val="300"/>
              </a:spcBef>
            </a:pPr>
            <a:r>
              <a:rPr lang="en-US" sz="1700" dirty="0">
                <a:latin typeface="Consolas" panose="020B0609020204030204" pitchFamily="49" charset="0"/>
              </a:rPr>
              <a:t>  public void </a:t>
            </a:r>
            <a:r>
              <a:rPr lang="en-US" sz="1700" dirty="0" err="1">
                <a:latin typeface="Consolas" panose="020B0609020204030204" pitchFamily="49" charset="0"/>
              </a:rPr>
              <a:t>AddVertex</a:t>
            </a:r>
            <a:r>
              <a:rPr lang="en-US" sz="1700" dirty="0">
                <a:latin typeface="Consolas" panose="020B0609020204030204" pitchFamily="49" charset="0"/>
              </a:rPr>
              <a:t>(string label){</a:t>
            </a:r>
          </a:p>
          <a:p>
            <a:pPr>
              <a:spcBef>
                <a:spcPts val="300"/>
              </a:spcBef>
            </a:pPr>
            <a:r>
              <a:rPr lang="en-US" sz="1700" dirty="0">
                <a:latin typeface="Consolas" panose="020B0609020204030204" pitchFamily="49" charset="0"/>
              </a:rPr>
              <a:t>    vertices[</a:t>
            </a:r>
            <a:r>
              <a:rPr lang="en-US" sz="1700" dirty="0" err="1">
                <a:latin typeface="Consolas" panose="020B0609020204030204" pitchFamily="49" charset="0"/>
              </a:rPr>
              <a:t>numVerts</a:t>
            </a:r>
            <a:r>
              <a:rPr lang="en-US" sz="1700" dirty="0">
                <a:latin typeface="Consolas" panose="020B0609020204030204" pitchFamily="49" charset="0"/>
              </a:rPr>
              <a:t>] = new Vertex(label);</a:t>
            </a:r>
          </a:p>
          <a:p>
            <a:pPr>
              <a:spcBef>
                <a:spcPts val="300"/>
              </a:spcBef>
            </a:pPr>
            <a:r>
              <a:rPr lang="en-US" sz="1700" dirty="0">
                <a:latin typeface="Consolas" panose="020B0609020204030204" pitchFamily="49" charset="0"/>
              </a:rPr>
              <a:t>    </a:t>
            </a:r>
            <a:r>
              <a:rPr lang="en-US" sz="1700" dirty="0" err="1">
                <a:latin typeface="Consolas" panose="020B0609020204030204" pitchFamily="49" charset="0"/>
              </a:rPr>
              <a:t>numVerts</a:t>
            </a:r>
            <a:r>
              <a:rPr lang="en-US" sz="1700" dirty="0">
                <a:latin typeface="Consolas" panose="020B0609020204030204" pitchFamily="49" charset="0"/>
              </a:rPr>
              <a:t>++;</a:t>
            </a:r>
          </a:p>
          <a:p>
            <a:pPr>
              <a:spcBef>
                <a:spcPts val="300"/>
              </a:spcBef>
            </a:pPr>
            <a:r>
              <a:rPr lang="en-US" sz="1700" dirty="0">
                <a:latin typeface="Consolas" panose="020B0609020204030204" pitchFamily="49" charset="0"/>
              </a:rPr>
              <a:t>  }</a:t>
            </a:r>
          </a:p>
          <a:p>
            <a:pPr>
              <a:spcBef>
                <a:spcPts val="300"/>
              </a:spcBef>
            </a:pPr>
            <a:r>
              <a:rPr lang="en-US" sz="1700" dirty="0">
                <a:latin typeface="Consolas" panose="020B0609020204030204" pitchFamily="49" charset="0"/>
              </a:rPr>
              <a:t>  public void </a:t>
            </a:r>
            <a:r>
              <a:rPr lang="en-US" sz="1700" dirty="0" err="1">
                <a:latin typeface="Consolas" panose="020B0609020204030204" pitchFamily="49" charset="0"/>
              </a:rPr>
              <a:t>AddEdge</a:t>
            </a:r>
            <a:r>
              <a:rPr lang="en-US" sz="1700" dirty="0">
                <a:latin typeface="Consolas" panose="020B0609020204030204" pitchFamily="49" charset="0"/>
              </a:rPr>
              <a:t>(int start, int </a:t>
            </a:r>
            <a:r>
              <a:rPr lang="en-US" sz="1700" dirty="0" err="1">
                <a:latin typeface="Consolas" panose="020B0609020204030204" pitchFamily="49" charset="0"/>
              </a:rPr>
              <a:t>eend</a:t>
            </a:r>
            <a:r>
              <a:rPr lang="en-US" sz="1700" dirty="0">
                <a:latin typeface="Consolas" panose="020B0609020204030204" pitchFamily="49" charset="0"/>
              </a:rPr>
              <a:t>){</a:t>
            </a:r>
          </a:p>
          <a:p>
            <a:pPr>
              <a:spcBef>
                <a:spcPts val="300"/>
              </a:spcBef>
            </a:pPr>
            <a:r>
              <a:rPr lang="en-US" sz="1700" dirty="0">
                <a:latin typeface="Consolas" panose="020B0609020204030204" pitchFamily="49" charset="0"/>
              </a:rPr>
              <a:t>    </a:t>
            </a:r>
            <a:r>
              <a:rPr lang="en-US" sz="1700" dirty="0" err="1">
                <a:latin typeface="Consolas" panose="020B0609020204030204" pitchFamily="49" charset="0"/>
              </a:rPr>
              <a:t>adjMatrix</a:t>
            </a:r>
            <a:r>
              <a:rPr lang="en-US" sz="1700" dirty="0">
                <a:latin typeface="Consolas" panose="020B0609020204030204" pitchFamily="49" charset="0"/>
              </a:rPr>
              <a:t>[start, </a:t>
            </a:r>
            <a:r>
              <a:rPr lang="en-US" sz="1700" dirty="0" err="1">
                <a:latin typeface="Consolas" panose="020B0609020204030204" pitchFamily="49" charset="0"/>
              </a:rPr>
              <a:t>eend</a:t>
            </a:r>
            <a:r>
              <a:rPr lang="en-US" sz="1700" dirty="0">
                <a:latin typeface="Consolas" panose="020B0609020204030204" pitchFamily="49" charset="0"/>
              </a:rPr>
              <a:t>] = 1;</a:t>
            </a:r>
          </a:p>
          <a:p>
            <a:pPr>
              <a:spcBef>
                <a:spcPts val="300"/>
              </a:spcBef>
            </a:pPr>
            <a:r>
              <a:rPr lang="en-US" sz="1700" dirty="0">
                <a:latin typeface="Consolas" panose="020B0609020204030204" pitchFamily="49" charset="0"/>
              </a:rPr>
              <a:t>    </a:t>
            </a:r>
            <a:r>
              <a:rPr lang="en-US" sz="1700" dirty="0" err="1">
                <a:latin typeface="Consolas" panose="020B0609020204030204" pitchFamily="49" charset="0"/>
              </a:rPr>
              <a:t>adjMatrix</a:t>
            </a:r>
            <a:r>
              <a:rPr lang="en-US" sz="1700" dirty="0">
                <a:latin typeface="Consolas" panose="020B0609020204030204" pitchFamily="49" charset="0"/>
              </a:rPr>
              <a:t>[</a:t>
            </a:r>
            <a:r>
              <a:rPr lang="en-US" sz="1700" dirty="0" err="1">
                <a:latin typeface="Consolas" panose="020B0609020204030204" pitchFamily="49" charset="0"/>
              </a:rPr>
              <a:t>eend</a:t>
            </a:r>
            <a:r>
              <a:rPr lang="en-US" sz="1700" dirty="0">
                <a:latin typeface="Consolas" panose="020B0609020204030204" pitchFamily="49" charset="0"/>
              </a:rPr>
              <a:t>, start] = 1;</a:t>
            </a:r>
          </a:p>
          <a:p>
            <a:pPr>
              <a:spcBef>
                <a:spcPts val="300"/>
              </a:spcBef>
            </a:pPr>
            <a:r>
              <a:rPr lang="en-US" sz="1700" dirty="0">
                <a:latin typeface="Consolas" panose="020B0609020204030204" pitchFamily="49" charset="0"/>
              </a:rPr>
              <a:t>  }</a:t>
            </a:r>
          </a:p>
          <a:p>
            <a:pPr>
              <a:spcBef>
                <a:spcPts val="300"/>
              </a:spcBef>
            </a:pPr>
            <a:r>
              <a:rPr lang="en-US" sz="1700" dirty="0">
                <a:latin typeface="Consolas" panose="020B0609020204030204" pitchFamily="49" charset="0"/>
              </a:rPr>
              <a:t>  public void </a:t>
            </a:r>
            <a:r>
              <a:rPr lang="en-US" sz="1700" dirty="0" err="1">
                <a:latin typeface="Consolas" panose="020B0609020204030204" pitchFamily="49" charset="0"/>
              </a:rPr>
              <a:t>ShowVertex</a:t>
            </a:r>
            <a:r>
              <a:rPr lang="en-US" sz="1700" dirty="0">
                <a:latin typeface="Consolas" panose="020B0609020204030204" pitchFamily="49" charset="0"/>
              </a:rPr>
              <a:t>(int v){</a:t>
            </a:r>
          </a:p>
          <a:p>
            <a:pPr>
              <a:spcBef>
                <a:spcPts val="300"/>
              </a:spcBef>
            </a:pPr>
            <a:r>
              <a:rPr lang="en-US" sz="1700" dirty="0">
                <a:latin typeface="Consolas" panose="020B0609020204030204" pitchFamily="49" charset="0"/>
              </a:rPr>
              <a:t>    </a:t>
            </a:r>
            <a:r>
              <a:rPr lang="en-US" sz="1700" dirty="0" err="1">
                <a:latin typeface="Consolas" panose="020B0609020204030204" pitchFamily="49" charset="0"/>
              </a:rPr>
              <a:t>Console.Write</a:t>
            </a:r>
            <a:r>
              <a:rPr lang="en-US" sz="1700" dirty="0">
                <a:latin typeface="Consolas" panose="020B0609020204030204" pitchFamily="49" charset="0"/>
              </a:rPr>
              <a:t>(vertices[v].label + " ");</a:t>
            </a:r>
          </a:p>
          <a:p>
            <a:pPr>
              <a:spcBef>
                <a:spcPts val="300"/>
              </a:spcBef>
            </a:pPr>
            <a:r>
              <a:rPr lang="en-US" sz="1700" dirty="0">
                <a:latin typeface="Consolas" panose="020B0609020204030204" pitchFamily="49" charset="0"/>
              </a:rPr>
              <a:t>  }</a:t>
            </a:r>
          </a:p>
        </p:txBody>
      </p:sp>
      <p:sp>
        <p:nvSpPr>
          <p:cNvPr id="5" name="TextBox 4">
            <a:extLst>
              <a:ext uri="{FF2B5EF4-FFF2-40B4-BE49-F238E27FC236}">
                <a16:creationId xmlns:a16="http://schemas.microsoft.com/office/drawing/2014/main" id="{119F8EF7-E1AF-414D-A53B-DE613FE52D1B}"/>
              </a:ext>
            </a:extLst>
          </p:cNvPr>
          <p:cNvSpPr txBox="1"/>
          <p:nvPr/>
        </p:nvSpPr>
        <p:spPr>
          <a:xfrm>
            <a:off x="93306" y="2296826"/>
            <a:ext cx="3554964" cy="400110"/>
          </a:xfrm>
          <a:prstGeom prst="rect">
            <a:avLst/>
          </a:prstGeom>
          <a:noFill/>
        </p:spPr>
        <p:txBody>
          <a:bodyPr wrap="square" rtlCol="0">
            <a:spAutoFit/>
          </a:bodyPr>
          <a:lstStyle/>
          <a:p>
            <a:r>
              <a:rPr lang="en-US" sz="2000" b="1" dirty="0" err="1">
                <a:effectLst/>
                <a:latin typeface="Times New Roman" panose="02020603050405020304" pitchFamily="18" charset="0"/>
                <a:ea typeface="Times New Roman" panose="02020603050405020304" pitchFamily="18" charset="0"/>
              </a:rPr>
              <a:t>Lớp</a:t>
            </a:r>
            <a:r>
              <a:rPr lang="en-US" sz="2000" b="1" dirty="0">
                <a:effectLst/>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Đồ</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Thị</a:t>
            </a:r>
            <a:r>
              <a:rPr lang="en-US" sz="2000" b="1" dirty="0">
                <a:effectLst/>
                <a:latin typeface="Times New Roman" panose="02020603050405020304" pitchFamily="18" charset="0"/>
                <a:ea typeface="Times New Roman" panose="02020603050405020304" pitchFamily="18" charset="0"/>
              </a:rPr>
              <a:t> Graph</a:t>
            </a:r>
          </a:p>
        </p:txBody>
      </p:sp>
    </p:spTree>
    <p:extLst>
      <p:ext uri="{BB962C8B-B14F-4D97-AF65-F5344CB8AC3E}">
        <p14:creationId xmlns:p14="http://schemas.microsoft.com/office/powerpoint/2010/main" val="245225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Các Thuật Toán Trên Đồ Thị</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Tìm</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kiếm</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0B4E61-0A19-4A96-A21C-C8D111167C79}"/>
              </a:ext>
            </a:extLst>
          </p:cNvPr>
          <p:cNvSpPr txBox="1"/>
          <p:nvPr/>
        </p:nvSpPr>
        <p:spPr>
          <a:xfrm>
            <a:off x="205276" y="2615086"/>
            <a:ext cx="7535217" cy="3688510"/>
          </a:xfrm>
          <a:prstGeom prst="rect">
            <a:avLst/>
          </a:prstGeom>
          <a:noFill/>
        </p:spPr>
        <p:txBody>
          <a:bodyPr wrap="square" rtlCol="0">
            <a:spAutoFit/>
          </a:bodyPr>
          <a:lstStyle/>
          <a:p>
            <a:pPr>
              <a:spcAft>
                <a:spcPts val="1200"/>
              </a:spcAft>
            </a:pPr>
            <a:r>
              <a:rPr lang="en-US" sz="2400" b="1" u="sng" dirty="0" err="1">
                <a:latin typeface="Times New Roman" panose="02020603050405020304" pitchFamily="18" charset="0"/>
                <a:cs typeface="Times New Roman" panose="02020603050405020304" pitchFamily="18" charset="0"/>
              </a:rPr>
              <a:t>Tìm</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kiếm</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theo</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chiều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sâu</a:t>
            </a:r>
            <a:r>
              <a:rPr lang="en-US" sz="2400" b="1" u="sng" dirty="0">
                <a:latin typeface="Times New Roman" panose="02020603050405020304" pitchFamily="18" charset="0"/>
                <a:cs typeface="Times New Roman" panose="02020603050405020304" pitchFamily="18" charset="0"/>
              </a:rPr>
              <a:t> - Depth-First Search</a:t>
            </a:r>
            <a:endParaRPr lang="en-US" sz="2400"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Bước</a:t>
            </a:r>
            <a:r>
              <a:rPr lang="en-US" sz="2400" b="1" dirty="0">
                <a:latin typeface="Times New Roman" panose="02020603050405020304" pitchFamily="18" charset="0"/>
                <a:cs typeface="Times New Roman" panose="02020603050405020304" pitchFamily="18" charset="0"/>
              </a:rPr>
              <a:t> 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ngăn</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a:t>
            </a:r>
          </a:p>
          <a:p>
            <a:pPr algn="just"/>
            <a:r>
              <a:rPr lang="en-US" sz="2400" b="1" dirty="0" err="1">
                <a:latin typeface="Times New Roman" panose="02020603050405020304" pitchFamily="18" charset="0"/>
                <a:cs typeface="Times New Roman" panose="02020603050405020304" pitchFamily="18" charset="0"/>
              </a:rPr>
              <a:t>Bước</a:t>
            </a:r>
            <a:r>
              <a:rPr lang="en-US" sz="2400" b="1" dirty="0">
                <a:latin typeface="Times New Roman" panose="02020603050405020304" pitchFamily="18" charset="0"/>
                <a:cs typeface="Times New Roman" panose="02020603050405020304" pitchFamily="18" charset="0"/>
              </a:rPr>
              <a:t> 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khỏi</a:t>
            </a:r>
            <a:r>
              <a:rPr lang="en-US" sz="2400" dirty="0">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ngăn</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a:t>
            </a:r>
          </a:p>
          <a:p>
            <a:pPr algn="just"/>
            <a:r>
              <a:rPr lang="en-US" sz="2400" b="1" dirty="0" err="1">
                <a:latin typeface="Times New Roman" panose="02020603050405020304" pitchFamily="18" charset="0"/>
                <a:cs typeface="Times New Roman" panose="02020603050405020304" pitchFamily="18" charset="0"/>
              </a:rPr>
              <a:t>Bước</a:t>
            </a:r>
            <a:r>
              <a:rPr lang="en-US" sz="2400" b="1" dirty="0">
                <a:latin typeface="Times New Roman" panose="02020603050405020304" pitchFamily="18" charset="0"/>
                <a:cs typeface="Times New Roman" panose="02020603050405020304" pitchFamily="18" charset="0"/>
              </a:rPr>
              <a:t> 3</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bước</a:t>
            </a:r>
            <a:r>
              <a:rPr lang="en-US" sz="2400" dirty="0">
                <a:latin typeface="Times New Roman" panose="02020603050405020304" pitchFamily="18" charset="0"/>
                <a:cs typeface="Times New Roman" panose="02020603050405020304" pitchFamily="18" charset="0"/>
              </a:rPr>
              <a:t> 2, </a:t>
            </a:r>
            <a:r>
              <a:rPr lang="en-US" sz="2400" dirty="0" err="1">
                <a:solidFill>
                  <a:srgbClr val="0070C0"/>
                </a:solidFill>
                <a:latin typeface="Times New Roman" panose="02020603050405020304" pitchFamily="18" charset="0"/>
                <a:cs typeface="Times New Roman" panose="02020603050405020304" pitchFamily="18" charset="0"/>
              </a:rPr>
              <a:t>ngăn</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xếp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rỗng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dừng</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u="sng" dirty="0" err="1">
                <a:latin typeface="Times New Roman" panose="02020603050405020304" pitchFamily="18" charset="0"/>
                <a:cs typeface="Times New Roman" panose="02020603050405020304" pitchFamily="18" charset="0"/>
              </a:rPr>
              <a:t>Ví</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DFS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ABCD</a:t>
            </a:r>
            <a:r>
              <a:rPr lang="en-US" sz="2400" b="1" dirty="0">
                <a:solidFill>
                  <a:srgbClr val="0070C0"/>
                </a:solidFill>
                <a:latin typeface="Times New Roman" panose="02020603050405020304" pitchFamily="18" charset="0"/>
                <a:cs typeface="Times New Roman" panose="02020603050405020304" pitchFamily="18" charset="0"/>
              </a:rPr>
              <a:t>EFG</a:t>
            </a:r>
            <a:r>
              <a:rPr lang="en-US" sz="2400" b="1" dirty="0">
                <a:solidFill>
                  <a:srgbClr val="C00000"/>
                </a:solidFill>
                <a:latin typeface="Times New Roman" panose="02020603050405020304" pitchFamily="18" charset="0"/>
                <a:cs typeface="Times New Roman" panose="02020603050405020304" pitchFamily="18" charset="0"/>
              </a:rPr>
              <a:t>HIJ</a:t>
            </a:r>
            <a:r>
              <a:rPr lang="en-US" sz="2400" b="1" dirty="0">
                <a:solidFill>
                  <a:srgbClr val="7030A0"/>
                </a:solidFill>
                <a:latin typeface="Times New Roman" panose="02020603050405020304" pitchFamily="18" charset="0"/>
                <a:cs typeface="Times New Roman" panose="02020603050405020304" pitchFamily="18" charset="0"/>
              </a:rPr>
              <a:t>KLM</a:t>
            </a:r>
          </a:p>
        </p:txBody>
      </p:sp>
      <p:pic>
        <p:nvPicPr>
          <p:cNvPr id="14" name="Picture 13" descr="Diagram&#10;&#10;Description automatically generated">
            <a:extLst>
              <a:ext uri="{FF2B5EF4-FFF2-40B4-BE49-F238E27FC236}">
                <a16:creationId xmlns:a16="http://schemas.microsoft.com/office/drawing/2014/main" id="{59B5D4C5-C937-4941-A57C-8C25F7715AD3}"/>
              </a:ext>
            </a:extLst>
          </p:cNvPr>
          <p:cNvPicPr>
            <a:picLocks noChangeAspect="1"/>
          </p:cNvPicPr>
          <p:nvPr/>
        </p:nvPicPr>
        <p:blipFill rotWithShape="1">
          <a:blip r:embed="rId3">
            <a:extLst>
              <a:ext uri="{28A0092B-C50C-407E-A947-70E740481C1C}">
                <a14:useLocalDpi xmlns:a14="http://schemas.microsoft.com/office/drawing/2010/main" val="0"/>
              </a:ext>
            </a:extLst>
          </a:blip>
          <a:srcRect r="1997"/>
          <a:stretch/>
        </p:blipFill>
        <p:spPr>
          <a:xfrm>
            <a:off x="7712502" y="3436003"/>
            <a:ext cx="4426627" cy="2753936"/>
          </a:xfrm>
          <a:prstGeom prst="rect">
            <a:avLst/>
          </a:prstGeom>
        </p:spPr>
      </p:pic>
    </p:spTree>
    <p:extLst>
      <p:ext uri="{BB962C8B-B14F-4D97-AF65-F5344CB8AC3E}">
        <p14:creationId xmlns:p14="http://schemas.microsoft.com/office/powerpoint/2010/main" val="187089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Các Thuật Toán Trên Đồ Thị</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Tìm</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kiếm</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DF0F05-3D1A-42A4-B752-5F1515C90BEC}"/>
              </a:ext>
            </a:extLst>
          </p:cNvPr>
          <p:cNvSpPr>
            <a:spLocks noGrp="1"/>
          </p:cNvSpPr>
          <p:nvPr>
            <p:ph idx="1"/>
          </p:nvPr>
        </p:nvSpPr>
        <p:spPr>
          <a:xfrm>
            <a:off x="37324" y="2800591"/>
            <a:ext cx="12083143" cy="4001427"/>
          </a:xfrm>
        </p:spPr>
        <p:txBody>
          <a:bodyPr numCol="2">
            <a:noAutofit/>
          </a:bodyPr>
          <a:lstStyle/>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private int </a:t>
            </a:r>
            <a:r>
              <a:rPr lang="en-US" sz="1700" dirty="0" err="1">
                <a:effectLst/>
                <a:latin typeface="Consolas" panose="020B0609020204030204" pitchFamily="49" charset="0"/>
                <a:ea typeface="Times New Roman" panose="02020603050405020304" pitchFamily="18" charset="0"/>
              </a:rPr>
              <a:t>GetAdjUnvisitedVertex</a:t>
            </a:r>
            <a:r>
              <a:rPr lang="en-US" sz="1700" dirty="0">
                <a:effectLst/>
                <a:latin typeface="Consolas" panose="020B0609020204030204" pitchFamily="49" charset="0"/>
                <a:ea typeface="Times New Roman" panose="02020603050405020304" pitchFamily="18" charset="0"/>
              </a:rPr>
              <a:t>(int v){</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for (int j = 0; j &lt;= NUM_VERTICES - 1; </a:t>
            </a:r>
            <a:r>
              <a:rPr lang="en-US" sz="1700" dirty="0" err="1">
                <a:effectLst/>
                <a:latin typeface="Consolas" panose="020B0609020204030204" pitchFamily="49" charset="0"/>
                <a:ea typeface="Times New Roman" panose="02020603050405020304" pitchFamily="18" charset="0"/>
              </a:rPr>
              <a:t>j++</a:t>
            </a:r>
            <a:r>
              <a:rPr lang="en-US" sz="1700" dirty="0">
                <a:effectLst/>
                <a:latin typeface="Consolas" panose="020B0609020204030204" pitchFamily="49" charset="0"/>
                <a:ea typeface="Times New Roman" panose="02020603050405020304" pitchFamily="18" charset="0"/>
              </a:rPr>
              <a:t>)</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if</a:t>
            </a:r>
            <a:r>
              <a:rPr lang="en-US" sz="1700" dirty="0">
                <a:solidFill>
                  <a:srgbClr val="0070C0"/>
                </a:solidFill>
                <a:effectLst/>
                <a:latin typeface="Consolas" panose="020B0609020204030204" pitchFamily="49" charset="0"/>
                <a:ea typeface="Times New Roman" panose="02020603050405020304" pitchFamily="18" charset="0"/>
              </a:rPr>
              <a:t>((</a:t>
            </a:r>
            <a:r>
              <a:rPr lang="en-US" sz="1700" dirty="0" err="1">
                <a:solidFill>
                  <a:srgbClr val="0070C0"/>
                </a:solidFill>
                <a:effectLst/>
                <a:latin typeface="Consolas" panose="020B0609020204030204" pitchFamily="49" charset="0"/>
                <a:ea typeface="Times New Roman" panose="02020603050405020304" pitchFamily="18" charset="0"/>
              </a:rPr>
              <a:t>adjMatrix</a:t>
            </a:r>
            <a:r>
              <a:rPr lang="en-US" sz="1700" dirty="0">
                <a:solidFill>
                  <a:srgbClr val="0070C0"/>
                </a:solidFill>
                <a:effectLst/>
                <a:latin typeface="Consolas" panose="020B0609020204030204" pitchFamily="49" charset="0"/>
                <a:ea typeface="Times New Roman" panose="02020603050405020304" pitchFamily="18" charset="0"/>
              </a:rPr>
              <a:t>[</a:t>
            </a:r>
            <a:r>
              <a:rPr lang="en-US" sz="1700" dirty="0" err="1">
                <a:solidFill>
                  <a:srgbClr val="0070C0"/>
                </a:solidFill>
                <a:effectLst/>
                <a:latin typeface="Consolas" panose="020B0609020204030204" pitchFamily="49" charset="0"/>
                <a:ea typeface="Times New Roman" panose="02020603050405020304" pitchFamily="18" charset="0"/>
              </a:rPr>
              <a:t>v,j</a:t>
            </a:r>
            <a:r>
              <a:rPr lang="en-US" sz="1700" dirty="0">
                <a:solidFill>
                  <a:srgbClr val="0070C0"/>
                </a:solidFill>
                <a:effectLst/>
                <a:latin typeface="Consolas" panose="020B0609020204030204" pitchFamily="49" charset="0"/>
                <a:ea typeface="Times New Roman" panose="02020603050405020304" pitchFamily="18" charset="0"/>
              </a:rPr>
              <a:t>]==1] &amp;&amp; </a:t>
            </a:r>
          </a:p>
          <a:p>
            <a:pPr marL="0" marR="0" lvl="0" indent="0" algn="r">
              <a:lnSpc>
                <a:spcPct val="100000"/>
              </a:lnSpc>
              <a:spcBef>
                <a:spcPts val="0"/>
              </a:spcBef>
              <a:spcAft>
                <a:spcPts val="0"/>
              </a:spcAft>
              <a:buNone/>
            </a:pPr>
            <a:r>
              <a:rPr lang="en-US" sz="1700" dirty="0">
                <a:solidFill>
                  <a:srgbClr val="0070C0"/>
                </a:solidFill>
                <a:effectLst/>
                <a:latin typeface="Consolas" panose="020B0609020204030204" pitchFamily="49" charset="0"/>
                <a:ea typeface="Times New Roman" panose="02020603050405020304" pitchFamily="18" charset="0"/>
              </a:rPr>
              <a:t>(vertices[j].</a:t>
            </a:r>
            <a:r>
              <a:rPr lang="en-US" sz="1700" dirty="0" err="1">
                <a:solidFill>
                  <a:srgbClr val="0070C0"/>
                </a:solidFill>
                <a:effectLst/>
                <a:latin typeface="Consolas" panose="020B0609020204030204" pitchFamily="49" charset="0"/>
                <a:ea typeface="Times New Roman" panose="02020603050405020304" pitchFamily="18" charset="0"/>
              </a:rPr>
              <a:t>wasVisited</a:t>
            </a:r>
            <a:r>
              <a:rPr lang="en-US" sz="1700" dirty="0">
                <a:solidFill>
                  <a:srgbClr val="0070C0"/>
                </a:solidFill>
                <a:effectLst/>
                <a:latin typeface="Consolas" panose="020B0609020204030204" pitchFamily="49" charset="0"/>
                <a:ea typeface="Times New Roman" panose="02020603050405020304" pitchFamily="18" charset="0"/>
              </a:rPr>
              <a:t>==false))</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return j;</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return -1;</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a:t>
            </a:r>
          </a:p>
          <a:p>
            <a:pPr marL="0" marR="0" lvl="0" indent="0">
              <a:lnSpc>
                <a:spcPct val="100000"/>
              </a:lnSpc>
              <a:spcBef>
                <a:spcPts val="0"/>
              </a:spcBef>
              <a:spcAft>
                <a:spcPts val="0"/>
              </a:spcAft>
              <a:buNone/>
            </a:pPr>
            <a:endParaRPr lang="en-US" sz="1700" dirty="0">
              <a:effectLst/>
              <a:latin typeface="Consolas" panose="020B0609020204030204" pitchFamily="49" charset="0"/>
              <a:ea typeface="Times New Roman" panose="02020603050405020304" pitchFamily="18" charset="0"/>
            </a:endParaRP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public void </a:t>
            </a:r>
            <a:r>
              <a:rPr lang="en-US" sz="1700" dirty="0" err="1">
                <a:effectLst/>
                <a:latin typeface="Consolas" panose="020B0609020204030204" pitchFamily="49" charset="0"/>
                <a:ea typeface="Times New Roman" panose="02020603050405020304" pitchFamily="18" charset="0"/>
              </a:rPr>
              <a:t>DepthFirstSearch</a:t>
            </a:r>
            <a:r>
              <a:rPr lang="en-US" sz="1700" dirty="0">
                <a:effectLst/>
                <a:latin typeface="Consolas" panose="020B0609020204030204" pitchFamily="49" charset="0"/>
                <a:ea typeface="Times New Roman" panose="02020603050405020304" pitchFamily="18" charset="0"/>
              </a:rPr>
              <a:t>(){</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vertices[0].</a:t>
            </a:r>
            <a:r>
              <a:rPr lang="en-US" sz="1700" dirty="0" err="1">
                <a:effectLst/>
                <a:latin typeface="Consolas" panose="020B0609020204030204" pitchFamily="49" charset="0"/>
                <a:ea typeface="Times New Roman" panose="02020603050405020304" pitchFamily="18" charset="0"/>
              </a:rPr>
              <a:t>wasVisited</a:t>
            </a:r>
            <a:r>
              <a:rPr lang="en-US" sz="1700" dirty="0">
                <a:effectLst/>
                <a:latin typeface="Consolas" panose="020B0609020204030204" pitchFamily="49" charset="0"/>
                <a:ea typeface="Times New Roman" panose="02020603050405020304" pitchFamily="18" charset="0"/>
              </a:rPr>
              <a:t> = true;</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a:t>
            </a:r>
            <a:r>
              <a:rPr lang="en-US" sz="1700" dirty="0" err="1">
                <a:effectLst/>
                <a:latin typeface="Consolas" panose="020B0609020204030204" pitchFamily="49" charset="0"/>
                <a:ea typeface="Times New Roman" panose="02020603050405020304" pitchFamily="18" charset="0"/>
              </a:rPr>
              <a:t>ShowVertex</a:t>
            </a:r>
            <a:r>
              <a:rPr lang="en-US" sz="1700" dirty="0">
                <a:effectLst/>
                <a:latin typeface="Consolas" panose="020B0609020204030204" pitchFamily="49" charset="0"/>
                <a:ea typeface="Times New Roman" panose="02020603050405020304" pitchFamily="18" charset="0"/>
              </a:rPr>
              <a:t>(0);</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Stack&lt;int&gt; </a:t>
            </a:r>
            <a:r>
              <a:rPr lang="en-US" sz="1700" dirty="0" err="1">
                <a:effectLst/>
                <a:latin typeface="Consolas" panose="020B0609020204030204" pitchFamily="49" charset="0"/>
                <a:ea typeface="Times New Roman" panose="02020603050405020304" pitchFamily="18" charset="0"/>
              </a:rPr>
              <a:t>gStack</a:t>
            </a:r>
            <a:r>
              <a:rPr lang="en-US" sz="1700" dirty="0">
                <a:effectLst/>
                <a:latin typeface="Consolas" panose="020B0609020204030204" pitchFamily="49" charset="0"/>
                <a:ea typeface="Times New Roman" panose="02020603050405020304" pitchFamily="18" charset="0"/>
              </a:rPr>
              <a:t> = new Stack&lt;int&gt;();</a:t>
            </a:r>
          </a:p>
          <a:p>
            <a:pPr marL="0" marR="0" lvl="0" indent="0">
              <a:lnSpc>
                <a:spcPct val="100000"/>
              </a:lnSpc>
              <a:spcBef>
                <a:spcPts val="0"/>
              </a:spcBef>
              <a:spcAft>
                <a:spcPts val="0"/>
              </a:spcAft>
              <a:buNone/>
            </a:pPr>
            <a:r>
              <a:rPr lang="en-US" sz="1700" dirty="0">
                <a:latin typeface="Consolas" panose="020B0609020204030204" pitchFamily="49" charset="0"/>
                <a:ea typeface="Times New Roman" panose="02020603050405020304" pitchFamily="18" charset="0"/>
              </a:rPr>
              <a:t>   </a:t>
            </a:r>
            <a:r>
              <a:rPr lang="en-US" sz="1700" dirty="0">
                <a:effectLst/>
                <a:latin typeface="Consolas" panose="020B0609020204030204" pitchFamily="49" charset="0"/>
                <a:ea typeface="Times New Roman" panose="02020603050405020304" pitchFamily="18" charset="0"/>
              </a:rPr>
              <a:t> </a:t>
            </a:r>
            <a:r>
              <a:rPr lang="en-US" sz="1700" dirty="0" err="1">
                <a:effectLst/>
                <a:latin typeface="Consolas" panose="020B0609020204030204" pitchFamily="49" charset="0"/>
                <a:ea typeface="Times New Roman" panose="02020603050405020304" pitchFamily="18" charset="0"/>
              </a:rPr>
              <a:t>gStack.Push</a:t>
            </a:r>
            <a:r>
              <a:rPr lang="en-US" sz="1700" dirty="0">
                <a:effectLst/>
                <a:latin typeface="Consolas" panose="020B0609020204030204" pitchFamily="49" charset="0"/>
                <a:ea typeface="Times New Roman" panose="02020603050405020304" pitchFamily="18" charset="0"/>
              </a:rPr>
              <a:t>(0);</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int v;</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while (</a:t>
            </a:r>
            <a:r>
              <a:rPr lang="en-US" sz="1700" dirty="0" err="1">
                <a:effectLst/>
                <a:latin typeface="Consolas" panose="020B0609020204030204" pitchFamily="49" charset="0"/>
                <a:ea typeface="Times New Roman" panose="02020603050405020304" pitchFamily="18" charset="0"/>
              </a:rPr>
              <a:t>gStack.Count</a:t>
            </a:r>
            <a:r>
              <a:rPr lang="en-US" sz="1700" dirty="0">
                <a:effectLst/>
                <a:latin typeface="Consolas" panose="020B0609020204030204" pitchFamily="49" charset="0"/>
                <a:ea typeface="Times New Roman" panose="02020603050405020304" pitchFamily="18" charset="0"/>
              </a:rPr>
              <a:t> &gt; 0)</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v = </a:t>
            </a:r>
            <a:r>
              <a:rPr lang="en-US" sz="1700" dirty="0" err="1">
                <a:effectLst/>
                <a:latin typeface="Consolas" panose="020B0609020204030204" pitchFamily="49" charset="0"/>
                <a:ea typeface="Times New Roman" panose="02020603050405020304" pitchFamily="18" charset="0"/>
              </a:rPr>
              <a:t>GetAdjUnvisitedVertex</a:t>
            </a:r>
            <a:r>
              <a:rPr lang="en-US" sz="1700" dirty="0">
                <a:effectLst/>
                <a:latin typeface="Consolas" panose="020B0609020204030204" pitchFamily="49" charset="0"/>
                <a:ea typeface="Times New Roman" panose="02020603050405020304" pitchFamily="18" charset="0"/>
              </a:rPr>
              <a:t>(</a:t>
            </a:r>
            <a:r>
              <a:rPr lang="en-US" sz="1700" dirty="0" err="1">
                <a:effectLst/>
                <a:latin typeface="Consolas" panose="020B0609020204030204" pitchFamily="49" charset="0"/>
                <a:ea typeface="Times New Roman" panose="02020603050405020304" pitchFamily="18" charset="0"/>
              </a:rPr>
              <a:t>gStack.Peek</a:t>
            </a:r>
            <a:r>
              <a:rPr lang="en-US" sz="1700" dirty="0">
                <a:effectLst/>
                <a:latin typeface="Consolas" panose="020B0609020204030204" pitchFamily="49" charset="0"/>
                <a:ea typeface="Times New Roman" panose="02020603050405020304" pitchFamily="18" charset="0"/>
              </a:rPr>
              <a:t>());</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if (v == -1)</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a:t>
            </a:r>
            <a:r>
              <a:rPr lang="en-US" sz="1700" dirty="0" err="1">
                <a:effectLst/>
                <a:latin typeface="Consolas" panose="020B0609020204030204" pitchFamily="49" charset="0"/>
                <a:ea typeface="Times New Roman" panose="02020603050405020304" pitchFamily="18" charset="0"/>
              </a:rPr>
              <a:t>gStack.Pop</a:t>
            </a:r>
            <a:r>
              <a:rPr lang="en-US" sz="1700" dirty="0">
                <a:effectLst/>
                <a:latin typeface="Consolas" panose="020B0609020204030204" pitchFamily="49" charset="0"/>
                <a:ea typeface="Times New Roman" panose="02020603050405020304" pitchFamily="18" charset="0"/>
              </a:rPr>
              <a:t>();</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else</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vertices[v].</a:t>
            </a:r>
            <a:r>
              <a:rPr lang="en-US" sz="1700" dirty="0" err="1">
                <a:effectLst/>
                <a:latin typeface="Consolas" panose="020B0609020204030204" pitchFamily="49" charset="0"/>
                <a:ea typeface="Times New Roman" panose="02020603050405020304" pitchFamily="18" charset="0"/>
              </a:rPr>
              <a:t>wasVisited</a:t>
            </a:r>
            <a:r>
              <a:rPr lang="en-US" sz="1700" dirty="0">
                <a:effectLst/>
                <a:latin typeface="Consolas" panose="020B0609020204030204" pitchFamily="49" charset="0"/>
                <a:ea typeface="Times New Roman" panose="02020603050405020304" pitchFamily="18" charset="0"/>
              </a:rPr>
              <a:t> = true;</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a:t>
            </a:r>
            <a:r>
              <a:rPr lang="en-US" sz="1700" dirty="0" err="1">
                <a:effectLst/>
                <a:latin typeface="Consolas" panose="020B0609020204030204" pitchFamily="49" charset="0"/>
                <a:ea typeface="Times New Roman" panose="02020603050405020304" pitchFamily="18" charset="0"/>
              </a:rPr>
              <a:t>ShowVertex</a:t>
            </a:r>
            <a:r>
              <a:rPr lang="en-US" sz="1700" dirty="0">
                <a:effectLst/>
                <a:latin typeface="Consolas" panose="020B0609020204030204" pitchFamily="49" charset="0"/>
                <a:ea typeface="Times New Roman" panose="02020603050405020304" pitchFamily="18" charset="0"/>
              </a:rPr>
              <a:t>(v);</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a:t>
            </a:r>
            <a:r>
              <a:rPr lang="en-US" sz="1700" dirty="0" err="1">
                <a:effectLst/>
                <a:latin typeface="Consolas" panose="020B0609020204030204" pitchFamily="49" charset="0"/>
                <a:ea typeface="Times New Roman" panose="02020603050405020304" pitchFamily="18" charset="0"/>
              </a:rPr>
              <a:t>gStack.Push</a:t>
            </a:r>
            <a:r>
              <a:rPr lang="en-US" sz="1700" dirty="0">
                <a:effectLst/>
                <a:latin typeface="Consolas" panose="020B0609020204030204" pitchFamily="49" charset="0"/>
                <a:ea typeface="Times New Roman" panose="02020603050405020304" pitchFamily="18" charset="0"/>
              </a:rPr>
              <a:t>(v);</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for (int j = 0; j &lt;= NUM_VERTICES - 1; </a:t>
            </a:r>
            <a:r>
              <a:rPr lang="en-US" sz="1700" dirty="0" err="1">
                <a:effectLst/>
                <a:latin typeface="Consolas" panose="020B0609020204030204" pitchFamily="49" charset="0"/>
                <a:ea typeface="Times New Roman" panose="02020603050405020304" pitchFamily="18" charset="0"/>
              </a:rPr>
              <a:t>j++</a:t>
            </a:r>
            <a:r>
              <a:rPr lang="en-US" sz="1700" dirty="0">
                <a:effectLst/>
                <a:latin typeface="Consolas" panose="020B0609020204030204" pitchFamily="49" charset="0"/>
                <a:ea typeface="Times New Roman" panose="02020603050405020304" pitchFamily="18" charset="0"/>
              </a:rPr>
              <a:t>)</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        vertices[j].</a:t>
            </a:r>
            <a:r>
              <a:rPr lang="en-US" sz="1700" dirty="0" err="1">
                <a:effectLst/>
                <a:latin typeface="Consolas" panose="020B0609020204030204" pitchFamily="49" charset="0"/>
                <a:ea typeface="Times New Roman" panose="02020603050405020304" pitchFamily="18" charset="0"/>
              </a:rPr>
              <a:t>wasVisited</a:t>
            </a:r>
            <a:r>
              <a:rPr lang="en-US" sz="1700" dirty="0">
                <a:effectLst/>
                <a:latin typeface="Consolas" panose="020B0609020204030204" pitchFamily="49" charset="0"/>
                <a:ea typeface="Times New Roman" panose="02020603050405020304" pitchFamily="18" charset="0"/>
              </a:rPr>
              <a:t> = false;</a:t>
            </a:r>
          </a:p>
          <a:p>
            <a:pPr marL="0" marR="0" lvl="0" indent="0">
              <a:lnSpc>
                <a:spcPct val="100000"/>
              </a:lnSpc>
              <a:spcBef>
                <a:spcPts val="0"/>
              </a:spcBef>
              <a:spcAft>
                <a:spcPts val="0"/>
              </a:spcAft>
              <a:buNone/>
            </a:pPr>
            <a:r>
              <a:rPr lang="en-US" sz="1700" dirty="0">
                <a:effectLst/>
                <a:latin typeface="Consolas" panose="020B0609020204030204" pitchFamily="49" charset="0"/>
                <a:ea typeface="Times New Roman" panose="02020603050405020304" pitchFamily="18" charset="0"/>
              </a:rPr>
              <a:t>}</a:t>
            </a:r>
          </a:p>
        </p:txBody>
      </p:sp>
      <p:sp>
        <p:nvSpPr>
          <p:cNvPr id="6" name="TextBox 5">
            <a:extLst>
              <a:ext uri="{FF2B5EF4-FFF2-40B4-BE49-F238E27FC236}">
                <a16:creationId xmlns:a16="http://schemas.microsoft.com/office/drawing/2014/main" id="{EC0B4E61-0A19-4A96-A21C-C8D111167C79}"/>
              </a:ext>
            </a:extLst>
          </p:cNvPr>
          <p:cNvSpPr txBox="1"/>
          <p:nvPr/>
        </p:nvSpPr>
        <p:spPr>
          <a:xfrm>
            <a:off x="139962" y="2363157"/>
            <a:ext cx="8901399"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TÌM KIẾM THEO CHIỀU SÂU - DEPTH-FIRST SEARCH</a:t>
            </a:r>
          </a:p>
        </p:txBody>
      </p:sp>
      <p:cxnSp>
        <p:nvCxnSpPr>
          <p:cNvPr id="9" name="Straight Connector 8">
            <a:extLst>
              <a:ext uri="{FF2B5EF4-FFF2-40B4-BE49-F238E27FC236}">
                <a16:creationId xmlns:a16="http://schemas.microsoft.com/office/drawing/2014/main" id="{2D49C8A6-4CCF-4EC2-8616-905F6F69B00D}"/>
              </a:ext>
            </a:extLst>
          </p:cNvPr>
          <p:cNvCxnSpPr/>
          <p:nvPr/>
        </p:nvCxnSpPr>
        <p:spPr>
          <a:xfrm>
            <a:off x="6083568" y="2855167"/>
            <a:ext cx="0" cy="3900196"/>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248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7A920-EE75-4E22-BF41-74C6E486F7CD}"/>
              </a:ext>
            </a:extLst>
          </p:cNvPr>
          <p:cNvSpPr>
            <a:spLocks noGrp="1"/>
          </p:cNvSpPr>
          <p:nvPr>
            <p:ph type="title"/>
          </p:nvPr>
        </p:nvSpPr>
        <p:spPr>
          <a:xfrm>
            <a:off x="802433" y="826680"/>
            <a:ext cx="10580914" cy="1325563"/>
          </a:xfrm>
        </p:spPr>
        <p:txBody>
          <a:bodyPr>
            <a:normAutofit/>
          </a:bodyPr>
          <a:lstStyle/>
          <a:p>
            <a:pPr algn="ct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vi-VN"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Các Thuật Toán Trên Đồ Thị</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Tìm</a:t>
            </a:r>
            <a:r>
              <a:rPr lang="en-US" sz="4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kiếm</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0B4E61-0A19-4A96-A21C-C8D111167C79}"/>
              </a:ext>
            </a:extLst>
          </p:cNvPr>
          <p:cNvSpPr txBox="1"/>
          <p:nvPr/>
        </p:nvSpPr>
        <p:spPr>
          <a:xfrm>
            <a:off x="139961" y="2465796"/>
            <a:ext cx="7943328" cy="4139595"/>
          </a:xfrm>
          <a:prstGeom prst="rect">
            <a:avLst/>
          </a:prstGeom>
          <a:noFill/>
        </p:spPr>
        <p:txBody>
          <a:bodyPr wrap="square" rtlCol="0">
            <a:spAutoFit/>
          </a:bodyPr>
          <a:lstStyle/>
          <a:p>
            <a:pPr>
              <a:spcAft>
                <a:spcPts val="1200"/>
              </a:spcAft>
            </a:pPr>
            <a:r>
              <a:rPr lang="en-US" sz="2300" b="1" u="sng" dirty="0" err="1">
                <a:latin typeface="Times New Roman" panose="02020603050405020304" pitchFamily="18" charset="0"/>
                <a:cs typeface="Times New Roman" panose="02020603050405020304" pitchFamily="18" charset="0"/>
              </a:rPr>
              <a:t>Tìm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kiếm</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theo</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chiều</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rộng</a:t>
            </a:r>
            <a:r>
              <a:rPr lang="en-US" sz="2300" b="1" u="sng" dirty="0">
                <a:latin typeface="Times New Roman" panose="02020603050405020304" pitchFamily="18" charset="0"/>
                <a:cs typeface="Times New Roman" panose="02020603050405020304" pitchFamily="18" charset="0"/>
              </a:rPr>
              <a:t> - Breadth First Search</a:t>
            </a:r>
            <a:endParaRPr lang="en-US"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vi-VN" sz="2300" dirty="0">
                <a:latin typeface="Times New Roman" panose="02020603050405020304" pitchFamily="18" charset="0"/>
                <a:cs typeface="Times New Roman" panose="02020603050405020304" pitchFamily="18" charset="0"/>
              </a:rPr>
              <a:t>Chèn đỉnh gốc vào hàng đợi</a:t>
            </a:r>
            <a:r>
              <a:rPr lang="en-US" sz="2300" dirty="0">
                <a:latin typeface="Times New Roman" panose="02020603050405020304" pitchFamily="18" charset="0"/>
                <a:cs typeface="Times New Roman" panose="02020603050405020304" pitchFamily="18" charset="0"/>
              </a:rPr>
              <a:t>.</a:t>
            </a:r>
            <a:endParaRPr lang="vi-VN" sz="23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vi-VN" sz="2300" dirty="0">
                <a:latin typeface="Times New Roman" panose="02020603050405020304" pitchFamily="18" charset="0"/>
                <a:cs typeface="Times New Roman" panose="02020603050405020304" pitchFamily="18" charset="0"/>
              </a:rPr>
              <a:t>Lấy ra đỉnh đầu tiên trong hàng đợi và quan sát nó</a:t>
            </a:r>
          </a:p>
          <a:p>
            <a:pPr marL="342900" indent="-342900" algn="just">
              <a:buFont typeface="Wingdings" panose="05000000000000000000" pitchFamily="2" charset="2"/>
              <a:buChar char="§"/>
            </a:pPr>
            <a:r>
              <a:rPr lang="vi-VN" sz="2300" dirty="0">
                <a:latin typeface="Times New Roman" panose="02020603050405020304" pitchFamily="18" charset="0"/>
                <a:cs typeface="Times New Roman" panose="02020603050405020304" pitchFamily="18" charset="0"/>
              </a:rPr>
              <a:t>Nếu đỉnh này chính là đỉnh đích, dừng quá trình tìm kiếm và trả về kết quả.</a:t>
            </a:r>
          </a:p>
          <a:p>
            <a:pPr marL="342900" indent="-342900" algn="just">
              <a:buFont typeface="Wingdings" panose="05000000000000000000" pitchFamily="2" charset="2"/>
              <a:buChar char="§"/>
            </a:pPr>
            <a:r>
              <a:rPr lang="vi-VN" sz="2300" dirty="0">
                <a:latin typeface="Times New Roman" panose="02020603050405020304" pitchFamily="18" charset="0"/>
                <a:cs typeface="Times New Roman" panose="02020603050405020304" pitchFamily="18" charset="0"/>
              </a:rPr>
              <a:t>Nếu không phải thì chèn tất cả các đỉnh kề với đỉnh vừa thăm nhưng chưa được quan sát trước đó vào hàng đợi.</a:t>
            </a:r>
          </a:p>
          <a:p>
            <a:pPr marL="342900" indent="-342900" algn="just">
              <a:buFont typeface="Wingdings" panose="05000000000000000000" pitchFamily="2" charset="2"/>
              <a:buChar char="§"/>
            </a:pPr>
            <a:r>
              <a:rPr lang="vi-VN" sz="2300" dirty="0">
                <a:latin typeface="Times New Roman" panose="02020603050405020304" pitchFamily="18" charset="0"/>
                <a:cs typeface="Times New Roman" panose="02020603050405020304" pitchFamily="18" charset="0"/>
              </a:rPr>
              <a:t>Nếu hàng đợi là rỗng, thì tất cả các đỉnh có thể đến được đều đã được quan sát – dừng việc tìm kiếm và trả về "không thấy".</a:t>
            </a:r>
          </a:p>
          <a:p>
            <a:pPr marL="342900" indent="-342900" algn="just">
              <a:buFont typeface="Wingdings" panose="05000000000000000000" pitchFamily="2" charset="2"/>
              <a:buChar char="§"/>
            </a:pPr>
            <a:r>
              <a:rPr lang="vi-VN" sz="2300" dirty="0">
                <a:latin typeface="Times New Roman" panose="02020603050405020304" pitchFamily="18" charset="0"/>
                <a:cs typeface="Times New Roman" panose="02020603050405020304" pitchFamily="18" charset="0"/>
              </a:rPr>
              <a:t>Nếu hàng đợi không rỗng thì quay về bước 2.</a:t>
            </a:r>
            <a:endParaRPr lang="en-US" sz="2300" dirty="0">
              <a:latin typeface="Times New Roman" panose="02020603050405020304" pitchFamily="18" charset="0"/>
              <a:cs typeface="Times New Roman" panose="02020603050405020304" pitchFamily="18" charset="0"/>
            </a:endParaRPr>
          </a:p>
          <a:p>
            <a:pPr algn="just"/>
            <a:r>
              <a:rPr lang="en-US" sz="2300" b="1" dirty="0" err="1">
                <a:latin typeface="Times New Roman" panose="02020603050405020304" pitchFamily="18" charset="0"/>
                <a:cs typeface="Times New Roman" panose="02020603050405020304" pitchFamily="18" charset="0"/>
              </a:rPr>
              <a:t>Ví</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dụ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Thứ</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tự</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duyệt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theo</a:t>
            </a:r>
            <a:r>
              <a:rPr lang="en-US" sz="2300" dirty="0">
                <a:latin typeface="Times New Roman" panose="02020603050405020304" pitchFamily="18" charset="0"/>
                <a:cs typeface="Times New Roman" panose="02020603050405020304" pitchFamily="18" charset="0"/>
              </a:rPr>
              <a:t> BFS </a:t>
            </a:r>
            <a:r>
              <a:rPr lang="en-US" sz="2300" dirty="0" err="1">
                <a:latin typeface="Times New Roman" panose="02020603050405020304" pitchFamily="18" charset="0"/>
                <a:cs typeface="Times New Roman" panose="02020603050405020304" pitchFamily="18" charset="0"/>
              </a:rPr>
              <a:t>là</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A</a:t>
            </a:r>
            <a:r>
              <a:rPr lang="en-US" sz="2300" b="1" dirty="0">
                <a:solidFill>
                  <a:srgbClr val="0070C0"/>
                </a:solidFill>
                <a:latin typeface="Times New Roman" panose="02020603050405020304" pitchFamily="18" charset="0"/>
                <a:cs typeface="Times New Roman" panose="02020603050405020304" pitchFamily="18" charset="0"/>
              </a:rPr>
              <a:t>BEHK</a:t>
            </a:r>
            <a:r>
              <a:rPr lang="en-US" sz="2300" b="1" dirty="0">
                <a:solidFill>
                  <a:srgbClr val="C00000"/>
                </a:solidFill>
                <a:latin typeface="Times New Roman" panose="02020603050405020304" pitchFamily="18" charset="0"/>
                <a:cs typeface="Times New Roman" panose="02020603050405020304" pitchFamily="18" charset="0"/>
              </a:rPr>
              <a:t>CFIL</a:t>
            </a:r>
            <a:r>
              <a:rPr lang="en-US" sz="2300" b="1" dirty="0">
                <a:solidFill>
                  <a:srgbClr val="7030A0"/>
                </a:solidFill>
                <a:latin typeface="Times New Roman" panose="02020603050405020304" pitchFamily="18" charset="0"/>
                <a:cs typeface="Times New Roman" panose="02020603050405020304" pitchFamily="18" charset="0"/>
              </a:rPr>
              <a:t>DGJM</a:t>
            </a:r>
          </a:p>
        </p:txBody>
      </p:sp>
      <p:pic>
        <p:nvPicPr>
          <p:cNvPr id="4" name="Picture 3" descr="Diagram, schematic&#10;&#10;Description automatically generated">
            <a:extLst>
              <a:ext uri="{FF2B5EF4-FFF2-40B4-BE49-F238E27FC236}">
                <a16:creationId xmlns:a16="http://schemas.microsoft.com/office/drawing/2014/main" id="{F3DD876B-477F-4A29-9E3B-D963C5834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289" y="3613346"/>
            <a:ext cx="4074171" cy="2475689"/>
          </a:xfrm>
          <a:prstGeom prst="rect">
            <a:avLst/>
          </a:prstGeom>
        </p:spPr>
      </p:pic>
    </p:spTree>
    <p:extLst>
      <p:ext uri="{BB962C8B-B14F-4D97-AF65-F5344CB8AC3E}">
        <p14:creationId xmlns:p14="http://schemas.microsoft.com/office/powerpoint/2010/main" val="501132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2532</Words>
  <Application>Microsoft Macintosh PowerPoint</Application>
  <PresentationFormat>Widescreen</PresentationFormat>
  <Paragraphs>306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 Math</vt:lpstr>
      <vt:lpstr>Consolas</vt:lpstr>
      <vt:lpstr>Menlo</vt:lpstr>
      <vt:lpstr>Times New Roman</vt:lpstr>
      <vt:lpstr>Wingdings</vt:lpstr>
      <vt:lpstr>Office Theme</vt:lpstr>
      <vt:lpstr>PowerPoint Presentation</vt:lpstr>
      <vt:lpstr>Chương 9: Cấu Trúc Đồ Thị (Graph)</vt:lpstr>
      <vt:lpstr>9.1. Giới Thiệu Cấu Trúc Đồ Thị</vt:lpstr>
      <vt:lpstr>9.1. Giới Thiệu Cấu Trúc Đồ Thị</vt:lpstr>
      <vt:lpstr>9.2. Cài Đặt Cấu Trúc Đồ Thị</vt:lpstr>
      <vt:lpstr>9.2. Cài Đặt Cấu Trúc Đồ Thị</vt:lpstr>
      <vt:lpstr>9.3. Các Thuật Toán Trên Đồ Thị: Tìm kiếm</vt:lpstr>
      <vt:lpstr>9.3. Các Thuật Toán Trên Đồ Thị: Tìm kiếm</vt:lpstr>
      <vt:lpstr>9.3. Các Thuật Toán Trên Đồ Thị: Tìm kiếm</vt:lpstr>
      <vt:lpstr>9.3. Các Thuật Toán Trên Đồ Thị: Tìm kiếm</vt:lpstr>
      <vt:lpstr>9.3. Các Thuật Toán Trên Đồ Thị: Tìm kiếm</vt:lpstr>
      <vt:lpstr>9.3. Các Thuật Toán Trên Đồ Thị: Dijkstra</vt:lpstr>
      <vt:lpstr>9.3. Các Thuật Toán Trên Đồ Thị: Dijkstra</vt:lpstr>
      <vt:lpstr>9.3. Các Thuật Toán Trên Đồ Thị: Dijkstra</vt:lpstr>
      <vt:lpstr>PowerPoint Presentation</vt:lpstr>
      <vt:lpstr>PowerPoint Presentation</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Ngoc Hoang Thanh</dc:creator>
  <cp:lastModifiedBy>Dang Ngoc Hoang Thanh</cp:lastModifiedBy>
  <cp:revision>75</cp:revision>
  <dcterms:created xsi:type="dcterms:W3CDTF">2020-11-06T13:54:32Z</dcterms:created>
  <dcterms:modified xsi:type="dcterms:W3CDTF">2022-11-28T01:47:57Z</dcterms:modified>
</cp:coreProperties>
</file>