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t+wY1HP4BFw58Nq5f8rCgg==" hashData="dYNabX/YPNnOPpEwSe0qP0Z8nlkdsqz7dkrONdc1jk5TiGL5rItJPaPua7V3yzwkp8R9/23dbQkQhMxXO7bJO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2"/>
  </p:normalViewPr>
  <p:slideViewPr>
    <p:cSldViewPr snapToGrid="0">
      <p:cViewPr varScale="1">
        <p:scale>
          <a:sx n="99" d="100"/>
          <a:sy n="99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g Ngoc Hoang Thanh" userId="13e7a03477e24249" providerId="LiveId" clId="{192CA97F-14F1-EB4D-B74A-27291E6621B6}"/>
    <pc:docChg chg="modSld">
      <pc:chgData name="Dang Ngoc Hoang Thanh" userId="13e7a03477e24249" providerId="LiveId" clId="{192CA97F-14F1-EB4D-B74A-27291E6621B6}" dt="2022-08-17T13:52:42.617" v="1" actId="478"/>
      <pc:docMkLst>
        <pc:docMk/>
      </pc:docMkLst>
      <pc:sldChg chg="addSp delSp modSp">
        <pc:chgData name="Dang Ngoc Hoang Thanh" userId="13e7a03477e24249" providerId="LiveId" clId="{192CA97F-14F1-EB4D-B74A-27291E6621B6}" dt="2022-08-17T13:52:42.617" v="1" actId="478"/>
        <pc:sldMkLst>
          <pc:docMk/>
          <pc:sldMk cId="3798766004" sldId="256"/>
        </pc:sldMkLst>
        <pc:picChg chg="add mod">
          <ac:chgData name="Dang Ngoc Hoang Thanh" userId="13e7a03477e24249" providerId="LiveId" clId="{192CA97F-14F1-EB4D-B74A-27291E6621B6}" dt="2022-08-17T13:52:40.592" v="0"/>
          <ac:picMkLst>
            <pc:docMk/>
            <pc:sldMk cId="3798766004" sldId="256"/>
            <ac:picMk id="2" creationId="{D34F28E8-FB87-AC30-726E-36857DFC9039}"/>
          </ac:picMkLst>
        </pc:picChg>
        <pc:picChg chg="del">
          <ac:chgData name="Dang Ngoc Hoang Thanh" userId="13e7a03477e24249" providerId="LiveId" clId="{192CA97F-14F1-EB4D-B74A-27291E6621B6}" dt="2022-08-17T13:52:42.617" v="1" actId="478"/>
          <ac:picMkLst>
            <pc:docMk/>
            <pc:sldMk cId="3798766004" sldId="256"/>
            <ac:picMk id="9" creationId="{8D3D2A72-04B3-4F9D-8566-EBE8F1943A94}"/>
          </ac:picMkLst>
        </pc:picChg>
      </pc:sldChg>
    </pc:docChg>
  </pc:docChgLst>
  <pc:docChgLst>
    <pc:chgData name="Dang Ngoc Hoang Thanh" userId="13e7a03477e24249" providerId="LiveId" clId="{36058007-C0A6-DD4D-91DE-D5C946379018}"/>
    <pc:docChg chg="modSld">
      <pc:chgData name="Dang Ngoc Hoang Thanh" userId="13e7a03477e24249" providerId="LiveId" clId="{36058007-C0A6-DD4D-91DE-D5C946379018}" dt="2022-11-11T03:10:33.075" v="2" actId="20577"/>
      <pc:docMkLst>
        <pc:docMk/>
      </pc:docMkLst>
      <pc:sldChg chg="modSp">
        <pc:chgData name="Dang Ngoc Hoang Thanh" userId="13e7a03477e24249" providerId="LiveId" clId="{36058007-C0A6-DD4D-91DE-D5C946379018}" dt="2022-11-11T03:10:33.075" v="2" actId="20577"/>
        <pc:sldMkLst>
          <pc:docMk/>
          <pc:sldMk cId="1521828242" sldId="268"/>
        </pc:sldMkLst>
        <pc:graphicFrameChg chg="mod">
          <ac:chgData name="Dang Ngoc Hoang Thanh" userId="13e7a03477e24249" providerId="LiveId" clId="{36058007-C0A6-DD4D-91DE-D5C946379018}" dt="2022-11-11T03:10:33.075" v="2" actId="20577"/>
          <ac:graphicFrameMkLst>
            <pc:docMk/>
            <pc:sldMk cId="1521828242" sldId="268"/>
            <ac:graphicFrameMk id="4" creationId="{A6D897DA-345C-410C-AE29-FC9448C4B39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A2469-94F4-44CC-B934-9ECF862A2548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B388B-5610-44FA-A2F3-5C9D92F7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1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B388B-5610-44FA-A2F3-5C9D92F7B3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34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3EA0-E79F-42B7-900F-8FFF2E13C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D74F8-A154-4648-AFCF-ED3811B3D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12813-60B1-4978-A170-10D0ECE9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00F63-A356-4F4F-8BAD-133DFDFD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24C4C-119A-4800-8C64-D0BB77B2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3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B6D5-36B5-4994-9E5C-40207A68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33F06-EF5F-48F8-8326-A07B531FB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BC682-9DB1-48FF-B335-F9735FCE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08B84-9513-4D9D-AAC1-39622776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8A82C-818F-49F1-B2AC-61F453C9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2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49842-CFA0-4DEB-822B-73B5ED042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F928A-D965-4C76-B00E-7C2351DCE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B4294-A8BF-4E25-A881-70F6D6F1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75BA7-9B8C-4D65-9466-C58DD091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C02D0-F8DA-4F6C-926B-171AC363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F5C7-0118-4106-B9A4-B7B03E6F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9811B-48DE-40A4-BC68-FB9BA340C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78BF6-57E4-4325-92B0-7641CFA1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7AF1E-7220-4782-B9B6-B1D1CFAD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6BD8B-F3C5-439B-8F2B-69FF3604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2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9A1E-88C4-47FD-A681-0A4E6840C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205EE-7FC1-4A40-A50D-6C72C3CD1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5F4BC-B56D-4F6B-A962-92185D20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39ECD-5B18-4EC6-9EE2-4EC513BE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AE9B9-F89F-4147-9FD8-439E1A9E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8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CC9B-A465-4614-9778-9ABB18FA4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36337-8DF5-4303-86C3-62E5244CA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AC26F-26F0-4EB2-A4CA-C87FAB5DA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1ECA4-7C5C-4ABC-9CBE-7FF1B0E6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4D9D7-8016-4AA6-9BA0-4DDC617E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00FF9-9D7E-4C3C-8644-6E5751B9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A7D4-A3B0-4845-B2E2-B11E3DE1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0A15C-BB1D-4D3E-BD34-8F9A02B82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84E53-0DFF-4E42-BBEB-E0222B9A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F56D0-07DB-459E-BE7F-467260B41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2E70C-68B2-4102-9D4F-FF5E6927B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61E65-BB9F-4BDD-89A7-620CBF3E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E23E1-08DC-4FFF-855F-4EBB0F3FA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D5E7F6-7279-4AF9-BC53-D73E152E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1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0D13-6084-42E5-AD0B-FEF7D800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7F5D7-C741-44AD-BD75-E60CFD32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19A4A-9E5E-4FFB-BF28-92CB01ED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7ABFF-BE81-4D73-A687-E78A2E0B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5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D707C9-0551-4155-8EC5-00FE16AC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3C196-806A-4D06-856F-35FD8613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0209C-1A77-462C-AD2C-CE2AB94F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7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8A8A-65C6-4E00-861C-AF4F4E18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F0A2B-DA91-410E-9F94-38FD9B143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2F77E-AB59-476B-A900-1BDD17771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214F6-92F2-4277-B970-D313EB65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382E2-1AD5-42AB-83EC-050F71AA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4A3A1-B0D5-4D0A-B4CB-15B87D141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6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7E34-59E8-4343-BBBE-FA4DDD32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ABCE59-5065-45DB-8CDF-26A60E4B3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3DF6A-0706-4FA5-A742-87255C202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22F65-5604-4E26-9ECC-31BB9304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C0C7-F57A-4EB8-B432-F277FFCFE8E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EA29F-51CF-41EB-92D5-AB929A50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2DA23-3590-4193-9B70-613F0B8F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7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847A2-8A05-4A4C-AD4E-3B2DF704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3FC15-8075-4FAA-85C6-F31FCA266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00910-53D8-4C84-A6B2-882281F09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FC0C7-F57A-4EB8-B432-F277FFCFE8E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57968-7D9F-42B6-ABFB-2D0EF7B9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8A5D6-07A9-4AF3-AB83-DD88ACD15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DD343-7542-474F-978D-1C3F085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4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CC9720-E46D-4923-AB0C-0E1C27679E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588F33B-6C95-479D-AB21-B8146280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5FC33B-6EA6-4137-B21A-1EDB46133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47A552-7C4A-4BBF-851B-78818C29E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AC0A37-ECB0-48BA-8904-2D7AECD24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60E799C-F4D2-4B36-9143-7DD5A183EC97}"/>
              </a:ext>
            </a:extLst>
          </p:cNvPr>
          <p:cNvSpPr txBox="1">
            <a:spLocks/>
          </p:cNvSpPr>
          <p:nvPr/>
        </p:nvSpPr>
        <p:spPr>
          <a:xfrm>
            <a:off x="2481942" y="2076450"/>
            <a:ext cx="7371185" cy="1345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6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CẤU TRÚC DỮ LIỆU &amp; GIẢI THUẬT</a:t>
            </a:r>
            <a:endParaRPr lang="en-US" sz="5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C372D5A-0CA3-4E60-98E0-B6D0D7FCEE3D}"/>
              </a:ext>
            </a:extLst>
          </p:cNvPr>
          <p:cNvSpPr txBox="1">
            <a:spLocks/>
          </p:cNvSpPr>
          <p:nvPr/>
        </p:nvSpPr>
        <p:spPr>
          <a:xfrm>
            <a:off x="1171575" y="4473360"/>
            <a:ext cx="9469211" cy="1563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GV: Đặng Ngọc Hoàng Thành.</a:t>
            </a:r>
          </a:p>
          <a:p>
            <a:r>
              <a:rPr lang="vi-VN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Khoa: Công </a:t>
            </a:r>
            <a:r>
              <a:rPr lang="vi-VN" sz="22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nghệ</a:t>
            </a:r>
            <a:r>
              <a:rPr lang="vi-VN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Thông tin Kinh Doanh.</a:t>
            </a:r>
          </a:p>
          <a:p>
            <a:r>
              <a:rPr lang="vi-VN" sz="22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  <a:r>
              <a:rPr lang="vi-VN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sz="22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thanhdnh@ueh.edu.vn</a:t>
            </a:r>
            <a:endParaRPr lang="en-US" sz="2200" b="1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4F28E8-FB87-AC30-726E-36857DFC9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053629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766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5.2.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Sắp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Xếp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Shell Sort</a:t>
            </a:r>
            <a:endParaRPr lang="en-US" sz="4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37" y="2313989"/>
            <a:ext cx="12017828" cy="4497355"/>
          </a:xfrm>
        </p:spPr>
        <p:txBody>
          <a:bodyPr numCol="2" spcCol="274320">
            <a:normAutofit/>
          </a:bodyPr>
          <a:lstStyle/>
          <a:p>
            <a:pPr marL="0" marR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pc="-1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static void </a:t>
            </a:r>
            <a:r>
              <a:rPr lang="en-US" sz="2000" spc="-1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S</a:t>
            </a:r>
            <a:r>
              <a:rPr lang="en-US" sz="2000" spc="-1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hellSort</a:t>
            </a:r>
            <a:r>
              <a:rPr lang="en-US" sz="2000" spc="-1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(int[] </a:t>
            </a:r>
            <a:r>
              <a:rPr lang="en-US" sz="2000" spc="-1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</a:t>
            </a:r>
            <a:r>
              <a:rPr lang="en-US" sz="2000" spc="-1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int n) </a:t>
            </a:r>
            <a:r>
              <a:rPr lang="en-US" sz="2000" spc="-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</a:p>
          <a:p>
            <a:pPr marL="0" marR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pc="-1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int </a:t>
            </a:r>
            <a:r>
              <a:rPr lang="en-US" sz="2000" spc="-1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2000" spc="-1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j, pos, temp;</a:t>
            </a:r>
          </a:p>
          <a:p>
            <a:pPr marL="0" marR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pc="-1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pos = 3;</a:t>
            </a:r>
          </a:p>
          <a:p>
            <a:pPr marL="0" marR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pc="-1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while (pos &gt; 0) </a:t>
            </a:r>
            <a:r>
              <a:rPr lang="en-US" sz="2000" b="1" spc="-1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</a:p>
          <a:p>
            <a:pPr marL="0" marR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pc="-1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	for (</a:t>
            </a:r>
            <a:r>
              <a:rPr lang="en-US" sz="2000" spc="-1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2000" spc="-1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0; </a:t>
            </a:r>
            <a:r>
              <a:rPr lang="en-US" sz="2000" spc="-1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2000" spc="-1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&lt; n; </a:t>
            </a:r>
            <a:r>
              <a:rPr lang="en-US" sz="2000" spc="-1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2000" spc="-1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++) {</a:t>
            </a:r>
          </a:p>
          <a:p>
            <a:pPr marL="0" marR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pc="-1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	  j = </a:t>
            </a:r>
            <a:r>
              <a:rPr lang="en-US" sz="2000" spc="-1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2000" spc="-1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</a:p>
          <a:p>
            <a:pPr marL="0" marR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pc="-1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	  temp = </a:t>
            </a:r>
            <a:r>
              <a:rPr lang="en-US" sz="2000" spc="-1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</a:t>
            </a:r>
            <a:r>
              <a:rPr lang="en-US" sz="2000" spc="-1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en-US" sz="2000" spc="-1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2000" spc="-1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];</a:t>
            </a:r>
          </a:p>
          <a:p>
            <a:pPr marL="0" marR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pc="-1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	  while(j&gt;=pos &amp;&amp; </a:t>
            </a:r>
            <a:r>
              <a:rPr lang="en-US" sz="2000" spc="-1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</a:t>
            </a:r>
            <a:r>
              <a:rPr lang="en-US" sz="2000" spc="-1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[j-pos]&gt;temp){</a:t>
            </a:r>
          </a:p>
          <a:p>
            <a:pPr marL="0" marR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pc="-1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		  </a:t>
            </a:r>
            <a:r>
              <a:rPr lang="en-US" sz="2000" spc="-1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</a:t>
            </a:r>
            <a:r>
              <a:rPr lang="en-US" sz="2000" spc="-1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[j] = </a:t>
            </a:r>
            <a:r>
              <a:rPr lang="en-US" sz="2000" spc="-1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</a:t>
            </a:r>
            <a:r>
              <a:rPr lang="en-US" sz="2000" spc="-1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[j - pos];</a:t>
            </a:r>
          </a:p>
          <a:p>
            <a:pPr marL="0" marR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pc="-1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		  j = j - pos;</a:t>
            </a:r>
          </a:p>
          <a:p>
            <a:pPr marL="0" marR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pc="-1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	  }</a:t>
            </a:r>
          </a:p>
          <a:p>
            <a:pPr marL="0" marR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pc="-1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	  </a:t>
            </a:r>
          </a:p>
          <a:p>
            <a:pPr marL="0" marR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pc="-100" dirty="0">
                <a:latin typeface="Consolas" panose="020B0609020204030204" pitchFamily="49" charset="0"/>
                <a:ea typeface="Times New Roman" panose="02020603050405020304" pitchFamily="18" charset="0"/>
              </a:rPr>
              <a:t>       </a:t>
            </a:r>
            <a:r>
              <a:rPr lang="en-US" sz="2000" spc="-1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</a:t>
            </a:r>
            <a:r>
              <a:rPr lang="en-US" sz="2000" spc="-1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[j] = temp;</a:t>
            </a:r>
          </a:p>
          <a:p>
            <a:pPr marL="0" marR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pc="-100" dirty="0">
                <a:latin typeface="Consolas" panose="020B0609020204030204" pitchFamily="49" charset="0"/>
                <a:ea typeface="Times New Roman" panose="02020603050405020304" pitchFamily="18" charset="0"/>
              </a:rPr>
              <a:t>     </a:t>
            </a:r>
            <a:r>
              <a:rPr lang="en-US" sz="2000" spc="-1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</a:p>
          <a:p>
            <a:pPr marL="0" marR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pc="-100" dirty="0">
                <a:latin typeface="Consolas" panose="020B0609020204030204" pitchFamily="49" charset="0"/>
                <a:ea typeface="Times New Roman" panose="02020603050405020304" pitchFamily="18" charset="0"/>
              </a:rPr>
              <a:t>     </a:t>
            </a:r>
            <a:r>
              <a:rPr lang="en-US" sz="2000" spc="-1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if (pos / 2 != 0)</a:t>
            </a:r>
          </a:p>
          <a:p>
            <a:pPr marL="0" marR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pc="-1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	  pos = pos / 2;</a:t>
            </a:r>
          </a:p>
          <a:p>
            <a:pPr marL="0" marR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pc="-1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else if (pos == 1)</a:t>
            </a:r>
          </a:p>
          <a:p>
            <a:pPr marL="0" marR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pc="-1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	  pos = 0;</a:t>
            </a:r>
          </a:p>
          <a:p>
            <a:pPr marL="0" marR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pc="-1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else</a:t>
            </a:r>
          </a:p>
          <a:p>
            <a:pPr marL="0" marR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pc="-1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	  pos = 1;</a:t>
            </a:r>
          </a:p>
          <a:p>
            <a:pPr marL="0" marR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pc="-1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b="1" spc="-1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</a:p>
          <a:p>
            <a:pPr marL="0" marR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pc="-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ECACD4-B732-4ED3-B1B8-70BE74DA8D7E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6111551" y="2313989"/>
            <a:ext cx="0" cy="4497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763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5.2.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Sắp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Xếp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Heap Sort</a:t>
            </a:r>
            <a:endParaRPr lang="en-US" sz="4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25959"/>
            <a:ext cx="12191999" cy="4366726"/>
          </a:xfrm>
        </p:spPr>
        <p:txBody>
          <a:bodyPr numCol="2">
            <a:noAutofit/>
          </a:bodyPr>
          <a:lstStyle/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public void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HeapSort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(int[]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 {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	int n =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arr.Length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	for (int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n / 2 - 1;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&gt;= 0;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--)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		</a:t>
            </a:r>
            <a:r>
              <a:rPr lang="en-US" sz="18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H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eapify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n,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	for (int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=n-1;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&gt;0;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--) {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		int temp =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[0];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		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[0] =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];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		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 = temp;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		</a:t>
            </a:r>
            <a:r>
              <a:rPr lang="en-US" sz="18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H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eapify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0);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	}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void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Heapify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(int[]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int n, int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 {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	int largest =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	int l = 2*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+ 1;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	int r = 2*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+ 2;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	if (l &lt; n &amp;&amp;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[l] &gt;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[largest])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		largest = l;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	if (r &lt; n &amp;&amp;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[r] &gt;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[largest])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		largest = r;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	if (largest !=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 	{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		int swap =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];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		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 =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[largest];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		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[largest] = swap;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		</a:t>
            </a:r>
            <a:r>
              <a:rPr lang="en-US" sz="1800" dirty="0" err="1">
                <a:latin typeface="Consolas" panose="020B0609020204030204" pitchFamily="49" charset="0"/>
                <a:ea typeface="Times New Roman" panose="02020603050405020304" pitchFamily="18" charset="0"/>
              </a:rPr>
              <a:t>H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eapify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n, largest);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	}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B7B735-8E0B-4C93-B7B6-69257E04E17E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6096000" y="2425959"/>
            <a:ext cx="0" cy="4366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396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5.3.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Phức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Tạp</a:t>
            </a:r>
            <a:endParaRPr lang="en-US" sz="4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6D897DA-345C-410C-AE29-FC9448C4B39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77523756"/>
                  </p:ext>
                </p:extLst>
              </p:nvPr>
            </p:nvGraphicFramePr>
            <p:xfrm>
              <a:off x="802433" y="2476119"/>
              <a:ext cx="10488404" cy="4331657"/>
            </p:xfrm>
            <a:graphic>
              <a:graphicData uri="http://schemas.openxmlformats.org/drawingml/2006/table">
                <a:tbl>
                  <a:tblPr>
                    <a:tableStyleId>{BC89EF96-8CEA-46FF-86C4-4CE0E7609802}</a:tableStyleId>
                  </a:tblPr>
                  <a:tblGrid>
                    <a:gridCol w="2622101">
                      <a:extLst>
                        <a:ext uri="{9D8B030D-6E8A-4147-A177-3AD203B41FA5}">
                          <a16:colId xmlns:a16="http://schemas.microsoft.com/office/drawing/2014/main" val="2679644581"/>
                        </a:ext>
                      </a:extLst>
                    </a:gridCol>
                    <a:gridCol w="2622101">
                      <a:extLst>
                        <a:ext uri="{9D8B030D-6E8A-4147-A177-3AD203B41FA5}">
                          <a16:colId xmlns:a16="http://schemas.microsoft.com/office/drawing/2014/main" val="1138915990"/>
                        </a:ext>
                      </a:extLst>
                    </a:gridCol>
                    <a:gridCol w="2622101">
                      <a:extLst>
                        <a:ext uri="{9D8B030D-6E8A-4147-A177-3AD203B41FA5}">
                          <a16:colId xmlns:a16="http://schemas.microsoft.com/office/drawing/2014/main" val="399433350"/>
                        </a:ext>
                      </a:extLst>
                    </a:gridCol>
                    <a:gridCol w="2622101">
                      <a:extLst>
                        <a:ext uri="{9D8B030D-6E8A-4147-A177-3AD203B41FA5}">
                          <a16:colId xmlns:a16="http://schemas.microsoft.com/office/drawing/2014/main" val="3008130785"/>
                        </a:ext>
                      </a:extLst>
                    </a:gridCol>
                  </a:tblGrid>
                  <a:tr h="403578">
                    <a:tc rowSpan="2"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2400" b="1" cap="all" dirty="0">
                              <a:solidFill>
                                <a:srgbClr val="00206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ALGORITHM</a:t>
                          </a:r>
                        </a:p>
                      </a:txBody>
                      <a:tcPr marL="36689" marR="36689" marT="36689" marB="36689" anchor="ctr"/>
                    </a:tc>
                    <a:tc gridSpan="3"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2400" b="1" cap="all" dirty="0">
                              <a:solidFill>
                                <a:srgbClr val="00206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TIME COMPLEXITY</a:t>
                          </a:r>
                        </a:p>
                      </a:txBody>
                      <a:tcPr marL="36689" marR="36689" marT="36689" marB="36689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098133"/>
                      </a:ext>
                    </a:extLst>
                  </a:tr>
                  <a:tr h="238478">
                    <a:tc vMerge="1">
                      <a:txBody>
                        <a:bodyPr/>
                        <a:lstStyle/>
                        <a:p>
                          <a:pPr algn="ctr" fontAlgn="base"/>
                          <a:endParaRPr lang="en-US" sz="2400" b="1" cap="all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689" marR="36689" marT="36689" marB="36689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7620" cap="flat" cmpd="sng" algn="ctr">
                          <a:solidFill>
                            <a:srgbClr val="EDEDE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F9D5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2400" b="1" cap="all">
                              <a:solidFill>
                                <a:srgbClr val="00206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 BEST</a:t>
                          </a:r>
                        </a:p>
                      </a:txBody>
                      <a:tcPr marL="36689" marR="36689" marT="36689" marB="36689"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2400" b="1" cap="all">
                              <a:solidFill>
                                <a:srgbClr val="00206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</a:p>
                      </a:txBody>
                      <a:tcPr marL="36689" marR="36689" marT="36689" marB="36689"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2400" b="1" cap="all">
                              <a:solidFill>
                                <a:srgbClr val="00206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WORST</a:t>
                          </a:r>
                        </a:p>
                      </a:txBody>
                      <a:tcPr marL="36689" marR="36689" marT="36689" marB="36689" anchor="ctr"/>
                    </a:tc>
                    <a:extLst>
                      <a:ext uri="{0D108BD9-81ED-4DB2-BD59-A6C34878D82A}">
                        <a16:rowId xmlns:a16="http://schemas.microsoft.com/office/drawing/2014/main" val="437930633"/>
                      </a:ext>
                    </a:extLst>
                  </a:tr>
                  <a:tr h="131469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sz="2400" b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Selection Sort (-)</a:t>
                          </a:r>
                          <a:endParaRPr lang="en-US" sz="2400" b="0" dirty="0">
                            <a:solidFill>
                              <a:srgbClr val="00206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206" marR="64206" marT="32103" marB="32103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𝒪</m:t>
                                </m:r>
                                <m:r>
                                  <a:rPr lang="el-GR" sz="2400" b="0" i="1" dirty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400" b="0" i="1" dirty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dirty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00206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206" marR="64206" marT="32103" marB="32103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𝒪</m:t>
                                </m:r>
                                <m:r>
                                  <a:rPr lang="el-GR" sz="2400" b="0" i="1" dirty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400" b="0" i="1" dirty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dirty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00206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206" marR="64206" marT="32103" marB="32103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𝒪</m:t>
                                </m:r>
                                <m:r>
                                  <a:rPr lang="el-GR" sz="2400" b="0" i="1" dirty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400" b="0" i="1" dirty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dirty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00206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206" marR="64206" marT="32103" marB="32103" anchor="ctr"/>
                    </a:tc>
                    <a:extLst>
                      <a:ext uri="{0D108BD9-81ED-4DB2-BD59-A6C34878D82A}">
                        <a16:rowId xmlns:a16="http://schemas.microsoft.com/office/drawing/2014/main" val="60939759"/>
                      </a:ext>
                    </a:extLst>
                  </a:tr>
                  <a:tr h="131468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sz="2400" b="0" dirty="0">
                              <a:solidFill>
                                <a:srgbClr val="00206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Exchange Sort (+)</a:t>
                          </a:r>
                        </a:p>
                      </a:txBody>
                      <a:tcPr marL="64206" marR="64206" marT="32103" marB="32103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𝒪</m:t>
                                </m:r>
                                <m:r>
                                  <a:rPr lang="el-GR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00206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206" marR="64206" marT="32103" marB="32103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𝒪</m:t>
                                </m:r>
                                <m:r>
                                  <a:rPr lang="el-GR" sz="2400" b="0" i="1" dirty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400" b="0" i="1" dirty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dirty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00206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206" marR="64206" marT="32103" marB="32103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𝒪</m:t>
                                </m:r>
                                <m:r>
                                  <a:rPr lang="el-GR" sz="2400" b="0" i="1" dirty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400" b="0" i="1" dirty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dirty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00206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206" marR="64206" marT="32103" marB="32103" anchor="ctr"/>
                    </a:tc>
                    <a:extLst>
                      <a:ext uri="{0D108BD9-81ED-4DB2-BD59-A6C34878D82A}">
                        <a16:rowId xmlns:a16="http://schemas.microsoft.com/office/drawing/2014/main" val="3913032030"/>
                      </a:ext>
                    </a:extLst>
                  </a:tr>
                  <a:tr h="131469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sz="2400" b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Insertion Sort (+)</a:t>
                          </a:r>
                          <a:endParaRPr lang="en-US" sz="2400" b="0" dirty="0">
                            <a:solidFill>
                              <a:srgbClr val="00206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206" marR="64206" marT="32103" marB="32103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𝒪</m:t>
                                </m:r>
                                <m:r>
                                  <a:rPr lang="el-GR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00206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206" marR="64206" marT="32103" marB="32103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𝒪</m:t>
                                </m:r>
                                <m:r>
                                  <a:rPr lang="el-GR" sz="2400" b="0" i="1" dirty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400" b="0" i="1" dirty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dirty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00206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206" marR="64206" marT="32103" marB="32103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𝒪</m:t>
                                </m:r>
                                <m:r>
                                  <a:rPr lang="el-GR" sz="2400" b="0" i="1" dirty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400" b="0" i="1" dirty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dirty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00206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206" marR="64206" marT="32103" marB="32103" anchor="ctr"/>
                    </a:tc>
                    <a:extLst>
                      <a:ext uri="{0D108BD9-81ED-4DB2-BD59-A6C34878D82A}">
                        <a16:rowId xmlns:a16="http://schemas.microsoft.com/office/drawing/2014/main" val="2914380778"/>
                      </a:ext>
                    </a:extLst>
                  </a:tr>
                  <a:tr h="394406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sz="2400" b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Bubble Sort (+)</a:t>
                          </a:r>
                          <a:endParaRPr lang="en-US" sz="2400" b="0" dirty="0">
                            <a:solidFill>
                              <a:srgbClr val="00206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206" marR="64206" marT="32103" marB="32103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𝒪</m:t>
                                </m:r>
                                <m:r>
                                  <a:rPr lang="el-GR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00206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206" marR="64206" marT="32103" marB="32103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𝒪</m:t>
                                </m:r>
                                <m:r>
                                  <a:rPr lang="el-GR" sz="2400" b="0" i="1" dirty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400" b="0" i="1" dirty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dirty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00206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206" marR="64206" marT="32103" marB="32103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𝒪</m:t>
                                </m:r>
                                <m:r>
                                  <a:rPr lang="el-GR" sz="2400" b="0" i="1" dirty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400" b="0" i="1" dirty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dirty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00206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206" marR="64206" marT="32103" marB="32103" anchor="ctr"/>
                    </a:tc>
                    <a:extLst>
                      <a:ext uri="{0D108BD9-81ED-4DB2-BD59-A6C34878D82A}">
                        <a16:rowId xmlns:a16="http://schemas.microsoft.com/office/drawing/2014/main" val="1467877932"/>
                      </a:ext>
                    </a:extLst>
                  </a:tr>
                  <a:tr h="394406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sz="2400" b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Quick Sort (-)</a:t>
                          </a:r>
                          <a:endParaRPr lang="en-US" sz="2400" b="0" dirty="0">
                            <a:solidFill>
                              <a:srgbClr val="00206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206" marR="64206" marT="32103" marB="32103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𝒪</m:t>
                                </m:r>
                                <m:r>
                                  <a:rPr lang="el-GR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  <m:r>
                                  <a:rPr lang="en-US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⁡(</m:t>
                                </m:r>
                                <m:r>
                                  <a:rPr lang="en-US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00206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206" marR="64206" marT="32103" marB="32103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𝒪</m:t>
                                </m:r>
                                <m: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  <m:r>
                                  <a:rPr lang="en-US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⁡(</m:t>
                                </m:r>
                                <m:r>
                                  <a:rPr lang="en-US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00206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206" marR="64206" marT="32103" marB="32103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𝒪</m:t>
                                </m:r>
                                <m:r>
                                  <a:rPr lang="el-GR" sz="2400" b="0" i="1" dirty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400" b="0" i="1" dirty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dirty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00206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206" marR="64206" marT="32103" marB="32103" anchor="ctr"/>
                    </a:tc>
                    <a:extLst>
                      <a:ext uri="{0D108BD9-81ED-4DB2-BD59-A6C34878D82A}">
                        <a16:rowId xmlns:a16="http://schemas.microsoft.com/office/drawing/2014/main" val="1561826861"/>
                      </a:ext>
                    </a:extLst>
                  </a:tr>
                  <a:tr h="394406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sz="2400" b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Merge Sort (+)</a:t>
                          </a:r>
                          <a:endParaRPr lang="en-US" sz="2400" b="0" dirty="0">
                            <a:solidFill>
                              <a:srgbClr val="00206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206" marR="64206" marT="32103" marB="32103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𝒪</m:t>
                                </m:r>
                                <m:r>
                                  <a:rPr lang="el-GR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  <m:r>
                                  <a:rPr lang="en-US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⁡(</m:t>
                                </m:r>
                                <m:r>
                                  <a:rPr lang="en-US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00206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206" marR="64206" marT="32103" marB="32103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𝒪</m:t>
                                </m:r>
                                <m: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  <m:r>
                                  <a:rPr lang="en-US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⁡(</m:t>
                                </m:r>
                                <m:r>
                                  <a:rPr lang="en-US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00206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206" marR="64206" marT="32103" marB="32103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𝒪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⁡(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00206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206" marR="64206" marT="32103" marB="32103" anchor="ctr"/>
                    </a:tc>
                    <a:extLst>
                      <a:ext uri="{0D108BD9-81ED-4DB2-BD59-A6C34878D82A}">
                        <a16:rowId xmlns:a16="http://schemas.microsoft.com/office/drawing/2014/main" val="679821744"/>
                      </a:ext>
                    </a:extLst>
                  </a:tr>
                  <a:tr h="394406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sz="2400" b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Shell Sort (-)</a:t>
                          </a:r>
                          <a:endParaRPr lang="en-US" sz="2400" b="0" dirty="0">
                            <a:solidFill>
                              <a:srgbClr val="00206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206" marR="64206" marT="32103" marB="32103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𝒪</m:t>
                                </m:r>
                                <m:r>
                                  <a:rPr lang="el-GR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00206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206" marR="64206" marT="32103" marB="32103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𝒪</m:t>
                                </m:r>
                                <m: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4/3</m:t>
                                    </m:r>
                                  </m:sup>
                                </m:sSup>
                                <m:r>
                                  <a:rPr lang="en-US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00206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206" marR="64206" marT="32103" marB="32103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𝒪</m:t>
                                </m:r>
                                <m:r>
                                  <a:rPr lang="el-GR" sz="2400" b="0" i="1" dirty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3/</m:t>
                                    </m:r>
                                    <m:r>
                                      <a:rPr lang="en-US" sz="2400" b="0" i="1" dirty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dirty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00206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206" marR="64206" marT="32103" marB="32103" anchor="ctr"/>
                    </a:tc>
                    <a:extLst>
                      <a:ext uri="{0D108BD9-81ED-4DB2-BD59-A6C34878D82A}">
                        <a16:rowId xmlns:a16="http://schemas.microsoft.com/office/drawing/2014/main" val="1628285804"/>
                      </a:ext>
                    </a:extLst>
                  </a:tr>
                  <a:tr h="394406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sz="2400" b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Heap Sort (-)</a:t>
                          </a:r>
                          <a:endParaRPr lang="en-US" sz="2400" b="0" dirty="0">
                            <a:solidFill>
                              <a:srgbClr val="00206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206" marR="64206" marT="32103" marB="32103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𝒪</m:t>
                                </m:r>
                                <m:r>
                                  <a:rPr lang="el-GR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  <m:r>
                                  <a:rPr lang="en-US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⁡(</m:t>
                                </m:r>
                                <m:r>
                                  <a:rPr lang="en-US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00206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206" marR="64206" marT="32103" marB="32103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𝒪</m:t>
                                </m:r>
                                <m: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  <m:r>
                                  <a:rPr lang="en-US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⁡(</m:t>
                                </m:r>
                                <m:r>
                                  <a:rPr lang="en-US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00206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206" marR="64206" marT="32103" marB="32103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𝒪</m:t>
                                </m:r>
                                <m:r>
                                  <a:rPr lang="en-US" sz="2400" b="0" i="1" dirty="0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0" i="1" dirty="0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dirty="0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1" dirty="0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  <m:r>
                                  <a:rPr lang="en-US" sz="2400" b="0" i="1" dirty="0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⁡(</m:t>
                                </m:r>
                                <m:r>
                                  <a:rPr lang="en-US" sz="2400" b="0" i="1" dirty="0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dirty="0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00206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206" marR="64206" marT="32103" marB="32103" anchor="ctr"/>
                    </a:tc>
                    <a:extLst>
                      <a:ext uri="{0D108BD9-81ED-4DB2-BD59-A6C34878D82A}">
                        <a16:rowId xmlns:a16="http://schemas.microsoft.com/office/drawing/2014/main" val="581267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6D897DA-345C-410C-AE29-FC9448C4B39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77523756"/>
                  </p:ext>
                </p:extLst>
              </p:nvPr>
            </p:nvGraphicFramePr>
            <p:xfrm>
              <a:off x="802433" y="2476119"/>
              <a:ext cx="10488404" cy="4331657"/>
            </p:xfrm>
            <a:graphic>
              <a:graphicData uri="http://schemas.openxmlformats.org/drawingml/2006/table">
                <a:tbl>
                  <a:tblPr>
                    <a:tableStyleId>{BC89EF96-8CEA-46FF-86C4-4CE0E7609802}</a:tableStyleId>
                  </a:tblPr>
                  <a:tblGrid>
                    <a:gridCol w="2622101">
                      <a:extLst>
                        <a:ext uri="{9D8B030D-6E8A-4147-A177-3AD203B41FA5}">
                          <a16:colId xmlns:a16="http://schemas.microsoft.com/office/drawing/2014/main" val="2679644581"/>
                        </a:ext>
                      </a:extLst>
                    </a:gridCol>
                    <a:gridCol w="2622101">
                      <a:extLst>
                        <a:ext uri="{9D8B030D-6E8A-4147-A177-3AD203B41FA5}">
                          <a16:colId xmlns:a16="http://schemas.microsoft.com/office/drawing/2014/main" val="1138915990"/>
                        </a:ext>
                      </a:extLst>
                    </a:gridCol>
                    <a:gridCol w="2622101">
                      <a:extLst>
                        <a:ext uri="{9D8B030D-6E8A-4147-A177-3AD203B41FA5}">
                          <a16:colId xmlns:a16="http://schemas.microsoft.com/office/drawing/2014/main" val="399433350"/>
                        </a:ext>
                      </a:extLst>
                    </a:gridCol>
                    <a:gridCol w="2622101">
                      <a:extLst>
                        <a:ext uri="{9D8B030D-6E8A-4147-A177-3AD203B41FA5}">
                          <a16:colId xmlns:a16="http://schemas.microsoft.com/office/drawing/2014/main" val="3008130785"/>
                        </a:ext>
                      </a:extLst>
                    </a:gridCol>
                  </a:tblGrid>
                  <a:tr h="439138">
                    <a:tc rowSpan="2"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2400" b="1" cap="all" dirty="0">
                              <a:solidFill>
                                <a:srgbClr val="00206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ALGORITHM</a:t>
                          </a:r>
                        </a:p>
                      </a:txBody>
                      <a:tcPr marL="36689" marR="36689" marT="36689" marB="36689" anchor="ctr"/>
                    </a:tc>
                    <a:tc gridSpan="3"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2400" b="1" cap="all" dirty="0">
                              <a:solidFill>
                                <a:srgbClr val="00206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TIME COMPLEXITY</a:t>
                          </a:r>
                        </a:p>
                      </a:txBody>
                      <a:tcPr marL="36689" marR="36689" marT="36689" marB="36689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098133"/>
                      </a:ext>
                    </a:extLst>
                  </a:tr>
                  <a:tr h="439138">
                    <a:tc vMerge="1">
                      <a:txBody>
                        <a:bodyPr/>
                        <a:lstStyle/>
                        <a:p>
                          <a:pPr algn="ctr" fontAlgn="base"/>
                          <a:endParaRPr lang="en-US" sz="2400" b="1" cap="all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6689" marR="36689" marT="36689" marB="36689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7620" cap="flat" cmpd="sng" algn="ctr">
                          <a:solidFill>
                            <a:srgbClr val="EDEDE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F9D5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2400" b="1" cap="all">
                              <a:solidFill>
                                <a:srgbClr val="00206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 BEST</a:t>
                          </a:r>
                        </a:p>
                      </a:txBody>
                      <a:tcPr marL="36689" marR="36689" marT="36689" marB="36689"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2400" b="1" cap="all">
                              <a:solidFill>
                                <a:srgbClr val="00206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</a:t>
                          </a:r>
                        </a:p>
                      </a:txBody>
                      <a:tcPr marL="36689" marR="36689" marT="36689" marB="36689"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2400" b="1" cap="all">
                              <a:solidFill>
                                <a:srgbClr val="00206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WORST</a:t>
                          </a:r>
                        </a:p>
                      </a:txBody>
                      <a:tcPr marL="36689" marR="36689" marT="36689" marB="36689" anchor="ctr"/>
                    </a:tc>
                    <a:extLst>
                      <a:ext uri="{0D108BD9-81ED-4DB2-BD59-A6C34878D82A}">
                        <a16:rowId xmlns:a16="http://schemas.microsoft.com/office/drawing/2014/main" val="437930633"/>
                      </a:ext>
                    </a:extLst>
                  </a:tr>
                  <a:tr h="429966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sz="2400" b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Selection Sort (-)</a:t>
                          </a:r>
                          <a:endParaRPr lang="en-US" sz="2400" b="0" dirty="0">
                            <a:solidFill>
                              <a:srgbClr val="00206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206" marR="64206" marT="32103" marB="32103" anchor="ctr"/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64206" marR="64206" marT="32103" marB="32103" anchor="ctr">
                        <a:blipFill>
                          <a:blip r:embed="rId3"/>
                          <a:stretch>
                            <a:fillRect l="-100483" t="-217647" r="-200000" b="-73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64206" marR="64206" marT="32103" marB="32103" anchor="ctr">
                        <a:blipFill>
                          <a:blip r:embed="rId3"/>
                          <a:stretch>
                            <a:fillRect l="-201456" t="-217647" r="-100971" b="-73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64206" marR="64206" marT="32103" marB="32103" anchor="ctr">
                        <a:blipFill>
                          <a:blip r:embed="rId3"/>
                          <a:stretch>
                            <a:fillRect l="-300000" t="-217647" r="-483" b="-738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939759"/>
                      </a:ext>
                    </a:extLst>
                  </a:tr>
                  <a:tr h="429966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sz="2400" b="0" dirty="0">
                              <a:solidFill>
                                <a:srgbClr val="00206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Exchange Sort (+)</a:t>
                          </a:r>
                        </a:p>
                      </a:txBody>
                      <a:tcPr marL="64206" marR="64206" marT="32103" marB="32103" anchor="ctr"/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64206" marR="64206" marT="32103" marB="32103" anchor="ctr">
                        <a:blipFill>
                          <a:blip r:embed="rId3"/>
                          <a:stretch>
                            <a:fillRect l="-100483" t="-317647" r="-200000" b="-63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64206" marR="64206" marT="32103" marB="32103" anchor="ctr">
                        <a:blipFill>
                          <a:blip r:embed="rId3"/>
                          <a:stretch>
                            <a:fillRect l="-201456" t="-317647" r="-100971" b="-63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64206" marR="64206" marT="32103" marB="32103" anchor="ctr">
                        <a:blipFill>
                          <a:blip r:embed="rId3"/>
                          <a:stretch>
                            <a:fillRect l="-300000" t="-317647" r="-483" b="-638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3032030"/>
                      </a:ext>
                    </a:extLst>
                  </a:tr>
                  <a:tr h="429966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sz="2400" b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Insertion Sort (+)</a:t>
                          </a:r>
                          <a:endParaRPr lang="en-US" sz="2400" b="0" dirty="0">
                            <a:solidFill>
                              <a:srgbClr val="00206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206" marR="64206" marT="32103" marB="32103" anchor="ctr"/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64206" marR="64206" marT="32103" marB="32103" anchor="ctr">
                        <a:blipFill>
                          <a:blip r:embed="rId3"/>
                          <a:stretch>
                            <a:fillRect l="-100483" t="-417647" r="-200000" b="-53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64206" marR="64206" marT="32103" marB="32103" anchor="ctr">
                        <a:blipFill>
                          <a:blip r:embed="rId3"/>
                          <a:stretch>
                            <a:fillRect l="-201456" t="-417647" r="-100971" b="-53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64206" marR="64206" marT="32103" marB="32103" anchor="ctr">
                        <a:blipFill>
                          <a:blip r:embed="rId3"/>
                          <a:stretch>
                            <a:fillRect l="-300000" t="-417647" r="-483" b="-538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380778"/>
                      </a:ext>
                    </a:extLst>
                  </a:tr>
                  <a:tr h="429966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sz="2400" b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Bubble Sort (+)</a:t>
                          </a:r>
                          <a:endParaRPr lang="en-US" sz="2400" b="0" dirty="0">
                            <a:solidFill>
                              <a:srgbClr val="00206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206" marR="64206" marT="32103" marB="32103" anchor="ctr"/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64206" marR="64206" marT="32103" marB="32103" anchor="ctr">
                        <a:blipFill>
                          <a:blip r:embed="rId3"/>
                          <a:stretch>
                            <a:fillRect l="-100483" t="-517647" r="-200000" b="-43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64206" marR="64206" marT="32103" marB="32103" anchor="ctr">
                        <a:blipFill>
                          <a:blip r:embed="rId3"/>
                          <a:stretch>
                            <a:fillRect l="-201456" t="-517647" r="-100971" b="-43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64206" marR="64206" marT="32103" marB="32103" anchor="ctr">
                        <a:blipFill>
                          <a:blip r:embed="rId3"/>
                          <a:stretch>
                            <a:fillRect l="-300000" t="-517647" r="-483" b="-438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7877932"/>
                      </a:ext>
                    </a:extLst>
                  </a:tr>
                  <a:tr h="429966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sz="2400" b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Quick Sort (-)</a:t>
                          </a:r>
                          <a:endParaRPr lang="en-US" sz="2400" b="0" dirty="0">
                            <a:solidFill>
                              <a:srgbClr val="00206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206" marR="64206" marT="32103" marB="32103" anchor="ctr"/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64206" marR="64206" marT="32103" marB="32103" anchor="ctr">
                        <a:blipFill>
                          <a:blip r:embed="rId3"/>
                          <a:stretch>
                            <a:fillRect l="-100483" t="-617647" r="-200000" b="-33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64206" marR="64206" marT="32103" marB="32103" anchor="ctr">
                        <a:blipFill>
                          <a:blip r:embed="rId3"/>
                          <a:stretch>
                            <a:fillRect l="-201456" t="-617647" r="-100971" b="-33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64206" marR="64206" marT="32103" marB="32103" anchor="ctr">
                        <a:blipFill>
                          <a:blip r:embed="rId3"/>
                          <a:stretch>
                            <a:fillRect l="-300000" t="-617647" r="-483" b="-338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1826861"/>
                      </a:ext>
                    </a:extLst>
                  </a:tr>
                  <a:tr h="429966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sz="2400" b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Merge Sort (+)</a:t>
                          </a:r>
                          <a:endParaRPr lang="en-US" sz="2400" b="0" dirty="0">
                            <a:solidFill>
                              <a:srgbClr val="00206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206" marR="64206" marT="32103" marB="32103" anchor="ctr"/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64206" marR="64206" marT="32103" marB="32103" anchor="ctr">
                        <a:blipFill>
                          <a:blip r:embed="rId3"/>
                          <a:stretch>
                            <a:fillRect l="-100483" t="-717647" r="-200000" b="-23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64206" marR="64206" marT="32103" marB="32103" anchor="ctr">
                        <a:blipFill>
                          <a:blip r:embed="rId3"/>
                          <a:stretch>
                            <a:fillRect l="-201456" t="-717647" r="-100971" b="-23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64206" marR="64206" marT="32103" marB="32103" anchor="ctr">
                        <a:blipFill>
                          <a:blip r:embed="rId3"/>
                          <a:stretch>
                            <a:fillRect l="-300000" t="-717647" r="-483" b="-238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9821744"/>
                      </a:ext>
                    </a:extLst>
                  </a:tr>
                  <a:tr h="443619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sz="2400" b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Shell Sort (-)</a:t>
                          </a:r>
                          <a:endParaRPr lang="en-US" sz="2400" b="0" dirty="0">
                            <a:solidFill>
                              <a:srgbClr val="00206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206" marR="64206" marT="32103" marB="32103" anchor="ctr"/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64206" marR="64206" marT="32103" marB="32103" anchor="ctr">
                        <a:blipFill>
                          <a:blip r:embed="rId3"/>
                          <a:stretch>
                            <a:fillRect l="-100483" t="-794286" r="-200000" b="-13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64206" marR="64206" marT="32103" marB="32103" anchor="ctr">
                        <a:blipFill>
                          <a:blip r:embed="rId3"/>
                          <a:stretch>
                            <a:fillRect l="-201456" t="-794286" r="-100971" b="-13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64206" marR="64206" marT="32103" marB="32103" anchor="ctr">
                        <a:blipFill>
                          <a:blip r:embed="rId3"/>
                          <a:stretch>
                            <a:fillRect l="-300000" t="-794286" r="-483" b="-13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8285804"/>
                      </a:ext>
                    </a:extLst>
                  </a:tr>
                  <a:tr h="429966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sz="2400" b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Heap Sort (-)</a:t>
                          </a:r>
                          <a:endParaRPr lang="en-US" sz="2400" b="0" dirty="0">
                            <a:solidFill>
                              <a:srgbClr val="00206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206" marR="64206" marT="32103" marB="32103" anchor="ctr"/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64206" marR="64206" marT="32103" marB="32103" anchor="ctr">
                        <a:blipFill>
                          <a:blip r:embed="rId3"/>
                          <a:stretch>
                            <a:fillRect l="-100483" t="-920588" r="-200000" b="-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64206" marR="64206" marT="32103" marB="32103" anchor="ctr">
                        <a:blipFill>
                          <a:blip r:embed="rId3"/>
                          <a:stretch>
                            <a:fillRect l="-201456" t="-920588" r="-100971" b="-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 marL="64206" marR="64206" marT="32103" marB="32103" anchor="ctr">
                        <a:blipFill>
                          <a:blip r:embed="rId3"/>
                          <a:stretch>
                            <a:fillRect l="-300000" t="-920588" r="-483" b="-3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267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1828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BÀI TẬP</a:t>
            </a:r>
            <a:endParaRPr lang="en-US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DF0F05-3D1A-42A4-B752-5F1515C90B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18858" y="27988"/>
                <a:ext cx="8273142" cy="2687221"/>
              </a:xfrm>
            </p:spPr>
            <p:txBody>
              <a:bodyPr numCol="1" anchor="ctr">
                <a:noAutofit/>
              </a:bodyPr>
              <a:lstStyle/>
              <a:p>
                <a:pPr marL="342900" marR="0" lvl="0" indent="-342900" algn="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Cài </a:t>
                </a:r>
                <a:r>
                  <a:rPr lang="en-US" sz="20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đặt</a:t>
                </a:r>
                <a:r>
                  <a:rPr lang="en-US" sz="20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0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thuật</a:t>
                </a:r>
                <a:r>
                  <a:rPr lang="en-US" sz="20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0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en-US" sz="20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sz="20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bày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marR="0" lvl="0" indent="-342900" algn="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0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thư</a:t>
                </a:r>
                <a:r>
                  <a:rPr lang="en-US" sz="20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viện</a:t>
                </a:r>
                <a:r>
                  <a:rPr lang="en-US" sz="20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Array </a:t>
                </a:r>
                <a:r>
                  <a:rPr lang="en-US" sz="20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0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NET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sort 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sắp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xếp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lai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gọi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introspective sort (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IntroSort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IntroSort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hợp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ba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thuật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sắp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xếp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InsertionSort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HeapSort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QuickSort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 algn="r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2000" i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2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kích</a:t>
                </a:r>
                <a:r>
                  <a:rPr lang="en-US" sz="2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thước</a:t>
                </a:r>
                <a:r>
                  <a:rPr lang="en-US" sz="2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sz="2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vùng</a:t>
                </a:r>
                <a:r>
                  <a:rPr lang="en-US" sz="2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&lt;=16 </a:t>
                </a:r>
                <a:r>
                  <a:rPr lang="en-US" sz="2000" i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20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tử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nó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dùng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u="sng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InsertionSort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 algn="r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20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vùng</a:t>
                </a:r>
                <a:r>
                  <a:rPr 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vượt</a:t>
                </a:r>
                <a:r>
                  <a:rPr 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quá</a:t>
                </a:r>
                <a:r>
                  <a:rPr 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𝑙𝑜𝑔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⁡(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𝑁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N 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kích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thước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mảng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sắp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xếp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nó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u="sng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HeapSort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 algn="r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20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Ngược</a:t>
                </a:r>
                <a:r>
                  <a:rPr 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lại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nó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dung </a:t>
                </a:r>
                <a:r>
                  <a:rPr lang="en-US" sz="2000" u="sng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QuickSort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lvl="1" indent="0" algn="r">
                  <a:spcBef>
                    <a:spcPts val="0"/>
                  </a:spcBef>
                  <a:buNone/>
                </a:pPr>
                <a:r>
                  <a:rPr lang="en-US" sz="20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Hãy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IntroSort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sắp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xếp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mảng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trước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DF0F05-3D1A-42A4-B752-5F1515C90B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18858" y="27988"/>
                <a:ext cx="8273142" cy="2687221"/>
              </a:xfrm>
              <a:blipFill>
                <a:blip r:embed="rId3"/>
                <a:stretch>
                  <a:fillRect r="-737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8697103-C93B-47E9-8D3A-9024C6C0DAB0}"/>
              </a:ext>
            </a:extLst>
          </p:cNvPr>
          <p:cNvSpPr txBox="1"/>
          <p:nvPr/>
        </p:nvSpPr>
        <p:spPr>
          <a:xfrm>
            <a:off x="6419461" y="2828580"/>
            <a:ext cx="5691674" cy="39703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procedure sort(A):</a:t>
            </a:r>
          </a:p>
          <a:p>
            <a:r>
              <a:rPr lang="en-US" dirty="0"/>
              <a:t>    </a:t>
            </a:r>
            <a:r>
              <a:rPr lang="en-US" dirty="0" err="1"/>
              <a:t>maxdepth</a:t>
            </a:r>
            <a:r>
              <a:rPr lang="en-US" dirty="0"/>
              <a:t> = ⌊log(length(A))⌋ × 2</a:t>
            </a:r>
          </a:p>
          <a:p>
            <a:r>
              <a:rPr lang="en-US" dirty="0"/>
              <a:t>    </a:t>
            </a:r>
            <a:r>
              <a:rPr lang="en-US" dirty="0" err="1"/>
              <a:t>introsort</a:t>
            </a:r>
            <a:r>
              <a:rPr lang="en-US" dirty="0"/>
              <a:t>(A, </a:t>
            </a:r>
            <a:r>
              <a:rPr lang="en-US" dirty="0" err="1"/>
              <a:t>maxdepth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procedure </a:t>
            </a:r>
            <a:r>
              <a:rPr lang="en-US" dirty="0" err="1"/>
              <a:t>introsort</a:t>
            </a:r>
            <a:r>
              <a:rPr lang="en-US" dirty="0"/>
              <a:t>(A, </a:t>
            </a:r>
            <a:r>
              <a:rPr lang="en-US" dirty="0" err="1"/>
              <a:t>maxdepth</a:t>
            </a:r>
            <a:r>
              <a:rPr lang="en-US" dirty="0"/>
              <a:t>):</a:t>
            </a:r>
          </a:p>
          <a:p>
            <a:r>
              <a:rPr lang="en-US" dirty="0"/>
              <a:t>    n = length(A)</a:t>
            </a:r>
          </a:p>
          <a:p>
            <a:r>
              <a:rPr lang="en-US" dirty="0"/>
              <a:t>    if n ≤ 16</a:t>
            </a:r>
          </a:p>
          <a:p>
            <a:r>
              <a:rPr lang="en-US" dirty="0"/>
              <a:t>        </a:t>
            </a:r>
            <a:r>
              <a:rPr lang="en-US" b="1" dirty="0" err="1"/>
              <a:t>insertionsort</a:t>
            </a:r>
            <a:r>
              <a:rPr lang="en-US" dirty="0"/>
              <a:t>(A);</a:t>
            </a:r>
          </a:p>
          <a:p>
            <a:r>
              <a:rPr lang="en-US" dirty="0"/>
              <a:t>    else if </a:t>
            </a:r>
            <a:r>
              <a:rPr lang="en-US" dirty="0" err="1"/>
              <a:t>maxdepth</a:t>
            </a:r>
            <a:r>
              <a:rPr lang="en-US" dirty="0"/>
              <a:t> == 0</a:t>
            </a:r>
          </a:p>
          <a:p>
            <a:r>
              <a:rPr lang="en-US" dirty="0"/>
              <a:t>        </a:t>
            </a:r>
            <a:r>
              <a:rPr lang="en-US" b="1" dirty="0"/>
              <a:t>heapsort</a:t>
            </a:r>
            <a:r>
              <a:rPr lang="en-US" dirty="0"/>
              <a:t>(A)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    p = partition(A)  // p is the final position of the pivot</a:t>
            </a:r>
          </a:p>
          <a:p>
            <a:r>
              <a:rPr lang="en-US" dirty="0"/>
              <a:t>        </a:t>
            </a:r>
            <a:r>
              <a:rPr lang="en-US" dirty="0" err="1"/>
              <a:t>introsort</a:t>
            </a:r>
            <a:r>
              <a:rPr lang="en-US" dirty="0"/>
              <a:t>(A[0:p-1], </a:t>
            </a:r>
            <a:r>
              <a:rPr lang="en-US" dirty="0" err="1"/>
              <a:t>maxdepth</a:t>
            </a:r>
            <a:r>
              <a:rPr lang="en-US" dirty="0"/>
              <a:t> - 1)</a:t>
            </a:r>
          </a:p>
          <a:p>
            <a:r>
              <a:rPr lang="en-US" dirty="0"/>
              <a:t>        </a:t>
            </a:r>
            <a:r>
              <a:rPr lang="en-US" dirty="0" err="1"/>
              <a:t>introsort</a:t>
            </a:r>
            <a:r>
              <a:rPr lang="en-US" dirty="0"/>
              <a:t>(A[p+1:n], </a:t>
            </a:r>
            <a:r>
              <a:rPr lang="en-US" dirty="0" err="1"/>
              <a:t>maxdepth</a:t>
            </a:r>
            <a:r>
              <a:rPr lang="en-US" dirty="0"/>
              <a:t> - 1)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FBB7A-D4EC-4442-BFA0-AF0836710DAF}"/>
              </a:ext>
            </a:extLst>
          </p:cNvPr>
          <p:cNvSpPr txBox="1"/>
          <p:nvPr/>
        </p:nvSpPr>
        <p:spPr>
          <a:xfrm>
            <a:off x="5937898" y="3429000"/>
            <a:ext cx="461665" cy="309309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 Code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n*log(n)</a:t>
            </a:r>
          </a:p>
        </p:txBody>
      </p:sp>
    </p:spTree>
    <p:extLst>
      <p:ext uri="{BB962C8B-B14F-4D97-AF65-F5344CB8AC3E}">
        <p14:creationId xmlns:p14="http://schemas.microsoft.com/office/powerpoint/2010/main" val="45829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 5: Giải Thuật Sắp Xếp</a:t>
            </a:r>
            <a:endParaRPr lang="en-US" sz="4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2649893"/>
            <a:ext cx="11480494" cy="3797559"/>
          </a:xfrm>
        </p:spPr>
        <p:txBody>
          <a:bodyPr numCol="2">
            <a:normAutofit fontScale="92500"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vi-V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GIỚI THIỆU GIẢI THUẬT SẮP XẾP</a:t>
            </a:r>
            <a:endParaRPr lang="en-US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vi-V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CÀI ĐẶT CÁC GIẢI THUẬT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SẮP XẾP: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Ơ BẢN: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Selection Sort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Exchange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Sort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Insertion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Sort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Bubble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Sort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ÂNG CAO: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Quick Sort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Merge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Sort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Shell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Sort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vi-V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Heap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Sort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vi-V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ĐÁNH GIÁ CÁC GIẢI THUẬT SẮP XẾP</a:t>
            </a:r>
            <a:endParaRPr lang="en-US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vi-V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BÀI TẬP ỨNG DỤNG</a:t>
            </a:r>
            <a:endParaRPr lang="en-US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1932BD-2A26-42E9-A978-6920BF2398ED}"/>
              </a:ext>
            </a:extLst>
          </p:cNvPr>
          <p:cNvCxnSpPr/>
          <p:nvPr/>
        </p:nvCxnSpPr>
        <p:spPr>
          <a:xfrm>
            <a:off x="5850294" y="2753936"/>
            <a:ext cx="0" cy="382414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48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5.1.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Giới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Thiệu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Sắp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Xếp</a:t>
            </a:r>
            <a:endParaRPr lang="en-US" sz="4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433" y="2649893"/>
            <a:ext cx="10739533" cy="3797559"/>
          </a:xfrm>
        </p:spPr>
        <p:txBody>
          <a:bodyPr numCol="1">
            <a:norm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sắp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xếp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sắp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xếp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thường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phức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tạp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O(n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tệ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O(n^2).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ổn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sắp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xếp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sắp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xếp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6068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5.2.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Sắp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Xếp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Selection Sort</a:t>
            </a:r>
            <a:endParaRPr lang="en-US" sz="4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2" y="2649893"/>
            <a:ext cx="4469317" cy="3797559"/>
          </a:xfrm>
        </p:spPr>
        <p:txBody>
          <a:bodyPr numCol="1">
            <a:normAutofit lnSpcReduction="10000"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nhỏ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Hoán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nhỏ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tiên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Lặp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bước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CB9D48-32D7-4416-8FEC-EB40A404DBC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883595" y="2649893"/>
            <a:ext cx="9525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73E6BB-CD2A-4056-B296-DF287B58F7AA}"/>
              </a:ext>
            </a:extLst>
          </p:cNvPr>
          <p:cNvSpPr txBox="1"/>
          <p:nvPr/>
        </p:nvSpPr>
        <p:spPr>
          <a:xfrm>
            <a:off x="5180521" y="3308032"/>
            <a:ext cx="5535038" cy="2585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for (int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n - 1;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latin typeface="Consolas" panose="020B0609020204030204" pitchFamily="49" charset="0"/>
              </a:rPr>
              <a:t> smallest 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for (int j 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+ 1; j &lt; n; </a:t>
            </a:r>
            <a:r>
              <a:rPr lang="en-US" dirty="0" err="1">
                <a:latin typeface="Consolas" panose="020B0609020204030204" pitchFamily="49" charset="0"/>
              </a:rPr>
              <a:t>j++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if (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[j] &lt; 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[smallest])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smallest = j;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latin typeface="Consolas" panose="020B0609020204030204" pitchFamily="49" charset="0"/>
              </a:rPr>
              <a:t> swap(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[smallest] ,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701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5.2.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Sắp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Xếp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Exchange Sort</a:t>
            </a:r>
            <a:endParaRPr lang="en-US" sz="4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B54611-074A-486F-87FE-7AC06BB21282}"/>
              </a:ext>
            </a:extLst>
          </p:cNvPr>
          <p:cNvSpPr txBox="1">
            <a:spLocks/>
          </p:cNvSpPr>
          <p:nvPr/>
        </p:nvSpPr>
        <p:spPr>
          <a:xfrm>
            <a:off x="355601" y="2561005"/>
            <a:ext cx="4216095" cy="388644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Duyệt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cặp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tiên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dãy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sắp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xếp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nhỏ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đảo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752E4-1D8B-4497-AF1C-D60B93CB761B}"/>
              </a:ext>
            </a:extLst>
          </p:cNvPr>
          <p:cNvSpPr txBox="1"/>
          <p:nvPr/>
        </p:nvSpPr>
        <p:spPr>
          <a:xfrm>
            <a:off x="5243027" y="3350067"/>
            <a:ext cx="6277641" cy="23083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 = { 78, 55, 45, 98, 13 };</a:t>
            </a:r>
          </a:p>
          <a:p>
            <a:r>
              <a:rPr lang="en-US" dirty="0">
                <a:latin typeface="Consolas" panose="020B0609020204030204" pitchFamily="49" charset="0"/>
              </a:rPr>
              <a:t>int temp;</a:t>
            </a:r>
          </a:p>
          <a:p>
            <a:r>
              <a:rPr lang="en-US" dirty="0">
                <a:latin typeface="Consolas" panose="020B0609020204030204" pitchFamily="49" charset="0"/>
              </a:rPr>
              <a:t>for (int j = 0; j &lt;= </a:t>
            </a:r>
            <a:r>
              <a:rPr lang="en-US" dirty="0" err="1">
                <a:latin typeface="Consolas" panose="020B0609020204030204" pitchFamily="49" charset="0"/>
              </a:rPr>
              <a:t>arr.Length</a:t>
            </a:r>
            <a:r>
              <a:rPr lang="en-US" dirty="0">
                <a:latin typeface="Consolas" panose="020B0609020204030204" pitchFamily="49" charset="0"/>
              </a:rPr>
              <a:t> - 1; </a:t>
            </a:r>
            <a:r>
              <a:rPr lang="en-US" dirty="0" err="1">
                <a:latin typeface="Consolas" panose="020B0609020204030204" pitchFamily="49" charset="0"/>
              </a:rPr>
              <a:t>j++</a:t>
            </a:r>
            <a:r>
              <a:rPr lang="en-US" dirty="0"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latin typeface="Consolas" panose="020B0609020204030204" pitchFamily="49" charset="0"/>
              </a:rPr>
              <a:t>   for (int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j+1;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&lt;= </a:t>
            </a:r>
            <a:r>
              <a:rPr lang="en-US" dirty="0" err="1">
                <a:latin typeface="Consolas" panose="020B0609020204030204" pitchFamily="49" charset="0"/>
              </a:rPr>
              <a:t>arr.Length</a:t>
            </a:r>
            <a:r>
              <a:rPr lang="en-US" dirty="0">
                <a:latin typeface="Consolas" panose="020B0609020204030204" pitchFamily="49" charset="0"/>
              </a:rPr>
              <a:t> - 2;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++){</a:t>
            </a:r>
          </a:p>
          <a:p>
            <a:r>
              <a:rPr lang="en-US" dirty="0">
                <a:latin typeface="Consolas" panose="020B0609020204030204" pitchFamily="49" charset="0"/>
              </a:rPr>
              <a:t>      if (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 &gt; 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[j])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swap(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],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[j]);}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709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5.2.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Sắp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Xếp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Insertion Sort</a:t>
            </a:r>
            <a:endParaRPr lang="en-US" sz="4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010" y="2575249"/>
            <a:ext cx="5477664" cy="4059016"/>
          </a:xfrm>
        </p:spPr>
        <p:txBody>
          <a:bodyPr numCol="1">
            <a:norm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Duyệt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đứng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nhỏ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đứng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trước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hoán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vị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trí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Lặp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bước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kiểm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chèn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đúng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vị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trí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5EBE48-5543-47D3-81F4-41C3B48172D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269040" y="3484600"/>
            <a:ext cx="3653320" cy="219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BD17C4-4340-4C70-A78E-95E61A32CF5D}"/>
              </a:ext>
            </a:extLst>
          </p:cNvPr>
          <p:cNvSpPr txBox="1"/>
          <p:nvPr/>
        </p:nvSpPr>
        <p:spPr>
          <a:xfrm>
            <a:off x="5803640" y="3312095"/>
            <a:ext cx="4707260" cy="25853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  <a:p>
            <a:r>
              <a:rPr lang="en-US" dirty="0">
                <a:latin typeface="Consolas" panose="020B0609020204030204" pitchFamily="49" charset="0"/>
              </a:rPr>
              <a:t>while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n){</a:t>
            </a:r>
          </a:p>
          <a:p>
            <a:r>
              <a:rPr lang="en-US" dirty="0">
                <a:latin typeface="Consolas" panose="020B0609020204030204" pitchFamily="49" charset="0"/>
              </a:rPr>
              <a:t>    j 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((j &gt; 0)&amp;&amp;(A[j-1]&gt;A[j])){</a:t>
            </a:r>
          </a:p>
          <a:p>
            <a:r>
              <a:rPr lang="en-US" dirty="0">
                <a:latin typeface="Consolas" panose="020B0609020204030204" pitchFamily="49" charset="0"/>
              </a:rPr>
              <a:t>        swap(A[j], A[j-1]);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j = j – 1;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+ 1;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49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5.2.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Sắp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Xếp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Bubble Sort</a:t>
            </a:r>
            <a:endParaRPr lang="en-US" sz="4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2561005"/>
            <a:ext cx="3983653" cy="3886448"/>
          </a:xfrm>
        </p:spPr>
        <p:txBody>
          <a:bodyPr numCol="1">
            <a:norm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Duyệt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cặp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tiếp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nào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nhỏ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đảo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lên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trước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FF6CD08-76C9-4642-99C5-447AE693D9F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906000" y="3745320"/>
            <a:ext cx="2857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51C4BD-69F3-4804-9561-7BE1AA5468C9}"/>
              </a:ext>
            </a:extLst>
          </p:cNvPr>
          <p:cNvSpPr txBox="1"/>
          <p:nvPr/>
        </p:nvSpPr>
        <p:spPr>
          <a:xfrm>
            <a:off x="4695159" y="3350067"/>
            <a:ext cx="5850294" cy="23083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 = { 78, 55, 45, 98, 13 };</a:t>
            </a:r>
          </a:p>
          <a:p>
            <a:r>
              <a:rPr lang="en-US" dirty="0">
                <a:latin typeface="Consolas" panose="020B0609020204030204" pitchFamily="49" charset="0"/>
              </a:rPr>
              <a:t>int temp;</a:t>
            </a:r>
          </a:p>
          <a:p>
            <a:r>
              <a:rPr lang="en-US" dirty="0">
                <a:latin typeface="Consolas" panose="020B0609020204030204" pitchFamily="49" charset="0"/>
              </a:rPr>
              <a:t>for (int j = 0; j &lt;= </a:t>
            </a:r>
            <a:r>
              <a:rPr lang="en-US" dirty="0" err="1">
                <a:latin typeface="Consolas" panose="020B0609020204030204" pitchFamily="49" charset="0"/>
              </a:rPr>
              <a:t>arr.Length</a:t>
            </a:r>
            <a:r>
              <a:rPr lang="en-US" dirty="0">
                <a:latin typeface="Consolas" panose="020B0609020204030204" pitchFamily="49" charset="0"/>
              </a:rPr>
              <a:t> - 2; </a:t>
            </a:r>
            <a:r>
              <a:rPr lang="en-US" dirty="0" err="1">
                <a:latin typeface="Consolas" panose="020B0609020204030204" pitchFamily="49" charset="0"/>
              </a:rPr>
              <a:t>j++</a:t>
            </a:r>
            <a:r>
              <a:rPr lang="en-US" dirty="0"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latin typeface="Consolas" panose="020B0609020204030204" pitchFamily="49" charset="0"/>
              </a:rPr>
              <a:t>   for (int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&lt;= </a:t>
            </a:r>
            <a:r>
              <a:rPr lang="en-US" dirty="0" err="1">
                <a:latin typeface="Consolas" panose="020B0609020204030204" pitchFamily="49" charset="0"/>
              </a:rPr>
              <a:t>arr.Length</a:t>
            </a:r>
            <a:r>
              <a:rPr lang="en-US" dirty="0">
                <a:latin typeface="Consolas" panose="020B0609020204030204" pitchFamily="49" charset="0"/>
              </a:rPr>
              <a:t> - 2;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++){</a:t>
            </a:r>
          </a:p>
          <a:p>
            <a:r>
              <a:rPr lang="en-US" dirty="0">
                <a:latin typeface="Consolas" panose="020B0609020204030204" pitchFamily="49" charset="0"/>
              </a:rPr>
              <a:t>      if (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 &gt; 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+ 1])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swap(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+ 1],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]);}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6892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5.2.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Sắp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Xếp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Quick Sort</a:t>
            </a:r>
            <a:endParaRPr lang="en-US" sz="4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63" y="2477277"/>
            <a:ext cx="4209824" cy="1866123"/>
          </a:xfrm>
        </p:spPr>
        <p:txBody>
          <a:bodyPr numCol="1">
            <a:normAutofit fontScale="77500" lnSpcReduction="20000"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chia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nhỏ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p. Sau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sắp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xếp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đệ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2784C21-DED0-4D91-983A-EE541CA58C3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19" y="4324422"/>
            <a:ext cx="3606343" cy="245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8AEB80-0926-464A-96F8-7EC355493833}"/>
              </a:ext>
            </a:extLst>
          </p:cNvPr>
          <p:cNvSpPr txBox="1"/>
          <p:nvPr/>
        </p:nvSpPr>
        <p:spPr>
          <a:xfrm>
            <a:off x="7632441" y="2411960"/>
            <a:ext cx="451809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b="1" dirty="0" err="1">
                <a:latin typeface="Consolas" panose="020B0609020204030204" pitchFamily="49" charset="0"/>
              </a:rPr>
              <a:t>QuickSort</a:t>
            </a:r>
            <a:r>
              <a:rPr lang="en-US" sz="1600" dirty="0">
                <a:latin typeface="Consolas" panose="020B0609020204030204" pitchFamily="49" charset="0"/>
              </a:rPr>
              <a:t>(A, lo, hi){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if (lo &lt; hi)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p = </a:t>
            </a:r>
            <a:r>
              <a:rPr lang="en-US" sz="1600" b="1" dirty="0">
                <a:latin typeface="Consolas" panose="020B0609020204030204" pitchFamily="49" charset="0"/>
              </a:rPr>
              <a:t>Partition</a:t>
            </a:r>
            <a:r>
              <a:rPr lang="en-US" sz="1600" dirty="0">
                <a:latin typeface="Consolas" panose="020B0609020204030204" pitchFamily="49" charset="0"/>
              </a:rPr>
              <a:t>(A, lo, hi);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if(p&gt;1) </a:t>
            </a:r>
            <a:r>
              <a:rPr lang="en-US" sz="1600" b="1" dirty="0" err="1">
                <a:latin typeface="Consolas" panose="020B0609020204030204" pitchFamily="49" charset="0"/>
              </a:rPr>
              <a:t>QuickSort</a:t>
            </a:r>
            <a:r>
              <a:rPr lang="en-US" sz="1600" dirty="0">
                <a:latin typeface="Consolas" panose="020B0609020204030204" pitchFamily="49" charset="0"/>
              </a:rPr>
              <a:t>(A, lo, p - 1);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if(p+1&lt;hi) </a:t>
            </a:r>
            <a:r>
              <a:rPr lang="en-US" sz="1600" b="1" dirty="0" err="1">
                <a:latin typeface="Consolas" panose="020B0609020204030204" pitchFamily="49" charset="0"/>
              </a:rPr>
              <a:t>QuickSort</a:t>
            </a:r>
            <a:r>
              <a:rPr lang="en-US" sz="1600" dirty="0">
                <a:latin typeface="Consolas" panose="020B0609020204030204" pitchFamily="49" charset="0"/>
              </a:rPr>
              <a:t>(A, p + 1, hi);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int </a:t>
            </a:r>
            <a:r>
              <a:rPr lang="en-US" sz="1600" b="1" dirty="0">
                <a:latin typeface="Consolas" panose="020B0609020204030204" pitchFamily="49" charset="0"/>
              </a:rPr>
              <a:t>Partition</a:t>
            </a:r>
            <a:r>
              <a:rPr lang="en-US" sz="1600" dirty="0">
                <a:latin typeface="Consolas" panose="020B0609020204030204" pitchFamily="49" charset="0"/>
              </a:rPr>
              <a:t>(A, lo, hi){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pivot = </a:t>
            </a:r>
            <a:r>
              <a:rPr lang="en-US" sz="1600" dirty="0">
                <a:latin typeface="Consolas" panose="020B0609020204030204" pitchFamily="49" charset="0"/>
              </a:rPr>
              <a:t>A[hi];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lo;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for (j = lo; j&lt;hi; </a:t>
            </a:r>
            <a:r>
              <a:rPr lang="en-US" sz="1600" dirty="0" err="1">
                <a:latin typeface="Consolas" panose="020B0609020204030204" pitchFamily="49" charset="0"/>
              </a:rPr>
              <a:t>j++</a:t>
            </a:r>
            <a:r>
              <a:rPr lang="en-US" sz="1600" dirty="0">
                <a:latin typeface="Consolas" panose="020B0609020204030204" pitchFamily="49" charset="0"/>
              </a:rPr>
              <a:t>) do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if (A[j] &lt; pivot){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swap (A[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], A[j]);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swap (A[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], A[hi]);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102" name="Picture 6" descr="How Quick Sort algorithm works">
            <a:extLst>
              <a:ext uri="{FF2B5EF4-FFF2-40B4-BE49-F238E27FC236}">
                <a16:creationId xmlns:a16="http://schemas.microsoft.com/office/drawing/2014/main" id="{05C7560D-53E3-4DCF-AB7B-8D3BD83BF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628" y="2343540"/>
            <a:ext cx="3185511" cy="443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08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7A920-EE75-4E22-BF41-74C6E486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826680"/>
            <a:ext cx="10580914" cy="1325563"/>
          </a:xfrm>
        </p:spPr>
        <p:txBody>
          <a:bodyPr>
            <a:norm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5.2.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Sắp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Xếp</a:t>
            </a:r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Merge Sort</a:t>
            </a:r>
            <a:endParaRPr lang="en-US" sz="4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0F05-3D1A-42A4-B752-5F1515C9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37" y="2295330"/>
            <a:ext cx="11010122" cy="4544008"/>
          </a:xfrm>
        </p:spPr>
        <p:txBody>
          <a:bodyPr numCol="2" spcCol="91440">
            <a:noAutofit/>
          </a:bodyPr>
          <a:lstStyle/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void Merge(int[]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input,int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left,int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mid,int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right){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int[]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LArr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new int[mid-left+1];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int[]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RArr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new int[right-mid];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Array.Copy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(input,left,LArr,0,mid-left+1);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Array.Copy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(input,mid+1,RArr,0,right-mid);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int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0, j = 0;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for (int k = left; k &lt; right + 1; k++) {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if (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==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LArr.Length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 {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    input[k] =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RArr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[j]; 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j++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}else if (j ==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RArr.Length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){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    input[k] =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LArr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]; 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++;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}else if (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LArr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 &lt;=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RArr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[j]){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    input[k] =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LArr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]; 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++;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}else{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    input[k] =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RArr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[j]; 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j++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}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}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void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MergeSort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(int[] input, int left, int right){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if (left &lt; right){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int mid = (left + right) / 2;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MergeSort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(input, left, mid);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</a:t>
            </a:r>
            <a:r>
              <a:rPr lang="en-US" sz="1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MergeSort</a:t>
            </a: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(input, mid + 1, right);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Merge(input, left, mid, right);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}</a:t>
            </a: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5A2396A-78C5-4AC5-B2C6-E36512ABD52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788" y="4581329"/>
            <a:ext cx="4066202" cy="222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60CCA-7BC2-4646-8B99-0666D51E2A41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5607698" y="2295330"/>
            <a:ext cx="0" cy="454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92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1906</Words>
  <Application>Microsoft Macintosh PowerPoint</Application>
  <PresentationFormat>Widescreen</PresentationFormat>
  <Paragraphs>226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Office Theme</vt:lpstr>
      <vt:lpstr>PowerPoint Presentation</vt:lpstr>
      <vt:lpstr>Chương 5: Giải Thuật Sắp Xếp</vt:lpstr>
      <vt:lpstr>5.1. Giới Thiệu Các Thuật Toán Sắp Xếp</vt:lpstr>
      <vt:lpstr>5.2. Các Thuật Toán Sắp Xếp: Selection Sort</vt:lpstr>
      <vt:lpstr>5.2. Các Thuật Toán Sắp Xếp: Exchange Sort</vt:lpstr>
      <vt:lpstr>5.2. Các Thuật Toán Sắp Xếp: Insertion Sort</vt:lpstr>
      <vt:lpstr>5.2. Các Thuật Toán Sắp Xếp: Bubble Sort</vt:lpstr>
      <vt:lpstr>5.2. Các Thuật Toán Sắp Xếp: Quick Sort</vt:lpstr>
      <vt:lpstr>5.2. Các Thuật Toán Sắp Xếp: Merge Sort</vt:lpstr>
      <vt:lpstr>5.2. Các Thuật Toán Sắp Xếp: Shell Sort</vt:lpstr>
      <vt:lpstr>5.2. Các Thuật Toán Sắp Xếp: Heap Sort</vt:lpstr>
      <vt:lpstr>5.3. Đánh Giá Độ Phức Tạp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Ngoc Hoang Thanh</dc:creator>
  <cp:lastModifiedBy>Dang Ngoc Hoang Thanh</cp:lastModifiedBy>
  <cp:revision>57</cp:revision>
  <dcterms:created xsi:type="dcterms:W3CDTF">2020-10-12T06:05:44Z</dcterms:created>
  <dcterms:modified xsi:type="dcterms:W3CDTF">2022-11-11T03:10:36Z</dcterms:modified>
</cp:coreProperties>
</file>