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7" r:id="rId4"/>
    <p:sldId id="258" r:id="rId5"/>
    <p:sldId id="261" r:id="rId6"/>
    <p:sldId id="259" r:id="rId7"/>
    <p:sldId id="264" r:id="rId8"/>
    <p:sldId id="262" r:id="rId9"/>
    <p:sldId id="263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61" autoAdjust="0"/>
  </p:normalViewPr>
  <p:slideViewPr>
    <p:cSldViewPr snapToGrid="0" showGuides="1">
      <p:cViewPr>
        <p:scale>
          <a:sx n="100" d="100"/>
          <a:sy n="100" d="100"/>
        </p:scale>
        <p:origin x="-1144" y="-800"/>
      </p:cViewPr>
      <p:guideLst>
        <p:guide orient="horz" pos="3026"/>
        <p:guide orient="horz" pos="667"/>
        <p:guide orient="horz" pos="1620"/>
        <p:guide orient="horz" pos="142"/>
        <p:guide orient="horz" pos="885"/>
        <p:guide orient="horz" pos="272"/>
        <p:guide orient="horz" pos="2907"/>
        <p:guide pos="2950"/>
        <p:guide pos="5631"/>
        <p:guide pos="4357"/>
        <p:guide pos="1411"/>
        <p:guide pos="133"/>
        <p:guide pos="1274"/>
        <p:guide pos="2109"/>
        <p:guide pos="2258"/>
        <p:guide pos="2814"/>
        <p:guide pos="3656"/>
        <p:guide pos="4212"/>
        <p:guide pos="4926"/>
        <p:guide pos="5064"/>
        <p:guide pos="3520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119895" cy="11989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FE22D-5DFE-43A1-A71B-B1F754D8911E}" type="datetimeFigureOut">
              <a:rPr lang="en-NZ" smtClean="0"/>
              <a:t>26/06/14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4EFC-E5D0-4D5D-AD0C-85E7A0EAD9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574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F217E-D340-40A1-9E22-8746B5AD3DC8}" type="datetimeFigureOut">
              <a:rPr lang="en-NZ" smtClean="0"/>
              <a:t>26/06/14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6B89-44B6-4BF9-8F43-9DCACC136F8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354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297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020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020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020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694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16B89-44B6-4BF9-8F43-9DCACC136F8D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020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220663" y="3120515"/>
            <a:ext cx="1835056" cy="86253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flipV="1">
            <a:off x="111125" y="4803774"/>
            <a:ext cx="9032875" cy="33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064"/>
            <a:ext cx="9144000" cy="67437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466590"/>
            <a:ext cx="9144000" cy="674370"/>
          </a:xfrm>
          <a:prstGeom prst="rect">
            <a:avLst/>
          </a:prstGeom>
        </p:spPr>
      </p:pic>
      <p:sp>
        <p:nvSpPr>
          <p:cNvPr id="83" name="Rectangle 82"/>
          <p:cNvSpPr/>
          <p:nvPr userDrawn="1"/>
        </p:nvSpPr>
        <p:spPr>
          <a:xfrm>
            <a:off x="2459037" y="3942873"/>
            <a:ext cx="364009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New Zealand </a:t>
            </a:r>
            <a:r>
              <a:rPr lang="en-US" dirty="0" err="1" smtClean="0"/>
              <a:t>eScience</a:t>
            </a:r>
            <a:r>
              <a:rPr lang="en-US" dirty="0" smtClean="0"/>
              <a:t> Infrastructure</a:t>
            </a:r>
            <a:endParaRPr lang="en-NZ" dirty="0"/>
          </a:p>
        </p:txBody>
      </p:sp>
      <p:sp>
        <p:nvSpPr>
          <p:cNvPr id="84" name="Title 83"/>
          <p:cNvSpPr>
            <a:spLocks noGrp="1"/>
          </p:cNvSpPr>
          <p:nvPr>
            <p:ph type="title" hasCustomPrompt="1"/>
          </p:nvPr>
        </p:nvSpPr>
        <p:spPr>
          <a:xfrm>
            <a:off x="2459038" y="2844692"/>
            <a:ext cx="6523037" cy="1100261"/>
          </a:xfrm>
        </p:spPr>
        <p:txBody>
          <a:bodyPr/>
          <a:lstStyle>
            <a:lvl1pPr>
              <a:lnSpc>
                <a:spcPts val="3800"/>
              </a:lnSpc>
              <a:defRPr sz="4000" baseline="0">
                <a:latin typeface="Lato Light" panose="020F0302020204030203" pitchFamily="34" charset="0"/>
              </a:defRPr>
            </a:lvl1pPr>
          </a:lstStyle>
          <a:p>
            <a:r>
              <a:rPr lang="en-US" dirty="0" smtClean="0"/>
              <a:t>PowerPoint Title</a:t>
            </a:r>
            <a:br>
              <a:rPr lang="en-US" dirty="0" smtClean="0"/>
            </a:br>
            <a:r>
              <a:rPr lang="en-US" dirty="0" smtClean="0"/>
              <a:t>(Two Lines If Needed)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701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6014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8" name="Oval 27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1702A-3AAF-48B8-80F6-9E8C08FF3463}" type="datetime1">
              <a:rPr lang="en-NZ" smtClean="0"/>
              <a:t>26/06/14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8328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63373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29" name="Oval 28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5CB252-C2B3-494B-8D8B-6A9C5489989C}" type="datetime1">
              <a:rPr lang="en-NZ" smtClean="0"/>
              <a:t>26/06/14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49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sp>
        <p:nvSpPr>
          <p:cNvPr id="30" name="Oval 29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95A2A2-F0BA-4AC2-B2E5-A5B8CDBECBE6}" type="datetime1">
              <a:rPr lang="en-NZ" smtClean="0"/>
              <a:t>26/06/14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936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sp>
        <p:nvSpPr>
          <p:cNvPr id="48" name="Text Placeholder 2"/>
          <p:cNvSpPr>
            <a:spLocks noGrp="1"/>
          </p:cNvSpPr>
          <p:nvPr>
            <p:ph idx="12" hasCustomPrompt="1"/>
          </p:nvPr>
        </p:nvSpPr>
        <p:spPr>
          <a:xfrm>
            <a:off x="2424762" y="3475611"/>
            <a:ext cx="6486456" cy="55447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4000"/>
              </a:lnSpc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Section Divider </a:t>
            </a:r>
            <a:endParaRPr lang="en-NZ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205437" y="2571750"/>
            <a:ext cx="8721612" cy="0"/>
            <a:chOff x="211138" y="202563"/>
            <a:chExt cx="8721612" cy="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 userDrawn="1"/>
        </p:nvSpPr>
        <p:spPr>
          <a:xfrm>
            <a:off x="211138" y="2824957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/>
          <a:srcRect l="5672" r="3231" b="-5579"/>
          <a:stretch/>
        </p:blipFill>
        <p:spPr>
          <a:xfrm>
            <a:off x="320743" y="3431668"/>
            <a:ext cx="1565208" cy="73570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403E98-EB8C-4B56-BDEA-1755091E897C}" type="datetime1">
              <a:rPr lang="en-NZ" smtClean="0"/>
              <a:t>26/06/14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710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11137" y="1404939"/>
            <a:ext cx="7608887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lnSpc>
                <a:spcPts val="2400"/>
              </a:lnSpc>
              <a:spcBef>
                <a:spcPts val="1800"/>
              </a:spcBef>
              <a:buNone/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11758" y="4876006"/>
            <a:ext cx="216024" cy="126763"/>
          </a:xfrm>
          <a:prstGeom prst="rect">
            <a:avLst/>
          </a:prstGeom>
        </p:spPr>
        <p:txBody>
          <a:bodyPr/>
          <a:lstStyle>
            <a:lvl1pPr>
              <a:defRPr sz="850"/>
            </a:lvl1pPr>
          </a:lstStyle>
          <a:p>
            <a:fld id="{DA169597-45FD-48FB-A612-024FC3ACB8EE}" type="slidenum">
              <a:rPr lang="en-NZ" smtClean="0"/>
              <a:pPr/>
              <a:t>‹#›</a:t>
            </a:fld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4" y="480612"/>
            <a:ext cx="6694961" cy="336579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5F0F70-7599-4263-B874-6725929C0292}" type="datetime1">
              <a:rPr lang="en-NZ" smtClean="0"/>
              <a:t>26/06/14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5157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0161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/>
          <a:srcRect l="-1240" r="8051" b="-5579"/>
          <a:stretch/>
        </p:blipFill>
        <p:spPr>
          <a:xfrm>
            <a:off x="7988900" y="442137"/>
            <a:ext cx="900000" cy="41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8" y="480612"/>
            <a:ext cx="6726618" cy="578251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205437" y="198336"/>
            <a:ext cx="8721612" cy="0"/>
            <a:chOff x="211138" y="202563"/>
            <a:chExt cx="8721612" cy="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Placeholder 2"/>
          <p:cNvSpPr>
            <a:spLocks noGrp="1"/>
          </p:cNvSpPr>
          <p:nvPr>
            <p:ph idx="12"/>
          </p:nvPr>
        </p:nvSpPr>
        <p:spPr>
          <a:xfrm>
            <a:off x="4684083" y="1404939"/>
            <a:ext cx="4258308" cy="3022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2400"/>
              </a:lnSpc>
              <a:spcBef>
                <a:spcPts val="1800"/>
              </a:spcBef>
              <a:defRPr sz="2200"/>
            </a:lvl1pPr>
            <a:lvl2pPr>
              <a:lnSpc>
                <a:spcPts val="2400"/>
              </a:lnSpc>
              <a:spcBef>
                <a:spcPts val="1800"/>
              </a:spcBef>
              <a:defRPr sz="2200"/>
            </a:lvl2pPr>
            <a:lvl3pPr>
              <a:lnSpc>
                <a:spcPts val="2400"/>
              </a:lnSpc>
              <a:spcBef>
                <a:spcPts val="1800"/>
              </a:spcBef>
              <a:defRPr sz="2200"/>
            </a:lvl3pPr>
            <a:lvl4pPr>
              <a:lnSpc>
                <a:spcPts val="2400"/>
              </a:lnSpc>
              <a:spcBef>
                <a:spcPts val="1800"/>
              </a:spcBef>
              <a:defRPr sz="2200"/>
            </a:lvl4pPr>
            <a:lvl5pPr>
              <a:lnSpc>
                <a:spcPts val="2400"/>
              </a:lnSpc>
              <a:spcBef>
                <a:spcPts val="1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75716A2-C553-477B-96FF-F259BE12D612}" type="datetime1">
              <a:rPr lang="en-NZ" smtClean="0"/>
              <a:t>26/06/14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121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3E81-E1E7-419D-AA26-4A46000385F6}" type="datetime1">
              <a:rPr lang="en-NZ" smtClean="0"/>
              <a:t>26/06/14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6159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3"/>
          <p:cNvSpPr txBox="1">
            <a:spLocks/>
          </p:cNvSpPr>
          <p:nvPr userDrawn="1"/>
        </p:nvSpPr>
        <p:spPr>
          <a:xfrm>
            <a:off x="216077" y="4875694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16688" y="4772614"/>
            <a:ext cx="9117786" cy="103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05437" y="207861"/>
            <a:ext cx="8721612" cy="0"/>
            <a:chOff x="211138" y="202563"/>
            <a:chExt cx="8721612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 userDrawn="1"/>
        </p:nvSpPr>
        <p:spPr>
          <a:xfrm flipV="1">
            <a:off x="16688" y="157625"/>
            <a:ext cx="9117786" cy="100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b="21245"/>
          <a:stretch/>
        </p:blipFill>
        <p:spPr>
          <a:xfrm>
            <a:off x="205436" y="4293052"/>
            <a:ext cx="8938563" cy="5311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"/>
          <a:stretch/>
        </p:blipFill>
        <p:spPr>
          <a:xfrm flipV="1">
            <a:off x="205435" y="56821"/>
            <a:ext cx="8929039" cy="67437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28F1-D9F9-4A4E-A8F6-997289EFADD8}" type="datetime1">
              <a:rPr lang="en-NZ" smtClean="0"/>
              <a:t>26/06/14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385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19100"/>
            <a:ext cx="1812528" cy="4008439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1F0D-7B3E-4960-B4DB-1330ECC3574F}" type="datetime1">
              <a:rPr lang="en-NZ" smtClean="0"/>
              <a:t>26/06/14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9745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D66C-E806-433F-8035-CD21FD043EBF}" type="datetime1">
              <a:rPr lang="en-NZ" smtClean="0"/>
              <a:t>26/06/14</a:t>
            </a:fld>
            <a:endParaRPr lang="en-NZ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B99E-8BDA-40C0-B9F8-3DCF4A292351}" type="datetime1">
              <a:rPr lang="en-NZ" smtClean="0"/>
              <a:t>26/06/14</a:t>
            </a:fld>
            <a:endParaRPr lang="en-NZ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2239963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9" name="Text Placeholder 2"/>
          <p:cNvSpPr>
            <a:spLocks noGrp="1"/>
          </p:cNvSpPr>
          <p:nvPr>
            <p:ph idx="1"/>
          </p:nvPr>
        </p:nvSpPr>
        <p:spPr>
          <a:xfrm>
            <a:off x="2450438" y="431800"/>
            <a:ext cx="6470650" cy="41645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9947" y="431800"/>
            <a:ext cx="1812528" cy="4176713"/>
          </a:xfrm>
        </p:spPr>
        <p:txBody>
          <a:bodyPr anchor="t" anchorCtr="0"/>
          <a:lstStyle>
            <a:lvl1pPr>
              <a:lnSpc>
                <a:spcPts val="24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br>
              <a:rPr lang="en-US" dirty="0" smtClean="0"/>
            </a:br>
            <a:r>
              <a:rPr lang="en-US" dirty="0" smtClean="0"/>
              <a:t>to edit </a:t>
            </a:r>
            <a:br>
              <a:rPr lang="en-US" dirty="0" smtClean="0"/>
            </a:br>
            <a:r>
              <a:rPr lang="en-US" dirty="0" smtClean="0"/>
              <a:t>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NZ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>
                <a:solidFill>
                  <a:schemeClr val="bg1"/>
                </a:solidFill>
              </a:rPr>
              <a:t>New Zealand  </a:t>
            </a:r>
            <a:r>
              <a:rPr lang="en-NZ" dirty="0" err="1" smtClean="0">
                <a:solidFill>
                  <a:schemeClr val="bg1"/>
                </a:solidFill>
              </a:rPr>
              <a:t>eScience</a:t>
            </a:r>
            <a:r>
              <a:rPr lang="en-NZ" dirty="0" smtClean="0">
                <a:solidFill>
                  <a:schemeClr val="bg1"/>
                </a:solidFill>
              </a:rPr>
              <a:t>  Infrastructure</a:t>
            </a:r>
          </a:p>
          <a:p>
            <a:endParaRPr lang="en-NZ" dirty="0"/>
          </a:p>
        </p:txBody>
      </p:sp>
      <p:grpSp>
        <p:nvGrpSpPr>
          <p:cNvPr id="75" name="Group 74"/>
          <p:cNvGrpSpPr/>
          <p:nvPr userDrawn="1"/>
        </p:nvGrpSpPr>
        <p:grpSpPr>
          <a:xfrm>
            <a:off x="211138" y="202563"/>
            <a:ext cx="8721612" cy="0"/>
            <a:chOff x="211138" y="202563"/>
            <a:chExt cx="8721612" cy="0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6C68-8BCD-4B1C-B193-72B304D438A4}" type="datetime1">
              <a:rPr lang="en-NZ" smtClean="0"/>
              <a:t>26/06/14</a:t>
            </a:fld>
            <a:endParaRPr lang="en-NZ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4251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140" y="423368"/>
            <a:ext cx="7603897" cy="627063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NZ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05437" y="4803775"/>
            <a:ext cx="8721612" cy="0"/>
            <a:chOff x="211138" y="202563"/>
            <a:chExt cx="8721612" cy="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456139" y="202563"/>
              <a:ext cx="900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1138" y="202563"/>
              <a:ext cx="1811337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3575146" y="202563"/>
              <a:ext cx="900000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4689784" y="202563"/>
              <a:ext cx="90000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800738" y="202563"/>
              <a:ext cx="900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916738" y="202563"/>
              <a:ext cx="900000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8032750" y="202563"/>
              <a:ext cx="90000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5437" y="1404938"/>
            <a:ext cx="7603728" cy="3209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NZ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>
          <a:xfrm>
            <a:off x="8027988" y="4875493"/>
            <a:ext cx="609600" cy="1298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tx2"/>
                </a:solidFill>
                <a:latin typeface="+mj-lt"/>
              </a:defRPr>
            </a:lvl1pPr>
          </a:lstStyle>
          <a:p>
            <a:fld id="{02507A83-22A3-4B8C-A525-104CB21411C0}" type="datetime1">
              <a:rPr lang="en-NZ" smtClean="0"/>
              <a:t>26/06/14</a:t>
            </a:fld>
            <a:endParaRPr lang="en-NZ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2450438" y="4875493"/>
            <a:ext cx="3133645" cy="1298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8695765" y="4875493"/>
            <a:ext cx="231284" cy="12982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2"/>
                </a:solidFill>
                <a:latin typeface="+mj-lt"/>
              </a:defRPr>
            </a:lvl1pPr>
          </a:lstStyle>
          <a:p>
            <a:fld id="{CC2341E0-2A5D-464C-855A-DD777202BE4C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20" name="Footer Placeholder 3"/>
          <p:cNvSpPr txBox="1">
            <a:spLocks/>
          </p:cNvSpPr>
          <p:nvPr userDrawn="1"/>
        </p:nvSpPr>
        <p:spPr>
          <a:xfrm>
            <a:off x="216077" y="4875493"/>
            <a:ext cx="1806398" cy="1298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New Zealand  </a:t>
            </a:r>
            <a:r>
              <a:rPr lang="en-NZ" dirty="0" err="1" smtClean="0"/>
              <a:t>eScience</a:t>
            </a:r>
            <a:r>
              <a:rPr lang="en-NZ" dirty="0" smtClean="0"/>
              <a:t>  Infrastructure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383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5" r:id="rId3"/>
    <p:sldLayoutId id="2147483672" r:id="rId4"/>
    <p:sldLayoutId id="2147483676" r:id="rId5"/>
    <p:sldLayoutId id="2147483662" r:id="rId6"/>
    <p:sldLayoutId id="2147483663" r:id="rId7"/>
    <p:sldLayoutId id="2147483664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•"/>
        <a:tabLst>
          <a:tab pos="1162050" algn="l"/>
        </a:tabLst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266700" algn="l" defTabSz="914400" rtl="0" eaLnBrk="1" latinLnBrk="0" hangingPunct="1">
        <a:lnSpc>
          <a:spcPts val="2400"/>
        </a:lnSpc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3" Type="http://schemas.openxmlformats.org/officeDocument/2006/relationships/image" Target="../media/image14.emf"/><Relationship Id="rId14" Type="http://schemas.openxmlformats.org/officeDocument/2006/relationships/image" Target="../media/image15.emf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png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95765" y="5443710"/>
            <a:ext cx="231284" cy="129828"/>
          </a:xfrm>
        </p:spPr>
        <p:txBody>
          <a:bodyPr/>
          <a:lstStyle/>
          <a:p>
            <a:fld id="{CC2341E0-2A5D-464C-855A-DD777202BE4C}" type="slidenum">
              <a:rPr lang="en-NZ" smtClean="0"/>
              <a:pPr/>
              <a:t>1</a:t>
            </a:fld>
            <a:endParaRPr lang="en-NZ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</a:rPr>
              <a:t>Growth &amp; development </a:t>
            </a:r>
            <a:br>
              <a:rPr lang="en-US" dirty="0">
                <a:latin typeface="Lato" panose="020F0502020204030203" pitchFamily="34" charset="0"/>
              </a:rPr>
            </a:br>
            <a:r>
              <a:rPr lang="en-US" dirty="0">
                <a:latin typeface="Lato" panose="020F0502020204030203" pitchFamily="34" charset="0"/>
              </a:rPr>
              <a:t>of future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97842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711758" y="4876006"/>
            <a:ext cx="216024" cy="126763"/>
          </a:xfrm>
        </p:spPr>
        <p:txBody>
          <a:bodyPr/>
          <a:lstStyle/>
          <a:p>
            <a:fld id="{DA169597-45FD-48FB-A612-024FC3ACB8EE}" type="slidenum">
              <a:rPr lang="en-NZ" smtClean="0"/>
              <a:pPr/>
              <a:t>10</a:t>
            </a:fld>
            <a:endParaRPr lang="en-NZ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5"/>
          <a:stretch/>
        </p:blipFill>
        <p:spPr bwMode="auto">
          <a:xfrm>
            <a:off x="392115" y="680133"/>
            <a:ext cx="8428036" cy="3728955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446A-5114-43CE-A8FE-ACA22F7481EC}" type="datetime1">
              <a:rPr lang="en-NZ" smtClean="0"/>
              <a:t>26/06/14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0420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711758" y="4876006"/>
            <a:ext cx="216024" cy="126763"/>
          </a:xfrm>
        </p:spPr>
        <p:txBody>
          <a:bodyPr/>
          <a:lstStyle/>
          <a:p>
            <a:fld id="{CC2341E0-2A5D-464C-855A-DD777202BE4C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err="1"/>
              <a:t>NeSI</a:t>
            </a:r>
            <a:r>
              <a:rPr lang="en-NZ" dirty="0"/>
              <a:t> HPC Platforms in 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5B9E3A6-ECBB-42E2-BA15-E7AC400DAAB8}" type="datetime1">
              <a:rPr lang="en-NZ" smtClean="0"/>
              <a:t>26/06/14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7537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95765" y="4875493"/>
            <a:ext cx="231284" cy="129828"/>
          </a:xfrm>
        </p:spPr>
        <p:txBody>
          <a:bodyPr/>
          <a:lstStyle/>
          <a:p>
            <a:fld id="{DA169597-45FD-48FB-A612-024FC3ACB8EE}" type="slidenum">
              <a:rPr lang="en-NZ" smtClean="0"/>
              <a:pPr/>
              <a:t>3</a:t>
            </a:fld>
            <a:endParaRPr lang="en-NZ" dirty="0"/>
          </a:p>
        </p:txBody>
      </p:sp>
      <p:pic>
        <p:nvPicPr>
          <p:cNvPr id="2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88" y="721321"/>
            <a:ext cx="1941504" cy="58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287" y="1841672"/>
            <a:ext cx="1365002" cy="47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498" y="1854243"/>
            <a:ext cx="1045386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146" y="2712350"/>
            <a:ext cx="696145" cy="722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483" y="2700412"/>
            <a:ext cx="1674690" cy="34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49" y="3240864"/>
            <a:ext cx="1676724" cy="374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5086" y="3961710"/>
            <a:ext cx="2356547" cy="3712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71" y="735548"/>
            <a:ext cx="1211122" cy="63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122" y="1650349"/>
            <a:ext cx="1029953" cy="85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747" y="756983"/>
            <a:ext cx="1811690" cy="51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99" y="2948039"/>
            <a:ext cx="1152634" cy="48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1" y="2948040"/>
            <a:ext cx="1376599" cy="58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122" y="3956149"/>
            <a:ext cx="1088441" cy="34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2" descr="logo_waikato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092" y="3877095"/>
            <a:ext cx="1557768" cy="50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3" descr="logo_cant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06" y="1812021"/>
            <a:ext cx="1099852" cy="70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50438" y="4875493"/>
            <a:ext cx="3133645" cy="129828"/>
          </a:xfrm>
        </p:spPr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E8C1-F58E-4E9E-B15B-8A6321BD46C2}" type="datetime1">
              <a:rPr lang="en-NZ" smtClean="0"/>
              <a:t>26/06/14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683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1138" y="1404939"/>
            <a:ext cx="6475412" cy="3022600"/>
          </a:xfrm>
        </p:spPr>
        <p:txBody>
          <a:bodyPr>
            <a:noAutofit/>
          </a:bodyPr>
          <a:lstStyle/>
          <a:p>
            <a:pPr defTabSz="447675">
              <a:buNone/>
            </a:pPr>
            <a:r>
              <a:rPr lang="en-NZ" b="1" dirty="0" err="1" smtClean="0"/>
              <a:t>iDataPlex</a:t>
            </a:r>
            <a:r>
              <a:rPr lang="en-NZ" b="1" dirty="0" smtClean="0"/>
              <a:t> </a:t>
            </a:r>
            <a:r>
              <a:rPr lang="en-NZ" b="1" dirty="0"/>
              <a:t>Intel processor Cluster (IBM), </a:t>
            </a:r>
            <a:r>
              <a:rPr lang="en-NZ" b="1" dirty="0" smtClean="0"/>
              <a:t/>
            </a:r>
            <a:br>
              <a:rPr lang="en-NZ" b="1" dirty="0" smtClean="0"/>
            </a:br>
            <a:r>
              <a:rPr lang="en-NZ" dirty="0" smtClean="0"/>
              <a:t>large node memory </a:t>
            </a:r>
            <a:r>
              <a:rPr lang="en-NZ" dirty="0"/>
              <a:t>+ exotic hardware </a:t>
            </a:r>
            <a:br>
              <a:rPr lang="en-NZ" dirty="0"/>
            </a:br>
            <a:r>
              <a:rPr lang="en-NZ" dirty="0" smtClean="0"/>
              <a:t>(</a:t>
            </a:r>
            <a:r>
              <a:rPr lang="en-NZ" dirty="0"/>
              <a:t>i.e. GPGPUs)</a:t>
            </a:r>
          </a:p>
          <a:p>
            <a:pPr lvl="1" defTabSz="447675"/>
            <a:r>
              <a:rPr lang="en-NZ" dirty="0"/>
              <a:t>Breadth and Capacity profiles</a:t>
            </a:r>
          </a:p>
          <a:p>
            <a:pPr lvl="1" defTabSz="447675">
              <a:spcBef>
                <a:spcPts val="600"/>
              </a:spcBef>
            </a:pPr>
            <a:r>
              <a:rPr lang="en-NZ" dirty="0"/>
              <a:t>Optimised for Embarrassingly Parallel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and </a:t>
            </a:r>
            <a:r>
              <a:rPr lang="en-NZ" dirty="0"/>
              <a:t>Highly Scalable </a:t>
            </a:r>
            <a:r>
              <a:rPr lang="en-NZ" dirty="0" smtClean="0"/>
              <a:t>problems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447675"/>
            <a:r>
              <a:rPr lang="en-NZ" dirty="0"/>
              <a:t>Pan, </a:t>
            </a:r>
            <a:r>
              <a:rPr lang="en-NZ" dirty="0" err="1"/>
              <a:t>NeSI</a:t>
            </a:r>
            <a:r>
              <a:rPr lang="en-NZ" dirty="0"/>
              <a:t> @ Auckland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9E6DB96-8045-4F16-B085-AD51FE3EDF10}" type="datetime1">
              <a:rPr lang="en-NZ" smtClean="0"/>
              <a:t>26/06/14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42877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/>
          <a:p>
            <a:pPr defTabSz="447675">
              <a:buNone/>
            </a:pPr>
            <a:r>
              <a:rPr lang="en-NZ" dirty="0" err="1">
                <a:latin typeface="+mj-lt"/>
              </a:rPr>
              <a:t>BlueGene</a:t>
            </a:r>
            <a:r>
              <a:rPr lang="en-NZ" dirty="0">
                <a:latin typeface="+mj-lt"/>
              </a:rPr>
              <a:t>/P Supercomputer (IBM)</a:t>
            </a:r>
          </a:p>
          <a:p>
            <a:pPr lvl="1" defTabSz="447675"/>
            <a:r>
              <a:rPr lang="en-NZ" dirty="0"/>
              <a:t>Capability &amp; Breadth </a:t>
            </a:r>
            <a:r>
              <a:rPr lang="en-NZ" dirty="0" smtClean="0"/>
              <a:t>profiles</a:t>
            </a:r>
          </a:p>
          <a:p>
            <a:pPr lvl="1" defTabSz="447675">
              <a:spcBef>
                <a:spcPts val="600"/>
              </a:spcBef>
            </a:pPr>
            <a:r>
              <a:rPr lang="en-NZ" dirty="0" smtClean="0"/>
              <a:t>Optimised </a:t>
            </a:r>
            <a:r>
              <a:rPr lang="en-NZ" dirty="0"/>
              <a:t>for Embarrassingly </a:t>
            </a:r>
            <a:endParaRPr lang="en-NZ" dirty="0" smtClean="0"/>
          </a:p>
          <a:p>
            <a:pPr lvl="1" defTabSz="447675">
              <a:spcBef>
                <a:spcPts val="600"/>
              </a:spcBef>
            </a:pPr>
            <a:r>
              <a:rPr lang="en-NZ" dirty="0" smtClean="0"/>
              <a:t>Parallel </a:t>
            </a:r>
            <a:r>
              <a:rPr lang="en-NZ" dirty="0"/>
              <a:t>&amp; Highly Scalable problems</a:t>
            </a:r>
          </a:p>
          <a:p>
            <a:pPr defTabSz="447675">
              <a:buNone/>
            </a:pPr>
            <a:r>
              <a:rPr lang="en-NZ" dirty="0">
                <a:latin typeface="+mj-lt"/>
              </a:rPr>
              <a:t>+ </a:t>
            </a:r>
            <a:r>
              <a:rPr lang="en-NZ" dirty="0" err="1">
                <a:latin typeface="+mj-lt"/>
              </a:rPr>
              <a:t>startup</a:t>
            </a:r>
            <a:r>
              <a:rPr lang="en-NZ" dirty="0">
                <a:latin typeface="+mj-lt"/>
              </a:rPr>
              <a:t> systems</a:t>
            </a:r>
          </a:p>
          <a:p>
            <a:pPr lvl="1" defTabSz="447675"/>
            <a:r>
              <a:rPr lang="en-NZ" sz="2000" dirty="0"/>
              <a:t>p755/POWER7 </a:t>
            </a:r>
            <a:r>
              <a:rPr lang="en-NZ" sz="2000" dirty="0" smtClean="0"/>
              <a:t>cluster</a:t>
            </a:r>
          </a:p>
          <a:p>
            <a:pPr lvl="1" defTabSz="447675">
              <a:spcBef>
                <a:spcPts val="600"/>
              </a:spcBef>
            </a:pPr>
            <a:r>
              <a:rPr lang="en-NZ" sz="2000" dirty="0" err="1" smtClean="0"/>
              <a:t>iDataPlex</a:t>
            </a:r>
            <a:r>
              <a:rPr lang="en-NZ" sz="2000" dirty="0" smtClean="0"/>
              <a:t> </a:t>
            </a:r>
            <a:r>
              <a:rPr lang="en-NZ" sz="2000" dirty="0"/>
              <a:t>Visualisation </a:t>
            </a:r>
            <a:r>
              <a:rPr lang="en-NZ" sz="2000" dirty="0" smtClean="0"/>
              <a:t>Cluster</a:t>
            </a:r>
            <a:endParaRPr lang="en-NZ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341E0-2A5D-464C-855A-DD777202BE4C}" type="slidenum">
              <a:rPr lang="en-NZ" smtClean="0"/>
              <a:pPr/>
              <a:t>5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defTabSz="447675"/>
            <a:r>
              <a:rPr lang="en-NZ" dirty="0"/>
              <a:t>Foster, </a:t>
            </a:r>
            <a:r>
              <a:rPr lang="en-NZ" dirty="0" err="1"/>
              <a:t>NeSI</a:t>
            </a:r>
            <a:r>
              <a:rPr lang="en-NZ" dirty="0"/>
              <a:t> @ Canterbury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" t="8111" r="4846" b="13299"/>
          <a:stretch/>
        </p:blipFill>
        <p:spPr bwMode="auto">
          <a:xfrm>
            <a:off x="5975349" y="1543052"/>
            <a:ext cx="2806700" cy="2806700"/>
          </a:xfrm>
          <a:prstGeom prst="ellipse">
            <a:avLst/>
          </a:prstGeom>
          <a:ln w="3175">
            <a:solidFill>
              <a:schemeClr val="tx2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6BC1DB-D995-495C-8014-CAFF9EF1EEB0}" type="datetime1">
              <a:rPr lang="en-NZ" smtClean="0"/>
              <a:t>26/06/14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4617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NZ" b="1" dirty="0">
                <a:latin typeface="+mj-lt"/>
              </a:rPr>
              <a:t>p575/POWER6 </a:t>
            </a:r>
            <a:r>
              <a:rPr lang="en-NZ" dirty="0" smtClean="0">
                <a:latin typeface="+mj-lt"/>
              </a:rPr>
              <a:t/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</a:rPr>
              <a:t>Supercomputer </a:t>
            </a:r>
            <a:r>
              <a:rPr lang="en-NZ" dirty="0">
                <a:latin typeface="+mj-lt"/>
              </a:rPr>
              <a:t>(IBM)</a:t>
            </a:r>
          </a:p>
          <a:p>
            <a:pPr marL="457146" lvl="1"/>
            <a:r>
              <a:rPr lang="en-NZ" dirty="0"/>
              <a:t>Capability profile</a:t>
            </a:r>
          </a:p>
          <a:p>
            <a:pPr marL="457146" lvl="1">
              <a:spcBef>
                <a:spcPts val="600"/>
              </a:spcBef>
            </a:pPr>
            <a:r>
              <a:rPr lang="en-NZ" dirty="0"/>
              <a:t>Optimised for tightly coupled (large) problems</a:t>
            </a:r>
          </a:p>
          <a:p>
            <a:pPr marL="457146" lvl="1">
              <a:spcBef>
                <a:spcPts val="600"/>
              </a:spcBef>
            </a:pPr>
            <a:r>
              <a:rPr lang="en-NZ" dirty="0"/>
              <a:t>Operational/production-RAS 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(</a:t>
            </a:r>
            <a:r>
              <a:rPr lang="en-NZ" dirty="0"/>
              <a:t>i.e. support levels</a:t>
            </a:r>
            <a:r>
              <a:rPr lang="en-NZ" dirty="0" smtClean="0"/>
              <a:t>)</a:t>
            </a:r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711758" y="4876006"/>
            <a:ext cx="216024" cy="126763"/>
          </a:xfrm>
        </p:spPr>
        <p:txBody>
          <a:bodyPr/>
          <a:lstStyle/>
          <a:p>
            <a:fld id="{CC2341E0-2A5D-464C-855A-DD777202BE4C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FitzRoy</a:t>
            </a:r>
            <a:r>
              <a:rPr lang="en-NZ" dirty="0"/>
              <a:t>, </a:t>
            </a:r>
            <a:r>
              <a:rPr lang="en-NZ" dirty="0" err="1"/>
              <a:t>NeSI</a:t>
            </a:r>
            <a:r>
              <a:rPr lang="en-NZ" dirty="0"/>
              <a:t> @ NIWA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5F933F2-CEB9-48C1-A752-B0BBBE9A4147}" type="datetime1">
              <a:rPr lang="en-NZ" smtClean="0"/>
              <a:t>26/06/14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0601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1" t="23367" r="1203" b="7111"/>
          <a:stretch/>
        </p:blipFill>
        <p:spPr bwMode="auto">
          <a:xfrm>
            <a:off x="2239964" y="0"/>
            <a:ext cx="6904036" cy="51435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1138" y="431800"/>
            <a:ext cx="1812528" cy="973138"/>
          </a:xfrm>
        </p:spPr>
        <p:txBody>
          <a:bodyPr/>
          <a:lstStyle/>
          <a:p>
            <a:r>
              <a:rPr lang="en-NZ" dirty="0" err="1"/>
              <a:t>FitzRoy</a:t>
            </a:r>
            <a:r>
              <a:rPr lang="en-NZ" dirty="0"/>
              <a:t>,</a:t>
            </a:r>
            <a:br>
              <a:rPr lang="en-NZ" dirty="0"/>
            </a:br>
            <a:r>
              <a:rPr lang="en-NZ" dirty="0" err="1"/>
              <a:t>NeSI</a:t>
            </a:r>
            <a:r>
              <a:rPr lang="en-NZ" dirty="0"/>
              <a:t> @ NIWA</a:t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95765" y="4875493"/>
            <a:ext cx="231284" cy="129828"/>
          </a:xfrm>
        </p:spPr>
        <p:txBody>
          <a:bodyPr/>
          <a:lstStyle/>
          <a:p>
            <a:fld id="{DA169597-45FD-48FB-A612-024FC3ACB8EE}" type="slidenum">
              <a:rPr lang="en-NZ" smtClean="0"/>
              <a:pPr/>
              <a:t>7</a:t>
            </a:fld>
            <a:endParaRPr lang="en-NZ" dirty="0"/>
          </a:p>
        </p:txBody>
      </p:sp>
      <p:sp>
        <p:nvSpPr>
          <p:cNvPr id="9" name="Oval 8"/>
          <p:cNvSpPr/>
          <p:nvPr/>
        </p:nvSpPr>
        <p:spPr>
          <a:xfrm>
            <a:off x="260748" y="2790825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400" dirty="0" smtClean="0">
                <a:solidFill>
                  <a:schemeClr val="accent2"/>
                </a:solidFill>
                <a:latin typeface="Lato Black" panose="020F0A02020204030203" pitchFamily="34" charset="0"/>
              </a:rPr>
              <a:t>P575/POWER6 SUPER</a:t>
            </a:r>
            <a:br>
              <a:rPr lang="en-NZ" sz="1400" dirty="0" smtClean="0">
                <a:solidFill>
                  <a:schemeClr val="accent2"/>
                </a:solidFill>
                <a:latin typeface="Lato Black" panose="020F0A02020204030203" pitchFamily="34" charset="0"/>
              </a:rPr>
            </a:br>
            <a:r>
              <a:rPr lang="en-NZ" sz="1400" dirty="0" smtClean="0">
                <a:solidFill>
                  <a:schemeClr val="accent2"/>
                </a:solidFill>
                <a:latin typeface="Lato Black" panose="020F0A02020204030203" pitchFamily="34" charset="0"/>
              </a:rPr>
              <a:t>COMPUTER</a:t>
            </a:r>
            <a:endParaRPr lang="en-US" sz="1400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554685" y="2790825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400" dirty="0">
                <a:solidFill>
                  <a:schemeClr val="accent2"/>
                </a:solidFill>
                <a:latin typeface="Lato Black" panose="020F0A02020204030203" pitchFamily="34" charset="0"/>
              </a:rPr>
              <a:t>CAPABILITY PROFILE</a:t>
            </a:r>
          </a:p>
        </p:txBody>
      </p:sp>
      <p:sp>
        <p:nvSpPr>
          <p:cNvPr id="14" name="Oval 13"/>
          <p:cNvSpPr/>
          <p:nvPr/>
        </p:nvSpPr>
        <p:spPr>
          <a:xfrm>
            <a:off x="4801394" y="2790825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400" dirty="0">
                <a:solidFill>
                  <a:schemeClr val="accent2"/>
                </a:solidFill>
                <a:latin typeface="Lato Black" panose="020F0A02020204030203" pitchFamily="34" charset="0"/>
              </a:rPr>
              <a:t>OPTIMISED FOR TIGHTLY COUPLED (LARGE) PROBLEMS</a:t>
            </a:r>
          </a:p>
        </p:txBody>
      </p:sp>
      <p:sp>
        <p:nvSpPr>
          <p:cNvPr id="15" name="Oval 14"/>
          <p:cNvSpPr/>
          <p:nvPr/>
        </p:nvSpPr>
        <p:spPr>
          <a:xfrm>
            <a:off x="7011194" y="2790825"/>
            <a:ext cx="1789906" cy="17899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NZ" sz="1400" dirty="0" smtClean="0">
                <a:solidFill>
                  <a:schemeClr val="accent2"/>
                </a:solidFill>
                <a:latin typeface="Lato Black" panose="020F0A02020204030203" pitchFamily="34" charset="0"/>
              </a:rPr>
              <a:t>OPERATIONA/</a:t>
            </a:r>
            <a:r>
              <a:rPr lang="en-NZ" sz="1400" spc="-80" dirty="0" smtClean="0">
                <a:solidFill>
                  <a:schemeClr val="accent2"/>
                </a:solidFill>
                <a:latin typeface="Lato Black" panose="020F0A02020204030203" pitchFamily="34" charset="0"/>
              </a:rPr>
              <a:t>PRODUCTION-RAS </a:t>
            </a:r>
            <a:r>
              <a:rPr lang="en-NZ" sz="1400" dirty="0" smtClean="0">
                <a:solidFill>
                  <a:schemeClr val="accent2"/>
                </a:solidFill>
                <a:latin typeface="Lato Black" panose="020F0A02020204030203" pitchFamily="34" charset="0"/>
              </a:rPr>
              <a:t> (</a:t>
            </a:r>
            <a:r>
              <a:rPr lang="en-NZ" sz="1400" dirty="0">
                <a:solidFill>
                  <a:schemeClr val="accent2"/>
                </a:solidFill>
                <a:latin typeface="Lato Black" panose="020F0A02020204030203" pitchFamily="34" charset="0"/>
              </a:rPr>
              <a:t>I.E. SUPPORT </a:t>
            </a:r>
            <a:r>
              <a:rPr lang="en-NZ" sz="1400" dirty="0" smtClean="0">
                <a:solidFill>
                  <a:schemeClr val="accent2"/>
                </a:solidFill>
                <a:latin typeface="Lato Black" panose="020F0A02020204030203" pitchFamily="34" charset="0"/>
              </a:rPr>
              <a:t>LEVELS)</a:t>
            </a:r>
            <a:endParaRPr lang="en-US" sz="1400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50438" y="4875493"/>
            <a:ext cx="3133645" cy="129828"/>
          </a:xfrm>
        </p:spPr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7E83-F55C-4561-AA69-E254FB93BE55}" type="datetime1">
              <a:rPr lang="en-NZ" smtClean="0"/>
              <a:t>26/06/14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341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711758" y="4876006"/>
            <a:ext cx="216024" cy="126763"/>
          </a:xfrm>
        </p:spPr>
        <p:txBody>
          <a:bodyPr/>
          <a:lstStyle/>
          <a:p>
            <a:fld id="{CC2341E0-2A5D-464C-855A-DD777202BE4C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2453337" y="3218436"/>
            <a:ext cx="6486456" cy="1115439"/>
          </a:xfrm>
        </p:spPr>
        <p:txBody>
          <a:bodyPr>
            <a:noAutofit/>
          </a:bodyPr>
          <a:lstStyle/>
          <a:p>
            <a:r>
              <a:rPr lang="en-NZ" dirty="0"/>
              <a:t>Supporting, growing &amp; developing capability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A2C9C32-2A66-40E3-BEA5-5D8998E77048}" type="datetime1">
              <a:rPr lang="en-NZ" smtClean="0"/>
              <a:t>26/06/14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648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1950" indent="-361950">
              <a:buFont typeface="+mj-lt"/>
              <a:buAutoNum type="arabicPeriod"/>
            </a:pPr>
            <a:r>
              <a:rPr lang="en-US" dirty="0"/>
              <a:t>Sponsorship required by research leaders</a:t>
            </a:r>
          </a:p>
          <a:p>
            <a:pPr marL="361950" indent="-361950">
              <a:buFont typeface="+mj-lt"/>
              <a:buAutoNum type="arabicPeriod"/>
            </a:pPr>
            <a:r>
              <a:rPr lang="en-US" dirty="0"/>
              <a:t>Deep engagement required with research communities</a:t>
            </a:r>
          </a:p>
          <a:p>
            <a:pPr marL="361950" indent="-361950">
              <a:buFont typeface="+mj-lt"/>
              <a:buAutoNum type="arabicPeriod"/>
            </a:pPr>
            <a:r>
              <a:rPr lang="en-US" dirty="0"/>
              <a:t>Long term planning required to reach alignment between research needs and future </a:t>
            </a:r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8711758" y="4876006"/>
            <a:ext cx="216024" cy="126763"/>
          </a:xfrm>
        </p:spPr>
        <p:txBody>
          <a:bodyPr/>
          <a:lstStyle/>
          <a:p>
            <a:fld id="{CC2341E0-2A5D-464C-855A-DD777202BE4C}" type="slidenum">
              <a:rPr lang="en-NZ" smtClean="0"/>
              <a:pPr/>
              <a:t>9</a:t>
            </a:fld>
            <a:endParaRPr lang="en-NZ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0" dirty="0"/>
              <a:t>Joint planning for future infrastructure and skills</a:t>
            </a:r>
            <a:endParaRPr lang="en-NZ" spc="-40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683125" y="1378744"/>
            <a:ext cx="4256088" cy="18216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42900" indent="-342900" algn="l" defTabSz="914400" rtl="0" eaLnBrk="1" latinLnBrk="0" hangingPunct="1">
              <a:lnSpc>
                <a:spcPts val="24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24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4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4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4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>
              <a:buFont typeface="+mj-lt"/>
              <a:buAutoNum type="arabicPeriod" startAt="4"/>
            </a:pPr>
            <a:r>
              <a:rPr lang="en-US" sz="2200" dirty="0" smtClean="0"/>
              <a:t>Ongoing collaboration required to ensure performance of </a:t>
            </a:r>
            <a:br>
              <a:rPr lang="en-US" sz="2200" dirty="0" smtClean="0"/>
            </a:br>
            <a:r>
              <a:rPr lang="en-US" sz="2200" dirty="0" smtClean="0"/>
              <a:t>infrastructure and translation </a:t>
            </a:r>
            <a:br>
              <a:rPr lang="en-US" sz="2200" dirty="0" smtClean="0"/>
            </a:br>
            <a:r>
              <a:rPr lang="en-US" sz="2200" dirty="0" smtClean="0"/>
              <a:t>of skills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916216" y="2666603"/>
            <a:ext cx="1789906" cy="178990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spc="-100" dirty="0" smtClean="0"/>
              <a:t>LET’S KEEP </a:t>
            </a:r>
            <a:r>
              <a:rPr lang="en-US" sz="2000" b="1" spc="-100" dirty="0" smtClean="0"/>
              <a:t>TALKING</a:t>
            </a:r>
            <a:endParaRPr lang="en-US" sz="2000" b="1" spc="-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NZ" smtClean="0"/>
              <a:t>Growth and  development of future capabilities</a:t>
            </a:r>
            <a:endParaRPr lang="en-NZ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625F73-3FD6-489E-92E3-D93534AF8707}" type="datetime1">
              <a:rPr lang="en-NZ" smtClean="0"/>
              <a:t>26/06/14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984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SI MASTER">
  <a:themeElements>
    <a:clrScheme name="NeSI">
      <a:dk1>
        <a:sysClr val="windowText" lastClr="000000"/>
      </a:dk1>
      <a:lt1>
        <a:sysClr val="window" lastClr="FFFFFF"/>
      </a:lt1>
      <a:dk2>
        <a:srgbClr val="515C66"/>
      </a:dk2>
      <a:lt2>
        <a:srgbClr val="A4AEB6"/>
      </a:lt2>
      <a:accent1>
        <a:srgbClr val="C7B0D3"/>
      </a:accent1>
      <a:accent2>
        <a:srgbClr val="C9445B"/>
      </a:accent2>
      <a:accent3>
        <a:srgbClr val="D88632"/>
      </a:accent3>
      <a:accent4>
        <a:srgbClr val="F3CF11"/>
      </a:accent4>
      <a:accent5>
        <a:srgbClr val="DBDA22"/>
      </a:accent5>
      <a:accent6>
        <a:srgbClr val="69B1E5"/>
      </a:accent6>
      <a:hlink>
        <a:srgbClr val="C9445B"/>
      </a:hlink>
      <a:folHlink>
        <a:srgbClr val="C9445B"/>
      </a:folHlink>
    </a:clrScheme>
    <a:fontScheme name="NeSI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218</Words>
  <Application>Microsoft Macintosh PowerPoint</Application>
  <PresentationFormat>On-screen Show (16:9)</PresentationFormat>
  <Paragraphs>67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 Light</vt:lpstr>
      <vt:lpstr>Calibri</vt:lpstr>
      <vt:lpstr>Lato</vt:lpstr>
      <vt:lpstr>Lato Black</vt:lpstr>
      <vt:lpstr>NeSI MASTER</vt:lpstr>
      <vt:lpstr>Growth &amp; development  of future capabilities</vt:lpstr>
      <vt:lpstr>PowerPoint Presentation</vt:lpstr>
      <vt:lpstr>Customers</vt:lpstr>
      <vt:lpstr>Pan, NeSI @ Auckland</vt:lpstr>
      <vt:lpstr>Foster, NeSI @ Canterbury</vt:lpstr>
      <vt:lpstr>FitzRoy, NeSI @ NIWA</vt:lpstr>
      <vt:lpstr>FitzRoy, NeSI @ NIWA  </vt:lpstr>
      <vt:lpstr>PowerPoint Presentation</vt:lpstr>
      <vt:lpstr>Joint planning for future infrastructure and skills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Admin5</dc:creator>
  <cp:lastModifiedBy>Nick Jones</cp:lastModifiedBy>
  <cp:revision>63</cp:revision>
  <dcterms:created xsi:type="dcterms:W3CDTF">2014-06-16T02:17:23Z</dcterms:created>
  <dcterms:modified xsi:type="dcterms:W3CDTF">2014-06-26T04:26:54Z</dcterms:modified>
</cp:coreProperties>
</file>