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6" r:id="rId4"/>
    <p:sldId id="268" r:id="rId5"/>
    <p:sldId id="271" r:id="rId6"/>
    <p:sldId id="267" r:id="rId7"/>
    <p:sldId id="269" r:id="rId8"/>
    <p:sldId id="27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6">
          <p15:clr>
            <a:srgbClr val="A4A3A4"/>
          </p15:clr>
        </p15:guide>
        <p15:guide id="2" orient="horz" pos="667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142">
          <p15:clr>
            <a:srgbClr val="A4A3A4"/>
          </p15:clr>
        </p15:guide>
        <p15:guide id="5" orient="horz" pos="885">
          <p15:clr>
            <a:srgbClr val="A4A3A4"/>
          </p15:clr>
        </p15:guide>
        <p15:guide id="6" orient="horz" pos="272">
          <p15:clr>
            <a:srgbClr val="A4A3A4"/>
          </p15:clr>
        </p15:guide>
        <p15:guide id="7" orient="horz" pos="2907">
          <p15:clr>
            <a:srgbClr val="A4A3A4"/>
          </p15:clr>
        </p15:guide>
        <p15:guide id="8" pos="2950">
          <p15:clr>
            <a:srgbClr val="A4A3A4"/>
          </p15:clr>
        </p15:guide>
        <p15:guide id="9" pos="5631">
          <p15:clr>
            <a:srgbClr val="A4A3A4"/>
          </p15:clr>
        </p15:guide>
        <p15:guide id="10" pos="4357">
          <p15:clr>
            <a:srgbClr val="A4A3A4"/>
          </p15:clr>
        </p15:guide>
        <p15:guide id="11" pos="1411">
          <p15:clr>
            <a:srgbClr val="A4A3A4"/>
          </p15:clr>
        </p15:guide>
        <p15:guide id="12" pos="133">
          <p15:clr>
            <a:srgbClr val="A4A3A4"/>
          </p15:clr>
        </p15:guide>
        <p15:guide id="13" pos="1274">
          <p15:clr>
            <a:srgbClr val="A4A3A4"/>
          </p15:clr>
        </p15:guide>
        <p15:guide id="14" pos="2109">
          <p15:clr>
            <a:srgbClr val="A4A3A4"/>
          </p15:clr>
        </p15:guide>
        <p15:guide id="15" pos="2258">
          <p15:clr>
            <a:srgbClr val="A4A3A4"/>
          </p15:clr>
        </p15:guide>
        <p15:guide id="16" pos="2814">
          <p15:clr>
            <a:srgbClr val="A4A3A4"/>
          </p15:clr>
        </p15:guide>
        <p15:guide id="17" pos="3656">
          <p15:clr>
            <a:srgbClr val="A4A3A4"/>
          </p15:clr>
        </p15:guide>
        <p15:guide id="18" pos="4212">
          <p15:clr>
            <a:srgbClr val="A4A3A4"/>
          </p15:clr>
        </p15:guide>
        <p15:guide id="19" pos="4926">
          <p15:clr>
            <a:srgbClr val="A4A3A4"/>
          </p15:clr>
        </p15:guide>
        <p15:guide id="20" pos="5064">
          <p15:clr>
            <a:srgbClr val="A4A3A4"/>
          </p15:clr>
        </p15:guide>
        <p15:guide id="21" pos="3520">
          <p15:clr>
            <a:srgbClr val="A4A3A4"/>
          </p15:clr>
        </p15:guide>
        <p15:guide id="22" pos="15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1" autoAdjust="0"/>
  </p:normalViewPr>
  <p:slideViewPr>
    <p:cSldViewPr snapToGrid="0" showGuides="1">
      <p:cViewPr varScale="1">
        <p:scale>
          <a:sx n="82" d="100"/>
          <a:sy n="82" d="100"/>
        </p:scale>
        <p:origin x="82" y="250"/>
      </p:cViewPr>
      <p:guideLst>
        <p:guide orient="horz" pos="3026"/>
        <p:guide orient="horz" pos="667"/>
        <p:guide orient="horz" pos="1620"/>
        <p:guide orient="horz" pos="142"/>
        <p:guide orient="horz" pos="885"/>
        <p:guide orient="horz" pos="272"/>
        <p:guide orient="horz" pos="2907"/>
        <p:guide pos="2950"/>
        <p:guide pos="5631"/>
        <p:guide pos="4357"/>
        <p:guide pos="1411"/>
        <p:guide pos="133"/>
        <p:guide pos="1274"/>
        <p:guide pos="2109"/>
        <p:guide pos="2258"/>
        <p:guide pos="2814"/>
        <p:guide pos="3656"/>
        <p:guide pos="4212"/>
        <p:guide pos="4926"/>
        <p:guide pos="5064"/>
        <p:guide pos="352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FE22D-5DFE-43A1-A71B-B1F754D8911E}" type="datetimeFigureOut">
              <a:rPr lang="en-NZ" smtClean="0"/>
              <a:t>20/05/2016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EFC-E5D0-4D5D-AD0C-85E7A0EAD9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7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F217E-D340-40A1-9E22-8746B5AD3DC8}" type="datetimeFigureOut">
              <a:rPr lang="en-NZ" smtClean="0"/>
              <a:t>20/05/2016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6B89-44B6-4BF9-8F43-9DCACC136F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354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20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673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498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988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083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359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52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220663" y="3120515"/>
            <a:ext cx="1835056" cy="86253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111125" y="4803774"/>
            <a:ext cx="903287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64"/>
            <a:ext cx="9144000" cy="6743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466590"/>
            <a:ext cx="9144000" cy="674370"/>
          </a:xfrm>
          <a:prstGeom prst="rect">
            <a:avLst/>
          </a:prstGeom>
        </p:spPr>
      </p:pic>
      <p:sp>
        <p:nvSpPr>
          <p:cNvPr id="83" name="Rectangle 82"/>
          <p:cNvSpPr/>
          <p:nvPr userDrawn="1"/>
        </p:nvSpPr>
        <p:spPr>
          <a:xfrm>
            <a:off x="2459037" y="3942873"/>
            <a:ext cx="36400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38" y="2844692"/>
            <a:ext cx="6523037" cy="1100261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6014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1702A-3AAF-48B8-80F6-9E8C08FF3463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633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5CB252-C2B3-494B-8D8B-6A9C5489989C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95A2A2-F0BA-4AC2-B2E5-A5B8CDBECBE6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03E98-EB8C-4B56-BDEA-1755091E897C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37" y="1404939"/>
            <a:ext cx="7608887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4876006"/>
            <a:ext cx="216024" cy="126763"/>
          </a:xfrm>
          <a:prstGeom prst="rect">
            <a:avLst/>
          </a:prstGeom>
        </p:spPr>
        <p:txBody>
          <a:bodyPr/>
          <a:lstStyle>
            <a:lvl1pPr>
              <a:defRPr sz="850"/>
            </a:lvl1pPr>
          </a:lstStyle>
          <a:p>
            <a:fld id="{DA169597-45FD-48FB-A612-024FC3ACB8EE}" type="slidenum">
              <a:rPr lang="en-NZ" smtClean="0"/>
              <a:pPr/>
              <a:t>‹#›</a:t>
            </a:fld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480612"/>
            <a:ext cx="6694961" cy="33657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5F0F70-7599-4263-B874-6725929C0292}" type="datetime1">
              <a:rPr lang="en-NZ" smtClean="0"/>
              <a:t>20/05/2016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480612"/>
            <a:ext cx="6726618" cy="57825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75716A2-C553-477B-96FF-F259BE12D612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E81-E1E7-419D-AA26-4A46000385F6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16688" y="4772614"/>
            <a:ext cx="9117786" cy="10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 flipV="1">
            <a:off x="16688" y="157625"/>
            <a:ext cx="9117786" cy="10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b="21245"/>
          <a:stretch/>
        </p:blipFill>
        <p:spPr>
          <a:xfrm>
            <a:off x="205436" y="4293052"/>
            <a:ext cx="8938563" cy="5311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5" y="56821"/>
            <a:ext cx="8929039" cy="6743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8F1-D9F9-4A4E-A8F6-997289EFADD8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19100"/>
            <a:ext cx="1812528" cy="4008439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1F0D-7B3E-4960-B4DB-1330ECC3574F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66C-E806-433F-8035-CD21FD043EBF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B99E-8BDA-40C0-B9F8-3DCF4A292351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6C68-8BCD-4B1C-B193-72B304D438A4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0" y="423368"/>
            <a:ext cx="7603897" cy="62706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404938"/>
            <a:ext cx="7603728" cy="320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8027988" y="4875493"/>
            <a:ext cx="609600" cy="1298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2"/>
                </a:solidFill>
                <a:latin typeface="+mj-lt"/>
              </a:defRPr>
            </a:lvl1pPr>
          </a:lstStyle>
          <a:p>
            <a:fld id="{02507A83-22A3-4B8C-A525-104CB21411C0}" type="datetime1">
              <a:rPr lang="en-NZ" smtClean="0"/>
              <a:t>20/05/2016</a:t>
            </a:fld>
            <a:endParaRPr lang="en-NZ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2450438" y="4875493"/>
            <a:ext cx="3133645" cy="1298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695765" y="4875493"/>
            <a:ext cx="231284" cy="12982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2"/>
                </a:solidFill>
                <a:latin typeface="+mj-lt"/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2" r:id="rId4"/>
    <p:sldLayoutId id="2147483676" r:id="rId5"/>
    <p:sldLayoutId id="2147483662" r:id="rId6"/>
    <p:sldLayoutId id="2147483663" r:id="rId7"/>
    <p:sldLayoutId id="214748366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er.Pletzer@nesi.org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95765" y="5443710"/>
            <a:ext cx="231284" cy="129828"/>
          </a:xfrm>
        </p:spPr>
        <p:txBody>
          <a:bodyPr/>
          <a:lstStyle/>
          <a:p>
            <a:fld id="{CC2341E0-2A5D-464C-855A-DD777202BE4C}" type="slidenum">
              <a:rPr lang="en-NZ" smtClean="0"/>
              <a:pPr/>
              <a:t>1</a:t>
            </a:fld>
            <a:endParaRPr lang="en-N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3819" y="353283"/>
            <a:ext cx="6523037" cy="1100261"/>
          </a:xfrm>
        </p:spPr>
        <p:txBody>
          <a:bodyPr/>
          <a:lstStyle/>
          <a:p>
            <a:r>
              <a:rPr lang="en-US" dirty="0" smtClean="0">
                <a:latin typeface="Lato" panose="020F0502020204030203" pitchFamily="34" charset="0"/>
              </a:rPr>
              <a:t>Build</a:t>
            </a:r>
            <a:r>
              <a:rPr lang="en-US" dirty="0">
                <a:latin typeface="Lato" panose="020F0502020204030203" pitchFamily="34" charset="0"/>
              </a:rPr>
              <a:t> </a:t>
            </a:r>
            <a:r>
              <a:rPr lang="en-US" dirty="0" smtClean="0">
                <a:latin typeface="Lato" panose="020F0502020204030203" pitchFamily="34" charset="0"/>
              </a:rPr>
              <a:t>enhancements for </a:t>
            </a:r>
            <a:r>
              <a:rPr lang="en-US" dirty="0" smtClean="0">
                <a:latin typeface="Lato" panose="020F0502020204030203" pitchFamily="34" charset="0"/>
              </a:rPr>
              <a:t>EMOD3D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7304" y="2663687"/>
            <a:ext cx="3355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Alex Pletzer </a:t>
            </a:r>
          </a:p>
          <a:p>
            <a:pPr algn="ctr"/>
            <a:r>
              <a:rPr lang="en-NZ" dirty="0" smtClean="0">
                <a:hlinkClick r:id="rId3"/>
              </a:rPr>
              <a:t>Alexander.Pletzer@nesi.org.nz</a:t>
            </a:r>
            <a:endParaRPr lang="en-NZ" dirty="0" smtClean="0"/>
          </a:p>
          <a:p>
            <a:pPr algn="ctr"/>
            <a:r>
              <a:rPr lang="en-NZ" dirty="0" smtClean="0"/>
              <a:t>May 23 2016</a:t>
            </a:r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84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7094" y="1173026"/>
            <a:ext cx="8091349" cy="3022600"/>
          </a:xfrm>
        </p:spPr>
        <p:txBody>
          <a:bodyPr>
            <a:noAutofit/>
          </a:bodyPr>
          <a:lstStyle/>
          <a:p>
            <a:pPr marL="3429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dirty="0" smtClean="0"/>
              <a:t>Can still use </a:t>
            </a:r>
            <a:r>
              <a:rPr lang="en-NZ" sz="1600" dirty="0" err="1" smtClean="0"/>
              <a:t>Makefiles</a:t>
            </a:r>
            <a:r>
              <a:rPr lang="en-NZ" sz="1600" dirty="0" smtClean="0"/>
              <a:t> if desired (nothing removed)</a:t>
            </a:r>
          </a:p>
          <a:p>
            <a:pPr marL="3429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dirty="0" smtClean="0"/>
              <a:t>Advantages of </a:t>
            </a:r>
            <a:r>
              <a:rPr lang="en-NZ" sz="1600" dirty="0" err="1" smtClean="0"/>
              <a:t>CMake</a:t>
            </a:r>
            <a:endParaRPr lang="en-NZ" sz="1600" dirty="0" smtClean="0"/>
          </a:p>
          <a:p>
            <a:pPr marL="790575" lvl="1" indent="-342900" defTabSz="4476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dirty="0" smtClean="0"/>
              <a:t>Easier to maintain (CMakeLists.txt files are shorter than </a:t>
            </a:r>
            <a:r>
              <a:rPr lang="en-NZ" sz="1600" dirty="0" err="1" smtClean="0"/>
              <a:t>Makefiles</a:t>
            </a:r>
            <a:r>
              <a:rPr lang="en-NZ" sz="1600" dirty="0" smtClean="0"/>
              <a:t>)</a:t>
            </a:r>
          </a:p>
          <a:p>
            <a:pPr marL="790575" lvl="1" indent="-342900" defTabSz="4476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dirty="0" smtClean="0"/>
              <a:t>Stores configuration (can </a:t>
            </a:r>
            <a:r>
              <a:rPr lang="en-NZ" sz="1600" smtClean="0"/>
              <a:t>refine settings </a:t>
            </a:r>
            <a:r>
              <a:rPr lang="en-NZ" sz="1600" dirty="0" smtClean="0"/>
              <a:t>if desired)</a:t>
            </a:r>
          </a:p>
          <a:p>
            <a:pPr marL="790575" lvl="1" indent="-342900" defTabSz="4476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dirty="0" smtClean="0"/>
              <a:t>Ensures consistent compilers and flags across executables</a:t>
            </a:r>
          </a:p>
          <a:p>
            <a:pPr marL="790575" lvl="1" indent="-342900" defTabSz="4476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dirty="0" smtClean="0"/>
              <a:t>Integrates with unit testing</a:t>
            </a:r>
          </a:p>
          <a:p>
            <a:pPr marL="790575" lvl="1" indent="-342900" defTabSz="4476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b="1" dirty="0" smtClean="0">
                <a:solidFill>
                  <a:srgbClr val="00B050"/>
                </a:solidFill>
              </a:rPr>
              <a:t>Can build out of source (e.g. Debug/Release using the same source)</a:t>
            </a:r>
          </a:p>
          <a:p>
            <a:pPr marL="790575" lvl="1" indent="-342900" defTabSz="447675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342900" indent="-342900" defTabSz="447675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342900" indent="-342900" defTabSz="447675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342900" indent="-342900" defTabSz="447675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/>
              <a:t>U</a:t>
            </a:r>
            <a:r>
              <a:rPr lang="en-NZ" dirty="0" smtClean="0"/>
              <a:t>sing </a:t>
            </a:r>
            <a:r>
              <a:rPr lang="en-NZ" dirty="0" err="1" smtClean="0"/>
              <a:t>CMake</a:t>
            </a:r>
            <a:r>
              <a:rPr lang="en-NZ" dirty="0" smtClean="0"/>
              <a:t> to compile</a:t>
            </a:r>
            <a:endParaRPr lang="en-NZ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E6DB96-8045-4F16-B085-AD51FE3EDF10}" type="datetime1">
              <a:rPr lang="en-NZ" smtClean="0"/>
              <a:t>20/05/2016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28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7094" y="1173026"/>
            <a:ext cx="8091349" cy="3022600"/>
          </a:xfrm>
        </p:spPr>
        <p:txBody>
          <a:bodyPr>
            <a:noAutofit/>
          </a:bodyPr>
          <a:lstStyle/>
          <a:p>
            <a:pPr lvl="1" indent="0" defTabSz="447675">
              <a:buNone/>
            </a:pP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module load </a:t>
            </a:r>
            <a:r>
              <a:rPr lang="en-NZ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 defTabSz="447675">
              <a:buNone/>
            </a:pP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NZ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cd build</a:t>
            </a:r>
          </a:p>
          <a:p>
            <a:pPr lvl="1" indent="0" defTabSz="447675">
              <a:buNone/>
            </a:pP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</a:p>
          <a:p>
            <a:pPr lvl="1" indent="0" defTabSz="447675">
              <a:buNone/>
            </a:pPr>
            <a:r>
              <a:rPr lang="en-NZ" dirty="0" smtClean="0"/>
              <a:t>Will choose automatically </a:t>
            </a:r>
            <a:r>
              <a:rPr lang="en-NZ" dirty="0" smtClean="0"/>
              <a:t>optimization </a:t>
            </a:r>
            <a:r>
              <a:rPr lang="en-NZ" dirty="0"/>
              <a:t>flags 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“-O3 -</a:t>
            </a:r>
            <a:r>
              <a:rPr lang="en-NZ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qstrict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NZ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qmaxmem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=-1 -</a:t>
            </a:r>
            <a:r>
              <a:rPr lang="en-NZ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qtune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=pwr6 -</a:t>
            </a:r>
            <a:r>
              <a:rPr lang="en-NZ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qarch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=pwr6 -</a:t>
            </a:r>
            <a:r>
              <a:rPr lang="en-NZ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qcache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=auto -</a:t>
            </a:r>
            <a:r>
              <a:rPr lang="en-NZ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qhot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NZ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qsimd</a:t>
            </a:r>
            <a:r>
              <a:rPr lang="en-NZ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NZ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qipa</a:t>
            </a:r>
            <a:r>
              <a:rPr lang="en-NZ" dirty="0" smtClean="0"/>
              <a:t>”</a:t>
            </a:r>
            <a:endParaRPr lang="en-NZ" dirty="0" smtClean="0"/>
          </a:p>
          <a:p>
            <a:pPr marL="342900" indent="-342900" defTabSz="447675">
              <a:buFont typeface="Arial" panose="020B0604020202020204" pitchFamily="34" charset="0"/>
              <a:buChar char="•"/>
            </a:pPr>
            <a:r>
              <a:rPr lang="en-NZ" dirty="0" smtClean="0"/>
              <a:t>Same commands on Linux. </a:t>
            </a:r>
            <a:endParaRPr lang="en-NZ" dirty="0" smtClean="0"/>
          </a:p>
          <a:p>
            <a:pPr marL="342900" indent="-342900" defTabSz="447675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342900" indent="-342900" defTabSz="447675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 smtClean="0"/>
              <a:t>Compiling EMOD3D on Fitzroy</a:t>
            </a:r>
            <a:endParaRPr lang="en-NZ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E6DB96-8045-4F16-B085-AD51FE3EDF10}" type="datetime1">
              <a:rPr lang="en-NZ" smtClean="0"/>
              <a:t>20/05/2016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1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7094" y="1695540"/>
            <a:ext cx="8091349" cy="3022600"/>
          </a:xfrm>
        </p:spPr>
        <p:txBody>
          <a:bodyPr>
            <a:noAutofit/>
          </a:bodyPr>
          <a:lstStyle/>
          <a:p>
            <a:pPr marL="342900" indent="-342900" defTabSz="447675">
              <a:buFont typeface="Arial" panose="020B0604020202020204" pitchFamily="34" charset="0"/>
              <a:buChar char="•"/>
            </a:pPr>
            <a:r>
              <a:rPr lang="en-NZ" dirty="0" smtClean="0"/>
              <a:t>Dec26 simulation 32 procs (58min on BG/P):</a:t>
            </a:r>
          </a:p>
          <a:p>
            <a:pPr marL="790575" lvl="1" indent="-342900" defTabSz="447675">
              <a:buFont typeface="Arial" panose="020B0604020202020204" pitchFamily="34" charset="0"/>
              <a:buChar char="•"/>
            </a:pPr>
            <a:r>
              <a:rPr lang="en-NZ" dirty="0" smtClean="0"/>
              <a:t>Default: </a:t>
            </a:r>
            <a:r>
              <a:rPr lang="en-NZ" dirty="0" smtClean="0">
                <a:solidFill>
                  <a:srgbClr val="FF0000"/>
                </a:solidFill>
              </a:rPr>
              <a:t>7m26s</a:t>
            </a:r>
          </a:p>
          <a:p>
            <a:pPr marL="790575" lvl="1" indent="-342900" defTabSz="447675">
              <a:buFont typeface="Arial" panose="020B0604020202020204" pitchFamily="34" charset="0"/>
              <a:buChar char="•"/>
            </a:pPr>
            <a:r>
              <a:rPr lang="en-NZ" dirty="0" smtClean="0"/>
              <a:t>Aggressive: </a:t>
            </a:r>
            <a:r>
              <a:rPr lang="en-NZ" dirty="0" smtClean="0">
                <a:solidFill>
                  <a:srgbClr val="00B050"/>
                </a:solidFill>
              </a:rPr>
              <a:t>6m56s</a:t>
            </a:r>
            <a:r>
              <a:rPr lang="en-NZ" dirty="0" smtClean="0"/>
              <a:t> </a:t>
            </a:r>
            <a:endParaRPr lang="en-NZ" dirty="0" smtClean="0"/>
          </a:p>
          <a:p>
            <a:pPr marL="342900" indent="-342900" defTabSz="447675">
              <a:buFont typeface="Arial" panose="020B0604020202020204" pitchFamily="34" charset="0"/>
              <a:buChar char="•"/>
            </a:pPr>
            <a:r>
              <a:rPr lang="en-NZ" dirty="0" smtClean="0"/>
              <a:t>LPSim-2010Sept4_v1_Cantv1_64-h0.100_v3.04_Test runs in 107m31s</a:t>
            </a:r>
          </a:p>
          <a:p>
            <a:pPr marL="790575" lvl="1" indent="-342900" defTabSz="447675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rgbClr val="00B050"/>
                </a:solidFill>
              </a:rPr>
              <a:t>8x faster</a:t>
            </a:r>
            <a:r>
              <a:rPr lang="en-NZ" dirty="0" smtClean="0"/>
              <a:t> on Fitzroy compared to BG/P (same proc count)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 smtClean="0"/>
              <a:t>25% performance improvement through careful</a:t>
            </a:r>
            <a:br>
              <a:rPr lang="en-NZ" dirty="0" smtClean="0"/>
            </a:br>
            <a:r>
              <a:rPr lang="en-NZ" dirty="0" smtClean="0"/>
              <a:t>choice of compiler options on Fitzroy</a:t>
            </a:r>
            <a:endParaRPr lang="en-NZ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E6DB96-8045-4F16-B085-AD51FE3EDF10}" type="datetime1">
              <a:rPr lang="en-NZ" smtClean="0"/>
              <a:t>20/05/2016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69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64" y="1060450"/>
            <a:ext cx="5502559" cy="3022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 smtClean="0"/>
              <a:t>40% parallel efficiency in 1-32 proc range </a:t>
            </a:r>
            <a:endParaRPr lang="en-NZ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E6DB96-8045-4F16-B085-AD51FE3EDF10}" type="datetime1">
              <a:rPr lang="en-NZ" smtClean="0"/>
              <a:t>20/05/2016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33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7094" y="1695540"/>
            <a:ext cx="8091349" cy="3022600"/>
          </a:xfrm>
        </p:spPr>
        <p:txBody>
          <a:bodyPr>
            <a:noAutofit/>
          </a:bodyPr>
          <a:lstStyle/>
          <a:p>
            <a:pPr defTabSz="447675"/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module load tau</a:t>
            </a:r>
          </a:p>
          <a:p>
            <a:pPr defTabSz="447675"/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NZ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TAU_MAKEFILE=$TAU_MAKEFILE ..</a:t>
            </a:r>
          </a:p>
          <a:p>
            <a:pPr defTabSz="447675"/>
            <a:r>
              <a:rPr lang="en-NZ" dirty="0" smtClean="0"/>
              <a:t>The TAU compilers will be used to build EMOD3D. These will insert calls to instrumentation libraries. Run your experiments as you would normally. The run will spit out </a:t>
            </a:r>
            <a:r>
              <a:rPr lang="en-NZ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profile.X.Y</a:t>
            </a:r>
            <a:r>
              <a:rPr lang="en-NZ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en-NZ" dirty="0" smtClean="0"/>
              <a:t> files where X is the MPI rank and Y the </a:t>
            </a:r>
            <a:r>
              <a:rPr lang="en-NZ" dirty="0" err="1" smtClean="0"/>
              <a:t>OpenMP</a:t>
            </a:r>
            <a:r>
              <a:rPr lang="en-NZ" dirty="0" smtClean="0"/>
              <a:t> thread ID.</a:t>
            </a:r>
          </a:p>
          <a:p>
            <a:pPr defTabSz="447675"/>
            <a:r>
              <a:rPr lang="en-NZ" dirty="0" smtClean="0"/>
              <a:t>Use either </a:t>
            </a:r>
            <a:r>
              <a:rPr lang="en-NZ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pprof</a:t>
            </a:r>
            <a:r>
              <a:rPr lang="en-NZ" dirty="0" smtClean="0"/>
              <a:t> or </a:t>
            </a:r>
            <a:r>
              <a:rPr lang="en-NZ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paraprof</a:t>
            </a:r>
            <a:r>
              <a:rPr lang="en-NZ" dirty="0" smtClean="0"/>
              <a:t> to analyse the results.</a:t>
            </a:r>
            <a:endParaRPr lang="en-NZ" dirty="0"/>
          </a:p>
          <a:p>
            <a:pPr defTabSz="447675"/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 smtClean="0"/>
              <a:t>Building with TAU instrumentation enabled</a:t>
            </a:r>
            <a:endParaRPr lang="en-NZ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E6DB96-8045-4F16-B085-AD51FE3EDF10}" type="datetime1">
              <a:rPr lang="en-NZ" smtClean="0"/>
              <a:t>20/05/2016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832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 smtClean="0"/>
              <a:t>Most time is spent in tsteppP3 and tstepvP3</a:t>
            </a:r>
            <a:endParaRPr lang="en-NZ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E6DB96-8045-4F16-B085-AD51FE3EDF10}" type="datetime1">
              <a:rPr lang="en-NZ" smtClean="0"/>
              <a:t>20/05/2016</a:t>
            </a:fld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7" y="1035697"/>
            <a:ext cx="7786144" cy="74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 smtClean="0"/>
              <a:t>Some processes work harder than others</a:t>
            </a:r>
            <a:endParaRPr lang="en-NZ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E6DB96-8045-4F16-B085-AD51FE3EDF10}" type="datetime1">
              <a:rPr lang="en-NZ" smtClean="0"/>
              <a:t>20/05/2016</a:t>
            </a:fld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58" y="979715"/>
            <a:ext cx="7016960" cy="51435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6764104" y="3060441"/>
            <a:ext cx="45719" cy="4292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8394" y="3144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Heavy load</a:t>
            </a:r>
            <a:endParaRPr lang="en-NZ" dirty="0"/>
          </a:p>
        </p:txBody>
      </p:sp>
      <p:sp>
        <p:nvSpPr>
          <p:cNvPr id="10" name="Right Brace 9"/>
          <p:cNvSpPr/>
          <p:nvPr/>
        </p:nvSpPr>
        <p:spPr>
          <a:xfrm flipH="1">
            <a:off x="6764104" y="2491273"/>
            <a:ext cx="45719" cy="4012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7052282" y="252315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Light load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146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320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 Light</vt:lpstr>
      <vt:lpstr>Arial</vt:lpstr>
      <vt:lpstr>Courier New</vt:lpstr>
      <vt:lpstr>Lato</vt:lpstr>
      <vt:lpstr>Calibri</vt:lpstr>
      <vt:lpstr>NeSI MASTER</vt:lpstr>
      <vt:lpstr>Build enhancements for EMOD3D</vt:lpstr>
      <vt:lpstr>Using CMake to compile</vt:lpstr>
      <vt:lpstr>Compiling EMOD3D on Fitzroy</vt:lpstr>
      <vt:lpstr>25% performance improvement through careful choice of compiler options on Fitzroy</vt:lpstr>
      <vt:lpstr>40% parallel efficiency in 1-32 proc range </vt:lpstr>
      <vt:lpstr>Building with TAU instrumentation enabled</vt:lpstr>
      <vt:lpstr>Most time is spent in tsteppP3 and tstepvP3</vt:lpstr>
      <vt:lpstr>Some processes work harder than others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Admin5</dc:creator>
  <cp:lastModifiedBy>Alexander Pletzer</cp:lastModifiedBy>
  <cp:revision>86</cp:revision>
  <dcterms:created xsi:type="dcterms:W3CDTF">2014-06-16T02:17:23Z</dcterms:created>
  <dcterms:modified xsi:type="dcterms:W3CDTF">2016-05-20T00:22:34Z</dcterms:modified>
</cp:coreProperties>
</file>