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1.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2.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3.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61" r:id="rId3"/>
    <p:sldId id="259" r:id="rId4"/>
    <p:sldId id="260" r:id="rId5"/>
    <p:sldId id="262" r:id="rId6"/>
    <p:sldId id="265" r:id="rId7"/>
    <p:sldId id="263" r:id="rId8"/>
    <p:sldId id="264" r:id="rId9"/>
    <p:sldId id="266" r:id="rId10"/>
    <p:sldId id="267" r:id="rId11"/>
    <p:sldId id="269" r:id="rId12"/>
    <p:sldId id="270" r:id="rId13"/>
    <p:sldId id="271" r:id="rId14"/>
    <p:sldId id="272" r:id="rId15"/>
    <p:sldId id="273" r:id="rId16"/>
    <p:sldId id="274" r:id="rId17"/>
    <p:sldId id="275" r:id="rId18"/>
    <p:sldId id="281" r:id="rId19"/>
    <p:sldId id="276" r:id="rId20"/>
    <p:sldId id="277" r:id="rId21"/>
    <p:sldId id="282" r:id="rId22"/>
    <p:sldId id="283" r:id="rId23"/>
    <p:sldId id="284" r:id="rId24"/>
    <p:sldId id="278" r:id="rId25"/>
    <p:sldId id="285" r:id="rId26"/>
    <p:sldId id="286" r:id="rId27"/>
    <p:sldId id="279" r:id="rId28"/>
    <p:sldId id="280" r:id="rId29"/>
    <p:sldId id="287" r:id="rId30"/>
    <p:sldId id="289"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6"/>
    <p:restoredTop sz="82933"/>
  </p:normalViewPr>
  <p:slideViewPr>
    <p:cSldViewPr snapToGrid="0" snapToObjects="1">
      <p:cViewPr>
        <p:scale>
          <a:sx n="101" d="100"/>
          <a:sy n="101" d="100"/>
        </p:scale>
        <p:origin x="48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Workbook1" TargetMode="External"/></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oleObject" Target="file:////Users/Paddie/Desktop/Firefox_query_charts.xlsx" TargetMode="External"/></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oleObject" Target="file:////Users/Paddie/Desktop/Firefox_query_charts.xlsx" TargetMode="External"/></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oleObject" Target="file:////Users/Paddie/Desktop/Firefox_query_charts.xlsx" TargetMode="External"/></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oleObject" Target="file:////Users/Paddie/Desktop/Firefox_query_charts.xlsx" TargetMode="External"/></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oleObject" Target="file:////Users/Paddie/Desktop/Firefox_query_charts.xlsx" TargetMode="External"/></Relationships>
</file>

<file path=ppt/charts/_rels/chart15.xml.rels><?xml version="1.0" encoding="UTF-8" standalone="yes"?>
<Relationships xmlns="http://schemas.openxmlformats.org/package/2006/relationships"><Relationship Id="rId1" Type="http://schemas.microsoft.com/office/2011/relationships/chartStyle" Target="style15.xml"/><Relationship Id="rId2" Type="http://schemas.microsoft.com/office/2011/relationships/chartColorStyle" Target="colors15.xml"/><Relationship Id="rId3" Type="http://schemas.openxmlformats.org/officeDocument/2006/relationships/oleObject" Target="file:////Users/Paddie/Desktop/Firefox_query_charts.xlsx" TargetMode="External"/></Relationships>
</file>

<file path=ppt/charts/_rels/chart16.xml.rels><?xml version="1.0" encoding="UTF-8" standalone="yes"?>
<Relationships xmlns="http://schemas.openxmlformats.org/package/2006/relationships"><Relationship Id="rId1" Type="http://schemas.microsoft.com/office/2011/relationships/chartStyle" Target="style16.xml"/><Relationship Id="rId2" Type="http://schemas.microsoft.com/office/2011/relationships/chartColorStyle" Target="colors16.xml"/><Relationship Id="rId3" Type="http://schemas.openxmlformats.org/officeDocument/2006/relationships/oleObject" Target="file:////Users/Paddie/Desktop/Firefox_query_charts.xlsx" TargetMode="External"/></Relationships>
</file>

<file path=ppt/charts/_rels/chart17.xml.rels><?xml version="1.0" encoding="UTF-8" standalone="yes"?>
<Relationships xmlns="http://schemas.openxmlformats.org/package/2006/relationships"><Relationship Id="rId1" Type="http://schemas.microsoft.com/office/2011/relationships/chartStyle" Target="style17.xml"/><Relationship Id="rId2" Type="http://schemas.microsoft.com/office/2011/relationships/chartColorStyle" Target="colors17.xml"/><Relationship Id="rId3" Type="http://schemas.openxmlformats.org/officeDocument/2006/relationships/oleObject" Target="file:////Users/Paddie/Desktop/Firefox_query_charts.xlsx" TargetMode="External"/></Relationships>
</file>

<file path=ppt/charts/_rels/chart18.xml.rels><?xml version="1.0" encoding="UTF-8" standalone="yes"?>
<Relationships xmlns="http://schemas.openxmlformats.org/package/2006/relationships"><Relationship Id="rId1" Type="http://schemas.microsoft.com/office/2011/relationships/chartStyle" Target="style18.xml"/><Relationship Id="rId2" Type="http://schemas.microsoft.com/office/2011/relationships/chartColorStyle" Target="colors18.xml"/><Relationship Id="rId3" Type="http://schemas.openxmlformats.org/officeDocument/2006/relationships/oleObject" Target="file:////Users/Paddie/Desktop/Firefox_query_charts.xlsx" TargetMode="External"/></Relationships>
</file>

<file path=ppt/charts/_rels/chart19.xml.rels><?xml version="1.0" encoding="UTF-8" standalone="yes"?>
<Relationships xmlns="http://schemas.openxmlformats.org/package/2006/relationships"><Relationship Id="rId1" Type="http://schemas.microsoft.com/office/2011/relationships/chartStyle" Target="style19.xml"/><Relationship Id="rId2" Type="http://schemas.microsoft.com/office/2011/relationships/chartColorStyle" Target="colors19.xml"/><Relationship Id="rId3" Type="http://schemas.openxmlformats.org/officeDocument/2006/relationships/oleObject" Target="file:////Users/Paddie/Desktop/Firefox_query_charts.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Users/Paddie/Desktop/Firefox_query_charts.xlsx" TargetMode="External"/></Relationships>
</file>

<file path=ppt/charts/_rels/chart20.xml.rels><?xml version="1.0" encoding="UTF-8" standalone="yes"?>
<Relationships xmlns="http://schemas.openxmlformats.org/package/2006/relationships"><Relationship Id="rId1" Type="http://schemas.microsoft.com/office/2011/relationships/chartStyle" Target="style20.xml"/><Relationship Id="rId2" Type="http://schemas.microsoft.com/office/2011/relationships/chartColorStyle" Target="colors20.xml"/><Relationship Id="rId3" Type="http://schemas.openxmlformats.org/officeDocument/2006/relationships/oleObject" Target="file:////Users/Paddie/Desktop/Firefox_query_charts.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Users/Paddie/Desktop/Firefox_query_charts.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Users/Paddie/Desktop/Firefox_query_charts.xlsx"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file:////Users/Paddie/Desktop/Firefox_query_charts.xlsx" TargetMode="External"/></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file:////Users/Paddie/Desktop/Firefox_query_charts.xlsx" TargetMode="External"/></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oleObject" Target="file:////Users/Paddie/Desktop/Firefox_query_charts.xlsx" TargetMode="External"/></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oleObject" Target="file:////Users/Paddie/Desktop/Firefox_query_charts.xlsx" TargetMode="External"/></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oleObject" Target="file:////Users/Paddie/Desktop/Firefox_query_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accent2"/>
                </a:solidFill>
                <a:latin typeface="+mn-lt"/>
                <a:ea typeface="+mn-ea"/>
                <a:cs typeface="+mn-cs"/>
              </a:defRPr>
            </a:pPr>
            <a:r>
              <a:rPr lang="en-US">
                <a:solidFill>
                  <a:schemeClr val="accent2"/>
                </a:solidFill>
              </a:rPr>
              <a:t>Out of 14,718 Event Users</a:t>
            </a:r>
          </a:p>
        </c:rich>
      </c:tx>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accent2"/>
              </a:solidFill>
              <a:latin typeface="+mn-lt"/>
              <a:ea typeface="+mn-ea"/>
              <a:cs typeface="+mn-cs"/>
            </a:defRPr>
          </a:pPr>
          <a:endParaRPr lang="en-US"/>
        </a:p>
      </c:txPr>
    </c:title>
    <c:autoTitleDeleted val="0"/>
    <c:plotArea>
      <c:layout/>
      <c:pieChart>
        <c:varyColors val="1"/>
        <c:ser>
          <c:idx val="1"/>
          <c:order val="0"/>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Lbls>
            <c:dLbl>
              <c:idx val="0"/>
              <c:layout>
                <c:manualLayout>
                  <c:x val="-0.0363128491620112"/>
                  <c:y val="-0.0134228187919463"/>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64527339110544"/>
                      <c:h val="0.163137716006976"/>
                    </c:manualLayout>
                  </c15:layout>
                </c:ext>
              </c:extLst>
            </c:dLbl>
            <c:dLbl>
              <c:idx val="1"/>
              <c:layout>
                <c:manualLayout>
                  <c:x val="0.0363128491620112"/>
                  <c:y val="0.030201342281879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53030616284696"/>
                      <c:h val="0.132936373725096"/>
                    </c:manualLayout>
                  </c15:layout>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Number_of_dataUsers!$B$1:$C$1</c:f>
              <c:strCache>
                <c:ptCount val="2"/>
                <c:pt idx="0">
                  <c:v>Total Didn't Answer Survey</c:v>
                </c:pt>
                <c:pt idx="1">
                  <c:v>Total Survey Users</c:v>
                </c:pt>
              </c:strCache>
            </c:strRef>
          </c:cat>
          <c:val>
            <c:numRef>
              <c:f>Number_of_dataUsers!$B$2:$C$2</c:f>
              <c:numCache>
                <c:formatCode>General</c:formatCode>
                <c:ptCount val="2"/>
                <c:pt idx="0">
                  <c:v>10637.0</c:v>
                </c:pt>
                <c:pt idx="1">
                  <c:v>4081.0</c:v>
                </c:pt>
              </c:numCache>
            </c:numRef>
          </c:val>
        </c:ser>
        <c:ser>
          <c:idx val="0"/>
          <c:order val="1"/>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Number_of_dataUsers!$B$1:$C$1</c:f>
              <c:strCache>
                <c:ptCount val="2"/>
                <c:pt idx="0">
                  <c:v>Total Didn't Answer Survey</c:v>
                </c:pt>
                <c:pt idx="1">
                  <c:v>Total Survey Users</c:v>
                </c:pt>
              </c:strCache>
            </c:strRef>
          </c:cat>
          <c:val>
            <c:numRef>
              <c:f>Number_of_dataUsers!$B$2:$C$2</c:f>
              <c:numCache>
                <c:formatCode>General</c:formatCode>
                <c:ptCount val="2"/>
                <c:pt idx="0">
                  <c:v>10637.0</c:v>
                </c:pt>
                <c:pt idx="1">
                  <c:v>4081.0</c:v>
                </c:pt>
              </c:numCache>
            </c:numRef>
          </c:val>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baseline="0">
                <a:solidFill>
                  <a:schemeClr val="accent2"/>
                </a:solidFill>
                <a:latin typeface="+mn-lt"/>
                <a:ea typeface="+mn-ea"/>
                <a:cs typeface="+mn-cs"/>
              </a:defRPr>
            </a:pPr>
            <a:r>
              <a:rPr lang="en-US" altLang="zh-CN" sz="2000" smtClean="0">
                <a:solidFill>
                  <a:schemeClr val="accent2"/>
                </a:solidFill>
              </a:rPr>
              <a:t>Firefox</a:t>
            </a:r>
            <a:r>
              <a:rPr lang="en-US" altLang="zh-CN" sz="2000" baseline="0" smtClean="0">
                <a:solidFill>
                  <a:schemeClr val="accent2"/>
                </a:solidFill>
              </a:rPr>
              <a:t> user age segment</a:t>
            </a:r>
            <a:endParaRPr lang="en-US" sz="2000" dirty="0">
              <a:solidFill>
                <a:schemeClr val="accent2"/>
              </a:solidFill>
            </a:endParaRPr>
          </a:p>
        </c:rich>
      </c:tx>
      <c:layout>
        <c:manualLayout>
          <c:xMode val="edge"/>
          <c:yMode val="edge"/>
          <c:x val="0.43822886093585"/>
          <c:y val="0.0145545794437079"/>
        </c:manualLayout>
      </c:layout>
      <c:overlay val="0"/>
      <c:spPr>
        <a:noFill/>
        <a:ln>
          <a:noFill/>
        </a:ln>
        <a:effectLst/>
      </c:spPr>
      <c:txPr>
        <a:bodyPr rot="0" spcFirstLastPara="1" vertOverflow="ellipsis" vert="horz" wrap="square" anchor="ctr" anchorCtr="1"/>
        <a:lstStyle/>
        <a:p>
          <a:pPr>
            <a:defRPr sz="2000" b="1" i="0" u="none" strike="noStrike" kern="1200" cap="all" baseline="0">
              <a:solidFill>
                <a:schemeClr val="accent2"/>
              </a:solidFill>
              <a:latin typeface="+mn-lt"/>
              <a:ea typeface="+mn-ea"/>
              <a:cs typeface="+mn-cs"/>
            </a:defRPr>
          </a:pPr>
          <a:endParaRPr lang="en-US"/>
        </a:p>
      </c:txPr>
    </c:title>
    <c:autoTitleDeleted val="0"/>
    <c:plotArea>
      <c:layout/>
      <c:pieChart>
        <c:varyColors val="1"/>
        <c:ser>
          <c:idx val="0"/>
          <c:order val="0"/>
          <c:tx>
            <c:strRef>
              <c:f>Age_segment_survey!$B$1</c:f>
              <c:strCache>
                <c:ptCount val="1"/>
                <c:pt idx="0">
                  <c:v>Number of Users</c:v>
                </c:pt>
              </c:strCache>
            </c:strRef>
          </c:tx>
          <c:explosion val="10"/>
          <c:dPt>
            <c:idx val="0"/>
            <c:bubble3D val="0"/>
            <c:spPr>
              <a:solidFill>
                <a:schemeClr val="bg1">
                  <a:lumMod val="75000"/>
                </a:schemeClr>
              </a:solidFill>
              <a:ln>
                <a:noFill/>
              </a:ln>
              <a:effectLst>
                <a:outerShdw blurRad="63500" sx="102000" sy="102000" algn="ctr" rotWithShape="0">
                  <a:prstClr val="black">
                    <a:alpha val="20000"/>
                  </a:prstClr>
                </a:outerShdw>
              </a:effectLst>
            </c:spPr>
          </c:dPt>
          <c:dPt>
            <c:idx val="1"/>
            <c:bubble3D val="0"/>
            <c:spPr>
              <a:solidFill>
                <a:srgbClr val="FF0000"/>
              </a:solidFill>
              <a:ln>
                <a:noFill/>
              </a:ln>
              <a:effectLst>
                <a:outerShdw blurRad="63500" sx="102000" sy="102000" algn="ctr" rotWithShape="0">
                  <a:prstClr val="black">
                    <a:alpha val="20000"/>
                  </a:prstClr>
                </a:outerShdw>
              </a:effectLst>
            </c:spPr>
          </c:dPt>
          <c:dPt>
            <c:idx val="2"/>
            <c:bubble3D val="0"/>
            <c:spPr>
              <a:solidFill>
                <a:srgbClr val="FF0000"/>
              </a:solidFill>
              <a:ln>
                <a:noFill/>
              </a:ln>
              <a:effectLst>
                <a:outerShdw blurRad="63500" sx="102000" sy="102000" algn="ctr" rotWithShape="0">
                  <a:prstClr val="black">
                    <a:alpha val="20000"/>
                  </a:prstClr>
                </a:outerShdw>
              </a:effectLst>
            </c:spPr>
          </c:dPt>
          <c:dPt>
            <c:idx val="3"/>
            <c:bubble3D val="0"/>
            <c:spPr>
              <a:solidFill>
                <a:srgbClr val="FF0000"/>
              </a:solidFill>
              <a:ln>
                <a:noFill/>
              </a:ln>
              <a:effectLst>
                <a:outerShdw blurRad="63500" sx="102000" sy="102000" algn="ctr" rotWithShape="0">
                  <a:prstClr val="black">
                    <a:alpha val="20000"/>
                  </a:prstClr>
                </a:outerShdw>
              </a:effectLst>
            </c:spPr>
          </c:dPt>
          <c:dPt>
            <c:idx val="4"/>
            <c:bubble3D val="0"/>
            <c:spPr>
              <a:solidFill>
                <a:schemeClr val="bg1">
                  <a:lumMod val="75000"/>
                </a:schemeClr>
              </a:solidFill>
              <a:ln>
                <a:noFill/>
              </a:ln>
              <a:effectLst>
                <a:outerShdw blurRad="63500" sx="102000" sy="102000" algn="ctr" rotWithShape="0">
                  <a:prstClr val="black">
                    <a:alpha val="20000"/>
                  </a:prstClr>
                </a:outerShdw>
              </a:effectLst>
            </c:spPr>
          </c:dPt>
          <c:dPt>
            <c:idx val="5"/>
            <c:bubble3D val="0"/>
            <c:spPr>
              <a:solidFill>
                <a:schemeClr val="bg1">
                  <a:lumMod val="75000"/>
                </a:schemeClr>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bg1"/>
                      </a:solidFill>
                      <a:latin typeface="+mn-lt"/>
                      <a:ea typeface="+mn-ea"/>
                      <a:cs typeface="+mn-cs"/>
                    </a:defRPr>
                  </a:pPr>
                  <a:endParaRPr lang="en-US"/>
                </a:p>
              </c:txPr>
              <c:dLblPos val="outEnd"/>
              <c:showLegendKey val="0"/>
              <c:showVal val="0"/>
              <c:showCatName val="1"/>
              <c:showSerName val="0"/>
              <c:showPercent val="1"/>
              <c:showBubbleSize val="0"/>
            </c:dLbl>
            <c:dLbl>
              <c:idx val="1"/>
              <c:layout>
                <c:manualLayout>
                  <c:x val="-0.173889339413444"/>
                  <c:y val="-0.031256509442173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ext>
              </c:extLst>
            </c:dLbl>
            <c:dLbl>
              <c:idx val="2"/>
              <c:layout>
                <c:manualLayout>
                  <c:x val="0.118560913236439"/>
                  <c:y val="-0.17333155236114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ext>
              </c:extLst>
            </c:dLbl>
            <c:dLbl>
              <c:idx val="3"/>
              <c:layout>
                <c:manualLayout>
                  <c:x val="0.120536928457046"/>
                  <c:y val="0.076720523176243"/>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ext>
              </c:extLst>
            </c:dLbl>
            <c:dLbl>
              <c:idx val="4"/>
              <c:layout>
                <c:manualLayout>
                  <c:x val="-0.0512273212379936"/>
                  <c:y val="0.0199335548172757"/>
                </c:manualLayout>
              </c:layout>
              <c:tx>
                <c:rich>
                  <a:bodyPr rot="0" spcFirstLastPara="1" vertOverflow="ellipsis" vert="horz" wrap="square" lIns="38100" tIns="19050" rIns="38100" bIns="19050" anchor="ctr" anchorCtr="1">
                    <a:spAutoFit/>
                  </a:bodyPr>
                  <a:lstStyle/>
                  <a:p>
                    <a:pPr>
                      <a:defRPr sz="1200" b="1" i="0" u="none" strike="noStrike" kern="1200" spc="0" baseline="0">
                        <a:solidFill>
                          <a:schemeClr val="bg1"/>
                        </a:solidFill>
                        <a:latin typeface="+mn-lt"/>
                        <a:ea typeface="+mn-ea"/>
                        <a:cs typeface="+mn-cs"/>
                      </a:defRPr>
                    </a:pPr>
                    <a:fld id="{B78C945B-EA0D-B944-8C8E-60A197071985}" type="CATEGORYNAME">
                      <a:rPr lang="mr-IN" sz="1200">
                        <a:solidFill>
                          <a:schemeClr val="bg1"/>
                        </a:solidFill>
                      </a:rPr>
                      <a:pPr>
                        <a:defRPr sz="1200">
                          <a:solidFill>
                            <a:schemeClr val="bg1"/>
                          </a:solidFill>
                        </a:defRPr>
                      </a:pPr>
                      <a:t>[CATEGORY NAME]</a:t>
                    </a:fld>
                    <a:r>
                      <a:rPr lang="mr-IN" sz="1200" baseline="0" dirty="0">
                        <a:solidFill>
                          <a:schemeClr val="bg1"/>
                        </a:solidFill>
                      </a:rPr>
                      <a:t>
</a:t>
                    </a:r>
                    <a:fld id="{E091973A-BCB4-E849-883D-349CCC9A79FA}" type="PERCENTAGE">
                      <a:rPr lang="mr-IN" sz="1200" baseline="0">
                        <a:solidFill>
                          <a:schemeClr val="bg1"/>
                        </a:solidFill>
                      </a:rPr>
                      <a:pPr>
                        <a:defRPr sz="1200">
                          <a:solidFill>
                            <a:schemeClr val="bg1"/>
                          </a:solidFill>
                        </a:defRPr>
                      </a:pPr>
                      <a:t>[PERCENTAGE]</a:t>
                    </a:fld>
                    <a:endParaRPr lang="mr-IN" sz="1200" baseline="0" dirty="0">
                      <a:solidFill>
                        <a:schemeClr val="bg1"/>
                      </a:solidFill>
                    </a:endParaRPr>
                  </a:p>
                </c:rich>
              </c:tx>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5"/>
              <c:layout>
                <c:manualLayout>
                  <c:x val="0.0234791889007471"/>
                  <c:y val="0.0"/>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bg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Age_segment_survey!$A$2:$A$7</c:f>
              <c:strCache>
                <c:ptCount val="6"/>
                <c:pt idx="0">
                  <c:v>Under 18 y/o</c:v>
                </c:pt>
                <c:pt idx="1">
                  <c:v>18-25 y/o</c:v>
                </c:pt>
                <c:pt idx="2">
                  <c:v>26-35 y/o</c:v>
                </c:pt>
                <c:pt idx="3">
                  <c:v>36-45 y/o</c:v>
                </c:pt>
                <c:pt idx="4">
                  <c:v>46-55 y/o</c:v>
                </c:pt>
                <c:pt idx="5">
                  <c:v>Older than 55 y/o</c:v>
                </c:pt>
              </c:strCache>
            </c:strRef>
          </c:cat>
          <c:val>
            <c:numRef>
              <c:f>Age_segment_survey!$B$2:$B$7</c:f>
              <c:numCache>
                <c:formatCode>General</c:formatCode>
                <c:ptCount val="6"/>
                <c:pt idx="0">
                  <c:v>452.0</c:v>
                </c:pt>
                <c:pt idx="1">
                  <c:v>1413.0</c:v>
                </c:pt>
                <c:pt idx="2">
                  <c:v>1145.0</c:v>
                </c:pt>
                <c:pt idx="3">
                  <c:v>543.0</c:v>
                </c:pt>
                <c:pt idx="4">
                  <c:v>274.0</c:v>
                </c:pt>
                <c:pt idx="5">
                  <c:v>210.0</c:v>
                </c:pt>
              </c:numCache>
            </c:numRef>
          </c:val>
        </c:ser>
        <c:dLbls>
          <c:dLblPos val="outEnd"/>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50" baseline="0">
                <a:solidFill>
                  <a:schemeClr val="accent2"/>
                </a:solidFill>
                <a:latin typeface="+mn-lt"/>
                <a:ea typeface="+mn-ea"/>
                <a:cs typeface="+mn-cs"/>
              </a:defRPr>
            </a:pPr>
            <a:r>
              <a:rPr lang="en-US" altLang="zh-CN" baseline="0" dirty="0" smtClean="0">
                <a:solidFill>
                  <a:schemeClr val="accent2"/>
                </a:solidFill>
              </a:rPr>
              <a:t>Self-Rated Computer &amp; Web</a:t>
            </a:r>
            <a:r>
              <a:rPr lang="zh-CN" altLang="en-US" baseline="0" dirty="0" smtClean="0">
                <a:solidFill>
                  <a:schemeClr val="accent2"/>
                </a:solidFill>
              </a:rPr>
              <a:t> </a:t>
            </a:r>
            <a:r>
              <a:rPr lang="en-US" altLang="zh-CN" baseline="0" dirty="0" smtClean="0">
                <a:solidFill>
                  <a:schemeClr val="accent2"/>
                </a:solidFill>
              </a:rPr>
              <a:t>Skills</a:t>
            </a:r>
            <a:endParaRPr lang="en-US" dirty="0">
              <a:solidFill>
                <a:schemeClr val="accent2"/>
              </a:solidFill>
            </a:endParaRPr>
          </a:p>
        </c:rich>
      </c:tx>
      <c:layout/>
      <c:overlay val="0"/>
      <c:spPr>
        <a:noFill/>
        <a:ln>
          <a:noFill/>
        </a:ln>
        <a:effectLst/>
      </c:spPr>
      <c:txPr>
        <a:bodyPr rot="0" spcFirstLastPara="1" vertOverflow="ellipsis" vert="horz" wrap="square" anchor="ctr" anchorCtr="1"/>
        <a:lstStyle/>
        <a:p>
          <a:pPr>
            <a:defRPr sz="1800" b="1" i="0" u="none" strike="noStrike" kern="1200" cap="all" spc="50" baseline="0">
              <a:solidFill>
                <a:schemeClr val="accent2"/>
              </a:solidFill>
              <a:latin typeface="+mn-lt"/>
              <a:ea typeface="+mn-ea"/>
              <a:cs typeface="+mn-cs"/>
            </a:defRPr>
          </a:pPr>
          <a:endParaRPr lang="en-US"/>
        </a:p>
      </c:txPr>
    </c:title>
    <c:autoTitleDeleted val="0"/>
    <c:plotArea>
      <c:layout/>
      <c:barChart>
        <c:barDir val="bar"/>
        <c:grouping val="clustered"/>
        <c:varyColors val="0"/>
        <c:ser>
          <c:idx val="0"/>
          <c:order val="0"/>
          <c:tx>
            <c:strRef>
              <c:f>Web_Skills_segment!$B$1</c:f>
              <c:strCache>
                <c:ptCount val="1"/>
                <c:pt idx="0">
                  <c:v>Number of Users</c:v>
                </c:pt>
              </c:strCache>
            </c:strRef>
          </c:tx>
          <c:spPr>
            <a:solidFill>
              <a:schemeClr val="bg1">
                <a:lumMod val="75000"/>
              </a:schemeClr>
            </a:solidFill>
            <a:ln>
              <a:noFill/>
            </a:ln>
            <a:effectLst/>
          </c:spPr>
          <c:invertIfNegative val="0"/>
          <c:dPt>
            <c:idx val="7"/>
            <c:invertIfNegative val="0"/>
            <c:bubble3D val="0"/>
            <c:spPr>
              <a:solidFill>
                <a:srgbClr val="FFFF00"/>
              </a:solidFill>
              <a:ln>
                <a:noFill/>
              </a:ln>
              <a:effectLst/>
            </c:spPr>
          </c:dPt>
          <c:dPt>
            <c:idx val="8"/>
            <c:invertIfNegative val="0"/>
            <c:bubble3D val="0"/>
            <c:spPr>
              <a:solidFill>
                <a:srgbClr val="FFFF00"/>
              </a:solidFill>
              <a:ln>
                <a:noFill/>
              </a:ln>
              <a:effectLst/>
            </c:spPr>
          </c:dPt>
          <c:dPt>
            <c:idx val="9"/>
            <c:invertIfNegative val="0"/>
            <c:bubble3D val="0"/>
            <c:spPr>
              <a:solidFill>
                <a:srgbClr val="FFFF00"/>
              </a:solidFill>
              <a:ln>
                <a:noFill/>
              </a:ln>
              <a:effectLst/>
            </c:spPr>
          </c:dPt>
          <c:dLbls>
            <c:dLbl>
              <c:idx val="9"/>
              <c:layout>
                <c:manualLayout>
                  <c:x val="-0.0456455992448943"/>
                  <c:y val="0.00331125827814566"/>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rgbClr val="FF0000"/>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Web_Skills_segment!$A$2:$A$11</c:f>
              <c:strCache>
                <c:ptCount val="10"/>
                <c:pt idx="0">
                  <c:v>1/10</c:v>
                </c:pt>
                <c:pt idx="1">
                  <c:v>2/10</c:v>
                </c:pt>
                <c:pt idx="2">
                  <c:v>3/10</c:v>
                </c:pt>
                <c:pt idx="3">
                  <c:v>4/10</c:v>
                </c:pt>
                <c:pt idx="4">
                  <c:v>5/10</c:v>
                </c:pt>
                <c:pt idx="5">
                  <c:v>6/10</c:v>
                </c:pt>
                <c:pt idx="6">
                  <c:v>7/10</c:v>
                </c:pt>
                <c:pt idx="7">
                  <c:v>8/10</c:v>
                </c:pt>
                <c:pt idx="8">
                  <c:v>9/10</c:v>
                </c:pt>
                <c:pt idx="9">
                  <c:v>10/10</c:v>
                </c:pt>
              </c:strCache>
            </c:strRef>
          </c:cat>
          <c:val>
            <c:numRef>
              <c:f>Web_Skills_segment!$B$2:$B$11</c:f>
              <c:numCache>
                <c:formatCode>General</c:formatCode>
                <c:ptCount val="10"/>
                <c:pt idx="0">
                  <c:v>13.0</c:v>
                </c:pt>
                <c:pt idx="1">
                  <c:v>18.0</c:v>
                </c:pt>
                <c:pt idx="2">
                  <c:v>53.0</c:v>
                </c:pt>
                <c:pt idx="3">
                  <c:v>79.0</c:v>
                </c:pt>
                <c:pt idx="4">
                  <c:v>168.0</c:v>
                </c:pt>
                <c:pt idx="5">
                  <c:v>339.0</c:v>
                </c:pt>
                <c:pt idx="6">
                  <c:v>643.0</c:v>
                </c:pt>
                <c:pt idx="7">
                  <c:v>1021.0</c:v>
                </c:pt>
                <c:pt idx="8">
                  <c:v>750.0</c:v>
                </c:pt>
                <c:pt idx="9">
                  <c:v>922.0</c:v>
                </c:pt>
              </c:numCache>
            </c:numRef>
          </c:val>
        </c:ser>
        <c:dLbls>
          <c:dLblPos val="inEnd"/>
          <c:showLegendKey val="0"/>
          <c:showVal val="1"/>
          <c:showCatName val="0"/>
          <c:showSerName val="0"/>
          <c:showPercent val="0"/>
          <c:showBubbleSize val="0"/>
        </c:dLbls>
        <c:gapWidth val="326"/>
        <c:overlap val="-58"/>
        <c:axId val="-615906816"/>
        <c:axId val="-615860336"/>
      </c:barChart>
      <c:catAx>
        <c:axId val="-615906816"/>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2000" b="0" i="0" u="none" strike="noStrike" kern="1200" baseline="0">
                <a:solidFill>
                  <a:schemeClr val="accent2"/>
                </a:solidFill>
                <a:latin typeface="+mn-lt"/>
                <a:ea typeface="+mn-ea"/>
                <a:cs typeface="+mn-cs"/>
              </a:defRPr>
            </a:pPr>
            <a:endParaRPr lang="en-US"/>
          </a:p>
        </c:txPr>
        <c:crossAx val="-615860336"/>
        <c:crosses val="autoZero"/>
        <c:auto val="1"/>
        <c:lblAlgn val="ctr"/>
        <c:lblOffset val="100"/>
        <c:noMultiLvlLbl val="0"/>
      </c:catAx>
      <c:valAx>
        <c:axId val="-615860336"/>
        <c:scaling>
          <c:orientation val="minMax"/>
        </c:scaling>
        <c:delete val="1"/>
        <c:axPos val="b"/>
        <c:numFmt formatCode="General" sourceLinked="0"/>
        <c:majorTickMark val="none"/>
        <c:minorTickMark val="none"/>
        <c:tickLblPos val="nextTo"/>
        <c:crossAx val="-615906816"/>
        <c:crosses val="autoZero"/>
        <c:crossBetween val="between"/>
      </c:valAx>
      <c:spPr>
        <a:noFill/>
        <a:ln w="25400">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accent2"/>
                </a:solidFill>
                <a:latin typeface="+mn-lt"/>
                <a:ea typeface="+mn-ea"/>
                <a:cs typeface="+mn-cs"/>
              </a:defRPr>
            </a:pPr>
            <a:r>
              <a:rPr lang="en-US" altLang="zh-CN" dirty="0" smtClean="0">
                <a:solidFill>
                  <a:schemeClr val="accent2"/>
                </a:solidFill>
              </a:rPr>
              <a:t>Firefox</a:t>
            </a:r>
            <a:r>
              <a:rPr lang="zh-CN" altLang="en-US" baseline="0" dirty="0" smtClean="0">
                <a:solidFill>
                  <a:schemeClr val="accent2"/>
                </a:solidFill>
              </a:rPr>
              <a:t> </a:t>
            </a:r>
            <a:r>
              <a:rPr lang="en-US" altLang="zh-CN" baseline="0" dirty="0">
                <a:solidFill>
                  <a:schemeClr val="accent2"/>
                </a:solidFill>
              </a:rPr>
              <a:t>users:</a:t>
            </a:r>
            <a:r>
              <a:rPr lang="zh-CN" altLang="en-US" baseline="0" dirty="0">
                <a:solidFill>
                  <a:schemeClr val="accent2"/>
                </a:solidFill>
              </a:rPr>
              <a:t> </a:t>
            </a:r>
            <a:endParaRPr lang="en-US" altLang="zh-CN" baseline="0" dirty="0" smtClean="0">
              <a:solidFill>
                <a:schemeClr val="accent2"/>
              </a:solidFill>
            </a:endParaRPr>
          </a:p>
          <a:p>
            <a:pPr>
              <a:defRPr>
                <a:solidFill>
                  <a:schemeClr val="accent2"/>
                </a:solidFill>
              </a:defRPr>
            </a:pPr>
            <a:r>
              <a:rPr lang="en-US" altLang="zh-CN" baseline="0" dirty="0" smtClean="0">
                <a:solidFill>
                  <a:schemeClr val="accent2"/>
                </a:solidFill>
              </a:rPr>
              <a:t>		Internet</a:t>
            </a:r>
            <a:r>
              <a:rPr lang="zh-CN" altLang="en-US" baseline="0" dirty="0" smtClean="0">
                <a:solidFill>
                  <a:schemeClr val="accent2"/>
                </a:solidFill>
              </a:rPr>
              <a:t> </a:t>
            </a:r>
            <a:r>
              <a:rPr lang="en-US" altLang="zh-CN" baseline="0" dirty="0">
                <a:solidFill>
                  <a:schemeClr val="accent2"/>
                </a:solidFill>
              </a:rPr>
              <a:t>Access</a:t>
            </a:r>
            <a:r>
              <a:rPr lang="zh-CN" altLang="en-US" baseline="0" dirty="0">
                <a:solidFill>
                  <a:schemeClr val="accent2"/>
                </a:solidFill>
              </a:rPr>
              <a:t> </a:t>
            </a:r>
            <a:r>
              <a:rPr lang="en-US" altLang="zh-CN" baseline="0" dirty="0">
                <a:solidFill>
                  <a:schemeClr val="accent2"/>
                </a:solidFill>
              </a:rPr>
              <a:t>Point</a:t>
            </a:r>
            <a:endParaRPr lang="en-US" dirty="0">
              <a:solidFill>
                <a:schemeClr val="accent2"/>
              </a:solidFill>
            </a:endParaRPr>
          </a:p>
        </c:rich>
      </c:tx>
      <c:layout>
        <c:manualLayout>
          <c:xMode val="edge"/>
          <c:yMode val="edge"/>
          <c:x val="0.00122628482551965"/>
          <c:y val="0.0"/>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accent2"/>
              </a:solidFill>
              <a:latin typeface="+mn-lt"/>
              <a:ea typeface="+mn-ea"/>
              <a:cs typeface="+mn-cs"/>
            </a:defRPr>
          </a:pPr>
          <a:endParaRPr lang="en-US"/>
        </a:p>
      </c:txPr>
    </c:title>
    <c:autoTitleDeleted val="0"/>
    <c:plotArea>
      <c:layout>
        <c:manualLayout>
          <c:layoutTarget val="inner"/>
          <c:xMode val="edge"/>
          <c:yMode val="edge"/>
          <c:x val="0.0276890308839191"/>
          <c:y val="0.14183800623053"/>
          <c:w val="0.944621938232162"/>
          <c:h val="0.796349743665219"/>
        </c:manualLayout>
      </c:layout>
      <c:barChart>
        <c:barDir val="col"/>
        <c:grouping val="clustered"/>
        <c:varyColors val="0"/>
        <c:ser>
          <c:idx val="0"/>
          <c:order val="0"/>
          <c:spPr>
            <a:solidFill>
              <a:schemeClr val="accent1"/>
            </a:solidFill>
            <a:ln>
              <a:noFill/>
            </a:ln>
            <a:effectLst/>
          </c:spPr>
          <c:invertIfNegative val="0"/>
          <c:dPt>
            <c:idx val="1"/>
            <c:invertIfNegative val="0"/>
            <c:bubble3D val="0"/>
            <c:spPr>
              <a:solidFill>
                <a:schemeClr val="bg1">
                  <a:lumMod val="65000"/>
                </a:schemeClr>
              </a:solidFill>
              <a:ln>
                <a:noFill/>
              </a:ln>
              <a:effectLst/>
            </c:spPr>
          </c:dPt>
          <c:dPt>
            <c:idx val="2"/>
            <c:invertIfNegative val="0"/>
            <c:bubble3D val="0"/>
            <c:spPr>
              <a:solidFill>
                <a:schemeClr val="bg1">
                  <a:lumMod val="75000"/>
                </a:schemeClr>
              </a:solidFill>
              <a:ln>
                <a:noFill/>
              </a:ln>
              <a:effectLst/>
            </c:spPr>
          </c:dPt>
          <c:dPt>
            <c:idx val="3"/>
            <c:invertIfNegative val="0"/>
            <c:bubble3D val="0"/>
            <c:spPr>
              <a:solidFill>
                <a:schemeClr val="bg1">
                  <a:lumMod val="75000"/>
                </a:schemeClr>
              </a:solidFill>
              <a:ln>
                <a:noFill/>
              </a:ln>
              <a:effectLst/>
            </c:spPr>
          </c:dPt>
          <c:dLbls>
            <c:spPr>
              <a:noFill/>
              <a:ln>
                <a:noFill/>
              </a:ln>
              <a:effectLst/>
            </c:spPr>
            <c:txPr>
              <a:bodyPr rot="-5400000" spcFirstLastPara="1" vertOverflow="clip" horzOverflow="clip" vert="horz" wrap="square" lIns="38100" tIns="19050" rIns="38100" bIns="19050" anchor="ctr" anchorCtr="1">
                <a:spAutoFit/>
              </a:bodyPr>
              <a:lstStyle/>
              <a:p>
                <a:pPr>
                  <a:defRPr sz="1100" b="1" i="0" u="none" strike="noStrike" kern="1200" baseline="0">
                    <a:solidFill>
                      <a:schemeClr val="accent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Internet_access_point!$A$1:$D$1</c:f>
              <c:strCache>
                <c:ptCount val="4"/>
                <c:pt idx="0">
                  <c:v>HOME</c:v>
                </c:pt>
                <c:pt idx="1">
                  <c:v>WORK</c:v>
                </c:pt>
                <c:pt idx="2">
                  <c:v>SCHOOL</c:v>
                </c:pt>
                <c:pt idx="3">
                  <c:v>MOBILE</c:v>
                </c:pt>
              </c:strCache>
            </c:strRef>
          </c:cat>
          <c:val>
            <c:numRef>
              <c:f>Internet_access_point!$A$2:$D$2</c:f>
              <c:numCache>
                <c:formatCode>General</c:formatCode>
                <c:ptCount val="4"/>
                <c:pt idx="0">
                  <c:v>3910.0</c:v>
                </c:pt>
                <c:pt idx="1">
                  <c:v>2317.0</c:v>
                </c:pt>
                <c:pt idx="2">
                  <c:v>959.0</c:v>
                </c:pt>
                <c:pt idx="3">
                  <c:v>1494.0</c:v>
                </c:pt>
              </c:numCache>
            </c:numRef>
          </c:val>
        </c:ser>
        <c:dLbls>
          <c:dLblPos val="outEnd"/>
          <c:showLegendKey val="0"/>
          <c:showVal val="1"/>
          <c:showCatName val="0"/>
          <c:showSerName val="0"/>
          <c:showPercent val="0"/>
          <c:showBubbleSize val="0"/>
        </c:dLbls>
        <c:gapWidth val="444"/>
        <c:overlap val="-90"/>
        <c:axId val="-575999072"/>
        <c:axId val="-575996320"/>
      </c:barChart>
      <c:catAx>
        <c:axId val="-575999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cap="all" spc="120" normalizeH="0" baseline="0">
                <a:solidFill>
                  <a:schemeClr val="accent2"/>
                </a:solidFill>
                <a:latin typeface="+mn-lt"/>
                <a:ea typeface="+mn-ea"/>
                <a:cs typeface="+mn-cs"/>
              </a:defRPr>
            </a:pPr>
            <a:endParaRPr lang="en-US"/>
          </a:p>
        </c:txPr>
        <c:crossAx val="-575996320"/>
        <c:crosses val="autoZero"/>
        <c:auto val="1"/>
        <c:lblAlgn val="ctr"/>
        <c:lblOffset val="100"/>
        <c:noMultiLvlLbl val="0"/>
      </c:catAx>
      <c:valAx>
        <c:axId val="-575996320"/>
        <c:scaling>
          <c:orientation val="minMax"/>
        </c:scaling>
        <c:delete val="1"/>
        <c:axPos val="l"/>
        <c:numFmt formatCode="General" sourceLinked="0"/>
        <c:majorTickMark val="none"/>
        <c:minorTickMark val="none"/>
        <c:tickLblPos val="nextTo"/>
        <c:crossAx val="-575999072"/>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baseline="0">
                <a:solidFill>
                  <a:schemeClr val="accent2"/>
                </a:solidFill>
                <a:latin typeface="+mn-lt"/>
                <a:ea typeface="+mn-ea"/>
                <a:cs typeface="+mn-cs"/>
              </a:defRPr>
            </a:pPr>
            <a:r>
              <a:rPr lang="en-US" sz="2400" dirty="0">
                <a:solidFill>
                  <a:schemeClr val="accent2"/>
                </a:solidFill>
              </a:rPr>
              <a:t>Reasons of using the </a:t>
            </a:r>
            <a:r>
              <a:rPr lang="en-US" sz="2400" dirty="0" smtClean="0">
                <a:solidFill>
                  <a:schemeClr val="accent2"/>
                </a:solidFill>
              </a:rPr>
              <a:t>Web</a:t>
            </a:r>
            <a:endParaRPr lang="en-US" sz="2400" dirty="0">
              <a:solidFill>
                <a:schemeClr val="accent2"/>
              </a:solidFill>
            </a:endParaRPr>
          </a:p>
        </c:rich>
      </c:tx>
      <c:layout/>
      <c:overlay val="0"/>
      <c:spPr>
        <a:noFill/>
        <a:ln>
          <a:noFill/>
        </a:ln>
        <a:effectLst/>
      </c:spPr>
      <c:txPr>
        <a:bodyPr rot="0" spcFirstLastPara="1" vertOverflow="ellipsis" vert="horz" wrap="square" anchor="ctr" anchorCtr="1"/>
        <a:lstStyle/>
        <a:p>
          <a:pPr>
            <a:defRPr sz="2400" b="1" i="0" u="none" strike="noStrike" kern="1200" baseline="0">
              <a:solidFill>
                <a:schemeClr val="accent2"/>
              </a:solidFill>
              <a:latin typeface="+mn-lt"/>
              <a:ea typeface="+mn-ea"/>
              <a:cs typeface="+mn-cs"/>
            </a:defRPr>
          </a:pPr>
          <a:endParaRPr lang="en-US"/>
        </a:p>
      </c:txPr>
    </c:title>
    <c:autoTitleDeleted val="0"/>
    <c:plotArea>
      <c:layout/>
      <c:barChart>
        <c:barDir val="bar"/>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solidFill>
                <a:schemeClr val="bg1">
                  <a:lumMod val="75000"/>
                </a:schemeClr>
              </a:solidFill>
              <a:ln>
                <a:noFill/>
              </a:ln>
              <a:effectLst>
                <a:outerShdw blurRad="57150" dist="19050" dir="5400000" algn="ctr" rotWithShape="0">
                  <a:srgbClr val="000000">
                    <a:alpha val="63000"/>
                  </a:srgbClr>
                </a:outerShdw>
              </a:effectLst>
            </c:spPr>
          </c:dPt>
          <c:dPt>
            <c:idx val="1"/>
            <c:invertIfNegative val="0"/>
            <c:bubble3D val="0"/>
            <c:spPr>
              <a:solidFill>
                <a:schemeClr val="bg1">
                  <a:lumMod val="75000"/>
                </a:schemeClr>
              </a:solidFill>
              <a:ln>
                <a:noFill/>
              </a:ln>
              <a:effectLst>
                <a:outerShdw blurRad="57150" dist="19050" dir="5400000" algn="ctr" rotWithShape="0">
                  <a:srgbClr val="000000">
                    <a:alpha val="63000"/>
                  </a:srgbClr>
                </a:outerShdw>
              </a:effectLst>
            </c:spPr>
          </c:dPt>
          <c:dPt>
            <c:idx val="2"/>
            <c:invertIfNegative val="0"/>
            <c:bubble3D val="0"/>
            <c:spPr>
              <a:solidFill>
                <a:schemeClr val="bg1">
                  <a:lumMod val="75000"/>
                </a:schemeClr>
              </a:solidFill>
              <a:ln>
                <a:noFill/>
              </a:ln>
              <a:effectLst>
                <a:outerShdw blurRad="57150" dist="19050" dir="5400000" algn="ctr" rotWithShape="0">
                  <a:srgbClr val="000000">
                    <a:alpha val="63000"/>
                  </a:srgbClr>
                </a:outerShdw>
              </a:effectLst>
            </c:spPr>
          </c:dPt>
          <c:dPt>
            <c:idx val="3"/>
            <c:invertIfNegative val="0"/>
            <c:bubble3D val="0"/>
            <c:spPr>
              <a:solidFill>
                <a:schemeClr val="bg1">
                  <a:lumMod val="75000"/>
                </a:schemeClr>
              </a:solidFill>
              <a:ln>
                <a:noFill/>
              </a:ln>
              <a:effectLst>
                <a:outerShdw blurRad="57150" dist="19050" dir="5400000" algn="ctr" rotWithShape="0">
                  <a:srgbClr val="000000">
                    <a:alpha val="63000"/>
                  </a:srgbClr>
                </a:outerShdw>
              </a:effectLst>
            </c:spPr>
          </c:dPt>
          <c:dPt>
            <c:idx val="4"/>
            <c:invertIfNegative val="0"/>
            <c:bubble3D val="0"/>
            <c:spPr>
              <a:solidFill>
                <a:schemeClr val="accent2"/>
              </a:solidFill>
              <a:ln>
                <a:noFill/>
              </a:ln>
              <a:effectLst>
                <a:outerShdw blurRad="57150" dist="19050" dir="5400000" algn="ctr" rotWithShape="0">
                  <a:srgbClr val="000000">
                    <a:alpha val="63000"/>
                  </a:srgbClr>
                </a:outerShdw>
              </a:effectLst>
            </c:spPr>
          </c:dPt>
          <c:dPt>
            <c:idx val="5"/>
            <c:invertIfNegative val="0"/>
            <c:bubble3D val="0"/>
            <c:spPr>
              <a:solidFill>
                <a:schemeClr val="accent2"/>
              </a:solidFill>
              <a:ln>
                <a:noFill/>
              </a:ln>
              <a:effectLst>
                <a:outerShdw blurRad="57150" dist="19050" dir="5400000" algn="ctr" rotWithShape="0">
                  <a:srgbClr val="000000">
                    <a:alpha val="63000"/>
                  </a:srgbClr>
                </a:outerShdw>
              </a:effectLst>
            </c:spPr>
          </c:dPt>
          <c:dPt>
            <c:idx val="6"/>
            <c:invertIfNegative val="0"/>
            <c:bubble3D val="0"/>
            <c:spPr>
              <a:solidFill>
                <a:schemeClr val="accent2"/>
              </a:solidFill>
              <a:ln>
                <a:noFill/>
              </a:ln>
              <a:effectLst>
                <a:outerShdw blurRad="57150" dist="19050" dir="5400000" algn="ctr" rotWithShape="0">
                  <a:srgbClr val="000000">
                    <a:alpha val="63000"/>
                  </a:srgbClr>
                </a:outerShdw>
              </a:effectLst>
            </c:spPr>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Usage_reasons!$A$1:$G$1</c:f>
              <c:strCache>
                <c:ptCount val="7"/>
                <c:pt idx="0">
                  <c:v>Work_coding_related</c:v>
                </c:pt>
                <c:pt idx="1">
                  <c:v>Work_noncoding_related</c:v>
                </c:pt>
                <c:pt idx="2">
                  <c:v>School</c:v>
                </c:pt>
                <c:pt idx="3">
                  <c:v>Personal_life_assistance</c:v>
                </c:pt>
                <c:pt idx="4">
                  <c:v>Communication</c:v>
                </c:pt>
                <c:pt idx="5">
                  <c:v>Socializing</c:v>
                </c:pt>
                <c:pt idx="6">
                  <c:v>Entertainment</c:v>
                </c:pt>
              </c:strCache>
            </c:strRef>
          </c:cat>
          <c:val>
            <c:numRef>
              <c:f>Usage_reasons!$A$2:$G$2</c:f>
              <c:numCache>
                <c:formatCode>General</c:formatCode>
                <c:ptCount val="7"/>
                <c:pt idx="0">
                  <c:v>1429.0</c:v>
                </c:pt>
                <c:pt idx="1">
                  <c:v>1799.0</c:v>
                </c:pt>
                <c:pt idx="2">
                  <c:v>1247.0</c:v>
                </c:pt>
                <c:pt idx="3">
                  <c:v>2042.0</c:v>
                </c:pt>
                <c:pt idx="4">
                  <c:v>2889.0</c:v>
                </c:pt>
                <c:pt idx="5">
                  <c:v>2265.0</c:v>
                </c:pt>
                <c:pt idx="6">
                  <c:v>2944.0</c:v>
                </c:pt>
              </c:numCache>
            </c:numRef>
          </c:val>
        </c:ser>
        <c:dLbls>
          <c:showLegendKey val="0"/>
          <c:showVal val="0"/>
          <c:showCatName val="0"/>
          <c:showSerName val="0"/>
          <c:showPercent val="0"/>
          <c:showBubbleSize val="0"/>
        </c:dLbls>
        <c:gapWidth val="115"/>
        <c:overlap val="-20"/>
        <c:axId val="-574594384"/>
        <c:axId val="-574591632"/>
      </c:barChart>
      <c:catAx>
        <c:axId val="-574594384"/>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accent2"/>
                </a:solidFill>
                <a:latin typeface="+mn-lt"/>
                <a:ea typeface="+mn-ea"/>
                <a:cs typeface="+mn-cs"/>
              </a:defRPr>
            </a:pPr>
            <a:endParaRPr lang="en-US"/>
          </a:p>
        </c:txPr>
        <c:crossAx val="-574591632"/>
        <c:crosses val="autoZero"/>
        <c:auto val="1"/>
        <c:lblAlgn val="ctr"/>
        <c:lblOffset val="100"/>
        <c:noMultiLvlLbl val="0"/>
      </c:catAx>
      <c:valAx>
        <c:axId val="-574591632"/>
        <c:scaling>
          <c:orientation val="minMax"/>
        </c:scaling>
        <c:delete val="1"/>
        <c:axPos val="b"/>
        <c:numFmt formatCode="General" sourceLinked="0"/>
        <c:majorTickMark val="none"/>
        <c:minorTickMark val="none"/>
        <c:tickLblPos val="nextTo"/>
        <c:crossAx val="-574594384"/>
        <c:crosses val="autoZero"/>
        <c:crossBetween val="between"/>
      </c:valAx>
      <c:spPr>
        <a:noFill/>
        <a:ln w="25400">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baseline="0">
                <a:solidFill>
                  <a:srgbClr val="FF0000"/>
                </a:solidFill>
                <a:latin typeface="+mn-lt"/>
                <a:ea typeface="+mn-ea"/>
                <a:cs typeface="+mn-cs"/>
              </a:defRPr>
            </a:pPr>
            <a:r>
              <a:rPr lang="en-US" sz="2000">
                <a:solidFill>
                  <a:srgbClr val="FF0000"/>
                </a:solidFill>
              </a:rPr>
              <a:t>WebSurfed</a:t>
            </a:r>
            <a:r>
              <a:rPr lang="en-US" sz="2000" baseline="0">
                <a:solidFill>
                  <a:srgbClr val="FF0000"/>
                </a:solidFill>
              </a:rPr>
              <a:t> purposes</a:t>
            </a:r>
            <a:endParaRPr lang="en-US" sz="2000">
              <a:solidFill>
                <a:srgbClr val="FF0000"/>
              </a:solidFill>
            </a:endParaRPr>
          </a:p>
        </c:rich>
      </c:tx>
      <c:layout/>
      <c:overlay val="0"/>
      <c:spPr>
        <a:noFill/>
        <a:ln>
          <a:noFill/>
        </a:ln>
        <a:effectLst/>
      </c:spPr>
      <c:txPr>
        <a:bodyPr rot="0" spcFirstLastPara="1" vertOverflow="ellipsis" vert="horz" wrap="square" anchor="ctr" anchorCtr="1"/>
        <a:lstStyle/>
        <a:p>
          <a:pPr>
            <a:defRPr sz="2000" b="1" i="0" u="none" strike="noStrike" kern="1200" baseline="0">
              <a:solidFill>
                <a:srgbClr val="FF0000"/>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bg1">
                <a:lumMod val="75000"/>
              </a:schemeClr>
            </a:solidFill>
            <a:ln>
              <a:noFill/>
            </a:ln>
            <a:effectLst>
              <a:outerShdw blurRad="57150" dist="19050" dir="5400000" algn="ctr" rotWithShape="0">
                <a:srgbClr val="000000">
                  <a:alpha val="63000"/>
                </a:srgbClr>
              </a:outerShdw>
            </a:effectLst>
          </c:spPr>
          <c:invertIfNegative val="0"/>
          <c:dPt>
            <c:idx val="0"/>
            <c:invertIfNegative val="0"/>
            <c:bubble3D val="0"/>
            <c:spPr>
              <a:solidFill>
                <a:schemeClr val="accent2">
                  <a:lumMod val="60000"/>
                  <a:lumOff val="40000"/>
                </a:schemeClr>
              </a:solidFill>
              <a:ln>
                <a:noFill/>
              </a:ln>
              <a:effectLst>
                <a:outerShdw blurRad="57150" dist="19050" dir="5400000" algn="ctr" rotWithShape="0">
                  <a:srgbClr val="000000">
                    <a:alpha val="63000"/>
                  </a:srgbClr>
                </a:outerShdw>
              </a:effectLst>
            </c:spPr>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WebSurfed!$A$1:$M$1</c:f>
              <c:strCache>
                <c:ptCount val="13"/>
                <c:pt idx="0">
                  <c:v>search_engines</c:v>
                </c:pt>
                <c:pt idx="1">
                  <c:v>video_sites</c:v>
                </c:pt>
                <c:pt idx="2">
                  <c:v>news_sites</c:v>
                </c:pt>
                <c:pt idx="3">
                  <c:v>social_networking_sites</c:v>
                </c:pt>
                <c:pt idx="4">
                  <c:v>browser_based_games</c:v>
                </c:pt>
                <c:pt idx="5">
                  <c:v>shopping</c:v>
                </c:pt>
                <c:pt idx="6">
                  <c:v>online_banking</c:v>
                </c:pt>
                <c:pt idx="7">
                  <c:v>file_download</c:v>
                </c:pt>
                <c:pt idx="8">
                  <c:v>webmail</c:v>
                </c:pt>
                <c:pt idx="9">
                  <c:v>forums</c:v>
                </c:pt>
                <c:pt idx="10">
                  <c:v>adult_pages</c:v>
                </c:pt>
                <c:pt idx="11">
                  <c:v>gambling</c:v>
                </c:pt>
                <c:pt idx="12">
                  <c:v>online_word_proccessing</c:v>
                </c:pt>
              </c:strCache>
            </c:strRef>
          </c:cat>
          <c:val>
            <c:numRef>
              <c:f>WebSurfed!$A$2:$M$2</c:f>
              <c:numCache>
                <c:formatCode>General</c:formatCode>
                <c:ptCount val="13"/>
                <c:pt idx="0">
                  <c:v>3204.0</c:v>
                </c:pt>
                <c:pt idx="1">
                  <c:v>2328.0</c:v>
                </c:pt>
                <c:pt idx="2">
                  <c:v>2532.0</c:v>
                </c:pt>
                <c:pt idx="3">
                  <c:v>2100.0</c:v>
                </c:pt>
                <c:pt idx="4">
                  <c:v>723.0</c:v>
                </c:pt>
                <c:pt idx="5">
                  <c:v>1264.0</c:v>
                </c:pt>
                <c:pt idx="6">
                  <c:v>1463.0</c:v>
                </c:pt>
                <c:pt idx="7">
                  <c:v>1805.0</c:v>
                </c:pt>
                <c:pt idx="8">
                  <c:v>2162.0</c:v>
                </c:pt>
                <c:pt idx="9">
                  <c:v>1755.0</c:v>
                </c:pt>
                <c:pt idx="10">
                  <c:v>671.0</c:v>
                </c:pt>
                <c:pt idx="11">
                  <c:v>99.0</c:v>
                </c:pt>
                <c:pt idx="12">
                  <c:v>489.0</c:v>
                </c:pt>
              </c:numCache>
            </c:numRef>
          </c:val>
        </c:ser>
        <c:dLbls>
          <c:showLegendKey val="0"/>
          <c:showVal val="0"/>
          <c:showCatName val="0"/>
          <c:showSerName val="0"/>
          <c:showPercent val="0"/>
          <c:showBubbleSize val="0"/>
        </c:dLbls>
        <c:gapWidth val="115"/>
        <c:overlap val="-20"/>
        <c:axId val="-574570816"/>
        <c:axId val="-574568064"/>
      </c:barChart>
      <c:catAx>
        <c:axId val="-574570816"/>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rgbClr val="FF0000"/>
                </a:solidFill>
                <a:latin typeface="+mn-lt"/>
                <a:ea typeface="+mn-ea"/>
                <a:cs typeface="+mn-cs"/>
              </a:defRPr>
            </a:pPr>
            <a:endParaRPr lang="en-US"/>
          </a:p>
        </c:txPr>
        <c:crossAx val="-574568064"/>
        <c:crosses val="autoZero"/>
        <c:auto val="1"/>
        <c:lblAlgn val="ctr"/>
        <c:lblOffset val="100"/>
        <c:noMultiLvlLbl val="0"/>
      </c:catAx>
      <c:valAx>
        <c:axId val="-574568064"/>
        <c:scaling>
          <c:orientation val="minMax"/>
        </c:scaling>
        <c:delete val="1"/>
        <c:axPos val="b"/>
        <c:numFmt formatCode="General" sourceLinked="0"/>
        <c:majorTickMark val="none"/>
        <c:minorTickMark val="none"/>
        <c:tickLblPos val="nextTo"/>
        <c:crossAx val="-574570816"/>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bg1"/>
                </a:solidFill>
                <a:latin typeface="+mn-lt"/>
                <a:ea typeface="+mn-ea"/>
                <a:cs typeface="+mn-cs"/>
              </a:defRPr>
            </a:pPr>
            <a:r>
              <a:rPr lang="en-US" dirty="0">
                <a:solidFill>
                  <a:schemeClr val="bg1"/>
                </a:solidFill>
              </a:rPr>
              <a:t>Amount of Target Male Users</a:t>
            </a:r>
          </a:p>
        </c:rich>
      </c:tx>
      <c:layout/>
      <c:overlay val="0"/>
      <c:spPr>
        <a:noFill/>
        <a:ln>
          <a:noFill/>
        </a:ln>
        <a:effectLst/>
      </c:spPr>
      <c:txPr>
        <a:bodyPr rot="0" spcFirstLastPara="1" vertOverflow="ellipsis" vert="horz" wrap="square" anchor="ctr" anchorCtr="1"/>
        <a:lstStyle/>
        <a:p>
          <a:pPr>
            <a:defRPr sz="1400" b="1" i="0" u="none" strike="noStrike" kern="1200" cap="all" spc="50" baseline="0">
              <a:solidFill>
                <a:schemeClr val="bg1"/>
              </a:solidFill>
              <a:latin typeface="+mn-lt"/>
              <a:ea typeface="+mn-ea"/>
              <a:cs typeface="+mn-cs"/>
            </a:defRPr>
          </a:pPr>
          <a:endParaRPr lang="en-US"/>
        </a:p>
      </c:txPr>
    </c:title>
    <c:autoTitleDeleted val="0"/>
    <c:plotArea>
      <c:layout/>
      <c:pieChart>
        <c:varyColors val="1"/>
        <c:ser>
          <c:idx val="0"/>
          <c:order val="0"/>
          <c:spPr>
            <a:solidFill>
              <a:schemeClr val="bg1">
                <a:lumMod val="75000"/>
              </a:schemeClr>
            </a:solidFill>
          </c:spPr>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bg1">
                  <a:lumMod val="75000"/>
                </a:schemeClr>
              </a:solidFill>
              <a:ln>
                <a:noFill/>
              </a:ln>
              <a:effectLst/>
              <a:scene3d>
                <a:camera prst="orthographicFront"/>
                <a:lightRig rig="brightRoom" dir="t"/>
              </a:scene3d>
              <a:sp3d prstMaterial="flat">
                <a:bevelT w="50800" h="101600" prst="angle"/>
                <a:contourClr>
                  <a:srgbClr val="000000"/>
                </a:contourClr>
              </a:sp3d>
            </c:spPr>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'WebSurf by Gender'!$O$14:$O$15</c:f>
              <c:strCache>
                <c:ptCount val="2"/>
                <c:pt idx="0">
                  <c:v>target_user</c:v>
                </c:pt>
                <c:pt idx="1">
                  <c:v>NonTarget User</c:v>
                </c:pt>
              </c:strCache>
            </c:strRef>
          </c:cat>
          <c:val>
            <c:numRef>
              <c:f>'WebSurf by Gender'!$P$14:$P$15</c:f>
              <c:numCache>
                <c:formatCode>General</c:formatCode>
                <c:ptCount val="2"/>
                <c:pt idx="0">
                  <c:v>2048.0</c:v>
                </c:pt>
                <c:pt idx="1">
                  <c:v>1671.0</c:v>
                </c:pt>
              </c:numCache>
            </c:numRef>
          </c:val>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r>
              <a:rPr lang="en-US">
                <a:solidFill>
                  <a:schemeClr val="bg1"/>
                </a:solidFill>
              </a:rPr>
              <a:t>Amount of Target Female User</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en-US"/>
        </a:p>
      </c:txPr>
    </c:title>
    <c:autoTitleDeleted val="0"/>
    <c:plotArea>
      <c:layout/>
      <c:pieChart>
        <c:varyColors val="1"/>
        <c:ser>
          <c:idx val="0"/>
          <c:order val="0"/>
          <c:tx>
            <c:strRef>
              <c:f>'WebSurf by Gender'!$O$28</c:f>
              <c:strCache>
                <c:ptCount val="1"/>
                <c:pt idx="0">
                  <c:v>Female User</c:v>
                </c:pt>
              </c:strCache>
            </c:strRef>
          </c:tx>
          <c:spPr>
            <a:solidFill>
              <a:schemeClr val="bg1">
                <a:lumMod val="75000"/>
              </a:schemeClr>
            </a:solidFill>
          </c:spPr>
          <c:dPt>
            <c:idx val="0"/>
            <c:bubble3D val="0"/>
            <c:spPr>
              <a:solidFill>
                <a:srgbClr val="FF0000"/>
              </a:solidFill>
              <a:ln>
                <a:noFill/>
              </a:ln>
              <a:effectLst>
                <a:outerShdw blurRad="57150" dist="19050" dir="5400000" algn="ctr" rotWithShape="0">
                  <a:srgbClr val="000000">
                    <a:alpha val="63000"/>
                  </a:srgbClr>
                </a:outerShdw>
              </a:effectLst>
            </c:spPr>
          </c:dPt>
          <c:dPt>
            <c:idx val="1"/>
            <c:bubble3D val="0"/>
            <c:spPr>
              <a:solidFill>
                <a:schemeClr val="bg1">
                  <a:lumMod val="75000"/>
                </a:schemeClr>
              </a:solidFill>
              <a:ln>
                <a:noFill/>
              </a:ln>
              <a:effectLst>
                <a:outerShdw blurRad="57150" dist="19050" dir="5400000" algn="ctr" rotWithShape="0">
                  <a:srgbClr val="000000">
                    <a:alpha val="63000"/>
                  </a:srgbClr>
                </a:outerShdw>
              </a:effectLst>
            </c:spPr>
          </c:dPt>
          <c:dLbls>
            <c:dLbl>
              <c:idx val="0"/>
              <c:layout>
                <c:manualLayout>
                  <c:x val="-0.173797525309336"/>
                  <c:y val="0.12092207931022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1"/>
              <c:showSerName val="0"/>
              <c:showPercent val="1"/>
              <c:showBubbleSize val="0"/>
              <c:separator> </c:separator>
              <c:extLst>
                <c:ext xmlns:c15="http://schemas.microsoft.com/office/drawing/2012/chart" uri="{CE6537A1-D6FC-4f65-9D91-7224C49458BB}">
                  <c15:layout/>
                </c:ext>
              </c:extLst>
            </c:dLbl>
            <c:dLbl>
              <c:idx val="1"/>
              <c:layout>
                <c:manualLayout>
                  <c:x val="0.167936456922476"/>
                  <c:y val="-0.16936125136824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1"/>
              <c:showSerName val="0"/>
              <c:showPercent val="1"/>
              <c:showBubbleSize val="0"/>
              <c:separator>
</c:separator>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0000"/>
                    </a:solidFill>
                    <a:latin typeface="+mn-lt"/>
                    <a:ea typeface="+mn-ea"/>
                    <a:cs typeface="+mn-cs"/>
                  </a:defRPr>
                </a:pPr>
                <a:endParaRPr lang="en-US"/>
              </a:p>
            </c:txPr>
            <c:dLblPos val="inEnd"/>
            <c:showLegendKey val="0"/>
            <c:showVal val="1"/>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'WebSurf by Gender'!$O$29:$O$30</c:f>
              <c:strCache>
                <c:ptCount val="2"/>
                <c:pt idx="0">
                  <c:v>target_user</c:v>
                </c:pt>
                <c:pt idx="1">
                  <c:v>NonTarget User</c:v>
                </c:pt>
              </c:strCache>
            </c:strRef>
          </c:cat>
          <c:val>
            <c:numRef>
              <c:f>'WebSurf by Gender'!$P$29:$P$30</c:f>
              <c:numCache>
                <c:formatCode>General</c:formatCode>
                <c:ptCount val="2"/>
                <c:pt idx="0">
                  <c:v>79.0</c:v>
                </c:pt>
                <c:pt idx="1">
                  <c:v>178.0</c:v>
                </c:pt>
              </c:numCache>
            </c:numRef>
          </c:val>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'internet_reasons by Gender'!$A$1</c:f>
              <c:strCache>
                <c:ptCount val="1"/>
                <c:pt idx="0">
                  <c:v>Female Users:</c:v>
                </c:pt>
              </c:strCache>
            </c:strRef>
          </c:tx>
          <c:spPr>
            <a:solidFill>
              <a:srgbClr val="FF0000"/>
            </a:solidFill>
            <a:ln>
              <a:noFill/>
            </a:ln>
            <a:effectLst/>
          </c:spPr>
          <c:invertIfNegative val="0"/>
          <c:cat>
            <c:strRef>
              <c:f>'internet_reasons by Gender'!$C$2:$I$2</c:f>
              <c:strCache>
                <c:ptCount val="7"/>
                <c:pt idx="0">
                  <c:v>work_coding_related</c:v>
                </c:pt>
                <c:pt idx="1">
                  <c:v>work_noncoding_related</c:v>
                </c:pt>
                <c:pt idx="2">
                  <c:v>school</c:v>
                </c:pt>
                <c:pt idx="3">
                  <c:v>personal_life_assistance</c:v>
                </c:pt>
                <c:pt idx="4">
                  <c:v>communication</c:v>
                </c:pt>
                <c:pt idx="5">
                  <c:v>socializing</c:v>
                </c:pt>
                <c:pt idx="6">
                  <c:v>entertainment</c:v>
                </c:pt>
              </c:strCache>
            </c:strRef>
          </c:cat>
          <c:val>
            <c:numRef>
              <c:f>'internet_reasons by Gender'!$C$5:$I$5</c:f>
              <c:numCache>
                <c:formatCode>0%</c:formatCode>
                <c:ptCount val="7"/>
                <c:pt idx="0">
                  <c:v>0.291139240506329</c:v>
                </c:pt>
                <c:pt idx="1">
                  <c:v>0.518987341772152</c:v>
                </c:pt>
                <c:pt idx="2">
                  <c:v>0.367088607594937</c:v>
                </c:pt>
                <c:pt idx="3">
                  <c:v>0.670886075949367</c:v>
                </c:pt>
                <c:pt idx="4">
                  <c:v>0.784810126582278</c:v>
                </c:pt>
                <c:pt idx="5">
                  <c:v>0.658227848101266</c:v>
                </c:pt>
                <c:pt idx="6">
                  <c:v>0.759493670886076</c:v>
                </c:pt>
              </c:numCache>
            </c:numRef>
          </c:val>
        </c:ser>
        <c:ser>
          <c:idx val="1"/>
          <c:order val="1"/>
          <c:tx>
            <c:strRef>
              <c:f>'internet_reasons by Gender'!$A$8</c:f>
              <c:strCache>
                <c:ptCount val="1"/>
                <c:pt idx="0">
                  <c:v>Male Users:</c:v>
                </c:pt>
              </c:strCache>
            </c:strRef>
          </c:tx>
          <c:spPr>
            <a:solidFill>
              <a:schemeClr val="accent1"/>
            </a:solidFill>
            <a:ln>
              <a:noFill/>
            </a:ln>
            <a:effectLst/>
          </c:spPr>
          <c:invertIfNegative val="0"/>
          <c:cat>
            <c:strRef>
              <c:f>'internet_reasons by Gender'!$C$2:$I$2</c:f>
              <c:strCache>
                <c:ptCount val="7"/>
                <c:pt idx="0">
                  <c:v>work_coding_related</c:v>
                </c:pt>
                <c:pt idx="1">
                  <c:v>work_noncoding_related</c:v>
                </c:pt>
                <c:pt idx="2">
                  <c:v>school</c:v>
                </c:pt>
                <c:pt idx="3">
                  <c:v>personal_life_assistance</c:v>
                </c:pt>
                <c:pt idx="4">
                  <c:v>communication</c:v>
                </c:pt>
                <c:pt idx="5">
                  <c:v>socializing</c:v>
                </c:pt>
                <c:pt idx="6">
                  <c:v>entertainment</c:v>
                </c:pt>
              </c:strCache>
            </c:strRef>
          </c:cat>
          <c:val>
            <c:numRef>
              <c:f>'internet_reasons by Gender'!$C$12:$I$12</c:f>
              <c:numCache>
                <c:formatCode>0%</c:formatCode>
                <c:ptCount val="7"/>
                <c:pt idx="0">
                  <c:v>0.48583984375</c:v>
                </c:pt>
                <c:pt idx="1">
                  <c:v>0.56103515625</c:v>
                </c:pt>
                <c:pt idx="2">
                  <c:v>0.28466796875</c:v>
                </c:pt>
                <c:pt idx="3">
                  <c:v>0.533203125</c:v>
                </c:pt>
                <c:pt idx="4">
                  <c:v>0.7724609375</c:v>
                </c:pt>
                <c:pt idx="5">
                  <c:v>0.5986328125</c:v>
                </c:pt>
                <c:pt idx="6">
                  <c:v>0.76953125</c:v>
                </c:pt>
              </c:numCache>
            </c:numRef>
          </c:val>
        </c:ser>
        <c:dLbls>
          <c:showLegendKey val="0"/>
          <c:showVal val="0"/>
          <c:showCatName val="0"/>
          <c:showSerName val="0"/>
          <c:showPercent val="0"/>
          <c:showBubbleSize val="0"/>
        </c:dLbls>
        <c:gapWidth val="219"/>
        <c:overlap val="-27"/>
        <c:axId val="-551590288"/>
        <c:axId val="-552419392"/>
      </c:barChart>
      <c:catAx>
        <c:axId val="-551590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bg1"/>
                </a:solidFill>
                <a:latin typeface="+mn-lt"/>
                <a:ea typeface="+mn-ea"/>
                <a:cs typeface="+mn-cs"/>
              </a:defRPr>
            </a:pPr>
            <a:endParaRPr lang="en-US"/>
          </a:p>
        </c:txPr>
        <c:crossAx val="-552419392"/>
        <c:crosses val="autoZero"/>
        <c:auto val="1"/>
        <c:lblAlgn val="ctr"/>
        <c:lblOffset val="100"/>
        <c:noMultiLvlLbl val="0"/>
      </c:catAx>
      <c:valAx>
        <c:axId val="-552419392"/>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515902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9551856555025"/>
          <c:y val="0.0806468008314869"/>
          <c:w val="0.879844698840689"/>
          <c:h val="0.692947798191893"/>
        </c:manualLayout>
      </c:layout>
      <c:barChart>
        <c:barDir val="col"/>
        <c:grouping val="clustered"/>
        <c:varyColors val="0"/>
        <c:ser>
          <c:idx val="0"/>
          <c:order val="0"/>
          <c:tx>
            <c:strRef>
              <c:f>'WebSurf by Gender'!$A$1</c:f>
              <c:strCache>
                <c:ptCount val="1"/>
                <c:pt idx="0">
                  <c:v>Female Users:</c:v>
                </c:pt>
              </c:strCache>
            </c:strRef>
          </c:tx>
          <c:spPr>
            <a:solidFill>
              <a:srgbClr val="FF0000"/>
            </a:solidFill>
            <a:ln>
              <a:noFill/>
            </a:ln>
            <a:effectLst/>
          </c:spPr>
          <c:invertIfNegative val="0"/>
          <c:cat>
            <c:strRef>
              <c:f>'WebSurf by Gender'!$C$2:$O$2</c:f>
              <c:strCache>
                <c:ptCount val="13"/>
                <c:pt idx="0">
                  <c:v>search_engines</c:v>
                </c:pt>
                <c:pt idx="1">
                  <c:v>video_sites</c:v>
                </c:pt>
                <c:pt idx="2">
                  <c:v>news_sites</c:v>
                </c:pt>
                <c:pt idx="3">
                  <c:v>social networking sites</c:v>
                </c:pt>
                <c:pt idx="4">
                  <c:v>browser_based_games</c:v>
                </c:pt>
                <c:pt idx="5">
                  <c:v>shopping</c:v>
                </c:pt>
                <c:pt idx="6">
                  <c:v>online banking</c:v>
                </c:pt>
                <c:pt idx="7">
                  <c:v>file download</c:v>
                </c:pt>
                <c:pt idx="8">
                  <c:v>webmail</c:v>
                </c:pt>
                <c:pt idx="9">
                  <c:v>forums</c:v>
                </c:pt>
                <c:pt idx="10">
                  <c:v>adult pages</c:v>
                </c:pt>
                <c:pt idx="11">
                  <c:v>gambling</c:v>
                </c:pt>
                <c:pt idx="12">
                  <c:v>online word proccessing</c:v>
                </c:pt>
              </c:strCache>
            </c:strRef>
          </c:cat>
          <c:val>
            <c:numRef>
              <c:f>'WebSurf by Gender'!$C$5:$O$5</c:f>
              <c:numCache>
                <c:formatCode>0%</c:formatCode>
                <c:ptCount val="13"/>
                <c:pt idx="0">
                  <c:v>0.860759493670886</c:v>
                </c:pt>
                <c:pt idx="1">
                  <c:v>0.493670886075949</c:v>
                </c:pt>
                <c:pt idx="2">
                  <c:v>0.518987341772152</c:v>
                </c:pt>
                <c:pt idx="3">
                  <c:v>0.721518987341772</c:v>
                </c:pt>
                <c:pt idx="4">
                  <c:v>0.253164556962025</c:v>
                </c:pt>
                <c:pt idx="5">
                  <c:v>0.493670886075949</c:v>
                </c:pt>
                <c:pt idx="6">
                  <c:v>0.582278481012658</c:v>
                </c:pt>
                <c:pt idx="7">
                  <c:v>0.430379746835443</c:v>
                </c:pt>
                <c:pt idx="8">
                  <c:v>0.658227848101266</c:v>
                </c:pt>
                <c:pt idx="9">
                  <c:v>0.367088607594937</c:v>
                </c:pt>
                <c:pt idx="10">
                  <c:v>0.139240506329114</c:v>
                </c:pt>
                <c:pt idx="11">
                  <c:v>0.0</c:v>
                </c:pt>
                <c:pt idx="12">
                  <c:v>0.151898734177215</c:v>
                </c:pt>
              </c:numCache>
            </c:numRef>
          </c:val>
        </c:ser>
        <c:ser>
          <c:idx val="1"/>
          <c:order val="1"/>
          <c:tx>
            <c:strRef>
              <c:f>'WebSurf by Gender'!$A$7</c:f>
              <c:strCache>
                <c:ptCount val="1"/>
                <c:pt idx="0">
                  <c:v>Male Users:</c:v>
                </c:pt>
              </c:strCache>
            </c:strRef>
          </c:tx>
          <c:spPr>
            <a:solidFill>
              <a:srgbClr val="00B0F0"/>
            </a:solidFill>
            <a:ln>
              <a:noFill/>
            </a:ln>
            <a:effectLst/>
          </c:spPr>
          <c:invertIfNegative val="0"/>
          <c:cat>
            <c:strRef>
              <c:f>'WebSurf by Gender'!$C$2:$O$2</c:f>
              <c:strCache>
                <c:ptCount val="13"/>
                <c:pt idx="0">
                  <c:v>search_engines</c:v>
                </c:pt>
                <c:pt idx="1">
                  <c:v>video_sites</c:v>
                </c:pt>
                <c:pt idx="2">
                  <c:v>news_sites</c:v>
                </c:pt>
                <c:pt idx="3">
                  <c:v>social networking sites</c:v>
                </c:pt>
                <c:pt idx="4">
                  <c:v>browser_based_games</c:v>
                </c:pt>
                <c:pt idx="5">
                  <c:v>shopping</c:v>
                </c:pt>
                <c:pt idx="6">
                  <c:v>online banking</c:v>
                </c:pt>
                <c:pt idx="7">
                  <c:v>file download</c:v>
                </c:pt>
                <c:pt idx="8">
                  <c:v>webmail</c:v>
                </c:pt>
                <c:pt idx="9">
                  <c:v>forums</c:v>
                </c:pt>
                <c:pt idx="10">
                  <c:v>adult pages</c:v>
                </c:pt>
                <c:pt idx="11">
                  <c:v>gambling</c:v>
                </c:pt>
                <c:pt idx="12">
                  <c:v>online word proccessing</c:v>
                </c:pt>
              </c:strCache>
            </c:strRef>
          </c:cat>
          <c:val>
            <c:numRef>
              <c:f>'WebSurf by Gender'!$C$11:$O$11</c:f>
              <c:numCache>
                <c:formatCode>0%</c:formatCode>
                <c:ptCount val="13"/>
                <c:pt idx="0">
                  <c:v>0.84765625</c:v>
                </c:pt>
                <c:pt idx="1">
                  <c:v>0.59814453125</c:v>
                </c:pt>
                <c:pt idx="2">
                  <c:v>0.693359375</c:v>
                </c:pt>
                <c:pt idx="3">
                  <c:v>0.54736328125</c:v>
                </c:pt>
                <c:pt idx="4">
                  <c:v>0.16162109375</c:v>
                </c:pt>
                <c:pt idx="5">
                  <c:v>0.3505859375</c:v>
                </c:pt>
                <c:pt idx="6">
                  <c:v>0.423828125</c:v>
                </c:pt>
                <c:pt idx="7">
                  <c:v>0.44970703125</c:v>
                </c:pt>
                <c:pt idx="8">
                  <c:v>0.576171875</c:v>
                </c:pt>
                <c:pt idx="9">
                  <c:v>0.498046875</c:v>
                </c:pt>
                <c:pt idx="10">
                  <c:v>0.18359375</c:v>
                </c:pt>
                <c:pt idx="11">
                  <c:v>0.02587890625</c:v>
                </c:pt>
                <c:pt idx="12">
                  <c:v>0.1357421875</c:v>
                </c:pt>
              </c:numCache>
            </c:numRef>
          </c:val>
        </c:ser>
        <c:dLbls>
          <c:showLegendKey val="0"/>
          <c:showVal val="0"/>
          <c:showCatName val="0"/>
          <c:showSerName val="0"/>
          <c:showPercent val="0"/>
          <c:showBubbleSize val="0"/>
        </c:dLbls>
        <c:gapWidth val="219"/>
        <c:overlap val="-27"/>
        <c:axId val="-570806704"/>
        <c:axId val="-570804384"/>
      </c:barChart>
      <c:catAx>
        <c:axId val="-570806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crossAx val="-570804384"/>
        <c:crosses val="autoZero"/>
        <c:auto val="1"/>
        <c:lblAlgn val="ctr"/>
        <c:lblOffset val="100"/>
        <c:noMultiLvlLbl val="0"/>
      </c:catAx>
      <c:valAx>
        <c:axId val="-570804384"/>
        <c:scaling>
          <c:orientation val="minMax"/>
        </c:scaling>
        <c:delete val="0"/>
        <c:axPos val="l"/>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708067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bg1"/>
                </a:solidFill>
                <a:latin typeface="+mn-lt"/>
                <a:ea typeface="+mn-ea"/>
                <a:cs typeface="+mn-cs"/>
              </a:defRPr>
            </a:pPr>
            <a:r>
              <a:rPr lang="en-US">
                <a:solidFill>
                  <a:schemeClr val="bg1"/>
                </a:solidFill>
              </a:rPr>
              <a:t>Amount of Target Male Users</a:t>
            </a:r>
          </a:p>
        </c:rich>
      </c:tx>
      <c:layout/>
      <c:overlay val="0"/>
      <c:spPr>
        <a:noFill/>
        <a:ln>
          <a:noFill/>
        </a:ln>
        <a:effectLst/>
      </c:spPr>
      <c:txPr>
        <a:bodyPr rot="0" spcFirstLastPara="1" vertOverflow="ellipsis" vert="horz" wrap="square" anchor="ctr" anchorCtr="1"/>
        <a:lstStyle/>
        <a:p>
          <a:pPr>
            <a:defRPr sz="1400" b="1" i="0" u="none" strike="noStrike" kern="1200" cap="all" spc="50" baseline="0">
              <a:solidFill>
                <a:schemeClr val="bg1"/>
              </a:solidFill>
              <a:latin typeface="+mn-lt"/>
              <a:ea typeface="+mn-ea"/>
              <a:cs typeface="+mn-cs"/>
            </a:defRPr>
          </a:pPr>
          <a:endParaRPr lang="en-US"/>
        </a:p>
      </c:txPr>
    </c:title>
    <c:autoTitleDeleted val="0"/>
    <c:plotArea>
      <c:layout/>
      <c:pieChart>
        <c:varyColors val="1"/>
        <c:ser>
          <c:idx val="0"/>
          <c:order val="0"/>
          <c:spPr>
            <a:solidFill>
              <a:schemeClr val="bg1">
                <a:lumMod val="75000"/>
              </a:schemeClr>
            </a:solidFill>
          </c:spPr>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bg1">
                  <a:lumMod val="75000"/>
                </a:schemeClr>
              </a:solidFill>
              <a:ln>
                <a:noFill/>
              </a:ln>
              <a:effectLst/>
              <a:scene3d>
                <a:camera prst="orthographicFront"/>
                <a:lightRig rig="brightRoom" dir="t"/>
              </a:scene3d>
              <a:sp3d prstMaterial="flat">
                <a:bevelT w="50800" h="101600" prst="angle"/>
                <a:contourClr>
                  <a:srgbClr val="000000"/>
                </a:contourClr>
              </a:sp3d>
            </c:spPr>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'WebSurf by Gender'!$O$14:$O$15</c:f>
              <c:strCache>
                <c:ptCount val="2"/>
                <c:pt idx="0">
                  <c:v>target_user</c:v>
                </c:pt>
                <c:pt idx="1">
                  <c:v>NonTarget User</c:v>
                </c:pt>
              </c:strCache>
            </c:strRef>
          </c:cat>
          <c:val>
            <c:numRef>
              <c:f>'WebSurf by Gender'!$P$14:$P$15</c:f>
              <c:numCache>
                <c:formatCode>General</c:formatCode>
                <c:ptCount val="2"/>
                <c:pt idx="0">
                  <c:v>2048.0</c:v>
                </c:pt>
                <c:pt idx="1">
                  <c:v>1671.0</c:v>
                </c:pt>
              </c:numCache>
            </c:numRef>
          </c:val>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a:solidFill>
                  <a:schemeClr val="accent2"/>
                </a:solidFill>
              </a:rPr>
              <a:t>Out of 4081 </a:t>
            </a:r>
            <a:r>
              <a:rPr lang="en-US" dirty="0" smtClean="0">
                <a:solidFill>
                  <a:schemeClr val="accent2"/>
                </a:solidFill>
              </a:rPr>
              <a:t>Survey</a:t>
            </a:r>
            <a:r>
              <a:rPr lang="en-US" baseline="0" dirty="0" smtClean="0">
                <a:solidFill>
                  <a:schemeClr val="accent2"/>
                </a:solidFill>
              </a:rPr>
              <a:t> </a:t>
            </a:r>
            <a:r>
              <a:rPr lang="en-US" dirty="0" smtClean="0">
                <a:solidFill>
                  <a:schemeClr val="accent2"/>
                </a:solidFill>
              </a:rPr>
              <a:t>Users </a:t>
            </a:r>
            <a:endParaRPr lang="en-US" dirty="0">
              <a:solidFill>
                <a:schemeClr val="accent2"/>
              </a:solidFill>
            </a:endParaRPr>
          </a:p>
        </c:rich>
      </c:tx>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rgbClr val="FF0000"/>
              </a:solidFill>
              <a:ln>
                <a:noFill/>
              </a:ln>
              <a:effectLst>
                <a:outerShdw blurRad="63500" sx="102000" sy="102000" algn="ctr" rotWithShape="0">
                  <a:prstClr val="black">
                    <a:alpha val="20000"/>
                  </a:prstClr>
                </a:outerShdw>
              </a:effectLst>
            </c:spPr>
          </c:dPt>
          <c:dLbls>
            <c:dLbl>
              <c:idx val="0"/>
              <c:layout>
                <c:manualLayout>
                  <c:x val="-0.0316400231458734"/>
                  <c:y val="-0.163499665276276"/>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bg1"/>
                        </a:solidFill>
                        <a:latin typeface="+mn-lt"/>
                        <a:ea typeface="+mn-ea"/>
                        <a:cs typeface="+mn-cs"/>
                      </a:defRPr>
                    </a:pPr>
                    <a:fld id="{D21E5100-B775-F24F-B553-88B75A5EDA42}" type="CATEGORYNAME">
                      <a:rPr lang="mr-IN" smtClean="0">
                        <a:solidFill>
                          <a:schemeClr val="bg1"/>
                        </a:solidFill>
                      </a:rPr>
                      <a:pPr>
                        <a:defRPr>
                          <a:solidFill>
                            <a:schemeClr val="bg1"/>
                          </a:solidFill>
                        </a:defRPr>
                      </a:pPr>
                      <a:t>[CATEGORY NAME]</a:t>
                    </a:fld>
                    <a:r>
                      <a:rPr lang="mr-IN" baseline="0" dirty="0" smtClean="0">
                        <a:solidFill>
                          <a:schemeClr val="bg1"/>
                        </a:solidFill>
                      </a:rPr>
                      <a:t> </a:t>
                    </a:r>
                    <a:fld id="{F933D2DA-01EF-B74F-80F1-2E19E14F753D}" type="VALUE">
                      <a:rPr lang="mr-IN" baseline="0" smtClean="0">
                        <a:solidFill>
                          <a:schemeClr val="bg1"/>
                        </a:solidFill>
                      </a:rPr>
                      <a:pPr>
                        <a:defRPr>
                          <a:solidFill>
                            <a:schemeClr val="bg1"/>
                          </a:solidFill>
                        </a:defRPr>
                      </a:pPr>
                      <a:t>[VALUE]</a:t>
                    </a:fld>
                    <a:r>
                      <a:rPr lang="mr-IN" baseline="0" dirty="0" smtClean="0">
                        <a:solidFill>
                          <a:schemeClr val="bg1"/>
                        </a:solidFill>
                      </a:rPr>
                      <a:t>   </a:t>
                    </a:r>
                  </a:p>
                  <a:p>
                    <a:pPr>
                      <a:defRPr>
                        <a:solidFill>
                          <a:schemeClr val="bg1"/>
                        </a:solidFill>
                      </a:defRPr>
                    </a:pPr>
                    <a:fld id="{97C81A8D-0252-DB4F-83F5-991FC15E604E}" type="PERCENTAGE">
                      <a:rPr lang="mr-IN" sz="1600" baseline="0" smtClean="0">
                        <a:solidFill>
                          <a:schemeClr val="bg1"/>
                        </a:solidFill>
                      </a:rPr>
                      <a:pPr>
                        <a:defRPr>
                          <a:solidFill>
                            <a:schemeClr val="bg1"/>
                          </a:solidFill>
                        </a:defRPr>
                      </a:pPr>
                      <a:t>[PERCENTAGE]</a:t>
                    </a:fld>
                    <a:endParaRPr lang="en-US"/>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bg1"/>
                      </a:solidFill>
                      <a:latin typeface="+mn-lt"/>
                      <a:ea typeface="+mn-ea"/>
                      <a:cs typeface="+mn-cs"/>
                    </a:defRPr>
                  </a:pPr>
                  <a:endParaRPr lang="en-US"/>
                </a:p>
              </c:txPr>
              <c:dLblPos val="bestFit"/>
              <c:showLegendKey val="0"/>
              <c:showVal val="0"/>
              <c:showCatName val="1"/>
              <c:showSerName val="0"/>
              <c:showPercent val="1"/>
              <c:showBubbleSize val="0"/>
              <c:separator>
</c:separator>
              <c:extLst>
                <c:ext xmlns:c15="http://schemas.microsoft.com/office/drawing/2012/chart" uri="{CE6537A1-D6FC-4f65-9D91-7224C49458BB}">
                  <c15:layout/>
                  <c15:dlblFieldTable/>
                  <c15:showDataLabelsRange val="0"/>
                </c:ext>
              </c:extLst>
            </c:dLbl>
            <c:dLbl>
              <c:idx val="1"/>
              <c:layout>
                <c:manualLayout>
                  <c:x val="-0.0268405519431926"/>
                  <c:y val="0.0419197466635588"/>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fld id="{A0988F53-48F5-0342-98E8-E8FD44BD1B5A}" type="CATEGORYNAME">
                      <a:rPr lang="en-US">
                        <a:solidFill>
                          <a:srgbClr val="FF0000"/>
                        </a:solidFill>
                      </a:rPr>
                      <a:pPr>
                        <a:defRPr>
                          <a:solidFill>
                            <a:schemeClr val="accent1"/>
                          </a:solidFill>
                        </a:defRPr>
                      </a:pPr>
                      <a:t>[CATEGORY NAME]</a:t>
                    </a:fld>
                    <a:r>
                      <a:rPr lang="en-US" baseline="0" dirty="0"/>
                      <a:t>
</a:t>
                    </a:r>
                    <a:fld id="{9307C48F-8FB4-F443-B9E3-ACB05847A16C}" type="PERCENTAGE">
                      <a:rPr lang="en-US" baseline="0">
                        <a:solidFill>
                          <a:srgbClr val="FF0000"/>
                        </a:solidFill>
                      </a:rPr>
                      <a:pPr>
                        <a:defRPr>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separator>
</c:separator>
              <c:extLst>
                <c:ext xmlns:c15="http://schemas.microsoft.com/office/drawing/2012/chart" uri="{CE6537A1-D6FC-4f65-9D91-7224C49458BB}">
                  <c15:layout/>
                  <c15:dlblFieldTable/>
                  <c15:showDataLabelsRange val="0"/>
                </c:ext>
              </c:extLst>
            </c:dLbl>
            <c:spPr>
              <a:noFill/>
              <a:ln>
                <a:noFill/>
              </a:ln>
              <a:effectLst/>
            </c:spPr>
            <c:dLblPos val="outEnd"/>
            <c:showLegendKey val="0"/>
            <c:showVal val="0"/>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MaleToFemale_Survey!$A$2:$B$2</c:f>
              <c:strCache>
                <c:ptCount val="2"/>
                <c:pt idx="0">
                  <c:v>Male Users</c:v>
                </c:pt>
                <c:pt idx="1">
                  <c:v>Female Users</c:v>
                </c:pt>
              </c:strCache>
            </c:strRef>
          </c:cat>
          <c:val>
            <c:numRef>
              <c:f>MaleToFemale_Survey!$A$3:$B$3</c:f>
              <c:numCache>
                <c:formatCode>General</c:formatCode>
                <c:ptCount val="2"/>
                <c:pt idx="0">
                  <c:v>3719.0</c:v>
                </c:pt>
                <c:pt idx="1">
                  <c:v>257.0</c:v>
                </c:pt>
              </c:numCache>
            </c:numRef>
          </c:val>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r>
              <a:rPr lang="en-US">
                <a:solidFill>
                  <a:schemeClr val="bg1"/>
                </a:solidFill>
              </a:rPr>
              <a:t>Amount of Target Female User</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en-US"/>
        </a:p>
      </c:txPr>
    </c:title>
    <c:autoTitleDeleted val="0"/>
    <c:plotArea>
      <c:layout/>
      <c:pieChart>
        <c:varyColors val="1"/>
        <c:ser>
          <c:idx val="0"/>
          <c:order val="0"/>
          <c:tx>
            <c:strRef>
              <c:f>'WebSurf by Gender'!$O$28</c:f>
              <c:strCache>
                <c:ptCount val="1"/>
                <c:pt idx="0">
                  <c:v>Female User</c:v>
                </c:pt>
              </c:strCache>
            </c:strRef>
          </c:tx>
          <c:spPr>
            <a:solidFill>
              <a:schemeClr val="bg1">
                <a:lumMod val="75000"/>
              </a:schemeClr>
            </a:solidFill>
          </c:spPr>
          <c:dPt>
            <c:idx val="0"/>
            <c:bubble3D val="0"/>
            <c:spPr>
              <a:solidFill>
                <a:srgbClr val="FF0000"/>
              </a:solidFill>
              <a:ln>
                <a:noFill/>
              </a:ln>
              <a:effectLst>
                <a:outerShdw blurRad="57150" dist="19050" dir="5400000" algn="ctr" rotWithShape="0">
                  <a:srgbClr val="000000">
                    <a:alpha val="63000"/>
                  </a:srgbClr>
                </a:outerShdw>
              </a:effectLst>
            </c:spPr>
          </c:dPt>
          <c:dPt>
            <c:idx val="1"/>
            <c:bubble3D val="0"/>
            <c:spPr>
              <a:solidFill>
                <a:schemeClr val="bg1">
                  <a:lumMod val="75000"/>
                </a:schemeClr>
              </a:solidFill>
              <a:ln>
                <a:noFill/>
              </a:ln>
              <a:effectLst>
                <a:outerShdw blurRad="57150" dist="19050" dir="5400000" algn="ctr" rotWithShape="0">
                  <a:srgbClr val="000000">
                    <a:alpha val="63000"/>
                  </a:srgbClr>
                </a:outerShdw>
              </a:effectLst>
            </c:spPr>
          </c:dPt>
          <c:dLbls>
            <c:dLbl>
              <c:idx val="0"/>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15:layout/>
                </c:ext>
              </c:extLst>
            </c:dLbl>
            <c:dLbl>
              <c:idx val="1"/>
              <c:layout>
                <c:manualLayout>
                  <c:x val="0.167936456922476"/>
                  <c:y val="-0.16936125136824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1"/>
              <c:showSerName val="0"/>
              <c:showPercent val="1"/>
              <c:showBubbleSize val="0"/>
              <c:separator>
</c:separator>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0000"/>
                    </a:solidFill>
                    <a:latin typeface="+mn-lt"/>
                    <a:ea typeface="+mn-ea"/>
                    <a:cs typeface="+mn-cs"/>
                  </a:defRPr>
                </a:pPr>
                <a:endParaRPr lang="en-US"/>
              </a:p>
            </c:txPr>
            <c:dLblPos val="inEnd"/>
            <c:showLegendKey val="0"/>
            <c:showVal val="1"/>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'WebSurf by Gender'!$O$29:$O$30</c:f>
              <c:strCache>
                <c:ptCount val="2"/>
                <c:pt idx="0">
                  <c:v>target_user</c:v>
                </c:pt>
                <c:pt idx="1">
                  <c:v>NonTarget User</c:v>
                </c:pt>
              </c:strCache>
            </c:strRef>
          </c:cat>
          <c:val>
            <c:numRef>
              <c:f>'WebSurf by Gender'!$P$29:$P$30</c:f>
              <c:numCache>
                <c:formatCode>General</c:formatCode>
                <c:ptCount val="2"/>
                <c:pt idx="0">
                  <c:v>79.0</c:v>
                </c:pt>
                <c:pt idx="1">
                  <c:v>178.0</c:v>
                </c:pt>
              </c:numCache>
            </c:numRef>
          </c:val>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baseline="0">
                <a:solidFill>
                  <a:schemeClr val="accent2"/>
                </a:solidFill>
                <a:latin typeface="+mn-lt"/>
                <a:ea typeface="+mn-ea"/>
                <a:cs typeface="+mn-cs"/>
              </a:defRPr>
            </a:pPr>
            <a:r>
              <a:rPr lang="en-US" altLang="zh-CN" sz="2000" dirty="0">
                <a:solidFill>
                  <a:schemeClr val="accent2"/>
                </a:solidFill>
              </a:rPr>
              <a:t>Age</a:t>
            </a:r>
            <a:r>
              <a:rPr lang="zh-CN" altLang="en-US" sz="2000" baseline="0" dirty="0">
                <a:solidFill>
                  <a:schemeClr val="accent2"/>
                </a:solidFill>
              </a:rPr>
              <a:t> </a:t>
            </a:r>
            <a:r>
              <a:rPr lang="en-US" altLang="zh-CN" sz="2000" baseline="0" dirty="0" smtClean="0">
                <a:solidFill>
                  <a:schemeClr val="accent2"/>
                </a:solidFill>
              </a:rPr>
              <a:t>Segment</a:t>
            </a:r>
            <a:r>
              <a:rPr lang="zh-CN" altLang="en-US" sz="2000" baseline="0" dirty="0" smtClean="0">
                <a:solidFill>
                  <a:schemeClr val="accent2"/>
                </a:solidFill>
              </a:rPr>
              <a:t> </a:t>
            </a:r>
            <a:r>
              <a:rPr lang="en-US" altLang="zh-CN" sz="2000" baseline="0" dirty="0" smtClean="0">
                <a:solidFill>
                  <a:schemeClr val="accent2"/>
                </a:solidFill>
              </a:rPr>
              <a:t>of</a:t>
            </a:r>
            <a:r>
              <a:rPr lang="zh-CN" altLang="en-US" sz="2000" baseline="0" dirty="0" smtClean="0">
                <a:solidFill>
                  <a:schemeClr val="accent2"/>
                </a:solidFill>
              </a:rPr>
              <a:t> </a:t>
            </a:r>
            <a:r>
              <a:rPr lang="en-US" altLang="zh-CN" sz="2000" baseline="0" dirty="0" smtClean="0">
                <a:solidFill>
                  <a:schemeClr val="accent2"/>
                </a:solidFill>
              </a:rPr>
              <a:t>Survey</a:t>
            </a:r>
            <a:r>
              <a:rPr lang="zh-CN" altLang="en-US" sz="2000" baseline="0" dirty="0" smtClean="0">
                <a:solidFill>
                  <a:schemeClr val="accent2"/>
                </a:solidFill>
              </a:rPr>
              <a:t> </a:t>
            </a:r>
            <a:r>
              <a:rPr lang="en-US" altLang="zh-CN" sz="2000" baseline="0" dirty="0" smtClean="0">
                <a:solidFill>
                  <a:schemeClr val="accent2"/>
                </a:solidFill>
              </a:rPr>
              <a:t>Users</a:t>
            </a:r>
            <a:endParaRPr lang="en-US" sz="2000" dirty="0">
              <a:solidFill>
                <a:schemeClr val="accent2"/>
              </a:solidFill>
            </a:endParaRPr>
          </a:p>
        </c:rich>
      </c:tx>
      <c:layout>
        <c:manualLayout>
          <c:xMode val="edge"/>
          <c:yMode val="edge"/>
          <c:x val="0.0202327561827858"/>
          <c:y val="0.0145545794437079"/>
        </c:manualLayout>
      </c:layout>
      <c:overlay val="0"/>
      <c:spPr>
        <a:noFill/>
        <a:ln>
          <a:noFill/>
        </a:ln>
        <a:effectLst/>
      </c:spPr>
      <c:txPr>
        <a:bodyPr rot="0" spcFirstLastPara="1" vertOverflow="ellipsis" vert="horz" wrap="square" anchor="ctr" anchorCtr="1"/>
        <a:lstStyle/>
        <a:p>
          <a:pPr>
            <a:defRPr sz="2000" b="1" i="0" u="none" strike="noStrike" kern="1200" cap="all" baseline="0">
              <a:solidFill>
                <a:schemeClr val="accent2"/>
              </a:solidFill>
              <a:latin typeface="+mn-lt"/>
              <a:ea typeface="+mn-ea"/>
              <a:cs typeface="+mn-cs"/>
            </a:defRPr>
          </a:pPr>
          <a:endParaRPr lang="en-US"/>
        </a:p>
      </c:txPr>
    </c:title>
    <c:autoTitleDeleted val="0"/>
    <c:plotArea>
      <c:layout/>
      <c:pieChart>
        <c:varyColors val="1"/>
        <c:ser>
          <c:idx val="0"/>
          <c:order val="0"/>
          <c:tx>
            <c:strRef>
              <c:f>Age_segment_survey!$B$1</c:f>
              <c:strCache>
                <c:ptCount val="1"/>
                <c:pt idx="0">
                  <c:v>Number of Users</c:v>
                </c:pt>
              </c:strCache>
            </c:strRef>
          </c:tx>
          <c:explosion val="10"/>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Pt>
            <c:idx val="4"/>
            <c:bubble3D val="0"/>
            <c:spPr>
              <a:solidFill>
                <a:schemeClr val="accent5"/>
              </a:solidFill>
              <a:ln>
                <a:noFill/>
              </a:ln>
              <a:effectLst>
                <a:outerShdw blurRad="63500" sx="102000" sy="102000" algn="ctr" rotWithShape="0">
                  <a:prstClr val="black">
                    <a:alpha val="20000"/>
                  </a:prstClr>
                </a:outerShdw>
              </a:effectLst>
            </c:spPr>
          </c:dPt>
          <c:dPt>
            <c:idx val="5"/>
            <c:bubble3D val="0"/>
            <c:spPr>
              <a:solidFill>
                <a:schemeClr val="accent6"/>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dLbl>
            <c:dLbl>
              <c:idx val="4"/>
              <c:layout>
                <c:manualLayout>
                  <c:x val="-0.0512273212379936"/>
                  <c:y val="0.0199335548172757"/>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ext>
              </c:extLst>
            </c:dLbl>
            <c:dLbl>
              <c:idx val="5"/>
              <c:layout>
                <c:manualLayout>
                  <c:x val="0.0234791889007471"/>
                  <c:y val="0.0"/>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Age_segment_survey!$A$2:$A$7</c:f>
              <c:strCache>
                <c:ptCount val="6"/>
                <c:pt idx="0">
                  <c:v>Under 18 y/o</c:v>
                </c:pt>
                <c:pt idx="1">
                  <c:v>18-25 y/o</c:v>
                </c:pt>
                <c:pt idx="2">
                  <c:v>26-35 y/o</c:v>
                </c:pt>
                <c:pt idx="3">
                  <c:v>36-45 y/o</c:v>
                </c:pt>
                <c:pt idx="4">
                  <c:v>46-55 y/o</c:v>
                </c:pt>
                <c:pt idx="5">
                  <c:v>Older than 55 y/o</c:v>
                </c:pt>
              </c:strCache>
            </c:strRef>
          </c:cat>
          <c:val>
            <c:numRef>
              <c:f>Age_segment_survey!$B$2:$B$7</c:f>
              <c:numCache>
                <c:formatCode>General</c:formatCode>
                <c:ptCount val="6"/>
                <c:pt idx="0">
                  <c:v>452.0</c:v>
                </c:pt>
                <c:pt idx="1">
                  <c:v>1413.0</c:v>
                </c:pt>
                <c:pt idx="2">
                  <c:v>1145.0</c:v>
                </c:pt>
                <c:pt idx="3">
                  <c:v>543.0</c:v>
                </c:pt>
                <c:pt idx="4">
                  <c:v>274.0</c:v>
                </c:pt>
                <c:pt idx="5">
                  <c:v>210.0</c:v>
                </c:pt>
              </c:numCache>
            </c:numRef>
          </c:val>
        </c:ser>
        <c:dLbls>
          <c:dLblPos val="outEnd"/>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baseline="0">
                <a:solidFill>
                  <a:schemeClr val="accent2"/>
                </a:solidFill>
                <a:latin typeface="+mn-lt"/>
                <a:ea typeface="+mn-ea"/>
                <a:cs typeface="+mn-cs"/>
              </a:defRPr>
            </a:pPr>
            <a:r>
              <a:rPr lang="en-US" sz="2000">
                <a:solidFill>
                  <a:schemeClr val="accent2"/>
                </a:solidFill>
              </a:rPr>
              <a:t>Time Spent Online</a:t>
            </a:r>
            <a:r>
              <a:rPr lang="zh-CN" sz="2000">
                <a:solidFill>
                  <a:schemeClr val="accent2"/>
                </a:solidFill>
              </a:rPr>
              <a:t> </a:t>
            </a:r>
            <a:r>
              <a:rPr lang="en-US" sz="2000">
                <a:solidFill>
                  <a:schemeClr val="accent2"/>
                </a:solidFill>
              </a:rPr>
              <a:t>per</a:t>
            </a:r>
            <a:r>
              <a:rPr lang="zh-CN" sz="2000">
                <a:solidFill>
                  <a:schemeClr val="accent2"/>
                </a:solidFill>
              </a:rPr>
              <a:t> </a:t>
            </a:r>
            <a:r>
              <a:rPr lang="en-US" sz="2000">
                <a:solidFill>
                  <a:schemeClr val="accent2"/>
                </a:solidFill>
              </a:rPr>
              <a:t>Day</a:t>
            </a:r>
          </a:p>
        </c:rich>
      </c:tx>
      <c:layout>
        <c:manualLayout>
          <c:xMode val="edge"/>
          <c:yMode val="edge"/>
          <c:x val="0.0113692767713086"/>
          <c:y val="0.0205003893690377"/>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accent2"/>
              </a:solidFill>
              <a:latin typeface="+mn-lt"/>
              <a:ea typeface="+mn-ea"/>
              <a:cs typeface="+mn-cs"/>
            </a:defRPr>
          </a:pPr>
          <a:endParaRPr lang="en-US"/>
        </a:p>
      </c:txPr>
    </c:title>
    <c:autoTitleDeleted val="0"/>
    <c:plotArea>
      <c:layout/>
      <c:pieChart>
        <c:varyColors val="1"/>
        <c:ser>
          <c:idx val="0"/>
          <c:order val="0"/>
          <c:tx>
            <c:strRef>
              <c:f>Time_Spent_Online!$A$1</c:f>
              <c:strCache>
                <c:ptCount val="1"/>
                <c:pt idx="0">
                  <c:v>Time Spent Online</c:v>
                </c:pt>
              </c:strCache>
            </c:strRef>
          </c:tx>
          <c:explosion val="8"/>
          <c:dPt>
            <c:idx val="0"/>
            <c:bubble3D val="0"/>
            <c:spPr>
              <a:solidFill>
                <a:schemeClr val="accent1"/>
              </a:solidFill>
              <a:ln>
                <a:noFill/>
              </a:ln>
              <a:effectLst>
                <a:outerShdw blurRad="317500" algn="ctr" rotWithShape="0">
                  <a:prstClr val="black">
                    <a:alpha val="25000"/>
                  </a:prstClr>
                </a:outerShdw>
              </a:effectLst>
            </c:spPr>
          </c:dPt>
          <c:dPt>
            <c:idx val="1"/>
            <c:bubble3D val="0"/>
            <c:spPr>
              <a:solidFill>
                <a:schemeClr val="accent2"/>
              </a:solidFill>
              <a:ln>
                <a:noFill/>
              </a:ln>
              <a:effectLst>
                <a:outerShdw blurRad="317500" algn="ctr" rotWithShape="0">
                  <a:prstClr val="black">
                    <a:alpha val="25000"/>
                  </a:prstClr>
                </a:outerShdw>
              </a:effectLst>
            </c:spPr>
          </c:dPt>
          <c:dPt>
            <c:idx val="2"/>
            <c:bubble3D val="0"/>
            <c:spPr>
              <a:solidFill>
                <a:schemeClr val="accent3"/>
              </a:solidFill>
              <a:ln>
                <a:noFill/>
              </a:ln>
              <a:effectLst>
                <a:outerShdw blurRad="317500" algn="ctr" rotWithShape="0">
                  <a:prstClr val="black">
                    <a:alpha val="25000"/>
                  </a:prstClr>
                </a:outerShdw>
              </a:effectLst>
            </c:spPr>
          </c:dPt>
          <c:dPt>
            <c:idx val="3"/>
            <c:bubble3D val="0"/>
            <c:spPr>
              <a:solidFill>
                <a:schemeClr val="accent4"/>
              </a:solidFill>
              <a:ln>
                <a:noFill/>
              </a:ln>
              <a:effectLst>
                <a:outerShdw blurRad="317500" algn="ctr" rotWithShape="0">
                  <a:prstClr val="black">
                    <a:alpha val="25000"/>
                  </a:prstClr>
                </a:outerShdw>
              </a:effectLst>
            </c:spPr>
          </c:dPt>
          <c:dPt>
            <c:idx val="4"/>
            <c:bubble3D val="0"/>
            <c:spPr>
              <a:solidFill>
                <a:schemeClr val="accent5"/>
              </a:solidFill>
              <a:ln>
                <a:noFill/>
              </a:ln>
              <a:effectLst>
                <a:outerShdw blurRad="317500" algn="ctr" rotWithShape="0">
                  <a:prstClr val="black">
                    <a:alpha val="25000"/>
                  </a:prstClr>
                </a:outerShdw>
              </a:effectLst>
            </c:spPr>
          </c:dPt>
          <c:dPt>
            <c:idx val="5"/>
            <c:bubble3D val="0"/>
            <c:spPr>
              <a:solidFill>
                <a:schemeClr val="accent6"/>
              </a:solidFill>
              <a:ln>
                <a:noFill/>
              </a:ln>
              <a:effectLst>
                <a:outerShdw blurRad="317500" algn="ctr" rotWithShape="0">
                  <a:prstClr val="black">
                    <a:alpha val="25000"/>
                  </a:prstClr>
                </a:outerShdw>
              </a:effectLst>
            </c:spPr>
          </c:dPt>
          <c:dLbls>
            <c:dLbl>
              <c:idx val="0"/>
              <c:layout>
                <c:manualLayout>
                  <c:x val="0.183266770737767"/>
                  <c:y val="0.0500735269870677"/>
                </c:manualLayout>
              </c:layout>
              <c:dLblPos val="bestFit"/>
              <c:showLegendKey val="0"/>
              <c:showVal val="0"/>
              <c:showCatName val="1"/>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Time_Spent_Online!$A$2:$A$7</c:f>
              <c:strCache>
                <c:ptCount val="6"/>
                <c:pt idx="0">
                  <c:v>Less than 1 hour</c:v>
                </c:pt>
                <c:pt idx="1">
                  <c:v>1-2 hours</c:v>
                </c:pt>
                <c:pt idx="2">
                  <c:v> 2-4 hours</c:v>
                </c:pt>
                <c:pt idx="3">
                  <c:v> 4-6 hours</c:v>
                </c:pt>
                <c:pt idx="4">
                  <c:v>6-8 hours</c:v>
                </c:pt>
                <c:pt idx="5">
                  <c:v>8-10 hours</c:v>
                </c:pt>
              </c:strCache>
            </c:strRef>
          </c:cat>
          <c:val>
            <c:numRef>
              <c:f>Time_Spent_Online!$B$2:$B$7</c:f>
              <c:numCache>
                <c:formatCode>General</c:formatCode>
                <c:ptCount val="6"/>
                <c:pt idx="0">
                  <c:v>40.0</c:v>
                </c:pt>
                <c:pt idx="1">
                  <c:v>366.0</c:v>
                </c:pt>
                <c:pt idx="2">
                  <c:v>1063.0</c:v>
                </c:pt>
                <c:pt idx="3">
                  <c:v>1068.0</c:v>
                </c:pt>
                <c:pt idx="4">
                  <c:v>660.0</c:v>
                </c:pt>
                <c:pt idx="5">
                  <c:v>433.0</c:v>
                </c:pt>
              </c:numCache>
            </c:numRef>
          </c:val>
        </c:ser>
        <c:dLbls>
          <c:dLblPos val="in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no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50" baseline="0">
                <a:solidFill>
                  <a:schemeClr val="accent2"/>
                </a:solidFill>
                <a:latin typeface="+mn-lt"/>
                <a:ea typeface="+mn-ea"/>
                <a:cs typeface="+mn-cs"/>
              </a:defRPr>
            </a:pPr>
            <a:r>
              <a:rPr lang="en-US">
                <a:solidFill>
                  <a:schemeClr val="accent2"/>
                </a:solidFill>
              </a:rPr>
              <a:t>Number of Users</a:t>
            </a:r>
            <a:r>
              <a:rPr lang="zh-CN" altLang="en-US" baseline="0">
                <a:solidFill>
                  <a:schemeClr val="accent2"/>
                </a:solidFill>
              </a:rPr>
              <a:t> </a:t>
            </a:r>
            <a:endParaRPr lang="en-US" altLang="zh-CN" baseline="0">
              <a:solidFill>
                <a:schemeClr val="accent2"/>
              </a:solidFill>
            </a:endParaRPr>
          </a:p>
          <a:p>
            <a:pPr>
              <a:defRPr>
                <a:solidFill>
                  <a:schemeClr val="accent2"/>
                </a:solidFill>
              </a:defRPr>
            </a:pPr>
            <a:r>
              <a:rPr lang="en-US" altLang="zh-CN" baseline="0">
                <a:solidFill>
                  <a:schemeClr val="accent2"/>
                </a:solidFill>
              </a:rPr>
              <a:t>(Self-Rated</a:t>
            </a:r>
            <a:r>
              <a:rPr lang="zh-CN" altLang="en-US" baseline="0">
                <a:solidFill>
                  <a:schemeClr val="accent2"/>
                </a:solidFill>
              </a:rPr>
              <a:t> </a:t>
            </a:r>
            <a:r>
              <a:rPr lang="en-US" altLang="zh-CN" baseline="0">
                <a:solidFill>
                  <a:schemeClr val="accent2"/>
                </a:solidFill>
              </a:rPr>
              <a:t>Skills)</a:t>
            </a:r>
            <a:endParaRPr lang="en-US">
              <a:solidFill>
                <a:schemeClr val="accent2"/>
              </a:solidFill>
            </a:endParaRPr>
          </a:p>
        </c:rich>
      </c:tx>
      <c:layout/>
      <c:overlay val="0"/>
      <c:spPr>
        <a:noFill/>
        <a:ln>
          <a:noFill/>
        </a:ln>
        <a:effectLst/>
      </c:spPr>
      <c:txPr>
        <a:bodyPr rot="0" spcFirstLastPara="1" vertOverflow="ellipsis" vert="horz" wrap="square" anchor="ctr" anchorCtr="1"/>
        <a:lstStyle/>
        <a:p>
          <a:pPr>
            <a:defRPr sz="1800" b="1" i="0" u="none" strike="noStrike" kern="1200" cap="all" spc="50" baseline="0">
              <a:solidFill>
                <a:schemeClr val="accent2"/>
              </a:solidFill>
              <a:latin typeface="+mn-lt"/>
              <a:ea typeface="+mn-ea"/>
              <a:cs typeface="+mn-cs"/>
            </a:defRPr>
          </a:pPr>
          <a:endParaRPr lang="en-US"/>
        </a:p>
      </c:txPr>
    </c:title>
    <c:autoTitleDeleted val="0"/>
    <c:plotArea>
      <c:layout/>
      <c:barChart>
        <c:barDir val="bar"/>
        <c:grouping val="clustered"/>
        <c:varyColors val="0"/>
        <c:ser>
          <c:idx val="0"/>
          <c:order val="0"/>
          <c:tx>
            <c:strRef>
              <c:f>Web_Skills_segment!$B$1</c:f>
              <c:strCache>
                <c:ptCount val="1"/>
                <c:pt idx="0">
                  <c:v>Number of Users</c:v>
                </c:pt>
              </c:strCache>
            </c:strRef>
          </c:tx>
          <c:spPr>
            <a:solidFill>
              <a:schemeClr val="bg1">
                <a:lumMod val="75000"/>
              </a:schemeClr>
            </a:solidFill>
            <a:ln>
              <a:noFill/>
            </a:ln>
            <a:effectLst/>
          </c:spPr>
          <c:invertIfNegative val="0"/>
          <c:dPt>
            <c:idx val="7"/>
            <c:invertIfNegative val="0"/>
            <c:bubble3D val="0"/>
            <c:spPr>
              <a:solidFill>
                <a:srgbClr val="FFFF00"/>
              </a:solidFill>
              <a:ln>
                <a:noFill/>
              </a:ln>
              <a:effectLst/>
            </c:spPr>
          </c:dPt>
          <c:dPt>
            <c:idx val="8"/>
            <c:invertIfNegative val="0"/>
            <c:bubble3D val="0"/>
            <c:spPr>
              <a:solidFill>
                <a:srgbClr val="FFFF00"/>
              </a:solidFill>
              <a:ln>
                <a:noFill/>
              </a:ln>
              <a:effectLst/>
            </c:spPr>
          </c:dPt>
          <c:dPt>
            <c:idx val="9"/>
            <c:invertIfNegative val="0"/>
            <c:bubble3D val="0"/>
            <c:spPr>
              <a:solidFill>
                <a:srgbClr val="FFFF00"/>
              </a:solidFill>
              <a:ln>
                <a:noFill/>
              </a:ln>
              <a:effectLst/>
            </c:spPr>
          </c:dPt>
          <c:dLbls>
            <c:dLbl>
              <c:idx val="9"/>
              <c:layout>
                <c:manualLayout>
                  <c:x val="-0.0456455992448943"/>
                  <c:y val="0.00331125827814566"/>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rgbClr val="FF0000"/>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Web_Skills_segment!$A$2:$A$11</c:f>
              <c:strCache>
                <c:ptCount val="10"/>
                <c:pt idx="0">
                  <c:v>1/10</c:v>
                </c:pt>
                <c:pt idx="1">
                  <c:v>2/10</c:v>
                </c:pt>
                <c:pt idx="2">
                  <c:v>3/10</c:v>
                </c:pt>
                <c:pt idx="3">
                  <c:v>4/10</c:v>
                </c:pt>
                <c:pt idx="4">
                  <c:v>5/10</c:v>
                </c:pt>
                <c:pt idx="5">
                  <c:v>6/10</c:v>
                </c:pt>
                <c:pt idx="6">
                  <c:v>7/10</c:v>
                </c:pt>
                <c:pt idx="7">
                  <c:v>8/10</c:v>
                </c:pt>
                <c:pt idx="8">
                  <c:v>9/10</c:v>
                </c:pt>
                <c:pt idx="9">
                  <c:v>10/10</c:v>
                </c:pt>
              </c:strCache>
            </c:strRef>
          </c:cat>
          <c:val>
            <c:numRef>
              <c:f>Web_Skills_segment!$B$2:$B$11</c:f>
              <c:numCache>
                <c:formatCode>General</c:formatCode>
                <c:ptCount val="10"/>
                <c:pt idx="0">
                  <c:v>13.0</c:v>
                </c:pt>
                <c:pt idx="1">
                  <c:v>18.0</c:v>
                </c:pt>
                <c:pt idx="2">
                  <c:v>53.0</c:v>
                </c:pt>
                <c:pt idx="3">
                  <c:v>79.0</c:v>
                </c:pt>
                <c:pt idx="4">
                  <c:v>168.0</c:v>
                </c:pt>
                <c:pt idx="5">
                  <c:v>339.0</c:v>
                </c:pt>
                <c:pt idx="6">
                  <c:v>643.0</c:v>
                </c:pt>
                <c:pt idx="7">
                  <c:v>1021.0</c:v>
                </c:pt>
                <c:pt idx="8">
                  <c:v>750.0</c:v>
                </c:pt>
                <c:pt idx="9">
                  <c:v>922.0</c:v>
                </c:pt>
              </c:numCache>
            </c:numRef>
          </c:val>
        </c:ser>
        <c:dLbls>
          <c:dLblPos val="inEnd"/>
          <c:showLegendKey val="0"/>
          <c:showVal val="1"/>
          <c:showCatName val="0"/>
          <c:showSerName val="0"/>
          <c:showPercent val="0"/>
          <c:showBubbleSize val="0"/>
        </c:dLbls>
        <c:gapWidth val="326"/>
        <c:overlap val="-58"/>
        <c:axId val="-654392240"/>
        <c:axId val="-654379392"/>
      </c:barChart>
      <c:catAx>
        <c:axId val="-654392240"/>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1100" b="0" i="0" u="none" strike="noStrike" kern="1200" baseline="0">
                <a:solidFill>
                  <a:schemeClr val="accent2"/>
                </a:solidFill>
                <a:latin typeface="+mn-lt"/>
                <a:ea typeface="+mn-ea"/>
                <a:cs typeface="+mn-cs"/>
              </a:defRPr>
            </a:pPr>
            <a:endParaRPr lang="en-US"/>
          </a:p>
        </c:txPr>
        <c:crossAx val="-654379392"/>
        <c:crosses val="autoZero"/>
        <c:auto val="1"/>
        <c:lblAlgn val="ctr"/>
        <c:lblOffset val="100"/>
        <c:noMultiLvlLbl val="0"/>
      </c:catAx>
      <c:valAx>
        <c:axId val="-654379392"/>
        <c:scaling>
          <c:orientation val="minMax"/>
        </c:scaling>
        <c:delete val="1"/>
        <c:axPos val="b"/>
        <c:numFmt formatCode="General" sourceLinked="0"/>
        <c:majorTickMark val="none"/>
        <c:minorTickMark val="none"/>
        <c:tickLblPos val="nextTo"/>
        <c:crossAx val="-654392240"/>
        <c:crosses val="autoZero"/>
        <c:crossBetween val="between"/>
      </c:valAx>
      <c:spPr>
        <a:noFill/>
        <a:ln w="25400">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accent2"/>
                </a:solidFill>
                <a:latin typeface="+mn-lt"/>
                <a:ea typeface="+mn-ea"/>
                <a:cs typeface="+mn-cs"/>
              </a:defRPr>
            </a:pPr>
            <a:r>
              <a:rPr lang="en-US" altLang="zh-CN" dirty="0">
                <a:solidFill>
                  <a:schemeClr val="accent2"/>
                </a:solidFill>
              </a:rPr>
              <a:t>out</a:t>
            </a:r>
            <a:r>
              <a:rPr lang="zh-CN" altLang="en-US" baseline="0" dirty="0">
                <a:solidFill>
                  <a:schemeClr val="accent2"/>
                </a:solidFill>
              </a:rPr>
              <a:t> </a:t>
            </a:r>
            <a:r>
              <a:rPr lang="en-US" altLang="zh-CN" baseline="0" dirty="0">
                <a:solidFill>
                  <a:schemeClr val="accent2"/>
                </a:solidFill>
              </a:rPr>
              <a:t>of</a:t>
            </a:r>
            <a:r>
              <a:rPr lang="zh-CN" altLang="en-US" baseline="0" dirty="0">
                <a:solidFill>
                  <a:schemeClr val="accent2"/>
                </a:solidFill>
              </a:rPr>
              <a:t> </a:t>
            </a:r>
            <a:r>
              <a:rPr lang="en-US" altLang="zh-CN" baseline="0" dirty="0">
                <a:solidFill>
                  <a:schemeClr val="accent2"/>
                </a:solidFill>
              </a:rPr>
              <a:t>4081</a:t>
            </a:r>
            <a:r>
              <a:rPr lang="zh-CN" altLang="en-US" baseline="0" dirty="0">
                <a:solidFill>
                  <a:schemeClr val="accent2"/>
                </a:solidFill>
              </a:rPr>
              <a:t> </a:t>
            </a:r>
            <a:r>
              <a:rPr lang="en-US" altLang="zh-CN" baseline="0" dirty="0">
                <a:solidFill>
                  <a:schemeClr val="accent2"/>
                </a:solidFill>
              </a:rPr>
              <a:t>users:</a:t>
            </a:r>
            <a:r>
              <a:rPr lang="zh-CN" altLang="en-US" baseline="0" dirty="0">
                <a:solidFill>
                  <a:schemeClr val="accent2"/>
                </a:solidFill>
              </a:rPr>
              <a:t> </a:t>
            </a:r>
            <a:endParaRPr lang="en-US" altLang="zh-CN" baseline="0" dirty="0" smtClean="0">
              <a:solidFill>
                <a:schemeClr val="accent2"/>
              </a:solidFill>
            </a:endParaRPr>
          </a:p>
          <a:p>
            <a:pPr>
              <a:defRPr>
                <a:solidFill>
                  <a:schemeClr val="accent2"/>
                </a:solidFill>
              </a:defRPr>
            </a:pPr>
            <a:r>
              <a:rPr lang="en-US" altLang="zh-CN" baseline="0" dirty="0" smtClean="0">
                <a:solidFill>
                  <a:schemeClr val="accent2"/>
                </a:solidFill>
              </a:rPr>
              <a:t>		Internet</a:t>
            </a:r>
            <a:r>
              <a:rPr lang="zh-CN" altLang="en-US" baseline="0" dirty="0" smtClean="0">
                <a:solidFill>
                  <a:schemeClr val="accent2"/>
                </a:solidFill>
              </a:rPr>
              <a:t> </a:t>
            </a:r>
            <a:r>
              <a:rPr lang="en-US" altLang="zh-CN" baseline="0" dirty="0">
                <a:solidFill>
                  <a:schemeClr val="accent2"/>
                </a:solidFill>
              </a:rPr>
              <a:t>Access</a:t>
            </a:r>
            <a:r>
              <a:rPr lang="zh-CN" altLang="en-US" baseline="0" dirty="0">
                <a:solidFill>
                  <a:schemeClr val="accent2"/>
                </a:solidFill>
              </a:rPr>
              <a:t> </a:t>
            </a:r>
            <a:r>
              <a:rPr lang="en-US" altLang="zh-CN" baseline="0" dirty="0">
                <a:solidFill>
                  <a:schemeClr val="accent2"/>
                </a:solidFill>
              </a:rPr>
              <a:t>Point</a:t>
            </a:r>
            <a:endParaRPr lang="en-US" dirty="0">
              <a:solidFill>
                <a:schemeClr val="accent2"/>
              </a:solidFill>
            </a:endParaRPr>
          </a:p>
        </c:rich>
      </c:tx>
      <c:layout>
        <c:manualLayout>
          <c:xMode val="edge"/>
          <c:yMode val="edge"/>
          <c:x val="0.00122628482551965"/>
          <c:y val="0.0"/>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accent2"/>
              </a:solidFill>
              <a:latin typeface="+mn-lt"/>
              <a:ea typeface="+mn-ea"/>
              <a:cs typeface="+mn-cs"/>
            </a:defRPr>
          </a:pPr>
          <a:endParaRPr lang="en-US"/>
        </a:p>
      </c:txPr>
    </c:title>
    <c:autoTitleDeleted val="0"/>
    <c:plotArea>
      <c:layout>
        <c:manualLayout>
          <c:layoutTarget val="inner"/>
          <c:xMode val="edge"/>
          <c:yMode val="edge"/>
          <c:x val="0.0276890308839191"/>
          <c:y val="0.14183800623053"/>
          <c:w val="0.944621938232162"/>
          <c:h val="0.796349743665219"/>
        </c:manualLayout>
      </c:layout>
      <c:barChart>
        <c:barDir val="col"/>
        <c:grouping val="clustered"/>
        <c:varyColors val="0"/>
        <c:ser>
          <c:idx val="0"/>
          <c:order val="0"/>
          <c:spPr>
            <a:solidFill>
              <a:schemeClr val="accent1"/>
            </a:solidFill>
            <a:ln>
              <a:noFill/>
            </a:ln>
            <a:effectLst/>
          </c:spPr>
          <c:invertIfNegative val="0"/>
          <c:dPt>
            <c:idx val="1"/>
            <c:invertIfNegative val="0"/>
            <c:bubble3D val="0"/>
            <c:spPr>
              <a:solidFill>
                <a:schemeClr val="bg1">
                  <a:lumMod val="65000"/>
                </a:schemeClr>
              </a:solidFill>
              <a:ln>
                <a:noFill/>
              </a:ln>
              <a:effectLst/>
            </c:spPr>
          </c:dPt>
          <c:dPt>
            <c:idx val="2"/>
            <c:invertIfNegative val="0"/>
            <c:bubble3D val="0"/>
            <c:spPr>
              <a:solidFill>
                <a:schemeClr val="bg1">
                  <a:lumMod val="75000"/>
                </a:schemeClr>
              </a:solidFill>
              <a:ln>
                <a:noFill/>
              </a:ln>
              <a:effectLst/>
            </c:spPr>
          </c:dPt>
          <c:dPt>
            <c:idx val="3"/>
            <c:invertIfNegative val="0"/>
            <c:bubble3D val="0"/>
            <c:spPr>
              <a:solidFill>
                <a:schemeClr val="bg1">
                  <a:lumMod val="75000"/>
                </a:schemeClr>
              </a:solidFill>
              <a:ln>
                <a:noFill/>
              </a:ln>
              <a:effectLst/>
            </c:spPr>
          </c:dPt>
          <c:dLbls>
            <c:spPr>
              <a:noFill/>
              <a:ln>
                <a:noFill/>
              </a:ln>
              <a:effectLst/>
            </c:spPr>
            <c:txPr>
              <a:bodyPr rot="-5400000" spcFirstLastPara="1" vertOverflow="clip" horzOverflow="clip" vert="horz" wrap="square" lIns="38100" tIns="19050" rIns="38100" bIns="19050" anchor="ctr" anchorCtr="1">
                <a:spAutoFit/>
              </a:bodyPr>
              <a:lstStyle/>
              <a:p>
                <a:pPr>
                  <a:defRPr sz="1100" b="1" i="0" u="none" strike="noStrike" kern="1200" baseline="0">
                    <a:solidFill>
                      <a:schemeClr val="accent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Internet_access_point!$A$1:$D$1</c:f>
              <c:strCache>
                <c:ptCount val="4"/>
                <c:pt idx="0">
                  <c:v>HOME</c:v>
                </c:pt>
                <c:pt idx="1">
                  <c:v>WORK</c:v>
                </c:pt>
                <c:pt idx="2">
                  <c:v>SCHOOL</c:v>
                </c:pt>
                <c:pt idx="3">
                  <c:v>MOBILE</c:v>
                </c:pt>
              </c:strCache>
            </c:strRef>
          </c:cat>
          <c:val>
            <c:numRef>
              <c:f>Internet_access_point!$A$2:$D$2</c:f>
              <c:numCache>
                <c:formatCode>General</c:formatCode>
                <c:ptCount val="4"/>
                <c:pt idx="0">
                  <c:v>3910.0</c:v>
                </c:pt>
                <c:pt idx="1">
                  <c:v>2317.0</c:v>
                </c:pt>
                <c:pt idx="2">
                  <c:v>959.0</c:v>
                </c:pt>
                <c:pt idx="3">
                  <c:v>1494.0</c:v>
                </c:pt>
              </c:numCache>
            </c:numRef>
          </c:val>
        </c:ser>
        <c:dLbls>
          <c:dLblPos val="outEnd"/>
          <c:showLegendKey val="0"/>
          <c:showVal val="1"/>
          <c:showCatName val="0"/>
          <c:showSerName val="0"/>
          <c:showPercent val="0"/>
          <c:showBubbleSize val="0"/>
        </c:dLbls>
        <c:gapWidth val="444"/>
        <c:overlap val="-90"/>
        <c:axId val="-576424720"/>
        <c:axId val="-576156080"/>
      </c:barChart>
      <c:catAx>
        <c:axId val="-576424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cap="all" spc="120" normalizeH="0" baseline="0">
                <a:solidFill>
                  <a:schemeClr val="accent2"/>
                </a:solidFill>
                <a:latin typeface="+mn-lt"/>
                <a:ea typeface="+mn-ea"/>
                <a:cs typeface="+mn-cs"/>
              </a:defRPr>
            </a:pPr>
            <a:endParaRPr lang="en-US"/>
          </a:p>
        </c:txPr>
        <c:crossAx val="-576156080"/>
        <c:crosses val="autoZero"/>
        <c:auto val="1"/>
        <c:lblAlgn val="ctr"/>
        <c:lblOffset val="100"/>
        <c:noMultiLvlLbl val="0"/>
      </c:catAx>
      <c:valAx>
        <c:axId val="-576156080"/>
        <c:scaling>
          <c:orientation val="minMax"/>
        </c:scaling>
        <c:delete val="1"/>
        <c:axPos val="l"/>
        <c:numFmt formatCode="General" sourceLinked="0"/>
        <c:majorTickMark val="none"/>
        <c:minorTickMark val="none"/>
        <c:tickLblPos val="nextTo"/>
        <c:crossAx val="-576424720"/>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baseline="0">
                <a:solidFill>
                  <a:schemeClr val="accent2"/>
                </a:solidFill>
                <a:latin typeface="+mn-lt"/>
                <a:ea typeface="+mn-ea"/>
                <a:cs typeface="+mn-cs"/>
              </a:defRPr>
            </a:pPr>
            <a:r>
              <a:rPr lang="en-US" sz="2400">
                <a:solidFill>
                  <a:schemeClr val="accent2"/>
                </a:solidFill>
              </a:rPr>
              <a:t>Reasons of using the Web among 4081 Users</a:t>
            </a:r>
          </a:p>
        </c:rich>
      </c:tx>
      <c:layout/>
      <c:overlay val="0"/>
      <c:spPr>
        <a:noFill/>
        <a:ln>
          <a:noFill/>
        </a:ln>
        <a:effectLst/>
      </c:spPr>
      <c:txPr>
        <a:bodyPr rot="0" spcFirstLastPara="1" vertOverflow="ellipsis" vert="horz" wrap="square" anchor="ctr" anchorCtr="1"/>
        <a:lstStyle/>
        <a:p>
          <a:pPr>
            <a:defRPr sz="2400" b="1" i="0" u="none" strike="noStrike" kern="1200" baseline="0">
              <a:solidFill>
                <a:schemeClr val="accent2"/>
              </a:solidFill>
              <a:latin typeface="+mn-lt"/>
              <a:ea typeface="+mn-ea"/>
              <a:cs typeface="+mn-cs"/>
            </a:defRPr>
          </a:pPr>
          <a:endParaRPr lang="en-US"/>
        </a:p>
      </c:txPr>
    </c:title>
    <c:autoTitleDeleted val="0"/>
    <c:plotArea>
      <c:layout/>
      <c:barChart>
        <c:barDir val="bar"/>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solidFill>
                <a:schemeClr val="bg1">
                  <a:lumMod val="75000"/>
                </a:schemeClr>
              </a:solidFill>
              <a:ln>
                <a:noFill/>
              </a:ln>
              <a:effectLst>
                <a:outerShdw blurRad="57150" dist="19050" dir="5400000" algn="ctr" rotWithShape="0">
                  <a:srgbClr val="000000">
                    <a:alpha val="63000"/>
                  </a:srgbClr>
                </a:outerShdw>
              </a:effectLst>
            </c:spPr>
          </c:dPt>
          <c:dPt>
            <c:idx val="1"/>
            <c:invertIfNegative val="0"/>
            <c:bubble3D val="0"/>
            <c:spPr>
              <a:solidFill>
                <a:schemeClr val="bg1">
                  <a:lumMod val="75000"/>
                </a:schemeClr>
              </a:solidFill>
              <a:ln>
                <a:noFill/>
              </a:ln>
              <a:effectLst>
                <a:outerShdw blurRad="57150" dist="19050" dir="5400000" algn="ctr" rotWithShape="0">
                  <a:srgbClr val="000000">
                    <a:alpha val="63000"/>
                  </a:srgbClr>
                </a:outerShdw>
              </a:effectLst>
            </c:spPr>
          </c:dPt>
          <c:dPt>
            <c:idx val="2"/>
            <c:invertIfNegative val="0"/>
            <c:bubble3D val="0"/>
            <c:spPr>
              <a:solidFill>
                <a:schemeClr val="bg1">
                  <a:lumMod val="75000"/>
                </a:schemeClr>
              </a:solidFill>
              <a:ln>
                <a:noFill/>
              </a:ln>
              <a:effectLst>
                <a:outerShdw blurRad="57150" dist="19050" dir="5400000" algn="ctr" rotWithShape="0">
                  <a:srgbClr val="000000">
                    <a:alpha val="63000"/>
                  </a:srgbClr>
                </a:outerShdw>
              </a:effectLst>
            </c:spPr>
          </c:dPt>
          <c:dPt>
            <c:idx val="3"/>
            <c:invertIfNegative val="0"/>
            <c:bubble3D val="0"/>
            <c:spPr>
              <a:solidFill>
                <a:schemeClr val="bg1">
                  <a:lumMod val="75000"/>
                </a:schemeClr>
              </a:solidFill>
              <a:ln>
                <a:noFill/>
              </a:ln>
              <a:effectLst>
                <a:outerShdw blurRad="57150" dist="19050" dir="5400000" algn="ctr" rotWithShape="0">
                  <a:srgbClr val="000000">
                    <a:alpha val="63000"/>
                  </a:srgbClr>
                </a:outerShdw>
              </a:effectLst>
            </c:spPr>
          </c:dPt>
          <c:dPt>
            <c:idx val="4"/>
            <c:invertIfNegative val="0"/>
            <c:bubble3D val="0"/>
            <c:spPr>
              <a:solidFill>
                <a:schemeClr val="accent2"/>
              </a:solidFill>
              <a:ln>
                <a:noFill/>
              </a:ln>
              <a:effectLst>
                <a:outerShdw blurRad="57150" dist="19050" dir="5400000" algn="ctr" rotWithShape="0">
                  <a:srgbClr val="000000">
                    <a:alpha val="63000"/>
                  </a:srgbClr>
                </a:outerShdw>
              </a:effectLst>
            </c:spPr>
          </c:dPt>
          <c:dPt>
            <c:idx val="5"/>
            <c:invertIfNegative val="0"/>
            <c:bubble3D val="0"/>
            <c:spPr>
              <a:solidFill>
                <a:schemeClr val="bg1">
                  <a:lumMod val="75000"/>
                </a:schemeClr>
              </a:solidFill>
              <a:ln>
                <a:noFill/>
              </a:ln>
              <a:effectLst>
                <a:outerShdw blurRad="57150" dist="19050" dir="5400000" algn="ctr" rotWithShape="0">
                  <a:srgbClr val="000000">
                    <a:alpha val="63000"/>
                  </a:srgbClr>
                </a:outerShdw>
              </a:effectLst>
            </c:spPr>
          </c:dPt>
          <c:dPt>
            <c:idx val="6"/>
            <c:invertIfNegative val="0"/>
            <c:bubble3D val="0"/>
            <c:spPr>
              <a:solidFill>
                <a:schemeClr val="accent2"/>
              </a:solidFill>
              <a:ln>
                <a:noFill/>
              </a:ln>
              <a:effectLst>
                <a:outerShdw blurRad="57150" dist="19050" dir="5400000" algn="ctr" rotWithShape="0">
                  <a:srgbClr val="000000">
                    <a:alpha val="63000"/>
                  </a:srgbClr>
                </a:outerShdw>
              </a:effectLst>
            </c:spPr>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Usage_reasons!$A$1:$G$1</c:f>
              <c:strCache>
                <c:ptCount val="7"/>
                <c:pt idx="0">
                  <c:v>Work_coding_related</c:v>
                </c:pt>
                <c:pt idx="1">
                  <c:v>Work_noncoding_related</c:v>
                </c:pt>
                <c:pt idx="2">
                  <c:v>School</c:v>
                </c:pt>
                <c:pt idx="3">
                  <c:v>Personal_life_assistance</c:v>
                </c:pt>
                <c:pt idx="4">
                  <c:v>Communication</c:v>
                </c:pt>
                <c:pt idx="5">
                  <c:v>Socializing</c:v>
                </c:pt>
                <c:pt idx="6">
                  <c:v>Entertainment</c:v>
                </c:pt>
              </c:strCache>
            </c:strRef>
          </c:cat>
          <c:val>
            <c:numRef>
              <c:f>Usage_reasons!$A$2:$G$2</c:f>
              <c:numCache>
                <c:formatCode>General</c:formatCode>
                <c:ptCount val="7"/>
                <c:pt idx="0">
                  <c:v>1429.0</c:v>
                </c:pt>
                <c:pt idx="1">
                  <c:v>1799.0</c:v>
                </c:pt>
                <c:pt idx="2">
                  <c:v>1247.0</c:v>
                </c:pt>
                <c:pt idx="3">
                  <c:v>2042.0</c:v>
                </c:pt>
                <c:pt idx="4">
                  <c:v>2889.0</c:v>
                </c:pt>
                <c:pt idx="5">
                  <c:v>2265.0</c:v>
                </c:pt>
                <c:pt idx="6">
                  <c:v>2944.0</c:v>
                </c:pt>
              </c:numCache>
            </c:numRef>
          </c:val>
        </c:ser>
        <c:dLbls>
          <c:showLegendKey val="0"/>
          <c:showVal val="0"/>
          <c:showCatName val="0"/>
          <c:showSerName val="0"/>
          <c:showPercent val="0"/>
          <c:showBubbleSize val="0"/>
        </c:dLbls>
        <c:gapWidth val="115"/>
        <c:overlap val="-20"/>
        <c:axId val="-576582896"/>
        <c:axId val="-576487744"/>
      </c:barChart>
      <c:catAx>
        <c:axId val="-576582896"/>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accent2"/>
                </a:solidFill>
                <a:latin typeface="+mn-lt"/>
                <a:ea typeface="+mn-ea"/>
                <a:cs typeface="+mn-cs"/>
              </a:defRPr>
            </a:pPr>
            <a:endParaRPr lang="en-US"/>
          </a:p>
        </c:txPr>
        <c:crossAx val="-576487744"/>
        <c:crosses val="autoZero"/>
        <c:auto val="1"/>
        <c:lblAlgn val="ctr"/>
        <c:lblOffset val="100"/>
        <c:noMultiLvlLbl val="0"/>
      </c:catAx>
      <c:valAx>
        <c:axId val="-576487744"/>
        <c:scaling>
          <c:orientation val="minMax"/>
        </c:scaling>
        <c:delete val="1"/>
        <c:axPos val="b"/>
        <c:majorTickMark val="none"/>
        <c:minorTickMark val="none"/>
        <c:tickLblPos val="nextTo"/>
        <c:crossAx val="-576582896"/>
        <c:crosses val="autoZero"/>
        <c:crossBetween val="between"/>
      </c:valAx>
      <c:spPr>
        <a:noFill/>
        <a:ln w="25400">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baseline="0">
                <a:solidFill>
                  <a:schemeClr val="accent2"/>
                </a:solidFill>
                <a:latin typeface="+mn-lt"/>
                <a:ea typeface="+mn-ea"/>
                <a:cs typeface="+mn-cs"/>
              </a:defRPr>
            </a:pPr>
            <a:r>
              <a:rPr lang="en-US" sz="2000" dirty="0" smtClean="0">
                <a:solidFill>
                  <a:schemeClr val="accent2"/>
                </a:solidFill>
              </a:rPr>
              <a:t>Web Browsing </a:t>
            </a:r>
            <a:r>
              <a:rPr lang="en-US" sz="2000" baseline="0" dirty="0" smtClean="0">
                <a:solidFill>
                  <a:schemeClr val="accent2"/>
                </a:solidFill>
              </a:rPr>
              <a:t>Purposes:</a:t>
            </a:r>
            <a:endParaRPr lang="en-US" sz="2000" dirty="0">
              <a:solidFill>
                <a:schemeClr val="accent2"/>
              </a:solidFill>
            </a:endParaRPr>
          </a:p>
        </c:rich>
      </c:tx>
      <c:layout>
        <c:manualLayout>
          <c:xMode val="edge"/>
          <c:yMode val="edge"/>
          <c:x val="0.0672416541940522"/>
          <c:y val="0.0171919770773639"/>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accent2"/>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bg1">
                <a:lumMod val="75000"/>
              </a:schemeClr>
            </a:solidFill>
            <a:ln>
              <a:noFill/>
            </a:ln>
            <a:effectLst>
              <a:outerShdw blurRad="57150" dist="19050" dir="5400000" algn="ctr" rotWithShape="0">
                <a:srgbClr val="000000">
                  <a:alpha val="63000"/>
                </a:srgbClr>
              </a:outerShdw>
            </a:effectLst>
          </c:spPr>
          <c:invertIfNegative val="0"/>
          <c:dPt>
            <c:idx val="0"/>
            <c:invertIfNegative val="0"/>
            <c:bubble3D val="0"/>
            <c:spPr>
              <a:solidFill>
                <a:schemeClr val="accent2">
                  <a:lumMod val="60000"/>
                  <a:lumOff val="40000"/>
                </a:schemeClr>
              </a:solidFill>
              <a:ln>
                <a:noFill/>
              </a:ln>
              <a:effectLst>
                <a:outerShdw blurRad="57150" dist="19050" dir="5400000" algn="ctr" rotWithShape="0">
                  <a:srgbClr val="000000">
                    <a:alpha val="63000"/>
                  </a:srgbClr>
                </a:outerShdw>
              </a:effectLst>
            </c:spPr>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WebSurfed!$A$1:$M$1</c:f>
              <c:strCache>
                <c:ptCount val="13"/>
                <c:pt idx="0">
                  <c:v>search_engines</c:v>
                </c:pt>
                <c:pt idx="1">
                  <c:v>video_sites</c:v>
                </c:pt>
                <c:pt idx="2">
                  <c:v>news_sites</c:v>
                </c:pt>
                <c:pt idx="3">
                  <c:v>social_networking_sites</c:v>
                </c:pt>
                <c:pt idx="4">
                  <c:v>browser_based_games</c:v>
                </c:pt>
                <c:pt idx="5">
                  <c:v>shopping</c:v>
                </c:pt>
                <c:pt idx="6">
                  <c:v>online_banking</c:v>
                </c:pt>
                <c:pt idx="7">
                  <c:v>file_download</c:v>
                </c:pt>
                <c:pt idx="8">
                  <c:v>webmail</c:v>
                </c:pt>
                <c:pt idx="9">
                  <c:v>forums</c:v>
                </c:pt>
                <c:pt idx="10">
                  <c:v>adult_pages</c:v>
                </c:pt>
                <c:pt idx="11">
                  <c:v>gambling</c:v>
                </c:pt>
                <c:pt idx="12">
                  <c:v>online_word_proccessing</c:v>
                </c:pt>
              </c:strCache>
            </c:strRef>
          </c:cat>
          <c:val>
            <c:numRef>
              <c:f>WebSurfed!$A$2:$M$2</c:f>
              <c:numCache>
                <c:formatCode>General</c:formatCode>
                <c:ptCount val="13"/>
                <c:pt idx="0">
                  <c:v>3204.0</c:v>
                </c:pt>
                <c:pt idx="1">
                  <c:v>2328.0</c:v>
                </c:pt>
                <c:pt idx="2">
                  <c:v>2532.0</c:v>
                </c:pt>
                <c:pt idx="3">
                  <c:v>2100.0</c:v>
                </c:pt>
                <c:pt idx="4">
                  <c:v>723.0</c:v>
                </c:pt>
                <c:pt idx="5">
                  <c:v>1264.0</c:v>
                </c:pt>
                <c:pt idx="6">
                  <c:v>1463.0</c:v>
                </c:pt>
                <c:pt idx="7">
                  <c:v>1805.0</c:v>
                </c:pt>
                <c:pt idx="8">
                  <c:v>2162.0</c:v>
                </c:pt>
                <c:pt idx="9">
                  <c:v>1755.0</c:v>
                </c:pt>
                <c:pt idx="10">
                  <c:v>671.0</c:v>
                </c:pt>
                <c:pt idx="11">
                  <c:v>99.0</c:v>
                </c:pt>
                <c:pt idx="12">
                  <c:v>489.0</c:v>
                </c:pt>
              </c:numCache>
            </c:numRef>
          </c:val>
        </c:ser>
        <c:dLbls>
          <c:showLegendKey val="0"/>
          <c:showVal val="0"/>
          <c:showCatName val="0"/>
          <c:showSerName val="0"/>
          <c:showPercent val="0"/>
          <c:showBubbleSize val="0"/>
        </c:dLbls>
        <c:gapWidth val="115"/>
        <c:overlap val="-20"/>
        <c:axId val="-576438272"/>
        <c:axId val="-655865632"/>
      </c:barChart>
      <c:catAx>
        <c:axId val="-576438272"/>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accent2"/>
                </a:solidFill>
                <a:latin typeface="+mn-lt"/>
                <a:ea typeface="+mn-ea"/>
                <a:cs typeface="+mn-cs"/>
              </a:defRPr>
            </a:pPr>
            <a:endParaRPr lang="en-US"/>
          </a:p>
        </c:txPr>
        <c:crossAx val="-655865632"/>
        <c:crosses val="autoZero"/>
        <c:auto val="1"/>
        <c:lblAlgn val="ctr"/>
        <c:lblOffset val="100"/>
        <c:noMultiLvlLbl val="0"/>
      </c:catAx>
      <c:valAx>
        <c:axId val="-655865632"/>
        <c:scaling>
          <c:orientation val="minMax"/>
        </c:scaling>
        <c:delete val="1"/>
        <c:axPos val="b"/>
        <c:majorTickMark val="none"/>
        <c:minorTickMark val="none"/>
        <c:tickLblPos val="nextTo"/>
        <c:crossAx val="-576438272"/>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smtClean="0">
                <a:solidFill>
                  <a:schemeClr val="accent2"/>
                </a:solidFill>
              </a:rPr>
              <a:t>Fire</a:t>
            </a:r>
            <a:r>
              <a:rPr lang="en-US" baseline="0" dirty="0" smtClean="0">
                <a:solidFill>
                  <a:schemeClr val="accent2"/>
                </a:solidFill>
              </a:rPr>
              <a:t> Fox </a:t>
            </a:r>
            <a:r>
              <a:rPr lang="en-US" dirty="0" smtClean="0">
                <a:solidFill>
                  <a:schemeClr val="accent2"/>
                </a:solidFill>
              </a:rPr>
              <a:t>Users </a:t>
            </a:r>
            <a:endParaRPr lang="en-US" dirty="0">
              <a:solidFill>
                <a:schemeClr val="accent2"/>
              </a:solidFill>
            </a:endParaRPr>
          </a:p>
        </c:rich>
      </c:tx>
      <c:layout>
        <c:manualLayout>
          <c:xMode val="edge"/>
          <c:yMode val="edge"/>
          <c:x val="0.223721340194101"/>
          <c:y val="0.0393610305294738"/>
        </c:manualLayout>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rgbClr val="FF0000"/>
              </a:solidFill>
              <a:ln>
                <a:noFill/>
              </a:ln>
              <a:effectLst>
                <a:outerShdw blurRad="63500" sx="102000" sy="102000" algn="ctr" rotWithShape="0">
                  <a:prstClr val="black">
                    <a:alpha val="20000"/>
                  </a:prstClr>
                </a:outerShdw>
              </a:effectLst>
            </c:spPr>
          </c:dPt>
          <c:dLbls>
            <c:dLbl>
              <c:idx val="0"/>
              <c:layout>
                <c:manualLayout>
                  <c:x val="-0.0337881712814921"/>
                  <c:y val="-0.224055096860082"/>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bg1"/>
                        </a:solidFill>
                        <a:latin typeface="+mn-lt"/>
                        <a:ea typeface="+mn-ea"/>
                        <a:cs typeface="+mn-cs"/>
                      </a:defRPr>
                    </a:pPr>
                    <a:fld id="{D21E5100-B775-F24F-B553-88B75A5EDA42}" type="CATEGORYNAME">
                      <a:rPr lang="en-US" smtClean="0">
                        <a:solidFill>
                          <a:schemeClr val="bg1"/>
                        </a:solidFill>
                      </a:rPr>
                      <a:pPr>
                        <a:defRPr>
                          <a:solidFill>
                            <a:schemeClr val="bg1"/>
                          </a:solidFill>
                        </a:defRPr>
                      </a:pPr>
                      <a:t>[CATEGORY NAME]</a:t>
                    </a:fld>
                    <a:r>
                      <a:rPr lang="en-US" baseline="0" dirty="0" smtClean="0">
                        <a:solidFill>
                          <a:schemeClr val="bg1"/>
                        </a:solidFill>
                      </a:rPr>
                      <a:t> </a:t>
                    </a:r>
                    <a:fld id="{F933D2DA-01EF-B74F-80F1-2E19E14F753D}" type="VALUE">
                      <a:rPr lang="en-US" baseline="0" smtClean="0">
                        <a:solidFill>
                          <a:schemeClr val="bg1"/>
                        </a:solidFill>
                      </a:rPr>
                      <a:pPr>
                        <a:defRPr>
                          <a:solidFill>
                            <a:schemeClr val="bg1"/>
                          </a:solidFill>
                        </a:defRPr>
                      </a:pPr>
                      <a:t>[VALUE]</a:t>
                    </a:fld>
                    <a:endParaRPr lang="en-US" baseline="0" dirty="0" smtClean="0">
                      <a:solidFill>
                        <a:schemeClr val="bg1"/>
                      </a:solidFill>
                    </a:endParaRPr>
                  </a:p>
                  <a:p>
                    <a:pPr>
                      <a:defRPr>
                        <a:solidFill>
                          <a:schemeClr val="bg1"/>
                        </a:solidFill>
                      </a:defRPr>
                    </a:pPr>
                    <a:r>
                      <a:rPr lang="en-US" baseline="0" dirty="0" smtClean="0">
                        <a:solidFill>
                          <a:schemeClr val="bg1"/>
                        </a:solidFill>
                      </a:rPr>
                      <a:t> </a:t>
                    </a:r>
                    <a:fld id="{97C81A8D-0252-DB4F-83F5-991FC15E604E}" type="PERCENTAGE">
                      <a:rPr lang="en-US" sz="1600" baseline="0">
                        <a:solidFill>
                          <a:schemeClr val="bg1"/>
                        </a:solidFill>
                      </a:rPr>
                      <a:pPr>
                        <a:defRPr>
                          <a:solidFill>
                            <a:schemeClr val="bg1"/>
                          </a:solidFill>
                        </a:defRPr>
                      </a:pPr>
                      <a:t>[PERCENTAGE]</a:t>
                    </a:fld>
                    <a:endParaRPr lang="en-US" baseline="0" dirty="0" smtClean="0">
                      <a:solidFill>
                        <a:schemeClr val="bg1"/>
                      </a:solidFill>
                    </a:endParaRP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1"/>
              <c:layout>
                <c:manualLayout>
                  <c:x val="-0.0268405519431926"/>
                  <c:y val="0.0419197466635588"/>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fld id="{A0988F53-48F5-0342-98E8-E8FD44BD1B5A}" type="CATEGORYNAME">
                      <a:rPr lang="en-US">
                        <a:solidFill>
                          <a:srgbClr val="FF0000"/>
                        </a:solidFill>
                      </a:rPr>
                      <a:pPr>
                        <a:defRPr>
                          <a:solidFill>
                            <a:schemeClr val="accent1"/>
                          </a:solidFill>
                        </a:defRPr>
                      </a:pPr>
                      <a:t>[CATEGORY NAME]</a:t>
                    </a:fld>
                    <a:r>
                      <a:rPr lang="en-US" baseline="0" dirty="0"/>
                      <a:t>
</a:t>
                    </a:r>
                    <a:fld id="{9307C48F-8FB4-F443-B9E3-ACB05847A16C}" type="PERCENTAGE">
                      <a:rPr lang="en-US" baseline="0">
                        <a:solidFill>
                          <a:srgbClr val="FF0000"/>
                        </a:solidFill>
                      </a:rPr>
                      <a:pPr>
                        <a:defRPr>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MaleToFemale_Survey!$A$2:$B$2</c:f>
              <c:strCache>
                <c:ptCount val="2"/>
                <c:pt idx="0">
                  <c:v>Male Users</c:v>
                </c:pt>
                <c:pt idx="1">
                  <c:v>Female Users</c:v>
                </c:pt>
              </c:strCache>
            </c:strRef>
          </c:cat>
          <c:val>
            <c:numRef>
              <c:f>MaleToFemale_Survey!$A$3:$B$3</c:f>
              <c:numCache>
                <c:formatCode>General</c:formatCode>
                <c:ptCount val="2"/>
                <c:pt idx="0">
                  <c:v>3719.0</c:v>
                </c:pt>
                <c:pt idx="1">
                  <c:v>257.0</c:v>
                </c:pt>
              </c:numCache>
            </c:numRef>
          </c:val>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4.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5.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01C279-9265-4C46-B254-0241FAC42085}" type="datetimeFigureOut">
              <a:rPr lang="en-US" smtClean="0"/>
              <a:t>8/10/17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FFF441-B69B-1248-94EC-CD88372C55E8}" type="slidenum">
              <a:rPr lang="en-US" smtClean="0"/>
              <a:t>‹#›</a:t>
            </a:fld>
            <a:endParaRPr lang="en-US"/>
          </a:p>
        </p:txBody>
      </p:sp>
    </p:spTree>
    <p:extLst>
      <p:ext uri="{BB962C8B-B14F-4D97-AF65-F5344CB8AC3E}">
        <p14:creationId xmlns:p14="http://schemas.microsoft.com/office/powerpoint/2010/main" val="3947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Market Analysis</a:t>
            </a:r>
            <a:r>
              <a:rPr lang="en-US" baseline="0" dirty="0" smtClean="0"/>
              <a:t>: 	</a:t>
            </a:r>
            <a:r>
              <a:rPr lang="en-US" dirty="0" smtClean="0"/>
              <a:t>Review Current(2010) Firefox Market Position</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16FFF441-B69B-1248-94EC-CD88372C55E8}" type="slidenum">
              <a:rPr lang="en-US" smtClean="0"/>
              <a:t>2</a:t>
            </a:fld>
            <a:endParaRPr lang="en-US"/>
          </a:p>
        </p:txBody>
      </p:sp>
    </p:spTree>
    <p:extLst>
      <p:ext uri="{BB962C8B-B14F-4D97-AF65-F5344CB8AC3E}">
        <p14:creationId xmlns:p14="http://schemas.microsoft.com/office/powerpoint/2010/main" val="218083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Our</a:t>
            </a:r>
            <a:r>
              <a:rPr lang="en-US" baseline="0" dirty="0" smtClean="0"/>
              <a:t> product has targeted the right age </a:t>
            </a:r>
            <a:r>
              <a:rPr lang="en-US" baseline="0" dirty="0" smtClean="0"/>
              <a:t>segment having the top 3 age groups similar to Market Research Data</a:t>
            </a:r>
            <a:endParaRPr lang="en-US" dirty="0"/>
          </a:p>
        </p:txBody>
      </p:sp>
      <p:sp>
        <p:nvSpPr>
          <p:cNvPr id="4" name="Slide Number Placeholder 3"/>
          <p:cNvSpPr>
            <a:spLocks noGrp="1"/>
          </p:cNvSpPr>
          <p:nvPr>
            <p:ph type="sldNum" sz="quarter" idx="10"/>
          </p:nvPr>
        </p:nvSpPr>
        <p:spPr/>
        <p:txBody>
          <a:bodyPr/>
          <a:lstStyle/>
          <a:p>
            <a:fld id="{16FFF441-B69B-1248-94EC-CD88372C55E8}" type="slidenum">
              <a:rPr lang="en-US" smtClean="0"/>
              <a:t>13</a:t>
            </a:fld>
            <a:endParaRPr lang="en-US"/>
          </a:p>
        </p:txBody>
      </p:sp>
    </p:spTree>
    <p:extLst>
      <p:ext uri="{BB962C8B-B14F-4D97-AF65-F5344CB8AC3E}">
        <p14:creationId xmlns:p14="http://schemas.microsoft.com/office/powerpoint/2010/main" val="1830225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Assuming there</a:t>
            </a:r>
            <a:r>
              <a:rPr lang="en-US" baseline="0" dirty="0" smtClean="0"/>
              <a:t> is a correlation within skills for Education Level and Household income based on the market research</a:t>
            </a:r>
            <a:r>
              <a:rPr lang="mr-IN" dirty="0" smtClean="0"/>
              <a:t>…</a:t>
            </a:r>
            <a:r>
              <a:rPr lang="en-US" dirty="0" smtClean="0"/>
              <a:t> Firefox</a:t>
            </a:r>
            <a:r>
              <a:rPr lang="en-US" baseline="0" dirty="0" smtClean="0"/>
              <a:t> has </a:t>
            </a:r>
            <a:r>
              <a:rPr lang="en-US" baseline="0" dirty="0" smtClean="0"/>
              <a:t>also targeted the right segment of higher educated and income level </a:t>
            </a:r>
            <a:r>
              <a:rPr lang="en-US" baseline="0" dirty="0" smtClean="0"/>
              <a:t>users with </a:t>
            </a:r>
            <a:r>
              <a:rPr lang="en-US" baseline="0" dirty="0" err="1" smtClean="0"/>
              <a:t>marjority</a:t>
            </a:r>
            <a:r>
              <a:rPr lang="en-US" baseline="0" dirty="0" smtClean="0"/>
              <a:t> users self-rating their skill level.</a:t>
            </a:r>
            <a:endParaRPr lang="en-US" dirty="0"/>
          </a:p>
        </p:txBody>
      </p:sp>
      <p:sp>
        <p:nvSpPr>
          <p:cNvPr id="4" name="Slide Number Placeholder 3"/>
          <p:cNvSpPr>
            <a:spLocks noGrp="1"/>
          </p:cNvSpPr>
          <p:nvPr>
            <p:ph type="sldNum" sz="quarter" idx="10"/>
          </p:nvPr>
        </p:nvSpPr>
        <p:spPr/>
        <p:txBody>
          <a:bodyPr/>
          <a:lstStyle/>
          <a:p>
            <a:fld id="{16FFF441-B69B-1248-94EC-CD88372C55E8}" type="slidenum">
              <a:rPr lang="en-US" smtClean="0"/>
              <a:t>14</a:t>
            </a:fld>
            <a:endParaRPr lang="en-US"/>
          </a:p>
        </p:txBody>
      </p:sp>
    </p:spTree>
    <p:extLst>
      <p:ext uri="{BB962C8B-B14F-4D97-AF65-F5344CB8AC3E}">
        <p14:creationId xmlns:p14="http://schemas.microsoft.com/office/powerpoint/2010/main" val="1192587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Focusing</a:t>
            </a:r>
            <a:r>
              <a:rPr lang="en-US" baseline="0" dirty="0" smtClean="0"/>
              <a:t> on the right market share but we should really consider mobile access point as the next dominant segment if we were to obtain future market share.</a:t>
            </a:r>
            <a:endParaRPr lang="en-US" dirty="0"/>
          </a:p>
        </p:txBody>
      </p:sp>
      <p:sp>
        <p:nvSpPr>
          <p:cNvPr id="4" name="Slide Number Placeholder 3"/>
          <p:cNvSpPr>
            <a:spLocks noGrp="1"/>
          </p:cNvSpPr>
          <p:nvPr>
            <p:ph type="sldNum" sz="quarter" idx="10"/>
          </p:nvPr>
        </p:nvSpPr>
        <p:spPr/>
        <p:txBody>
          <a:bodyPr/>
          <a:lstStyle/>
          <a:p>
            <a:fld id="{16FFF441-B69B-1248-94EC-CD88372C55E8}" type="slidenum">
              <a:rPr lang="en-US" smtClean="0"/>
              <a:t>15</a:t>
            </a:fld>
            <a:endParaRPr lang="en-US"/>
          </a:p>
        </p:txBody>
      </p:sp>
    </p:spTree>
    <p:extLst>
      <p:ext uri="{BB962C8B-B14F-4D97-AF65-F5344CB8AC3E}">
        <p14:creationId xmlns:p14="http://schemas.microsoft.com/office/powerpoint/2010/main" val="1200828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Will</a:t>
            </a:r>
            <a:r>
              <a:rPr lang="en-US" baseline="0" dirty="0" smtClean="0"/>
              <a:t> explain this comparisons in the next slide’s conclusion</a:t>
            </a:r>
            <a:r>
              <a:rPr lang="mr-IN" baseline="0" dirty="0" smtClean="0"/>
              <a:t>…</a:t>
            </a:r>
            <a:endParaRPr lang="en-US" dirty="0"/>
          </a:p>
        </p:txBody>
      </p:sp>
      <p:sp>
        <p:nvSpPr>
          <p:cNvPr id="4" name="Slide Number Placeholder 3"/>
          <p:cNvSpPr>
            <a:spLocks noGrp="1"/>
          </p:cNvSpPr>
          <p:nvPr>
            <p:ph type="sldNum" sz="quarter" idx="10"/>
          </p:nvPr>
        </p:nvSpPr>
        <p:spPr/>
        <p:txBody>
          <a:bodyPr/>
          <a:lstStyle/>
          <a:p>
            <a:fld id="{16FFF441-B69B-1248-94EC-CD88372C55E8}" type="slidenum">
              <a:rPr lang="en-US" smtClean="0"/>
              <a:t>16</a:t>
            </a:fld>
            <a:endParaRPr lang="en-US"/>
          </a:p>
        </p:txBody>
      </p:sp>
    </p:spTree>
    <p:extLst>
      <p:ext uri="{BB962C8B-B14F-4D97-AF65-F5344CB8AC3E}">
        <p14:creationId xmlns:p14="http://schemas.microsoft.com/office/powerpoint/2010/main" val="975730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growth in Female Internet Users!</a:t>
            </a:r>
          </a:p>
          <a:p>
            <a:r>
              <a:rPr lang="en-US" dirty="0" smtClean="0"/>
              <a:t>	- When we</a:t>
            </a:r>
            <a:r>
              <a:rPr lang="en-US" baseline="0" dirty="0" smtClean="0"/>
              <a:t> have as much male using the internet as much as </a:t>
            </a:r>
            <a:r>
              <a:rPr lang="en-US" baseline="0" dirty="0" smtClean="0"/>
              <a:t>female</a:t>
            </a:r>
            <a:r>
              <a:rPr lang="mr-IN" baseline="0" dirty="0" smtClean="0"/>
              <a:t>…</a:t>
            </a:r>
            <a:r>
              <a:rPr lang="en-US" baseline="0" dirty="0" smtClean="0"/>
              <a:t> Only 6</a:t>
            </a:r>
            <a:r>
              <a:rPr lang="en-US" baseline="0" dirty="0" smtClean="0"/>
              <a:t>% of </a:t>
            </a:r>
            <a:r>
              <a:rPr lang="en-US" baseline="0" dirty="0" smtClean="0"/>
              <a:t>Firefox </a:t>
            </a:r>
            <a:r>
              <a:rPr lang="en-US" baseline="0" dirty="0" smtClean="0"/>
              <a:t>user survey feedback are female is an embarrassing </a:t>
            </a:r>
            <a:r>
              <a:rPr lang="en-US" baseline="0" dirty="0" smtClean="0"/>
              <a:t>statistic.</a:t>
            </a:r>
            <a:endParaRPr lang="en-US" baseline="0" dirty="0" smtClean="0"/>
          </a:p>
          <a:p>
            <a:endParaRPr lang="en-US" baseline="0" dirty="0" smtClean="0"/>
          </a:p>
          <a:p>
            <a:r>
              <a:rPr lang="en-US" baseline="0" dirty="0" smtClean="0"/>
              <a:t>Firefox Data  Survey has hit spot on on the following data metrics with Age Group, Skill Level User, Access Point and User behavior compare to Global inter user market research reports</a:t>
            </a:r>
          </a:p>
          <a:p>
            <a:endParaRPr lang="en-US" baseline="0" dirty="0" smtClean="0"/>
          </a:p>
          <a:p>
            <a:r>
              <a:rPr lang="en-US" baseline="0" dirty="0" smtClean="0"/>
              <a:t>But other </a:t>
            </a:r>
            <a:r>
              <a:rPr lang="en-US" baseline="0" dirty="0" smtClean="0"/>
              <a:t>than Search Engine </a:t>
            </a:r>
            <a:r>
              <a:rPr lang="en-US" baseline="0" dirty="0" smtClean="0"/>
              <a:t>features:</a:t>
            </a:r>
            <a:endParaRPr lang="en-US" baseline="0" dirty="0" smtClean="0"/>
          </a:p>
          <a:p>
            <a:r>
              <a:rPr lang="en-US" baseline="0" dirty="0" smtClean="0"/>
              <a:t>	- Firefox should focus more on features for Users </a:t>
            </a:r>
            <a:r>
              <a:rPr lang="en-US" baseline="0" dirty="0" smtClean="0"/>
              <a:t>in the Area of:  </a:t>
            </a:r>
            <a:r>
              <a:rPr lang="en-US" baseline="0" dirty="0" smtClean="0"/>
              <a:t>Socializing (since the growth of social media) and Entertainment (making the features entertaining)</a:t>
            </a:r>
          </a:p>
          <a:p>
            <a:r>
              <a:rPr lang="en-US" baseline="0" dirty="0" smtClean="0"/>
              <a:t>	- Communications is no longer the major priority in today’s internet activity</a:t>
            </a:r>
            <a:endParaRPr lang="en-US" dirty="0"/>
          </a:p>
        </p:txBody>
      </p:sp>
      <p:sp>
        <p:nvSpPr>
          <p:cNvPr id="4" name="Slide Number Placeholder 3"/>
          <p:cNvSpPr>
            <a:spLocks noGrp="1"/>
          </p:cNvSpPr>
          <p:nvPr>
            <p:ph type="sldNum" sz="quarter" idx="10"/>
          </p:nvPr>
        </p:nvSpPr>
        <p:spPr/>
        <p:txBody>
          <a:bodyPr/>
          <a:lstStyle/>
          <a:p>
            <a:fld id="{16FFF441-B69B-1248-94EC-CD88372C55E8}" type="slidenum">
              <a:rPr lang="en-US" smtClean="0"/>
              <a:t>17</a:t>
            </a:fld>
            <a:endParaRPr lang="en-US"/>
          </a:p>
        </p:txBody>
      </p:sp>
    </p:spTree>
    <p:extLst>
      <p:ext uri="{BB962C8B-B14F-4D97-AF65-F5344CB8AC3E}">
        <p14:creationId xmlns:p14="http://schemas.microsoft.com/office/powerpoint/2010/main" val="552356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FFF441-B69B-1248-94EC-CD88372C55E8}" type="slidenum">
              <a:rPr lang="en-US" smtClean="0"/>
              <a:t>18</a:t>
            </a:fld>
            <a:endParaRPr lang="en-US"/>
          </a:p>
        </p:txBody>
      </p:sp>
    </p:spTree>
    <p:extLst>
      <p:ext uri="{BB962C8B-B14F-4D97-AF65-F5344CB8AC3E}">
        <p14:creationId xmlns:p14="http://schemas.microsoft.com/office/powerpoint/2010/main" val="1308977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answer this </a:t>
            </a:r>
            <a:r>
              <a:rPr lang="en-US" dirty="0" smtClean="0"/>
              <a:t>question bookmarks or tabs? (point 1)</a:t>
            </a:r>
          </a:p>
          <a:p>
            <a:endParaRPr lang="en-US" dirty="0" smtClean="0"/>
          </a:p>
          <a:p>
            <a:r>
              <a:rPr lang="en-US" dirty="0" smtClean="0"/>
              <a:t>Revolving</a:t>
            </a:r>
            <a:r>
              <a:rPr lang="en-US" baseline="0" dirty="0" smtClean="0"/>
              <a:t> with what we concluded just now</a:t>
            </a:r>
            <a:r>
              <a:rPr lang="mr-IN" baseline="0" dirty="0" smtClean="0"/>
              <a:t>…</a:t>
            </a:r>
            <a:r>
              <a:rPr lang="en-US" baseline="0" dirty="0" smtClean="0"/>
              <a:t> we should ask this question instead</a:t>
            </a:r>
            <a:r>
              <a:rPr lang="mr-IN" baseline="0" dirty="0" smtClean="0"/>
              <a:t>…</a:t>
            </a:r>
            <a:r>
              <a:rPr lang="en-US" baseline="0" dirty="0" smtClean="0"/>
              <a:t>(point 2)</a:t>
            </a:r>
          </a:p>
          <a:p>
            <a:endParaRPr lang="en-US" baseline="0" dirty="0" smtClean="0"/>
          </a:p>
          <a:p>
            <a:r>
              <a:rPr lang="en-US" baseline="0" dirty="0" smtClean="0"/>
              <a:t>In Order to get these answers we will focus our queries on</a:t>
            </a:r>
            <a:r>
              <a:rPr lang="mr-IN" baseline="0" dirty="0" smtClean="0"/>
              <a:t>…</a:t>
            </a:r>
            <a:r>
              <a:rPr lang="en-US" baseline="0" dirty="0" smtClean="0"/>
              <a:t> (point 3)</a:t>
            </a:r>
            <a:endParaRPr lang="en-US" dirty="0"/>
          </a:p>
        </p:txBody>
      </p:sp>
      <p:sp>
        <p:nvSpPr>
          <p:cNvPr id="4" name="Slide Number Placeholder 3"/>
          <p:cNvSpPr>
            <a:spLocks noGrp="1"/>
          </p:cNvSpPr>
          <p:nvPr>
            <p:ph type="sldNum" sz="quarter" idx="10"/>
          </p:nvPr>
        </p:nvSpPr>
        <p:spPr/>
        <p:txBody>
          <a:bodyPr/>
          <a:lstStyle/>
          <a:p>
            <a:fld id="{16FFF441-B69B-1248-94EC-CD88372C55E8}" type="slidenum">
              <a:rPr lang="en-US" smtClean="0"/>
              <a:t>19</a:t>
            </a:fld>
            <a:endParaRPr lang="en-US"/>
          </a:p>
        </p:txBody>
      </p:sp>
    </p:spTree>
    <p:extLst>
      <p:ext uri="{BB962C8B-B14F-4D97-AF65-F5344CB8AC3E}">
        <p14:creationId xmlns:p14="http://schemas.microsoft.com/office/powerpoint/2010/main" val="38156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FFF441-B69B-1248-94EC-CD88372C55E8}" type="slidenum">
              <a:rPr lang="en-US" smtClean="0"/>
              <a:t>21</a:t>
            </a:fld>
            <a:endParaRPr lang="en-US"/>
          </a:p>
        </p:txBody>
      </p:sp>
    </p:spTree>
    <p:extLst>
      <p:ext uri="{BB962C8B-B14F-4D97-AF65-F5344CB8AC3E}">
        <p14:creationId xmlns:p14="http://schemas.microsoft.com/office/powerpoint/2010/main" val="1054308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Female bookmark events user:</a:t>
            </a:r>
            <a:r>
              <a:rPr lang="en-US" baseline="0" dirty="0" smtClean="0"/>
              <a:t> 30 (11% of total female users)</a:t>
            </a:r>
          </a:p>
          <a:p>
            <a:endParaRPr lang="en-US" baseline="0" dirty="0" smtClean="0"/>
          </a:p>
          <a:p>
            <a:r>
              <a:rPr lang="en-US" baseline="0" dirty="0" smtClean="0"/>
              <a:t>Male bookmark events user: 697(18% of total male users)</a:t>
            </a:r>
            <a:endParaRPr lang="en-US" dirty="0"/>
          </a:p>
        </p:txBody>
      </p:sp>
      <p:sp>
        <p:nvSpPr>
          <p:cNvPr id="4" name="Slide Number Placeholder 3"/>
          <p:cNvSpPr>
            <a:spLocks noGrp="1"/>
          </p:cNvSpPr>
          <p:nvPr>
            <p:ph type="sldNum" sz="quarter" idx="10"/>
          </p:nvPr>
        </p:nvSpPr>
        <p:spPr/>
        <p:txBody>
          <a:bodyPr/>
          <a:lstStyle/>
          <a:p>
            <a:fld id="{16FFF441-B69B-1248-94EC-CD88372C55E8}" type="slidenum">
              <a:rPr lang="en-US" smtClean="0"/>
              <a:t>24</a:t>
            </a:fld>
            <a:endParaRPr lang="en-US"/>
          </a:p>
        </p:txBody>
      </p:sp>
    </p:spTree>
    <p:extLst>
      <p:ext uri="{BB962C8B-B14F-4D97-AF65-F5344CB8AC3E}">
        <p14:creationId xmlns:p14="http://schemas.microsoft.com/office/powerpoint/2010/main" val="1354334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can ask the Question</a:t>
            </a:r>
            <a:r>
              <a:rPr lang="mr-IN" dirty="0" smtClean="0"/>
              <a:t>…</a:t>
            </a:r>
            <a:endParaRPr lang="en-US" dirty="0" smtClean="0"/>
          </a:p>
          <a:p>
            <a:endParaRPr lang="en-US" dirty="0" smtClean="0"/>
          </a:p>
          <a:p>
            <a:r>
              <a:rPr lang="en-US" dirty="0" smtClean="0"/>
              <a:t>- To</a:t>
            </a:r>
            <a:r>
              <a:rPr lang="en-US" baseline="0" dirty="0" smtClean="0"/>
              <a:t> summarize this decision, we compare the Target User data one last time based on Purposes and Browsing Behavior</a:t>
            </a:r>
            <a:endParaRPr lang="en-US" dirty="0"/>
          </a:p>
        </p:txBody>
      </p:sp>
      <p:sp>
        <p:nvSpPr>
          <p:cNvPr id="4" name="Slide Number Placeholder 3"/>
          <p:cNvSpPr>
            <a:spLocks noGrp="1"/>
          </p:cNvSpPr>
          <p:nvPr>
            <p:ph type="sldNum" sz="quarter" idx="10"/>
          </p:nvPr>
        </p:nvSpPr>
        <p:spPr/>
        <p:txBody>
          <a:bodyPr/>
          <a:lstStyle/>
          <a:p>
            <a:fld id="{16FFF441-B69B-1248-94EC-CD88372C55E8}" type="slidenum">
              <a:rPr lang="en-US" smtClean="0"/>
              <a:t>25</a:t>
            </a:fld>
            <a:endParaRPr lang="en-US"/>
          </a:p>
        </p:txBody>
      </p:sp>
    </p:spTree>
    <p:extLst>
      <p:ext uri="{BB962C8B-B14F-4D97-AF65-F5344CB8AC3E}">
        <p14:creationId xmlns:p14="http://schemas.microsoft.com/office/powerpoint/2010/main" val="762072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FFF441-B69B-1248-94EC-CD88372C55E8}" type="slidenum">
              <a:rPr lang="en-US" smtClean="0"/>
              <a:t>3</a:t>
            </a:fld>
            <a:endParaRPr lang="en-US"/>
          </a:p>
        </p:txBody>
      </p:sp>
    </p:spTree>
    <p:extLst>
      <p:ext uri="{BB962C8B-B14F-4D97-AF65-F5344CB8AC3E}">
        <p14:creationId xmlns:p14="http://schemas.microsoft.com/office/powerpoint/2010/main" val="234516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Personal Life Assistance stat</a:t>
            </a:r>
            <a:r>
              <a:rPr lang="en-US" baseline="0" dirty="0" smtClean="0"/>
              <a:t> is worth looking at</a:t>
            </a:r>
            <a:endParaRPr lang="en-US" dirty="0"/>
          </a:p>
        </p:txBody>
      </p:sp>
      <p:sp>
        <p:nvSpPr>
          <p:cNvPr id="4" name="Slide Number Placeholder 3"/>
          <p:cNvSpPr>
            <a:spLocks noGrp="1"/>
          </p:cNvSpPr>
          <p:nvPr>
            <p:ph type="sldNum" sz="quarter" idx="10"/>
          </p:nvPr>
        </p:nvSpPr>
        <p:spPr/>
        <p:txBody>
          <a:bodyPr/>
          <a:lstStyle/>
          <a:p>
            <a:fld id="{16FFF441-B69B-1248-94EC-CD88372C55E8}" type="slidenum">
              <a:rPr lang="en-US" smtClean="0"/>
              <a:t>26</a:t>
            </a:fld>
            <a:endParaRPr lang="en-US"/>
          </a:p>
        </p:txBody>
      </p:sp>
    </p:spTree>
    <p:extLst>
      <p:ext uri="{BB962C8B-B14F-4D97-AF65-F5344CB8AC3E}">
        <p14:creationId xmlns:p14="http://schemas.microsoft.com/office/powerpoint/2010/main" val="667257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points first)</a:t>
            </a:r>
          </a:p>
          <a:p>
            <a:endParaRPr lang="en-US" dirty="0" smtClean="0"/>
          </a:p>
          <a:p>
            <a:endParaRPr lang="en-US" dirty="0" smtClean="0"/>
          </a:p>
          <a:p>
            <a:endParaRPr lang="en-US" dirty="0" smtClean="0"/>
          </a:p>
          <a:p>
            <a:r>
              <a:rPr lang="en-US" dirty="0" smtClean="0"/>
              <a:t>As we</a:t>
            </a:r>
            <a:r>
              <a:rPr lang="en-US" baseline="0" dirty="0" smtClean="0"/>
              <a:t> see in our Survey</a:t>
            </a:r>
            <a:r>
              <a:rPr lang="mr-IN" baseline="0" dirty="0" smtClean="0"/>
              <a:t>…</a:t>
            </a:r>
            <a:r>
              <a:rPr lang="en-US" baseline="0" dirty="0" smtClean="0"/>
              <a:t> Male Target Users has chosen more on Work Coding Related at the survey compare to female target users. More of them may be more tech sensitive to features</a:t>
            </a:r>
            <a:r>
              <a:rPr lang="mr-IN" baseline="0" dirty="0" smtClean="0"/>
              <a:t>…</a:t>
            </a:r>
            <a:r>
              <a:rPr lang="en-US" baseline="0" dirty="0" smtClean="0"/>
              <a:t> and will know how to use </a:t>
            </a:r>
            <a:r>
              <a:rPr lang="en-US" baseline="0" dirty="0" err="1" smtClean="0"/>
              <a:t>addons</a:t>
            </a:r>
            <a:endParaRPr lang="en-US" baseline="0" dirty="0" smtClean="0"/>
          </a:p>
          <a:p>
            <a:endParaRPr lang="en-US" baseline="0" dirty="0" smtClean="0"/>
          </a:p>
          <a:p>
            <a:r>
              <a:rPr lang="en-US" baseline="0" dirty="0" smtClean="0"/>
              <a:t>Next ACTION: Will need more Female Target User Data to validate this finding further</a:t>
            </a:r>
            <a:r>
              <a:rPr lang="mr-IN" baseline="0" dirty="0" smtClean="0"/>
              <a:t>…</a:t>
            </a:r>
            <a:r>
              <a:rPr lang="en-US" baseline="0" dirty="0" smtClean="0"/>
              <a:t> </a:t>
            </a:r>
          </a:p>
          <a:p>
            <a:r>
              <a:rPr lang="en-US" baseline="0" dirty="0" smtClean="0"/>
              <a:t>	Suggestions: create survey to validate if any additional </a:t>
            </a:r>
            <a:r>
              <a:rPr lang="en-US" baseline="0" dirty="0" err="1" smtClean="0"/>
              <a:t>addons</a:t>
            </a:r>
            <a:r>
              <a:rPr lang="en-US" baseline="0" dirty="0" smtClean="0"/>
              <a:t> User uses for tabs to validate.</a:t>
            </a:r>
            <a:endParaRPr lang="en-US" dirty="0"/>
          </a:p>
        </p:txBody>
      </p:sp>
      <p:sp>
        <p:nvSpPr>
          <p:cNvPr id="4" name="Slide Number Placeholder 3"/>
          <p:cNvSpPr>
            <a:spLocks noGrp="1"/>
          </p:cNvSpPr>
          <p:nvPr>
            <p:ph type="sldNum" sz="quarter" idx="10"/>
          </p:nvPr>
        </p:nvSpPr>
        <p:spPr/>
        <p:txBody>
          <a:bodyPr/>
          <a:lstStyle/>
          <a:p>
            <a:fld id="{16FFF441-B69B-1248-94EC-CD88372C55E8}" type="slidenum">
              <a:rPr lang="en-US" smtClean="0"/>
              <a:t>28</a:t>
            </a:fld>
            <a:endParaRPr lang="en-US"/>
          </a:p>
        </p:txBody>
      </p:sp>
    </p:spTree>
    <p:extLst>
      <p:ext uri="{BB962C8B-B14F-4D97-AF65-F5344CB8AC3E}">
        <p14:creationId xmlns:p14="http://schemas.microsoft.com/office/powerpoint/2010/main" val="1571915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Point 1)</a:t>
            </a:r>
          </a:p>
          <a:p>
            <a:endParaRPr lang="en-US" dirty="0" smtClean="0"/>
          </a:p>
          <a:p>
            <a:r>
              <a:rPr lang="en-US" dirty="0" smtClean="0"/>
              <a:t> Of</a:t>
            </a:r>
            <a:r>
              <a:rPr lang="en-US" baseline="0" dirty="0" smtClean="0"/>
              <a:t> course we could go deeper into our findings with how long did they use Firefox for</a:t>
            </a:r>
            <a:r>
              <a:rPr lang="mr-IN" baseline="0" dirty="0" smtClean="0"/>
              <a:t>…</a:t>
            </a:r>
            <a:r>
              <a:rPr lang="en-US" baseline="0" dirty="0" smtClean="0"/>
              <a:t> but since they are both genders Target Users with highly skilled.. May not affect our business assumption</a:t>
            </a:r>
            <a:r>
              <a:rPr lang="mr-IN" baseline="0" dirty="0" smtClean="0"/>
              <a:t>…</a:t>
            </a:r>
            <a:endParaRPr lang="en-US" baseline="0" dirty="0" smtClean="0"/>
          </a:p>
          <a:p>
            <a:endParaRPr lang="en-US" baseline="0" dirty="0" smtClean="0"/>
          </a:p>
          <a:p>
            <a:r>
              <a:rPr lang="en-US" baseline="0" dirty="0" smtClean="0"/>
              <a:t>GO TO(Point 2)</a:t>
            </a:r>
            <a:endParaRPr lang="en-US" dirty="0"/>
          </a:p>
        </p:txBody>
      </p:sp>
      <p:sp>
        <p:nvSpPr>
          <p:cNvPr id="4" name="Slide Number Placeholder 3"/>
          <p:cNvSpPr>
            <a:spLocks noGrp="1"/>
          </p:cNvSpPr>
          <p:nvPr>
            <p:ph type="sldNum" sz="quarter" idx="10"/>
          </p:nvPr>
        </p:nvSpPr>
        <p:spPr/>
        <p:txBody>
          <a:bodyPr/>
          <a:lstStyle/>
          <a:p>
            <a:fld id="{16FFF441-B69B-1248-94EC-CD88372C55E8}" type="slidenum">
              <a:rPr lang="en-US" smtClean="0"/>
              <a:t>29</a:t>
            </a:fld>
            <a:endParaRPr lang="en-US"/>
          </a:p>
        </p:txBody>
      </p:sp>
    </p:spTree>
    <p:extLst>
      <p:ext uri="{BB962C8B-B14F-4D97-AF65-F5344CB8AC3E}">
        <p14:creationId xmlns:p14="http://schemas.microsoft.com/office/powerpoint/2010/main" val="1759836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all the points)</a:t>
            </a:r>
          </a:p>
          <a:p>
            <a:endParaRPr lang="en-US" dirty="0" smtClean="0"/>
          </a:p>
          <a:p>
            <a:endParaRPr lang="en-US" dirty="0" smtClean="0"/>
          </a:p>
          <a:p>
            <a:endParaRPr lang="en-US" dirty="0" smtClean="0"/>
          </a:p>
          <a:p>
            <a:r>
              <a:rPr lang="en-US" dirty="0" smtClean="0"/>
              <a:t>Online Banking,</a:t>
            </a:r>
            <a:r>
              <a:rPr lang="en-US" baseline="0" dirty="0" smtClean="0"/>
              <a:t> Shopping and Webmail does the personal Life assistance:</a:t>
            </a:r>
          </a:p>
          <a:p>
            <a:pPr marL="171450" indent="-171450">
              <a:buFontTx/>
              <a:buChar char="-"/>
            </a:pPr>
            <a:r>
              <a:rPr lang="en-US" baseline="0" dirty="0" smtClean="0"/>
              <a:t>Perhaps they do most of the grocery shopping for the house holds</a:t>
            </a:r>
            <a:r>
              <a:rPr lang="mr-IN" baseline="0" dirty="0" smtClean="0"/>
              <a:t>…</a:t>
            </a:r>
            <a:r>
              <a:rPr lang="en-US" baseline="0" dirty="0" smtClean="0"/>
              <a:t> paying the bills</a:t>
            </a:r>
            <a:r>
              <a:rPr lang="mr-IN" baseline="0" dirty="0" smtClean="0"/>
              <a:t>…</a:t>
            </a:r>
            <a:r>
              <a:rPr lang="en-US" baseline="0" dirty="0" smtClean="0"/>
              <a:t> and communicating for parenting reasons </a:t>
            </a:r>
            <a:br>
              <a:rPr lang="en-US" baseline="0" dirty="0" smtClean="0"/>
            </a:br>
            <a:r>
              <a:rPr lang="en-US" baseline="0" dirty="0" smtClean="0"/>
              <a:t>(plays the more Caring role in life). Job specs wise Women could play more a communication/PA role such as Administration or HR.</a:t>
            </a:r>
            <a:endParaRPr lang="en-US" dirty="0"/>
          </a:p>
        </p:txBody>
      </p:sp>
      <p:sp>
        <p:nvSpPr>
          <p:cNvPr id="4" name="Slide Number Placeholder 3"/>
          <p:cNvSpPr>
            <a:spLocks noGrp="1"/>
          </p:cNvSpPr>
          <p:nvPr>
            <p:ph type="sldNum" sz="quarter" idx="10"/>
          </p:nvPr>
        </p:nvSpPr>
        <p:spPr/>
        <p:txBody>
          <a:bodyPr/>
          <a:lstStyle/>
          <a:p>
            <a:fld id="{16FFF441-B69B-1248-94EC-CD88372C55E8}" type="slidenum">
              <a:rPr lang="en-US" smtClean="0"/>
              <a:t>30</a:t>
            </a:fld>
            <a:endParaRPr lang="en-US"/>
          </a:p>
        </p:txBody>
      </p:sp>
    </p:spTree>
    <p:extLst>
      <p:ext uri="{BB962C8B-B14F-4D97-AF65-F5344CB8AC3E}">
        <p14:creationId xmlns:p14="http://schemas.microsoft.com/office/powerpoint/2010/main" val="592059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(Points 1 first)</a:t>
            </a:r>
          </a:p>
          <a:p>
            <a:endParaRPr lang="en-US" dirty="0" smtClean="0"/>
          </a:p>
          <a:p>
            <a:endParaRPr lang="en-US" dirty="0" smtClean="0"/>
          </a:p>
          <a:p>
            <a:r>
              <a:rPr lang="en-US" dirty="0" smtClean="0"/>
              <a:t>(After Point 2</a:t>
            </a:r>
            <a:r>
              <a:rPr lang="en-US" baseline="0" dirty="0" smtClean="0"/>
              <a:t> support)</a:t>
            </a:r>
            <a:endParaRPr lang="en-US" dirty="0" smtClean="0"/>
          </a:p>
          <a:p>
            <a:r>
              <a:rPr lang="en-US" dirty="0" smtClean="0"/>
              <a:t>- 7% of target</a:t>
            </a:r>
            <a:r>
              <a:rPr lang="en-US" baseline="0" dirty="0" smtClean="0"/>
              <a:t> Female User creates a bookmark in that 1 day. </a:t>
            </a:r>
          </a:p>
          <a:p>
            <a:r>
              <a:rPr lang="en-US" baseline="0" dirty="0" smtClean="0"/>
              <a:t>- Although its 4% for male users their created bookmark can go up to 16 times max</a:t>
            </a:r>
          </a:p>
          <a:p>
            <a:r>
              <a:rPr lang="en-US" baseline="0" dirty="0" smtClean="0"/>
              <a:t>- This could be a A/B Test</a:t>
            </a:r>
          </a:p>
          <a:p>
            <a:endParaRPr lang="en-US" baseline="0" dirty="0" smtClean="0"/>
          </a:p>
          <a:p>
            <a:r>
              <a:rPr lang="en-US" baseline="0" dirty="0" smtClean="0"/>
              <a:t>Go To (Point 3)</a:t>
            </a:r>
            <a:endParaRPr lang="en-US" dirty="0"/>
          </a:p>
        </p:txBody>
      </p:sp>
      <p:sp>
        <p:nvSpPr>
          <p:cNvPr id="4" name="Slide Number Placeholder 3"/>
          <p:cNvSpPr>
            <a:spLocks noGrp="1"/>
          </p:cNvSpPr>
          <p:nvPr>
            <p:ph type="sldNum" sz="quarter" idx="10"/>
          </p:nvPr>
        </p:nvSpPr>
        <p:spPr/>
        <p:txBody>
          <a:bodyPr/>
          <a:lstStyle/>
          <a:p>
            <a:fld id="{16FFF441-B69B-1248-94EC-CD88372C55E8}" type="slidenum">
              <a:rPr lang="en-US" smtClean="0"/>
              <a:t>31</a:t>
            </a:fld>
            <a:endParaRPr lang="en-US"/>
          </a:p>
        </p:txBody>
      </p:sp>
    </p:spTree>
    <p:extLst>
      <p:ext uri="{BB962C8B-B14F-4D97-AF65-F5344CB8AC3E}">
        <p14:creationId xmlns:p14="http://schemas.microsoft.com/office/powerpoint/2010/main" val="201635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FFF441-B69B-1248-94EC-CD88372C55E8}" type="slidenum">
              <a:rPr lang="en-US" smtClean="0"/>
              <a:t>5</a:t>
            </a:fld>
            <a:endParaRPr lang="en-US"/>
          </a:p>
        </p:txBody>
      </p:sp>
    </p:spTree>
    <p:extLst>
      <p:ext uri="{BB962C8B-B14F-4D97-AF65-F5344CB8AC3E}">
        <p14:creationId xmlns:p14="http://schemas.microsoft.com/office/powerpoint/2010/main" val="1251199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FFF441-B69B-1248-94EC-CD88372C55E8}" type="slidenum">
              <a:rPr lang="en-US" smtClean="0"/>
              <a:t>7</a:t>
            </a:fld>
            <a:endParaRPr lang="en-US"/>
          </a:p>
        </p:txBody>
      </p:sp>
    </p:spTree>
    <p:extLst>
      <p:ext uri="{BB962C8B-B14F-4D97-AF65-F5344CB8AC3E}">
        <p14:creationId xmlns:p14="http://schemas.microsoft.com/office/powerpoint/2010/main" val="119115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FFF441-B69B-1248-94EC-CD88372C55E8}" type="slidenum">
              <a:rPr lang="en-US" smtClean="0"/>
              <a:t>8</a:t>
            </a:fld>
            <a:endParaRPr lang="en-US"/>
          </a:p>
        </p:txBody>
      </p:sp>
    </p:spTree>
    <p:extLst>
      <p:ext uri="{BB962C8B-B14F-4D97-AF65-F5344CB8AC3E}">
        <p14:creationId xmlns:p14="http://schemas.microsoft.com/office/powerpoint/2010/main" val="50421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FFF441-B69B-1248-94EC-CD88372C55E8}" type="slidenum">
              <a:rPr lang="en-US" smtClean="0"/>
              <a:t>9</a:t>
            </a:fld>
            <a:endParaRPr lang="en-US"/>
          </a:p>
        </p:txBody>
      </p:sp>
    </p:spTree>
    <p:extLst>
      <p:ext uri="{BB962C8B-B14F-4D97-AF65-F5344CB8AC3E}">
        <p14:creationId xmlns:p14="http://schemas.microsoft.com/office/powerpoint/2010/main" val="304615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FFF441-B69B-1248-94EC-CD88372C55E8}" type="slidenum">
              <a:rPr lang="en-US" smtClean="0"/>
              <a:t>10</a:t>
            </a:fld>
            <a:endParaRPr lang="en-US"/>
          </a:p>
        </p:txBody>
      </p:sp>
    </p:spTree>
    <p:extLst>
      <p:ext uri="{BB962C8B-B14F-4D97-AF65-F5344CB8AC3E}">
        <p14:creationId xmlns:p14="http://schemas.microsoft.com/office/powerpoint/2010/main" val="1306866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What ever we decide to do next, we need to revolve it around our Business</a:t>
            </a:r>
            <a:r>
              <a:rPr lang="en-US" baseline="0" dirty="0" smtClean="0"/>
              <a:t> Goal</a:t>
            </a:r>
            <a:r>
              <a:rPr lang="mr-IN" baseline="0" dirty="0" smtClean="0"/>
              <a:t>…</a:t>
            </a:r>
            <a:endParaRPr lang="en-US" baseline="0" dirty="0" smtClean="0"/>
          </a:p>
          <a:p>
            <a:endParaRPr lang="en-US" baseline="0" dirty="0" smtClean="0"/>
          </a:p>
          <a:p>
            <a:r>
              <a:rPr lang="en-US" baseline="0" dirty="0" smtClean="0"/>
              <a:t>In order to do that</a:t>
            </a:r>
            <a:r>
              <a:rPr lang="mr-IN" baseline="0" dirty="0" smtClean="0"/>
              <a:t>…</a:t>
            </a:r>
            <a:r>
              <a:rPr lang="en-US" baseline="0" dirty="0" smtClean="0"/>
              <a:t> We will be comparing our Test Pilot Data with Macro Market Research Data.</a:t>
            </a:r>
            <a:endParaRPr lang="en-US" dirty="0"/>
          </a:p>
        </p:txBody>
      </p:sp>
      <p:sp>
        <p:nvSpPr>
          <p:cNvPr id="4" name="Slide Number Placeholder 3"/>
          <p:cNvSpPr>
            <a:spLocks noGrp="1"/>
          </p:cNvSpPr>
          <p:nvPr>
            <p:ph type="sldNum" sz="quarter" idx="10"/>
          </p:nvPr>
        </p:nvSpPr>
        <p:spPr/>
        <p:txBody>
          <a:bodyPr/>
          <a:lstStyle/>
          <a:p>
            <a:fld id="{16FFF441-B69B-1248-94EC-CD88372C55E8}" type="slidenum">
              <a:rPr lang="en-US" smtClean="0"/>
              <a:t>11</a:t>
            </a:fld>
            <a:endParaRPr lang="en-US"/>
          </a:p>
        </p:txBody>
      </p:sp>
    </p:spTree>
    <p:extLst>
      <p:ext uri="{BB962C8B-B14F-4D97-AF65-F5344CB8AC3E}">
        <p14:creationId xmlns:p14="http://schemas.microsoft.com/office/powerpoint/2010/main" val="2129152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FFF441-B69B-1248-94EC-CD88372C55E8}" type="slidenum">
              <a:rPr lang="en-US" smtClean="0"/>
              <a:t>12</a:t>
            </a:fld>
            <a:endParaRPr lang="en-US"/>
          </a:p>
        </p:txBody>
      </p:sp>
    </p:spTree>
    <p:extLst>
      <p:ext uri="{BB962C8B-B14F-4D97-AF65-F5344CB8AC3E}">
        <p14:creationId xmlns:p14="http://schemas.microsoft.com/office/powerpoint/2010/main" val="1876226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8E0528-9F52-3E49-84F9-3D5E744A4799}" type="datetimeFigureOut">
              <a:rPr lang="en-US" smtClean="0"/>
              <a:t>8/10/17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7CA47A-2314-4F46-BAE6-2FB7950598BB}" type="slidenum">
              <a:rPr lang="en-US" smtClean="0"/>
              <a:t>‹#›</a:t>
            </a:fld>
            <a:endParaRPr lang="en-US"/>
          </a:p>
        </p:txBody>
      </p:sp>
    </p:spTree>
    <p:extLst>
      <p:ext uri="{BB962C8B-B14F-4D97-AF65-F5344CB8AC3E}">
        <p14:creationId xmlns:p14="http://schemas.microsoft.com/office/powerpoint/2010/main" val="1521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8E0528-9F52-3E49-84F9-3D5E744A4799}" type="datetimeFigureOut">
              <a:rPr lang="en-US" smtClean="0"/>
              <a:t>8/10/17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7CA47A-2314-4F46-BAE6-2FB7950598BB}" type="slidenum">
              <a:rPr lang="en-US" smtClean="0"/>
              <a:t>‹#›</a:t>
            </a:fld>
            <a:endParaRPr lang="en-US"/>
          </a:p>
        </p:txBody>
      </p:sp>
    </p:spTree>
    <p:extLst>
      <p:ext uri="{BB962C8B-B14F-4D97-AF65-F5344CB8AC3E}">
        <p14:creationId xmlns:p14="http://schemas.microsoft.com/office/powerpoint/2010/main" val="1007834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8E0528-9F52-3E49-84F9-3D5E744A4799}" type="datetimeFigureOut">
              <a:rPr lang="en-US" smtClean="0"/>
              <a:t>8/10/17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7CA47A-2314-4F46-BAE6-2FB7950598BB}" type="slidenum">
              <a:rPr lang="en-US" smtClean="0"/>
              <a:t>‹#›</a:t>
            </a:fld>
            <a:endParaRPr lang="en-US"/>
          </a:p>
        </p:txBody>
      </p:sp>
    </p:spTree>
    <p:extLst>
      <p:ext uri="{BB962C8B-B14F-4D97-AF65-F5344CB8AC3E}">
        <p14:creationId xmlns:p14="http://schemas.microsoft.com/office/powerpoint/2010/main" val="1473052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8E0528-9F52-3E49-84F9-3D5E744A4799}" type="datetimeFigureOut">
              <a:rPr lang="en-US" smtClean="0"/>
              <a:t>8/10/17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7CA47A-2314-4F46-BAE6-2FB7950598BB}" type="slidenum">
              <a:rPr lang="en-US" smtClean="0"/>
              <a:t>‹#›</a:t>
            </a:fld>
            <a:endParaRPr lang="en-US"/>
          </a:p>
        </p:txBody>
      </p:sp>
    </p:spTree>
    <p:extLst>
      <p:ext uri="{BB962C8B-B14F-4D97-AF65-F5344CB8AC3E}">
        <p14:creationId xmlns:p14="http://schemas.microsoft.com/office/powerpoint/2010/main" val="1951732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8E0528-9F52-3E49-84F9-3D5E744A4799}" type="datetimeFigureOut">
              <a:rPr lang="en-US" smtClean="0"/>
              <a:t>8/10/17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7CA47A-2314-4F46-BAE6-2FB7950598BB}" type="slidenum">
              <a:rPr lang="en-US" smtClean="0"/>
              <a:t>‹#›</a:t>
            </a:fld>
            <a:endParaRPr lang="en-US"/>
          </a:p>
        </p:txBody>
      </p:sp>
    </p:spTree>
    <p:extLst>
      <p:ext uri="{BB962C8B-B14F-4D97-AF65-F5344CB8AC3E}">
        <p14:creationId xmlns:p14="http://schemas.microsoft.com/office/powerpoint/2010/main" val="2096180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8E0528-9F52-3E49-84F9-3D5E744A4799}" type="datetimeFigureOut">
              <a:rPr lang="en-US" smtClean="0"/>
              <a:t>8/10/17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7CA47A-2314-4F46-BAE6-2FB7950598BB}" type="slidenum">
              <a:rPr lang="en-US" smtClean="0"/>
              <a:t>‹#›</a:t>
            </a:fld>
            <a:endParaRPr lang="en-US"/>
          </a:p>
        </p:txBody>
      </p:sp>
    </p:spTree>
    <p:extLst>
      <p:ext uri="{BB962C8B-B14F-4D97-AF65-F5344CB8AC3E}">
        <p14:creationId xmlns:p14="http://schemas.microsoft.com/office/powerpoint/2010/main" val="1035123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8E0528-9F52-3E49-84F9-3D5E744A4799}" type="datetimeFigureOut">
              <a:rPr lang="en-US" smtClean="0"/>
              <a:t>8/10/17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7CA47A-2314-4F46-BAE6-2FB7950598BB}" type="slidenum">
              <a:rPr lang="en-US" smtClean="0"/>
              <a:t>‹#›</a:t>
            </a:fld>
            <a:endParaRPr lang="en-US"/>
          </a:p>
        </p:txBody>
      </p:sp>
    </p:spTree>
    <p:extLst>
      <p:ext uri="{BB962C8B-B14F-4D97-AF65-F5344CB8AC3E}">
        <p14:creationId xmlns:p14="http://schemas.microsoft.com/office/powerpoint/2010/main" val="555959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8E0528-9F52-3E49-84F9-3D5E744A4799}" type="datetimeFigureOut">
              <a:rPr lang="en-US" smtClean="0"/>
              <a:t>8/10/17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7CA47A-2314-4F46-BAE6-2FB7950598BB}" type="slidenum">
              <a:rPr lang="en-US" smtClean="0"/>
              <a:t>‹#›</a:t>
            </a:fld>
            <a:endParaRPr lang="en-US"/>
          </a:p>
        </p:txBody>
      </p:sp>
    </p:spTree>
    <p:extLst>
      <p:ext uri="{BB962C8B-B14F-4D97-AF65-F5344CB8AC3E}">
        <p14:creationId xmlns:p14="http://schemas.microsoft.com/office/powerpoint/2010/main" val="309733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E0528-9F52-3E49-84F9-3D5E744A4799}" type="datetimeFigureOut">
              <a:rPr lang="en-US" smtClean="0"/>
              <a:t>8/10/17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7CA47A-2314-4F46-BAE6-2FB7950598BB}" type="slidenum">
              <a:rPr lang="en-US" smtClean="0"/>
              <a:t>‹#›</a:t>
            </a:fld>
            <a:endParaRPr lang="en-US"/>
          </a:p>
        </p:txBody>
      </p:sp>
    </p:spTree>
    <p:extLst>
      <p:ext uri="{BB962C8B-B14F-4D97-AF65-F5344CB8AC3E}">
        <p14:creationId xmlns:p14="http://schemas.microsoft.com/office/powerpoint/2010/main" val="183935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8E0528-9F52-3E49-84F9-3D5E744A4799}" type="datetimeFigureOut">
              <a:rPr lang="en-US" smtClean="0"/>
              <a:t>8/10/17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7CA47A-2314-4F46-BAE6-2FB7950598BB}" type="slidenum">
              <a:rPr lang="en-US" smtClean="0"/>
              <a:t>‹#›</a:t>
            </a:fld>
            <a:endParaRPr lang="en-US"/>
          </a:p>
        </p:txBody>
      </p:sp>
    </p:spTree>
    <p:extLst>
      <p:ext uri="{BB962C8B-B14F-4D97-AF65-F5344CB8AC3E}">
        <p14:creationId xmlns:p14="http://schemas.microsoft.com/office/powerpoint/2010/main" val="1173417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8E0528-9F52-3E49-84F9-3D5E744A4799}" type="datetimeFigureOut">
              <a:rPr lang="en-US" smtClean="0"/>
              <a:t>8/10/17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7CA47A-2314-4F46-BAE6-2FB7950598BB}" type="slidenum">
              <a:rPr lang="en-US" smtClean="0"/>
              <a:t>‹#›</a:t>
            </a:fld>
            <a:endParaRPr lang="en-US"/>
          </a:p>
        </p:txBody>
      </p:sp>
    </p:spTree>
    <p:extLst>
      <p:ext uri="{BB962C8B-B14F-4D97-AF65-F5344CB8AC3E}">
        <p14:creationId xmlns:p14="http://schemas.microsoft.com/office/powerpoint/2010/main" val="12841803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alphaModFix amt="85000"/>
            <a:extLst>
              <a:ext uri="{28A0092B-C50C-407E-A947-70E740481C1C}">
                <a14:useLocalDpi xmlns:a14="http://schemas.microsoft.com/office/drawing/2010/main" val="0"/>
              </a:ext>
            </a:extLst>
          </a:blip>
          <a:stretch>
            <a:fillRect/>
          </a:stretch>
        </p:blipFill>
        <p:spPr>
          <a:xfrm>
            <a:off x="-1" y="16933"/>
            <a:ext cx="12192001" cy="6870700"/>
          </a:xfrm>
          <a:prstGeom prst="rect">
            <a:avLst/>
          </a:prstGeom>
          <a:effectLst>
            <a:glow rad="101600">
              <a:schemeClr val="accent2">
                <a:satMod val="175000"/>
                <a:alpha val="40000"/>
              </a:schemeClr>
            </a:glow>
            <a:outerShdw blurRad="50800" dist="50800" dir="5400000" algn="ctr" rotWithShape="0">
              <a:srgbClr val="000000">
                <a:alpha val="86000"/>
              </a:srgbClr>
            </a:outerShdw>
            <a:softEdge rad="25400"/>
          </a:effectLst>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8E0528-9F52-3E49-84F9-3D5E744A4799}" type="datetimeFigureOut">
              <a:rPr lang="en-US" smtClean="0"/>
              <a:t>8/10/17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7CA47A-2314-4F46-BAE6-2FB7950598BB}" type="slidenum">
              <a:rPr lang="en-US" smtClean="0"/>
              <a:t>‹#›</a:t>
            </a:fld>
            <a:endParaRPr lang="en-US"/>
          </a:p>
        </p:txBody>
      </p:sp>
    </p:spTree>
    <p:extLst>
      <p:ext uri="{BB962C8B-B14F-4D97-AF65-F5344CB8AC3E}">
        <p14:creationId xmlns:p14="http://schemas.microsoft.com/office/powerpoint/2010/main" val="347159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accent2">
              <a:lumMod val="60000"/>
              <a:lumOff val="4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2">
              <a:alpha val="90000"/>
            </a:schemeClr>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2">
              <a:alpha val="90000"/>
            </a:schemeClr>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alpha val="90000"/>
            </a:schemeClr>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2">
              <a:alpha val="90000"/>
            </a:schemeClr>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accent2">
              <a:alpha val="90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4" Type="http://schemas.openxmlformats.org/officeDocument/2006/relationships/chart" Target="../charts/chart8.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chart" Target="../charts/chart9.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chart" Target="../charts/chart10.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chart" Target="../charts/chart11.xml"/><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chart" Target="../charts/chart12.xm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chart" Target="../charts/chart13.xml"/><Relationship Id="rId5" Type="http://schemas.openxmlformats.org/officeDocument/2006/relationships/chart" Target="../charts/chart14.xm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3" Type="http://schemas.openxmlformats.org/officeDocument/2006/relationships/chart" Target="../charts/chart15.xml"/><Relationship Id="rId4" Type="http://schemas.openxmlformats.org/officeDocument/2006/relationships/chart" Target="../charts/chart16.xml"/><Relationship Id="rId5" Type="http://schemas.openxmlformats.org/officeDocument/2006/relationships/chart" Target="../charts/chart17.xml"/><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3" Type="http://schemas.openxmlformats.org/officeDocument/2006/relationships/chart" Target="../charts/chart19.xml"/><Relationship Id="rId4" Type="http://schemas.openxmlformats.org/officeDocument/2006/relationships/chart" Target="../charts/chart20.xml"/><Relationship Id="rId1" Type="http://schemas.openxmlformats.org/officeDocument/2006/relationships/slideLayout" Target="../slideLayouts/slideLayout2.xml"/><Relationship Id="rId2" Type="http://schemas.openxmlformats.org/officeDocument/2006/relationships/chart" Target="../charts/char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chart" Target="../charts/chart4.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chart" Target="../charts/chart6.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90663"/>
            <a:ext cx="9144000" cy="2387600"/>
          </a:xfrm>
        </p:spPr>
        <p:txBody>
          <a:bodyPr/>
          <a:lstStyle/>
          <a:p>
            <a:r>
              <a:rPr lang="en-US" altLang="zh-CN" dirty="0" smtClean="0"/>
              <a:t>Data</a:t>
            </a:r>
            <a:r>
              <a:rPr lang="zh-CN" altLang="en-US" dirty="0" smtClean="0"/>
              <a:t> </a:t>
            </a:r>
            <a:r>
              <a:rPr lang="en-US" altLang="zh-CN" dirty="0" smtClean="0"/>
              <a:t>Analytics</a:t>
            </a:r>
            <a:r>
              <a:rPr lang="zh-CN" altLang="en-US" dirty="0" smtClean="0"/>
              <a:t> </a:t>
            </a:r>
            <a:r>
              <a:rPr lang="en-US" altLang="zh-CN" dirty="0"/>
              <a:t/>
            </a:r>
            <a:br>
              <a:rPr lang="en-US" altLang="zh-CN" dirty="0"/>
            </a:br>
            <a:r>
              <a:rPr lang="en-US" altLang="zh-CN" dirty="0" smtClean="0"/>
              <a:t>Mozilla</a:t>
            </a:r>
            <a:r>
              <a:rPr lang="zh-CN" altLang="en-US" dirty="0" smtClean="0"/>
              <a:t> </a:t>
            </a:r>
            <a:r>
              <a:rPr lang="en-US" altLang="zh-CN" dirty="0" smtClean="0"/>
              <a:t>Project</a:t>
            </a:r>
            <a:endParaRPr lang="en-US" dirty="0"/>
          </a:p>
        </p:txBody>
      </p:sp>
      <p:sp>
        <p:nvSpPr>
          <p:cNvPr id="3" name="Subtitle 2"/>
          <p:cNvSpPr>
            <a:spLocks noGrp="1"/>
          </p:cNvSpPr>
          <p:nvPr>
            <p:ph type="subTitle" idx="1"/>
          </p:nvPr>
        </p:nvSpPr>
        <p:spPr>
          <a:xfrm>
            <a:off x="1524000" y="3894138"/>
            <a:ext cx="9144000" cy="1655762"/>
          </a:xfrm>
        </p:spPr>
        <p:txBody>
          <a:bodyPr/>
          <a:lstStyle/>
          <a:p>
            <a:endParaRPr lang="en-US" altLang="zh-CN" dirty="0" smtClean="0"/>
          </a:p>
          <a:p>
            <a:r>
              <a:rPr lang="en-US" altLang="zh-CN" dirty="0" smtClean="0"/>
              <a:t>Data</a:t>
            </a:r>
            <a:r>
              <a:rPr lang="zh-CN" altLang="en-US" dirty="0" smtClean="0"/>
              <a:t> </a:t>
            </a:r>
            <a:r>
              <a:rPr lang="en-US" altLang="zh-CN" dirty="0" smtClean="0"/>
              <a:t>Analysis</a:t>
            </a:r>
            <a:r>
              <a:rPr lang="zh-CN" altLang="en-US" dirty="0" smtClean="0"/>
              <a:t> </a:t>
            </a:r>
            <a:r>
              <a:rPr lang="en-US" altLang="zh-CN" dirty="0" smtClean="0"/>
              <a:t>by:</a:t>
            </a:r>
            <a:r>
              <a:rPr lang="zh-CN" altLang="en-US" dirty="0" smtClean="0"/>
              <a:t> </a:t>
            </a:r>
            <a:r>
              <a:rPr lang="en-US" altLang="zh-CN" dirty="0" smtClean="0"/>
              <a:t>Patrick</a:t>
            </a:r>
            <a:r>
              <a:rPr lang="zh-CN" altLang="en-US" dirty="0" smtClean="0"/>
              <a:t> </a:t>
            </a:r>
            <a:r>
              <a:rPr lang="en-US" altLang="zh-CN" dirty="0" smtClean="0"/>
              <a:t>Leung</a:t>
            </a:r>
            <a:endParaRPr lang="en-US" dirty="0"/>
          </a:p>
        </p:txBody>
      </p:sp>
    </p:spTree>
    <p:extLst>
      <p:ext uri="{BB962C8B-B14F-4D97-AF65-F5344CB8AC3E}">
        <p14:creationId xmlns:p14="http://schemas.microsoft.com/office/powerpoint/2010/main" val="1395162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400" y="504660"/>
            <a:ext cx="10515600" cy="1325563"/>
          </a:xfrm>
        </p:spPr>
        <p:txBody>
          <a:bodyPr/>
          <a:lstStyle/>
          <a:p>
            <a:r>
              <a:rPr lang="en-US" altLang="zh-CN" dirty="0"/>
              <a:t>Explore</a:t>
            </a:r>
            <a:r>
              <a:rPr lang="zh-CN" altLang="en-US" dirty="0"/>
              <a:t> </a:t>
            </a:r>
            <a:r>
              <a:rPr lang="en-US" altLang="zh-CN" dirty="0"/>
              <a:t>Test</a:t>
            </a:r>
            <a:r>
              <a:rPr lang="zh-CN" altLang="en-US" dirty="0"/>
              <a:t> </a:t>
            </a:r>
            <a:r>
              <a:rPr lang="en-US" altLang="zh-CN" dirty="0"/>
              <a:t>Pilot</a:t>
            </a:r>
            <a:r>
              <a:rPr lang="zh-CN" altLang="en-US" dirty="0"/>
              <a:t> </a:t>
            </a:r>
            <a:r>
              <a:rPr lang="en-US" altLang="zh-CN" dirty="0"/>
              <a:t>Data</a:t>
            </a:r>
            <a:r>
              <a:rPr lang="zh-CN" altLang="en-US" dirty="0"/>
              <a:t> </a:t>
            </a:r>
            <a:r>
              <a:rPr lang="en-US" altLang="zh-CN" dirty="0"/>
              <a:t>Set</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146880748"/>
              </p:ext>
            </p:extLst>
          </p:nvPr>
        </p:nvGraphicFramePr>
        <p:xfrm>
          <a:off x="269436" y="1913101"/>
          <a:ext cx="5775764" cy="45980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p:cNvGraphicFramePr>
          <p:nvPr>
            <p:extLst>
              <p:ext uri="{D42A27DB-BD31-4B8C-83A1-F6EECF244321}">
                <p14:modId xmlns:p14="http://schemas.microsoft.com/office/powerpoint/2010/main" val="431361127"/>
              </p:ext>
            </p:extLst>
          </p:nvPr>
        </p:nvGraphicFramePr>
        <p:xfrm>
          <a:off x="5950604" y="1995980"/>
          <a:ext cx="6146800" cy="44323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945339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Business Goal: How do we grow our Users and obtain </a:t>
            </a:r>
            <a:r>
              <a:rPr lang="en-US" dirty="0" smtClean="0"/>
              <a:t>more market </a:t>
            </a:r>
            <a:r>
              <a:rPr lang="en-US" dirty="0"/>
              <a:t>share?</a:t>
            </a:r>
            <a:br>
              <a:rPr lang="en-US" dirty="0"/>
            </a:br>
            <a:endParaRPr lang="en-US" dirty="0"/>
          </a:p>
        </p:txBody>
      </p:sp>
      <p:sp>
        <p:nvSpPr>
          <p:cNvPr id="3" name="Text Placeholder 2"/>
          <p:cNvSpPr>
            <a:spLocks noGrp="1"/>
          </p:cNvSpPr>
          <p:nvPr>
            <p:ph type="body" idx="1"/>
          </p:nvPr>
        </p:nvSpPr>
        <p:spPr/>
        <p:txBody>
          <a:bodyPr/>
          <a:lstStyle/>
          <a:p>
            <a:r>
              <a:rPr lang="en-US" dirty="0" smtClean="0"/>
              <a:t>-&gt;  We will be comparing our data with macro market research data</a:t>
            </a:r>
            <a:endParaRPr lang="en-US" dirty="0"/>
          </a:p>
        </p:txBody>
      </p:sp>
    </p:spTree>
    <p:extLst>
      <p:ext uri="{BB962C8B-B14F-4D97-AF65-F5344CB8AC3E}">
        <p14:creationId xmlns:p14="http://schemas.microsoft.com/office/powerpoint/2010/main" val="2072208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Comparing User-base by Gender</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062" y="1990232"/>
            <a:ext cx="7559359" cy="3768397"/>
          </a:xfrm>
          <a:prstGeom prst="rect">
            <a:avLst/>
          </a:prstGeom>
        </p:spPr>
      </p:pic>
      <p:graphicFrame>
        <p:nvGraphicFramePr>
          <p:cNvPr id="7" name="Chart 6"/>
          <p:cNvGraphicFramePr>
            <a:graphicFrameLocks/>
          </p:cNvGraphicFramePr>
          <p:nvPr>
            <p:extLst>
              <p:ext uri="{D42A27DB-BD31-4B8C-83A1-F6EECF244321}">
                <p14:modId xmlns:p14="http://schemas.microsoft.com/office/powerpoint/2010/main" val="239651405"/>
              </p:ext>
            </p:extLst>
          </p:nvPr>
        </p:nvGraphicFramePr>
        <p:xfrm>
          <a:off x="7047186" y="2663496"/>
          <a:ext cx="5912069" cy="4194504"/>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a:off x="204952" y="5912069"/>
            <a:ext cx="8812924" cy="369332"/>
          </a:xfrm>
          <a:prstGeom prst="rect">
            <a:avLst/>
          </a:prstGeom>
          <a:noFill/>
        </p:spPr>
        <p:txBody>
          <a:bodyPr wrap="square" rtlCol="0">
            <a:spAutoFit/>
          </a:bodyPr>
          <a:lstStyle/>
          <a:p>
            <a:r>
              <a:rPr lang="en-US" dirty="0" smtClean="0">
                <a:ln w="0"/>
                <a:solidFill>
                  <a:schemeClr val="bg1"/>
                </a:solidFill>
                <a:effectLst>
                  <a:outerShdw blurRad="38100" dist="19050" dir="2700000" algn="tl" rotWithShape="0">
                    <a:schemeClr val="dk1">
                      <a:alpha val="40000"/>
                    </a:schemeClr>
                  </a:outerShdw>
                </a:effectLst>
              </a:rPr>
              <a:t>Reference: http</a:t>
            </a:r>
            <a:r>
              <a:rPr lang="en-US" dirty="0">
                <a:ln w="0"/>
                <a:solidFill>
                  <a:schemeClr val="bg1"/>
                </a:solidFill>
                <a:effectLst>
                  <a:outerShdw blurRad="38100" dist="19050" dir="2700000" algn="tl" rotWithShape="0">
                    <a:schemeClr val="dk1">
                      <a:alpha val="40000"/>
                    </a:schemeClr>
                  </a:outerShdw>
                </a:effectLst>
              </a:rPr>
              <a:t>://</a:t>
            </a:r>
            <a:r>
              <a:rPr lang="en-US" dirty="0" err="1">
                <a:ln w="0"/>
                <a:solidFill>
                  <a:schemeClr val="bg1"/>
                </a:solidFill>
                <a:effectLst>
                  <a:outerShdw blurRad="38100" dist="19050" dir="2700000" algn="tl" rotWithShape="0">
                    <a:schemeClr val="dk1">
                      <a:alpha val="40000"/>
                    </a:schemeClr>
                  </a:outerShdw>
                </a:effectLst>
              </a:rPr>
              <a:t>www.pewinternet.org</a:t>
            </a:r>
            <a:r>
              <a:rPr lang="en-US" dirty="0">
                <a:ln w="0"/>
                <a:solidFill>
                  <a:schemeClr val="bg1"/>
                </a:solidFill>
                <a:effectLst>
                  <a:outerShdw blurRad="38100" dist="19050" dir="2700000" algn="tl" rotWithShape="0">
                    <a:schemeClr val="dk1">
                      <a:alpha val="40000"/>
                    </a:schemeClr>
                  </a:outerShdw>
                </a:effectLst>
              </a:rPr>
              <a:t>/2015/06/26/americans-internet-access-2000-2015/</a:t>
            </a:r>
          </a:p>
        </p:txBody>
      </p:sp>
    </p:spTree>
    <p:extLst>
      <p:ext uri="{BB962C8B-B14F-4D97-AF65-F5344CB8AC3E}">
        <p14:creationId xmlns:p14="http://schemas.microsoft.com/office/powerpoint/2010/main" val="1215132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0928"/>
            <a:ext cx="10515600" cy="1325563"/>
          </a:xfrm>
        </p:spPr>
        <p:txBody>
          <a:bodyPr/>
          <a:lstStyle/>
          <a:p>
            <a:r>
              <a:rPr lang="en-US" dirty="0"/>
              <a:t>Comparing User-base by </a:t>
            </a:r>
            <a:r>
              <a:rPr lang="en-US" dirty="0" smtClean="0"/>
              <a:t>Age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718" y="2037532"/>
            <a:ext cx="6455696" cy="3894521"/>
          </a:xfrm>
          <a:prstGeom prst="rect">
            <a:avLst/>
          </a:prstGeom>
        </p:spPr>
      </p:pic>
      <p:graphicFrame>
        <p:nvGraphicFramePr>
          <p:cNvPr id="5" name="Chart 4"/>
          <p:cNvGraphicFramePr>
            <a:graphicFrameLocks/>
          </p:cNvGraphicFramePr>
          <p:nvPr>
            <p:extLst>
              <p:ext uri="{D42A27DB-BD31-4B8C-83A1-F6EECF244321}">
                <p14:modId xmlns:p14="http://schemas.microsoft.com/office/powerpoint/2010/main" val="303768238"/>
              </p:ext>
            </p:extLst>
          </p:nvPr>
        </p:nvGraphicFramePr>
        <p:xfrm>
          <a:off x="5927834" y="2388530"/>
          <a:ext cx="6427076" cy="446946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90024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7385"/>
          </a:xfrm>
        </p:spPr>
        <p:txBody>
          <a:bodyPr>
            <a:normAutofit fontScale="90000"/>
          </a:bodyPr>
          <a:lstStyle/>
          <a:p>
            <a:r>
              <a:rPr lang="en-US" smtClean="0"/>
              <a:t>Majority Market User </a:t>
            </a:r>
            <a:r>
              <a:rPr lang="en-US" dirty="0" smtClean="0"/>
              <a:t>Skill Level</a:t>
            </a:r>
            <a:r>
              <a:rPr lang="en-US" smtClean="0"/>
              <a:t>: </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53224596"/>
              </p:ext>
            </p:extLst>
          </p:nvPr>
        </p:nvGraphicFramePr>
        <p:xfrm>
          <a:off x="6714248" y="2520293"/>
          <a:ext cx="5787807" cy="4227348"/>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593" y="898635"/>
            <a:ext cx="4663966" cy="29712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2093" y="3600033"/>
            <a:ext cx="5316483" cy="3147608"/>
          </a:xfrm>
          <a:prstGeom prst="rect">
            <a:avLst/>
          </a:prstGeom>
        </p:spPr>
      </p:pic>
      <p:sp>
        <p:nvSpPr>
          <p:cNvPr id="8" name="TextBox 7"/>
          <p:cNvSpPr txBox="1"/>
          <p:nvPr/>
        </p:nvSpPr>
        <p:spPr>
          <a:xfrm>
            <a:off x="5151093" y="1461735"/>
            <a:ext cx="1912960" cy="369332"/>
          </a:xfrm>
          <a:prstGeom prst="rect">
            <a:avLst/>
          </a:prstGeom>
          <a:noFill/>
        </p:spPr>
        <p:txBody>
          <a:bodyPr wrap="none" rtlCol="0">
            <a:spAutoFit/>
          </a:bodyPr>
          <a:lstStyle/>
          <a:p>
            <a:r>
              <a:rPr lang="en-US" b="1" dirty="0" smtClean="0">
                <a:solidFill>
                  <a:schemeClr val="accent2"/>
                </a:solidFill>
              </a:rPr>
              <a:t>&lt;- Education Level</a:t>
            </a:r>
            <a:endParaRPr lang="en-US" b="1" dirty="0">
              <a:solidFill>
                <a:schemeClr val="accent2"/>
              </a:solidFill>
            </a:endParaRPr>
          </a:p>
        </p:txBody>
      </p:sp>
      <p:sp>
        <p:nvSpPr>
          <p:cNvPr id="9" name="TextBox 8"/>
          <p:cNvSpPr txBox="1"/>
          <p:nvPr/>
        </p:nvSpPr>
        <p:spPr>
          <a:xfrm>
            <a:off x="5212293" y="2701422"/>
            <a:ext cx="1412566" cy="369332"/>
          </a:xfrm>
          <a:prstGeom prst="rect">
            <a:avLst/>
          </a:prstGeom>
          <a:noFill/>
        </p:spPr>
        <p:txBody>
          <a:bodyPr wrap="none" rtlCol="0">
            <a:spAutoFit/>
          </a:bodyPr>
          <a:lstStyle/>
          <a:p>
            <a:r>
              <a:rPr lang="en-US" dirty="0">
                <a:solidFill>
                  <a:schemeClr val="accent2"/>
                </a:solidFill>
              </a:rPr>
              <a:t>I</a:t>
            </a:r>
            <a:r>
              <a:rPr lang="en-US" dirty="0" smtClean="0">
                <a:solidFill>
                  <a:schemeClr val="accent2"/>
                </a:solidFill>
              </a:rPr>
              <a:t>ncome Level</a:t>
            </a:r>
            <a:endParaRPr lang="en-US" dirty="0">
              <a:solidFill>
                <a:schemeClr val="accent2"/>
              </a:solidFill>
            </a:endParaRPr>
          </a:p>
        </p:txBody>
      </p:sp>
      <p:cxnSp>
        <p:nvCxnSpPr>
          <p:cNvPr id="11" name="Straight Arrow Connector 10"/>
          <p:cNvCxnSpPr>
            <a:stCxn id="9" idx="2"/>
          </p:cNvCxnSpPr>
          <p:nvPr/>
        </p:nvCxnSpPr>
        <p:spPr>
          <a:xfrm flipH="1">
            <a:off x="5805129" y="3070754"/>
            <a:ext cx="113447" cy="529279"/>
          </a:xfrm>
          <a:prstGeom prst="straightConnector1">
            <a:avLst/>
          </a:prstGeom>
          <a:ln w="31750" cmpd="sng">
            <a:solidFill>
              <a:schemeClr val="accent2"/>
            </a:solidFill>
            <a:headEnd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0476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Users by Access Points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241" y="2301764"/>
            <a:ext cx="6426961" cy="3618379"/>
          </a:xfrm>
          <a:prstGeom prst="rect">
            <a:avLst/>
          </a:prstGeom>
        </p:spPr>
      </p:pic>
      <p:graphicFrame>
        <p:nvGraphicFramePr>
          <p:cNvPr id="5" name="Chart 4"/>
          <p:cNvGraphicFramePr>
            <a:graphicFrameLocks/>
          </p:cNvGraphicFramePr>
          <p:nvPr>
            <p:extLst>
              <p:ext uri="{D42A27DB-BD31-4B8C-83A1-F6EECF244321}">
                <p14:modId xmlns:p14="http://schemas.microsoft.com/office/powerpoint/2010/main" val="2034060103"/>
              </p:ext>
            </p:extLst>
          </p:nvPr>
        </p:nvGraphicFramePr>
        <p:xfrm>
          <a:off x="6621516" y="2488762"/>
          <a:ext cx="5570484" cy="422734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888945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8148" y="129682"/>
            <a:ext cx="7001451" cy="3941817"/>
          </a:xfrm>
          <a:prstGeom prst="rect">
            <a:avLst/>
          </a:prstGeom>
        </p:spPr>
      </p:pic>
      <p:graphicFrame>
        <p:nvGraphicFramePr>
          <p:cNvPr id="5" name="Chart 4"/>
          <p:cNvGraphicFramePr>
            <a:graphicFrameLocks/>
          </p:cNvGraphicFramePr>
          <p:nvPr>
            <p:extLst>
              <p:ext uri="{D42A27DB-BD31-4B8C-83A1-F6EECF244321}">
                <p14:modId xmlns:p14="http://schemas.microsoft.com/office/powerpoint/2010/main" val="1486267019"/>
              </p:ext>
            </p:extLst>
          </p:nvPr>
        </p:nvGraphicFramePr>
        <p:xfrm>
          <a:off x="285202" y="129682"/>
          <a:ext cx="4617874" cy="325798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a:graphicFrameLocks/>
          </p:cNvGraphicFramePr>
          <p:nvPr>
            <p:extLst>
              <p:ext uri="{D42A27DB-BD31-4B8C-83A1-F6EECF244321}">
                <p14:modId xmlns:p14="http://schemas.microsoft.com/office/powerpoint/2010/main" val="890947573"/>
              </p:ext>
            </p:extLst>
          </p:nvPr>
        </p:nvGraphicFramePr>
        <p:xfrm>
          <a:off x="347028" y="3251748"/>
          <a:ext cx="4691120" cy="3606252"/>
        </p:xfrm>
        <a:graphic>
          <a:graphicData uri="http://schemas.openxmlformats.org/drawingml/2006/chart">
            <c:chart xmlns:c="http://schemas.openxmlformats.org/drawingml/2006/chart" xmlns:r="http://schemas.openxmlformats.org/officeDocument/2006/relationships" r:id="rId5"/>
          </a:graphicData>
        </a:graphic>
      </p:graphicFrame>
      <p:sp>
        <p:nvSpPr>
          <p:cNvPr id="7" name="Title 1"/>
          <p:cNvSpPr>
            <a:spLocks noGrp="1"/>
          </p:cNvSpPr>
          <p:nvPr>
            <p:ph type="title"/>
          </p:nvPr>
        </p:nvSpPr>
        <p:spPr>
          <a:xfrm>
            <a:off x="6829097" y="4810999"/>
            <a:ext cx="6224752" cy="1325563"/>
          </a:xfrm>
        </p:spPr>
        <p:txBody>
          <a:bodyPr/>
          <a:lstStyle/>
          <a:p>
            <a:r>
              <a:rPr lang="en-US" dirty="0" smtClean="0"/>
              <a:t>Comparing Users by Activity &amp; Reasons</a:t>
            </a:r>
            <a:endParaRPr lang="en-US" dirty="0"/>
          </a:p>
        </p:txBody>
      </p:sp>
    </p:spTree>
    <p:extLst>
      <p:ext uri="{BB962C8B-B14F-4D97-AF65-F5344CB8AC3E}">
        <p14:creationId xmlns:p14="http://schemas.microsoft.com/office/powerpoint/2010/main" val="6215288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grow our Users and obtain more market share?</a:t>
            </a:r>
          </a:p>
        </p:txBody>
      </p:sp>
      <p:sp>
        <p:nvSpPr>
          <p:cNvPr id="3" name="Content Placeholder 2"/>
          <p:cNvSpPr>
            <a:spLocks noGrp="1"/>
          </p:cNvSpPr>
          <p:nvPr>
            <p:ph idx="1"/>
          </p:nvPr>
        </p:nvSpPr>
        <p:spPr/>
        <p:txBody>
          <a:bodyPr>
            <a:normAutofit lnSpcReduction="10000"/>
          </a:bodyPr>
          <a:lstStyle/>
          <a:p>
            <a:r>
              <a:rPr lang="en-US" dirty="0" smtClean="0"/>
              <a:t>Conclusion:</a:t>
            </a:r>
          </a:p>
          <a:p>
            <a:pPr lvl="1"/>
            <a:r>
              <a:rPr lang="en-US" dirty="0" smtClean="0"/>
              <a:t>Priority: Need growth in Female Internet Users!</a:t>
            </a:r>
          </a:p>
          <a:p>
            <a:pPr lvl="1"/>
            <a:r>
              <a:rPr lang="en-US" dirty="0" smtClean="0"/>
              <a:t>Have obtain the majority segment of Age group and Skill Level User</a:t>
            </a:r>
          </a:p>
          <a:p>
            <a:pPr lvl="2"/>
            <a:r>
              <a:rPr lang="en-US" dirty="0" smtClean="0"/>
              <a:t>Firefox is does not need to simplify features and technology</a:t>
            </a:r>
          </a:p>
          <a:p>
            <a:pPr lvl="1"/>
            <a:r>
              <a:rPr lang="en-US" dirty="0" smtClean="0"/>
              <a:t>Should still focus majority resources in desktop/laptop browser optimization</a:t>
            </a:r>
          </a:p>
          <a:p>
            <a:pPr lvl="2"/>
            <a:r>
              <a:rPr lang="en-US" dirty="0" smtClean="0"/>
              <a:t>Should start consider the growth of mobile and develop features to obtain market share</a:t>
            </a:r>
          </a:p>
          <a:p>
            <a:pPr lvl="1"/>
            <a:r>
              <a:rPr lang="en-US" dirty="0" smtClean="0"/>
              <a:t>Firefox User behavior do fit with using Search  Engine Most compare to global behavior</a:t>
            </a:r>
          </a:p>
          <a:p>
            <a:pPr lvl="1"/>
            <a:r>
              <a:rPr lang="en-US" dirty="0" smtClean="0"/>
              <a:t>Other than searching, Global </a:t>
            </a:r>
            <a:r>
              <a:rPr lang="en-US" dirty="0" smtClean="0"/>
              <a:t>internet research has user’s with:</a:t>
            </a:r>
            <a:br>
              <a:rPr lang="en-US" dirty="0" smtClean="0"/>
            </a:br>
            <a:r>
              <a:rPr lang="en-US" dirty="0" smtClean="0"/>
              <a:t>	</a:t>
            </a:r>
            <a:r>
              <a:rPr lang="en-US" b="1" dirty="0" smtClean="0"/>
              <a:t>Socializing </a:t>
            </a:r>
            <a:r>
              <a:rPr lang="en-US" b="1" baseline="30000" dirty="0" smtClean="0"/>
              <a:t>1st</a:t>
            </a:r>
            <a:r>
              <a:rPr lang="en-US" b="1" dirty="0" smtClean="0"/>
              <a:t> </a:t>
            </a:r>
            <a:r>
              <a:rPr lang="en-US" dirty="0" smtClean="0"/>
              <a:t>and </a:t>
            </a:r>
            <a:r>
              <a:rPr lang="en-US" b="1" dirty="0" smtClean="0"/>
              <a:t>Music (entertainment) 2</a:t>
            </a:r>
            <a:r>
              <a:rPr lang="en-US" b="1" baseline="30000" dirty="0"/>
              <a:t>n</a:t>
            </a:r>
            <a:r>
              <a:rPr lang="en-US" b="1" baseline="30000" dirty="0" smtClean="0"/>
              <a:t>d</a:t>
            </a:r>
            <a:r>
              <a:rPr lang="en-US" b="1" dirty="0" smtClean="0"/>
              <a:t> </a:t>
            </a:r>
            <a:r>
              <a:rPr lang="en-US" dirty="0" smtClean="0"/>
              <a:t>in most web activity. </a:t>
            </a:r>
            <a:r>
              <a:rPr lang="en-US" dirty="0" smtClean="0"/>
              <a:t>	</a:t>
            </a:r>
            <a:r>
              <a:rPr lang="en-US" b="1" dirty="0" smtClean="0"/>
              <a:t>Communication </a:t>
            </a:r>
            <a:r>
              <a:rPr lang="en-US" b="1" dirty="0" smtClean="0"/>
              <a:t>comes in 3</a:t>
            </a:r>
            <a:r>
              <a:rPr lang="en-US" b="1" baseline="30000" dirty="0" smtClean="0"/>
              <a:t>rd</a:t>
            </a:r>
            <a:r>
              <a:rPr lang="en-US" dirty="0" smtClean="0"/>
              <a:t>.</a:t>
            </a:r>
          </a:p>
          <a:p>
            <a:pPr lvl="2"/>
            <a:r>
              <a:rPr lang="en-US" dirty="0" smtClean="0"/>
              <a:t>Firefox Users has </a:t>
            </a:r>
            <a:r>
              <a:rPr lang="en-US" i="1" dirty="0" smtClean="0"/>
              <a:t>entertainment 1</a:t>
            </a:r>
            <a:r>
              <a:rPr lang="en-US" i="1" baseline="30000" dirty="0" smtClean="0"/>
              <a:t>st</a:t>
            </a:r>
            <a:r>
              <a:rPr lang="en-US" dirty="0" smtClean="0"/>
              <a:t>, </a:t>
            </a:r>
            <a:r>
              <a:rPr lang="en-US" i="1" dirty="0" smtClean="0"/>
              <a:t>Communication 2</a:t>
            </a:r>
            <a:r>
              <a:rPr lang="en-US" i="1" baseline="30000" dirty="0" smtClean="0"/>
              <a:t>nd</a:t>
            </a:r>
            <a:r>
              <a:rPr lang="en-US" dirty="0" smtClean="0"/>
              <a:t>, and </a:t>
            </a:r>
            <a:r>
              <a:rPr lang="en-US" i="1" dirty="0" smtClean="0"/>
              <a:t>socializing 3</a:t>
            </a:r>
            <a:r>
              <a:rPr lang="en-US" i="1" baseline="30000" dirty="0" smtClean="0"/>
              <a:t>rd</a:t>
            </a:r>
            <a:endParaRPr lang="en-US" i="1" dirty="0" smtClean="0"/>
          </a:p>
          <a:p>
            <a:pPr lvl="1"/>
            <a:endParaRPr lang="en-US" dirty="0"/>
          </a:p>
        </p:txBody>
      </p:sp>
    </p:spTree>
    <p:extLst>
      <p:ext uri="{BB962C8B-B14F-4D97-AF65-F5344CB8AC3E}">
        <p14:creationId xmlns:p14="http://schemas.microsoft.com/office/powerpoint/2010/main" val="574970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Validation: </a:t>
            </a:r>
            <a:br>
              <a:rPr lang="en-US" dirty="0" smtClean="0"/>
            </a:br>
            <a:r>
              <a:rPr lang="en-US" dirty="0" smtClean="0"/>
              <a:t>	Bookmarks or Tabs</a:t>
            </a:r>
            <a:endParaRPr lang="en-US" dirty="0"/>
          </a:p>
        </p:txBody>
      </p:sp>
    </p:spTree>
    <p:extLst>
      <p:ext uri="{BB962C8B-B14F-4D97-AF65-F5344CB8AC3E}">
        <p14:creationId xmlns:p14="http://schemas.microsoft.com/office/powerpoint/2010/main" val="3576120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Bookmarks or Tabs?</a:t>
            </a:r>
            <a:endParaRPr lang="en-US" dirty="0"/>
          </a:p>
        </p:txBody>
      </p:sp>
      <p:sp>
        <p:nvSpPr>
          <p:cNvPr id="3" name="Content Placeholder 2"/>
          <p:cNvSpPr>
            <a:spLocks noGrp="1"/>
          </p:cNvSpPr>
          <p:nvPr>
            <p:ph idx="1"/>
          </p:nvPr>
        </p:nvSpPr>
        <p:spPr>
          <a:xfrm>
            <a:off x="838200" y="1825624"/>
            <a:ext cx="10515600" cy="4702175"/>
          </a:xfrm>
        </p:spPr>
        <p:txBody>
          <a:bodyPr>
            <a:normAutofit lnSpcReduction="10000"/>
          </a:bodyPr>
          <a:lstStyle/>
          <a:p>
            <a:r>
              <a:rPr lang="en-US" dirty="0" smtClean="0"/>
              <a:t>Whatever resources we dump into optimizing Bookmark or </a:t>
            </a:r>
            <a:br>
              <a:rPr lang="en-US" dirty="0" smtClean="0"/>
            </a:br>
            <a:r>
              <a:rPr lang="en-US" dirty="0" smtClean="0"/>
              <a:t>tabs, the GOAL is to increase our user and gain market share!</a:t>
            </a:r>
          </a:p>
          <a:p>
            <a:endParaRPr lang="en-US" dirty="0"/>
          </a:p>
          <a:p>
            <a:r>
              <a:rPr lang="en-US" dirty="0" smtClean="0"/>
              <a:t>What Women Want? (3W question)</a:t>
            </a:r>
          </a:p>
          <a:p>
            <a:pPr lvl="1"/>
            <a:r>
              <a:rPr lang="en-US" dirty="0" smtClean="0"/>
              <a:t>What are their tab behavior like?</a:t>
            </a:r>
          </a:p>
          <a:p>
            <a:pPr lvl="1"/>
            <a:r>
              <a:rPr lang="en-US" dirty="0" smtClean="0"/>
              <a:t>What are their bookmark behavior like?</a:t>
            </a:r>
          </a:p>
          <a:p>
            <a:pPr lvl="1"/>
            <a:r>
              <a:rPr lang="en-US" dirty="0" smtClean="0"/>
              <a:t>What Web activities do they focus on?</a:t>
            </a:r>
          </a:p>
          <a:p>
            <a:pPr lvl="1"/>
            <a:endParaRPr lang="en-US" dirty="0"/>
          </a:p>
          <a:p>
            <a:r>
              <a:rPr lang="en-US" dirty="0" smtClean="0"/>
              <a:t>Our Queries will focus on the majority web user group by female gender: 1) Female	2)Ages 18-45	3) Skills from </a:t>
            </a:r>
            <a:r>
              <a:rPr lang="en-US" dirty="0" smtClean="0"/>
              <a:t>8-10	</a:t>
            </a:r>
          </a:p>
          <a:p>
            <a:pPr lvl="3"/>
            <a:r>
              <a:rPr lang="en-US" dirty="0" smtClean="0"/>
              <a:t>WHERE </a:t>
            </a:r>
            <a:r>
              <a:rPr lang="en-US" dirty="0" err="1" smtClean="0"/>
              <a:t>event_code</a:t>
            </a:r>
            <a:r>
              <a:rPr lang="en-US" dirty="0" smtClean="0"/>
              <a:t> = n AND s.q5::Integer=1 AND(s.q6::integer=1 OR s.q6::integer=2 OR s.q6::integer=3) AND (s.q8::integer&gt;=8)</a:t>
            </a:r>
            <a:endParaRPr lang="en-US" dirty="0"/>
          </a:p>
        </p:txBody>
      </p:sp>
    </p:spTree>
    <p:extLst>
      <p:ext uri="{BB962C8B-B14F-4D97-AF65-F5344CB8AC3E}">
        <p14:creationId xmlns:p14="http://schemas.microsoft.com/office/powerpoint/2010/main" val="245482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lnSpcReduction="10000"/>
          </a:bodyPr>
          <a:lstStyle/>
          <a:p>
            <a:r>
              <a:rPr lang="en-US" dirty="0" err="1" smtClean="0"/>
              <a:t>FireFox</a:t>
            </a:r>
            <a:r>
              <a:rPr lang="en-US" dirty="0" smtClean="0"/>
              <a:t> Market Position Analysis</a:t>
            </a:r>
          </a:p>
          <a:p>
            <a:r>
              <a:rPr lang="en-US" dirty="0" smtClean="0"/>
              <a:t>Explore Pilot Test Data</a:t>
            </a:r>
            <a:endParaRPr lang="en-US" dirty="0"/>
          </a:p>
          <a:p>
            <a:r>
              <a:rPr lang="en-US" dirty="0" smtClean="0"/>
              <a:t>Business Question</a:t>
            </a:r>
          </a:p>
          <a:p>
            <a:pPr lvl="1"/>
            <a:r>
              <a:rPr lang="en-US" dirty="0" smtClean="0"/>
              <a:t>How to Grow Users</a:t>
            </a:r>
          </a:p>
          <a:p>
            <a:pPr lvl="1"/>
            <a:r>
              <a:rPr lang="en-US" dirty="0" smtClean="0"/>
              <a:t>Assumptions</a:t>
            </a:r>
          </a:p>
          <a:p>
            <a:r>
              <a:rPr lang="en-US" dirty="0" smtClean="0"/>
              <a:t>Business </a:t>
            </a:r>
            <a:r>
              <a:rPr lang="en-US" dirty="0" smtClean="0"/>
              <a:t>Assumptions &amp; </a:t>
            </a:r>
            <a:r>
              <a:rPr lang="en-US" dirty="0" smtClean="0"/>
              <a:t>Validation</a:t>
            </a:r>
          </a:p>
          <a:p>
            <a:pPr lvl="1"/>
            <a:r>
              <a:rPr lang="en-US" dirty="0" smtClean="0"/>
              <a:t>Customer Segments</a:t>
            </a:r>
          </a:p>
          <a:p>
            <a:pPr lvl="1"/>
            <a:r>
              <a:rPr lang="en-US" dirty="0" smtClean="0"/>
              <a:t>Target </a:t>
            </a:r>
            <a:r>
              <a:rPr lang="en-US" dirty="0" smtClean="0"/>
              <a:t>Market</a:t>
            </a:r>
          </a:p>
          <a:p>
            <a:pPr lvl="1"/>
            <a:r>
              <a:rPr lang="en-US" dirty="0" smtClean="0"/>
              <a:t>Optimization </a:t>
            </a:r>
            <a:r>
              <a:rPr lang="en-US" dirty="0" smtClean="0"/>
              <a:t>with Bookmarks or </a:t>
            </a:r>
            <a:r>
              <a:rPr lang="en-US" dirty="0" smtClean="0"/>
              <a:t>Tabs?</a:t>
            </a:r>
            <a:endParaRPr lang="en-US" dirty="0" smtClean="0"/>
          </a:p>
          <a:p>
            <a:r>
              <a:rPr lang="en-US" dirty="0" smtClean="0"/>
              <a:t>Conclusion</a:t>
            </a:r>
          </a:p>
        </p:txBody>
      </p:sp>
    </p:spTree>
    <p:extLst>
      <p:ext uri="{BB962C8B-B14F-4D97-AF65-F5344CB8AC3E}">
        <p14:creationId xmlns:p14="http://schemas.microsoft.com/office/powerpoint/2010/main" val="17604218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 Behavior for </a:t>
            </a:r>
            <a:r>
              <a:rPr lang="en-US" dirty="0" smtClean="0"/>
              <a:t>Users</a:t>
            </a:r>
            <a:endParaRPr lang="en-US" dirty="0"/>
          </a:p>
        </p:txBody>
      </p:sp>
      <p:sp>
        <p:nvSpPr>
          <p:cNvPr id="3" name="Content Placeholder 2"/>
          <p:cNvSpPr>
            <a:spLocks noGrp="1"/>
          </p:cNvSpPr>
          <p:nvPr>
            <p:ph idx="1"/>
          </p:nvPr>
        </p:nvSpPr>
        <p:spPr/>
        <p:txBody>
          <a:bodyPr/>
          <a:lstStyle/>
          <a:p>
            <a:r>
              <a:rPr lang="en-US" dirty="0" smtClean="0"/>
              <a:t>Tabs are recorded every 15 mins (recorded in 24 hr. event)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300" y="2730500"/>
            <a:ext cx="9423400" cy="3009900"/>
          </a:xfrm>
          <a:prstGeom prst="rect">
            <a:avLst/>
          </a:prstGeom>
        </p:spPr>
      </p:pic>
    </p:spTree>
    <p:extLst>
      <p:ext uri="{BB962C8B-B14F-4D97-AF65-F5344CB8AC3E}">
        <p14:creationId xmlns:p14="http://schemas.microsoft.com/office/powerpoint/2010/main" val="7258655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 Behavior </a:t>
            </a:r>
            <a:r>
              <a:rPr lang="en-US" dirty="0" smtClean="0"/>
              <a:t>for Target Users</a:t>
            </a:r>
            <a:br>
              <a:rPr lang="en-US" dirty="0" smtClean="0"/>
            </a:br>
            <a:r>
              <a:rPr lang="en-US" dirty="0" smtClean="0"/>
              <a:t> (Median Opened)</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199" y="1993900"/>
            <a:ext cx="8149999" cy="3771900"/>
          </a:xfrm>
          <a:prstGeom prst="rect">
            <a:avLst/>
          </a:prstGeom>
        </p:spPr>
      </p:pic>
    </p:spTree>
    <p:extLst>
      <p:ext uri="{BB962C8B-B14F-4D97-AF65-F5344CB8AC3E}">
        <p14:creationId xmlns:p14="http://schemas.microsoft.com/office/powerpoint/2010/main" val="257264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 </a:t>
            </a:r>
            <a:r>
              <a:rPr lang="en-US" dirty="0"/>
              <a:t>B</a:t>
            </a:r>
            <a:r>
              <a:rPr lang="en-US" dirty="0" smtClean="0"/>
              <a:t>ehavior for Target User</a:t>
            </a:r>
            <a:br>
              <a:rPr lang="en-US" dirty="0" smtClean="0"/>
            </a:br>
            <a:r>
              <a:rPr lang="en-US" dirty="0" smtClean="0"/>
              <a:t>(Max tabs Opened)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8250" y="2147094"/>
            <a:ext cx="8242300" cy="3606800"/>
          </a:xfrm>
        </p:spPr>
      </p:pic>
    </p:spTree>
    <p:extLst>
      <p:ext uri="{BB962C8B-B14F-4D97-AF65-F5344CB8AC3E}">
        <p14:creationId xmlns:p14="http://schemas.microsoft.com/office/powerpoint/2010/main" val="18967463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 Behavior for Target User</a:t>
            </a:r>
            <a:br>
              <a:rPr lang="en-US" dirty="0" smtClean="0"/>
            </a:br>
            <a:r>
              <a:rPr lang="en-US" dirty="0" smtClean="0"/>
              <a:t> (Average tabs Opened)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2223294"/>
            <a:ext cx="8382000" cy="3556000"/>
          </a:xfrm>
        </p:spPr>
      </p:pic>
    </p:spTree>
    <p:extLst>
      <p:ext uri="{BB962C8B-B14F-4D97-AF65-F5344CB8AC3E}">
        <p14:creationId xmlns:p14="http://schemas.microsoft.com/office/powerpoint/2010/main" val="4648859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Bookmark Behavior for </a:t>
            </a:r>
            <a:r>
              <a:rPr lang="en-US" dirty="0" smtClean="0"/>
              <a:t>Users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02131" y="2095500"/>
            <a:ext cx="8419719" cy="3347244"/>
          </a:xfrm>
        </p:spPr>
      </p:pic>
    </p:spTree>
    <p:extLst>
      <p:ext uri="{BB962C8B-B14F-4D97-AF65-F5344CB8AC3E}">
        <p14:creationId xmlns:p14="http://schemas.microsoft.com/office/powerpoint/2010/main" val="13087998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Bookmarks or Tabs?</a:t>
            </a:r>
            <a:endParaRPr lang="en-US" dirty="0"/>
          </a:p>
        </p:txBody>
      </p:sp>
    </p:spTree>
    <p:extLst>
      <p:ext uri="{BB962C8B-B14F-4D97-AF65-F5344CB8AC3E}">
        <p14:creationId xmlns:p14="http://schemas.microsoft.com/office/powerpoint/2010/main" val="4657751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Target Users Internet Purposes</a:t>
            </a:r>
            <a:endParaRPr lang="en-US" dirty="0"/>
          </a:p>
        </p:txBody>
      </p:sp>
      <p:grpSp>
        <p:nvGrpSpPr>
          <p:cNvPr id="11" name="Group 10"/>
          <p:cNvGrpSpPr/>
          <p:nvPr/>
        </p:nvGrpSpPr>
        <p:grpSpPr>
          <a:xfrm>
            <a:off x="635000" y="1358900"/>
            <a:ext cx="10718800" cy="4908550"/>
            <a:chOff x="0" y="0"/>
            <a:chExt cx="10922000" cy="5676900"/>
          </a:xfrm>
        </p:grpSpPr>
        <p:grpSp>
          <p:nvGrpSpPr>
            <p:cNvPr id="12" name="Group 11"/>
            <p:cNvGrpSpPr/>
            <p:nvPr/>
          </p:nvGrpSpPr>
          <p:grpSpPr>
            <a:xfrm>
              <a:off x="6477000" y="0"/>
              <a:ext cx="4445000" cy="5676900"/>
              <a:chOff x="6477000" y="0"/>
              <a:chExt cx="4445000" cy="5676900"/>
            </a:xfrm>
          </p:grpSpPr>
          <p:graphicFrame>
            <p:nvGraphicFramePr>
              <p:cNvPr id="14" name="Chart 13"/>
              <p:cNvGraphicFramePr>
                <a:graphicFrameLocks/>
              </p:cNvGraphicFramePr>
              <p:nvPr>
                <p:extLst>
                  <p:ext uri="{D42A27DB-BD31-4B8C-83A1-F6EECF244321}">
                    <p14:modId xmlns:p14="http://schemas.microsoft.com/office/powerpoint/2010/main" val="1638357309"/>
                  </p:ext>
                </p:extLst>
              </p:nvPr>
            </p:nvGraphicFramePr>
            <p:xfrm>
              <a:off x="6489700" y="0"/>
              <a:ext cx="4432300" cy="30099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p:cNvGraphicFramePr>
                <a:graphicFrameLocks/>
              </p:cNvGraphicFramePr>
              <p:nvPr>
                <p:extLst>
                  <p:ext uri="{D42A27DB-BD31-4B8C-83A1-F6EECF244321}">
                    <p14:modId xmlns:p14="http://schemas.microsoft.com/office/powerpoint/2010/main" val="835970529"/>
                  </p:ext>
                </p:extLst>
              </p:nvPr>
            </p:nvGraphicFramePr>
            <p:xfrm>
              <a:off x="6477000" y="2870200"/>
              <a:ext cx="4445000" cy="2806700"/>
            </p:xfrm>
            <a:graphic>
              <a:graphicData uri="http://schemas.openxmlformats.org/drawingml/2006/chart">
                <c:chart xmlns:c="http://schemas.openxmlformats.org/drawingml/2006/chart" xmlns:r="http://schemas.openxmlformats.org/officeDocument/2006/relationships" r:id="rId4"/>
              </a:graphicData>
            </a:graphic>
          </p:graphicFrame>
        </p:grpSp>
        <p:graphicFrame>
          <p:nvGraphicFramePr>
            <p:cNvPr id="13" name="Chart 12"/>
            <p:cNvGraphicFramePr/>
            <p:nvPr>
              <p:extLst>
                <p:ext uri="{D42A27DB-BD31-4B8C-83A1-F6EECF244321}">
                  <p14:modId xmlns:p14="http://schemas.microsoft.com/office/powerpoint/2010/main" val="1510595712"/>
                </p:ext>
              </p:extLst>
            </p:nvPr>
          </p:nvGraphicFramePr>
          <p:xfrm>
            <a:off x="0" y="0"/>
            <a:ext cx="6489700" cy="5651500"/>
          </p:xfrm>
          <a:graphic>
            <a:graphicData uri="http://schemas.openxmlformats.org/drawingml/2006/chart">
              <c:chart xmlns:c="http://schemas.openxmlformats.org/drawingml/2006/chart" xmlns:r="http://schemas.openxmlformats.org/officeDocument/2006/relationships" r:id="rId5"/>
            </a:graphicData>
          </a:graphic>
        </p:graphicFrame>
      </p:grpSp>
    </p:spTree>
    <p:extLst>
      <p:ext uri="{BB962C8B-B14F-4D97-AF65-F5344CB8AC3E}">
        <p14:creationId xmlns:p14="http://schemas.microsoft.com/office/powerpoint/2010/main" val="15837608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Target User Browsing Behavior</a:t>
            </a:r>
            <a:endParaRPr lang="en-US" dirty="0">
              <a:solidFill>
                <a:schemeClr val="accent2"/>
              </a:solidFill>
            </a:endParaRPr>
          </a:p>
        </p:txBody>
      </p:sp>
      <p:grpSp>
        <p:nvGrpSpPr>
          <p:cNvPr id="4" name="Group 3"/>
          <p:cNvGrpSpPr/>
          <p:nvPr/>
        </p:nvGrpSpPr>
        <p:grpSpPr>
          <a:xfrm>
            <a:off x="838200" y="812800"/>
            <a:ext cx="10930348" cy="5721350"/>
            <a:chOff x="0" y="-478199"/>
            <a:chExt cx="10974858" cy="6155099"/>
          </a:xfrm>
        </p:grpSpPr>
        <p:graphicFrame>
          <p:nvGraphicFramePr>
            <p:cNvPr id="5" name="Chart 4"/>
            <p:cNvGraphicFramePr/>
            <p:nvPr>
              <p:extLst>
                <p:ext uri="{D42A27DB-BD31-4B8C-83A1-F6EECF244321}">
                  <p14:modId xmlns:p14="http://schemas.microsoft.com/office/powerpoint/2010/main" val="1459069527"/>
                </p:ext>
              </p:extLst>
            </p:nvPr>
          </p:nvGraphicFramePr>
          <p:xfrm>
            <a:off x="0" y="12700"/>
            <a:ext cx="6578600" cy="56515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extLst>
                <p:ext uri="{D42A27DB-BD31-4B8C-83A1-F6EECF244321}">
                  <p14:modId xmlns:p14="http://schemas.microsoft.com/office/powerpoint/2010/main" val="1222843498"/>
                </p:ext>
              </p:extLst>
            </p:nvPr>
          </p:nvGraphicFramePr>
          <p:xfrm>
            <a:off x="6542558" y="-478199"/>
            <a:ext cx="4432300" cy="30099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extLst>
                <p:ext uri="{D42A27DB-BD31-4B8C-83A1-F6EECF244321}">
                  <p14:modId xmlns:p14="http://schemas.microsoft.com/office/powerpoint/2010/main" val="1408516397"/>
                </p:ext>
              </p:extLst>
            </p:nvPr>
          </p:nvGraphicFramePr>
          <p:xfrm>
            <a:off x="6515100" y="2870200"/>
            <a:ext cx="4445000" cy="2806700"/>
          </p:xfrm>
          <a:graphic>
            <a:graphicData uri="http://schemas.openxmlformats.org/drawingml/2006/chart">
              <c:chart xmlns:c="http://schemas.openxmlformats.org/drawingml/2006/chart" xmlns:r="http://schemas.openxmlformats.org/officeDocument/2006/relationships" r:id="rId4"/>
            </a:graphicData>
          </a:graphic>
        </p:graphicFrame>
      </p:grpSp>
    </p:spTree>
    <p:extLst>
      <p:ext uri="{BB962C8B-B14F-4D97-AF65-F5344CB8AC3E}">
        <p14:creationId xmlns:p14="http://schemas.microsoft.com/office/powerpoint/2010/main" val="15911174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Validation: Tabs or Bookmark</a:t>
            </a:r>
            <a:endParaRPr lang="en-US" dirty="0"/>
          </a:p>
        </p:txBody>
      </p:sp>
      <p:sp>
        <p:nvSpPr>
          <p:cNvPr id="3" name="Content Placeholder 2"/>
          <p:cNvSpPr>
            <a:spLocks noGrp="1"/>
          </p:cNvSpPr>
          <p:nvPr>
            <p:ph idx="1"/>
          </p:nvPr>
        </p:nvSpPr>
        <p:spPr>
          <a:xfrm>
            <a:off x="838200" y="1690688"/>
            <a:ext cx="10515600" cy="4351338"/>
          </a:xfrm>
        </p:spPr>
        <p:txBody>
          <a:bodyPr/>
          <a:lstStyle/>
          <a:p>
            <a:r>
              <a:rPr lang="en-US" dirty="0" smtClean="0"/>
              <a:t>Targe</a:t>
            </a:r>
            <a:r>
              <a:rPr lang="en-US" dirty="0"/>
              <a:t>t</a:t>
            </a:r>
            <a:r>
              <a:rPr lang="en-US" dirty="0" smtClean="0"/>
              <a:t> Market Female User Don’t Open as much tabs</a:t>
            </a:r>
            <a:r>
              <a:rPr lang="mr-IN" dirty="0" smtClean="0"/>
              <a:t>…</a:t>
            </a:r>
            <a:endParaRPr lang="en-US" dirty="0" smtClean="0"/>
          </a:p>
          <a:p>
            <a:pPr lvl="1"/>
            <a:r>
              <a:rPr lang="en-US" dirty="0" smtClean="0"/>
              <a:t>Reasons? Maybe like don’t like it messy OR doesn’t use tech </a:t>
            </a:r>
            <a:r>
              <a:rPr lang="en-US" dirty="0" err="1" smtClean="0"/>
              <a:t>SaVy</a:t>
            </a:r>
            <a:r>
              <a:rPr lang="en-US" dirty="0" smtClean="0"/>
              <a:t> tools</a:t>
            </a:r>
            <a:br>
              <a:rPr lang="en-US" dirty="0" smtClean="0"/>
            </a:br>
            <a:r>
              <a:rPr lang="en-US" dirty="0" smtClean="0"/>
              <a:t>Such as Tab Handlers (</a:t>
            </a:r>
            <a:r>
              <a:rPr lang="en-US" dirty="0" err="1" smtClean="0"/>
              <a:t>ie</a:t>
            </a:r>
            <a:r>
              <a:rPr lang="en-US" dirty="0" smtClean="0"/>
              <a:t>. One Tab)?</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1075" y="3016251"/>
            <a:ext cx="4506125" cy="3733799"/>
          </a:xfrm>
          <a:prstGeom prst="rect">
            <a:avLst/>
          </a:prstGeom>
        </p:spPr>
      </p:pic>
    </p:spTree>
    <p:extLst>
      <p:ext uri="{BB962C8B-B14F-4D97-AF65-F5344CB8AC3E}">
        <p14:creationId xmlns:p14="http://schemas.microsoft.com/office/powerpoint/2010/main" val="6428298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Validation: Tabs or Bookmark</a:t>
            </a:r>
            <a:endParaRPr lang="en-US" dirty="0"/>
          </a:p>
        </p:txBody>
      </p:sp>
      <p:sp>
        <p:nvSpPr>
          <p:cNvPr id="3" name="Content Placeholder 2"/>
          <p:cNvSpPr>
            <a:spLocks noGrp="1"/>
          </p:cNvSpPr>
          <p:nvPr>
            <p:ph idx="1"/>
          </p:nvPr>
        </p:nvSpPr>
        <p:spPr>
          <a:xfrm>
            <a:off x="838200" y="1825625"/>
            <a:ext cx="10515600" cy="2365375"/>
          </a:xfrm>
        </p:spPr>
        <p:txBody>
          <a:bodyPr>
            <a:noAutofit/>
          </a:bodyPr>
          <a:lstStyle/>
          <a:p>
            <a:r>
              <a:rPr lang="en-US" sz="3600" dirty="0" smtClean="0"/>
              <a:t>Based on Bookmarks:</a:t>
            </a:r>
          </a:p>
          <a:p>
            <a:pPr lvl="1"/>
            <a:r>
              <a:rPr lang="en-US" sz="3200" dirty="0" smtClean="0"/>
              <a:t>Male Target Users have twice as many bookmark and bookmark interactions compare to female Target Users</a:t>
            </a:r>
            <a:r>
              <a:rPr lang="mr-IN" sz="3200" dirty="0" smtClean="0"/>
              <a:t>…</a:t>
            </a:r>
            <a:endParaRPr lang="en-US" sz="3200" dirty="0" smtClean="0"/>
          </a:p>
          <a:p>
            <a:pPr marL="914400" lvl="2" indent="0">
              <a:buNone/>
            </a:pPr>
            <a:endParaRPr lang="en-US" sz="2800" dirty="0"/>
          </a:p>
          <a:p>
            <a:pPr marL="914400" lvl="2" indent="0">
              <a:buNone/>
            </a:pPr>
            <a:r>
              <a:rPr lang="en-US" sz="2800" dirty="0" smtClean="0"/>
              <a:t>Reason?</a:t>
            </a:r>
            <a:br>
              <a:rPr lang="en-US" sz="2800" dirty="0" smtClean="0"/>
            </a:br>
            <a:r>
              <a:rPr lang="en-US" sz="2800" dirty="0" smtClean="0"/>
              <a:t>Action: need to obtain more Female Target User data to make further validations</a:t>
            </a:r>
            <a:r>
              <a:rPr lang="mr-IN" sz="2800" dirty="0" smtClean="0"/>
              <a:t>…</a:t>
            </a:r>
            <a:endParaRPr lang="en-US" sz="2800" dirty="0" smtClean="0"/>
          </a:p>
        </p:txBody>
      </p:sp>
    </p:spTree>
    <p:extLst>
      <p:ext uri="{BB962C8B-B14F-4D97-AF65-F5344CB8AC3E}">
        <p14:creationId xmlns:p14="http://schemas.microsoft.com/office/powerpoint/2010/main" val="2015386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Firefox Market Position Analysis</a:t>
            </a:r>
            <a:endParaRPr lang="en-US" dirty="0"/>
          </a:p>
        </p:txBody>
      </p:sp>
      <p:sp>
        <p:nvSpPr>
          <p:cNvPr id="3" name="Content Placeholder 2"/>
          <p:cNvSpPr>
            <a:spLocks noGrp="1"/>
          </p:cNvSpPr>
          <p:nvPr>
            <p:ph idx="1"/>
          </p:nvPr>
        </p:nvSpPr>
        <p:spPr>
          <a:xfrm>
            <a:off x="538397" y="1420890"/>
            <a:ext cx="10515600" cy="4351338"/>
          </a:xfrm>
        </p:spPr>
        <p:txBody>
          <a:bodyPr/>
          <a:lstStyle/>
          <a:p>
            <a:r>
              <a:rPr lang="en-US" dirty="0" smtClean="0"/>
              <a:t>During Q1 2010:</a:t>
            </a:r>
          </a:p>
          <a:p>
            <a:pPr lvl="1"/>
            <a:r>
              <a:rPr lang="en-US" dirty="0"/>
              <a:t>Firefox’s worldwide market share hovering near 30%</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3948" y="2345996"/>
            <a:ext cx="8384498" cy="3986475"/>
          </a:xfrm>
          <a:prstGeom prst="rect">
            <a:avLst/>
          </a:prstGeom>
        </p:spPr>
      </p:pic>
      <p:sp>
        <p:nvSpPr>
          <p:cNvPr id="5" name="TextBox 4"/>
          <p:cNvSpPr txBox="1"/>
          <p:nvPr/>
        </p:nvSpPr>
        <p:spPr>
          <a:xfrm flipH="1">
            <a:off x="4263453" y="6332471"/>
            <a:ext cx="7090347" cy="369332"/>
          </a:xfrm>
          <a:prstGeom prst="rect">
            <a:avLst/>
          </a:prstGeom>
          <a:noFill/>
        </p:spPr>
        <p:txBody>
          <a:bodyPr wrap="square" rtlCol="0">
            <a:spAutoFit/>
          </a:bodyPr>
          <a:lstStyle/>
          <a:p>
            <a:r>
              <a:rPr lang="en-US" dirty="0">
                <a:ln w="22225">
                  <a:solidFill>
                    <a:schemeClr val="accent2"/>
                  </a:solidFill>
                  <a:prstDash val="solid"/>
                </a:ln>
                <a:solidFill>
                  <a:schemeClr val="accent2">
                    <a:lumMod val="40000"/>
                    <a:lumOff val="60000"/>
                  </a:schemeClr>
                </a:solidFill>
                <a:latin typeface="+mj-lt"/>
              </a:rPr>
              <a:t>Reference</a:t>
            </a:r>
            <a:r>
              <a:rPr lang="en-US" dirty="0" smtClean="0">
                <a:ln w="22225">
                  <a:solidFill>
                    <a:schemeClr val="accent2"/>
                  </a:solidFill>
                  <a:prstDash val="solid"/>
                </a:ln>
                <a:solidFill>
                  <a:schemeClr val="accent2">
                    <a:lumMod val="40000"/>
                    <a:lumOff val="60000"/>
                  </a:schemeClr>
                </a:solidFill>
              </a:rPr>
              <a:t>:   </a:t>
            </a:r>
            <a:r>
              <a:rPr lang="en-US" dirty="0" err="1">
                <a:ln w="22225">
                  <a:solidFill>
                    <a:schemeClr val="accent2"/>
                  </a:solidFill>
                  <a:prstDash val="solid"/>
                </a:ln>
                <a:solidFill>
                  <a:schemeClr val="accent2">
                    <a:lumMod val="40000"/>
                    <a:lumOff val="60000"/>
                  </a:schemeClr>
                </a:solidFill>
              </a:rPr>
              <a:t>wiki.mozilla.org</a:t>
            </a:r>
            <a:r>
              <a:rPr lang="en-US" dirty="0">
                <a:ln w="22225">
                  <a:solidFill>
                    <a:schemeClr val="accent2"/>
                  </a:solidFill>
                  <a:prstDash val="solid"/>
                </a:ln>
                <a:solidFill>
                  <a:schemeClr val="accent2">
                    <a:lumMod val="40000"/>
                    <a:lumOff val="60000"/>
                  </a:schemeClr>
                </a:solidFill>
              </a:rPr>
              <a:t>/images/e/</a:t>
            </a:r>
            <a:r>
              <a:rPr lang="en-US" dirty="0" err="1">
                <a:ln w="22225">
                  <a:solidFill>
                    <a:schemeClr val="accent2"/>
                  </a:solidFill>
                  <a:prstDash val="solid"/>
                </a:ln>
                <a:solidFill>
                  <a:schemeClr val="accent2">
                    <a:lumMod val="40000"/>
                    <a:lumOff val="60000"/>
                  </a:schemeClr>
                </a:solidFill>
              </a:rPr>
              <a:t>ed</a:t>
            </a:r>
            <a:r>
              <a:rPr lang="en-US" dirty="0">
                <a:ln w="22225">
                  <a:solidFill>
                    <a:schemeClr val="accent2"/>
                  </a:solidFill>
                  <a:prstDash val="solid"/>
                </a:ln>
                <a:solidFill>
                  <a:schemeClr val="accent2">
                    <a:lumMod val="40000"/>
                    <a:lumOff val="60000"/>
                  </a:schemeClr>
                </a:solidFill>
              </a:rPr>
              <a:t>/Analyst_report_Q1_2010.pdf </a:t>
            </a:r>
          </a:p>
        </p:txBody>
      </p:sp>
    </p:spTree>
    <p:extLst>
      <p:ext uri="{BB962C8B-B14F-4D97-AF65-F5344CB8AC3E}">
        <p14:creationId xmlns:p14="http://schemas.microsoft.com/office/powerpoint/2010/main" val="13175560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Validated Learning Assumptions</a:t>
            </a:r>
            <a:endParaRPr lang="en-US" dirty="0"/>
          </a:p>
        </p:txBody>
      </p:sp>
      <p:sp>
        <p:nvSpPr>
          <p:cNvPr id="3" name="Content Placeholder 2"/>
          <p:cNvSpPr>
            <a:spLocks noGrp="1"/>
          </p:cNvSpPr>
          <p:nvPr>
            <p:ph idx="1"/>
          </p:nvPr>
        </p:nvSpPr>
        <p:spPr>
          <a:xfrm>
            <a:off x="838200" y="1825624"/>
            <a:ext cx="10515600" cy="4651375"/>
          </a:xfrm>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200" b="1" dirty="0" smtClean="0"/>
              <a:t>Female Target User Behavior:</a:t>
            </a:r>
          </a:p>
          <a:p>
            <a:pPr>
              <a:lnSpc>
                <a:spcPct val="100000"/>
              </a:lnSpc>
              <a:spcBef>
                <a:spcPts val="0"/>
              </a:spcBef>
            </a:pPr>
            <a:r>
              <a:rPr lang="en-US" dirty="0" smtClean="0"/>
              <a:t>Less tech </a:t>
            </a:r>
            <a:r>
              <a:rPr lang="en-US" dirty="0" err="1" smtClean="0"/>
              <a:t>SaVy</a:t>
            </a:r>
            <a:endParaRPr lang="en-US" dirty="0" smtClean="0"/>
          </a:p>
          <a:p>
            <a:pPr lvl="1">
              <a:lnSpc>
                <a:spcPct val="100000"/>
              </a:lnSpc>
              <a:spcBef>
                <a:spcPts val="0"/>
              </a:spcBef>
            </a:pPr>
            <a:r>
              <a:rPr lang="en-US" dirty="0" smtClean="0"/>
              <a:t>Don’t Code as much as male user</a:t>
            </a:r>
          </a:p>
          <a:p>
            <a:pPr>
              <a:lnSpc>
                <a:spcPct val="100000"/>
              </a:lnSpc>
              <a:spcBef>
                <a:spcPts val="0"/>
              </a:spcBef>
            </a:pPr>
            <a:r>
              <a:rPr lang="en-US" dirty="0" smtClean="0"/>
              <a:t>More focused on browser purpose compare to Male Target User in:</a:t>
            </a:r>
          </a:p>
          <a:p>
            <a:pPr marL="914400" lvl="1" indent="-457200">
              <a:lnSpc>
                <a:spcPct val="100000"/>
              </a:lnSpc>
              <a:spcBef>
                <a:spcPts val="0"/>
              </a:spcBef>
              <a:buFont typeface="+mj-lt"/>
              <a:buAutoNum type="arabicPeriod"/>
            </a:pPr>
            <a:r>
              <a:rPr lang="en-US" dirty="0" smtClean="0"/>
              <a:t>Personal Life Assistance duties</a:t>
            </a:r>
          </a:p>
          <a:p>
            <a:pPr marL="914400" lvl="1" indent="-457200">
              <a:lnSpc>
                <a:spcPct val="100000"/>
              </a:lnSpc>
              <a:spcBef>
                <a:spcPts val="0"/>
              </a:spcBef>
              <a:buFont typeface="+mj-lt"/>
              <a:buAutoNum type="arabicPeriod"/>
            </a:pPr>
            <a:r>
              <a:rPr lang="en-US" dirty="0" smtClean="0"/>
              <a:t>Communication</a:t>
            </a:r>
          </a:p>
          <a:p>
            <a:pPr marL="914400" lvl="1" indent="-457200">
              <a:lnSpc>
                <a:spcPct val="100000"/>
              </a:lnSpc>
              <a:spcBef>
                <a:spcPts val="0"/>
              </a:spcBef>
              <a:buFont typeface="+mj-lt"/>
              <a:buAutoNum type="arabicPeriod"/>
            </a:pPr>
            <a:r>
              <a:rPr lang="en-US" dirty="0" smtClean="0"/>
              <a:t>Socializing</a:t>
            </a:r>
          </a:p>
          <a:p>
            <a:pPr>
              <a:lnSpc>
                <a:spcPct val="100000"/>
              </a:lnSpc>
              <a:spcBef>
                <a:spcPts val="0"/>
              </a:spcBef>
            </a:pPr>
            <a:r>
              <a:rPr lang="en-US" dirty="0" smtClean="0"/>
              <a:t>This Can Validate above from a higher average when they choose to browse </a:t>
            </a:r>
            <a:r>
              <a:rPr lang="en-US" b="1" i="1" dirty="0" smtClean="0"/>
              <a:t>Social networking sites</a:t>
            </a:r>
            <a:r>
              <a:rPr lang="en-US" dirty="0" smtClean="0"/>
              <a:t>, </a:t>
            </a:r>
            <a:r>
              <a:rPr lang="en-US" b="1" i="1" dirty="0" smtClean="0"/>
              <a:t>webmail</a:t>
            </a:r>
            <a:r>
              <a:rPr lang="en-US" dirty="0" smtClean="0"/>
              <a:t>, </a:t>
            </a:r>
            <a:r>
              <a:rPr lang="en-US" b="1" i="1" dirty="0" smtClean="0"/>
              <a:t>online banking</a:t>
            </a:r>
            <a:r>
              <a:rPr lang="en-US" dirty="0" smtClean="0"/>
              <a:t>, and </a:t>
            </a:r>
            <a:r>
              <a:rPr lang="en-US" b="1" i="1" dirty="0" smtClean="0"/>
              <a:t>shopping</a:t>
            </a:r>
          </a:p>
          <a:p>
            <a:pPr>
              <a:lnSpc>
                <a:spcPct val="100000"/>
              </a:lnSpc>
              <a:spcBef>
                <a:spcPts val="0"/>
              </a:spcBef>
            </a:pPr>
            <a:r>
              <a:rPr lang="en-US" dirty="0" smtClean="0"/>
              <a:t>These usage could also mean the higher need of Personal Life Assistance</a:t>
            </a:r>
            <a:endParaRPr lang="en-US" dirty="0"/>
          </a:p>
        </p:txBody>
      </p:sp>
    </p:spTree>
    <p:extLst>
      <p:ext uri="{BB962C8B-B14F-4D97-AF65-F5344CB8AC3E}">
        <p14:creationId xmlns:p14="http://schemas.microsoft.com/office/powerpoint/2010/main" val="5672203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Actionable Iteration for Validated Learning</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200" i="1" dirty="0" smtClean="0"/>
              <a:t>Business Suggestions for next optimization:</a:t>
            </a:r>
          </a:p>
          <a:p>
            <a:pPr>
              <a:lnSpc>
                <a:spcPct val="100000"/>
              </a:lnSpc>
              <a:spcBef>
                <a:spcPts val="0"/>
              </a:spcBef>
            </a:pPr>
            <a:r>
              <a:rPr lang="en-US" b="1" dirty="0" smtClean="0"/>
              <a:t>Create Tab Features or Welcoming tab </a:t>
            </a:r>
            <a:r>
              <a:rPr lang="en-US" dirty="0" smtClean="0"/>
              <a:t>when opening Firefox, which focuses on 1) Social Media 2) Webmail 3) Online Banking  4) Shopping</a:t>
            </a:r>
            <a:br>
              <a:rPr lang="en-US" dirty="0" smtClean="0"/>
            </a:br>
            <a:endParaRPr lang="en-US" dirty="0" smtClean="0"/>
          </a:p>
          <a:p>
            <a:pPr>
              <a:lnSpc>
                <a:spcPct val="100000"/>
              </a:lnSpc>
              <a:spcBef>
                <a:spcPts val="0"/>
              </a:spcBef>
            </a:pPr>
            <a:r>
              <a:rPr lang="en-US" b="1" dirty="0" smtClean="0"/>
              <a:t>Create Default bookmarks </a:t>
            </a:r>
            <a:r>
              <a:rPr lang="en-US" dirty="0" smtClean="0"/>
              <a:t>that could recognize the 4 major online purposes for Target Female User</a:t>
            </a:r>
          </a:p>
          <a:p>
            <a:pPr lvl="1">
              <a:lnSpc>
                <a:spcPct val="100000"/>
              </a:lnSpc>
              <a:spcBef>
                <a:spcPts val="0"/>
              </a:spcBef>
            </a:pPr>
            <a:r>
              <a:rPr lang="en-US" dirty="0" smtClean="0"/>
              <a:t>Query shows: Only 6 Users created bookmark out of 80 Target Female Users</a:t>
            </a:r>
            <a:br>
              <a:rPr lang="en-US" dirty="0" smtClean="0"/>
            </a:br>
            <a:r>
              <a:rPr lang="en-US" dirty="0" smtClean="0"/>
              <a:t>Also shows that its mostly 1 time created</a:t>
            </a:r>
            <a:r>
              <a:rPr lang="mr-IN" dirty="0" smtClean="0"/>
              <a:t>…</a:t>
            </a:r>
            <a:r>
              <a:rPr lang="en-US" dirty="0" smtClean="0"/>
              <a:t> (max: 2 time created)</a:t>
            </a:r>
          </a:p>
          <a:p>
            <a:pPr>
              <a:lnSpc>
                <a:spcPct val="100000"/>
              </a:lnSpc>
              <a:spcBef>
                <a:spcPts val="0"/>
              </a:spcBef>
            </a:pPr>
            <a:endParaRPr lang="en-US" dirty="0"/>
          </a:p>
          <a:p>
            <a:pPr>
              <a:lnSpc>
                <a:spcPct val="100000"/>
              </a:lnSpc>
              <a:spcBef>
                <a:spcPts val="0"/>
              </a:spcBef>
            </a:pPr>
            <a:r>
              <a:rPr lang="en-US" b="1" dirty="0" smtClean="0"/>
              <a:t>Create more Personal Life Assistance features</a:t>
            </a:r>
            <a:r>
              <a:rPr lang="en-US" dirty="0" smtClean="0"/>
              <a:t> (can be bookmark or tab features)</a:t>
            </a:r>
          </a:p>
        </p:txBody>
      </p:sp>
    </p:spTree>
    <p:extLst>
      <p:ext uri="{BB962C8B-B14F-4D97-AF65-F5344CB8AC3E}">
        <p14:creationId xmlns:p14="http://schemas.microsoft.com/office/powerpoint/2010/main" val="1999305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Firefox Market Position Analysis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0070" y="1690688"/>
            <a:ext cx="4611080" cy="4720176"/>
          </a:xfrm>
        </p:spPr>
      </p:pic>
      <p:sp>
        <p:nvSpPr>
          <p:cNvPr id="5" name="TextBox 4"/>
          <p:cNvSpPr txBox="1"/>
          <p:nvPr/>
        </p:nvSpPr>
        <p:spPr>
          <a:xfrm>
            <a:off x="6096000" y="2695903"/>
            <a:ext cx="5870028" cy="2215991"/>
          </a:xfrm>
          <a:prstGeom prst="rect">
            <a:avLst/>
          </a:prstGeom>
          <a:noFill/>
        </p:spPr>
        <p:txBody>
          <a:bodyPr wrap="square" rtlCol="0">
            <a:spAutoFit/>
          </a:bodyPr>
          <a:lstStyle/>
          <a:p>
            <a:pPr marL="285750" indent="-285750">
              <a:buFont typeface="Arial" charset="0"/>
              <a:buChar char="•"/>
            </a:pPr>
            <a:r>
              <a:rPr lang="en-US" sz="2400" b="1" dirty="0" smtClean="0">
                <a:ln w="22225">
                  <a:solidFill>
                    <a:schemeClr val="accent2"/>
                  </a:solidFill>
                  <a:prstDash val="solid"/>
                </a:ln>
                <a:solidFill>
                  <a:schemeClr val="accent2">
                    <a:lumMod val="40000"/>
                    <a:lumOff val="60000"/>
                  </a:schemeClr>
                </a:solidFill>
              </a:rPr>
              <a:t>2010:  Firefox was the second most used browser</a:t>
            </a:r>
          </a:p>
          <a:p>
            <a:pPr marL="285750" indent="-285750">
              <a:buFont typeface="Arial" charset="0"/>
              <a:buChar char="•"/>
            </a:pPr>
            <a:endParaRPr lang="en-US" dirty="0" smtClean="0">
              <a:solidFill>
                <a:schemeClr val="accent2"/>
              </a:solidFill>
            </a:endParaRPr>
          </a:p>
          <a:p>
            <a:pPr marL="285750" indent="-285750">
              <a:buFont typeface="Arial" charset="0"/>
              <a:buChar char="•"/>
            </a:pPr>
            <a:r>
              <a:rPr lang="en-US" sz="2400" b="1" dirty="0" smtClean="0">
                <a:ln w="22225">
                  <a:solidFill>
                    <a:schemeClr val="accent2"/>
                  </a:solidFill>
                  <a:prstDash val="solid"/>
                </a:ln>
                <a:solidFill>
                  <a:schemeClr val="accent2"/>
                </a:solidFill>
              </a:rPr>
              <a:t>Predicting into the future, Firefox has lost most of its market share to Chrome and </a:t>
            </a:r>
            <a:r>
              <a:rPr lang="en-US" sz="2400" b="1" dirty="0" smtClean="0">
                <a:ln w="22225">
                  <a:solidFill>
                    <a:schemeClr val="accent2"/>
                  </a:solidFill>
                  <a:prstDash val="solid"/>
                </a:ln>
                <a:solidFill>
                  <a:schemeClr val="accent2">
                    <a:lumMod val="40000"/>
                    <a:lumOff val="60000"/>
                  </a:schemeClr>
                </a:solidFill>
              </a:rPr>
              <a:t>Safari towards 2014</a:t>
            </a:r>
            <a:endParaRPr lang="en-US" sz="2400" b="1" dirty="0" smtClean="0">
              <a:ln w="22225">
                <a:solidFill>
                  <a:schemeClr val="accent2"/>
                </a:solidFill>
                <a:prstDash val="solid"/>
              </a:ln>
              <a:solidFill>
                <a:schemeClr val="accent2"/>
              </a:solidFill>
            </a:endParaRPr>
          </a:p>
        </p:txBody>
      </p:sp>
    </p:spTree>
    <p:extLst>
      <p:ext uri="{BB962C8B-B14F-4D97-AF65-F5344CB8AC3E}">
        <p14:creationId xmlns:p14="http://schemas.microsoft.com/office/powerpoint/2010/main" val="460215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Question</a:t>
            </a:r>
            <a:r>
              <a:rPr lang="en-US" altLang="zh-CN" dirty="0" smtClean="0"/>
              <a:t>s</a:t>
            </a:r>
            <a:endParaRPr lang="en-US" dirty="0"/>
          </a:p>
        </p:txBody>
      </p:sp>
      <p:sp>
        <p:nvSpPr>
          <p:cNvPr id="3" name="Content Placeholder 2"/>
          <p:cNvSpPr>
            <a:spLocks noGrp="1"/>
          </p:cNvSpPr>
          <p:nvPr>
            <p:ph idx="1"/>
          </p:nvPr>
        </p:nvSpPr>
        <p:spPr/>
        <p:txBody>
          <a:bodyPr/>
          <a:lstStyle/>
          <a:p>
            <a:r>
              <a:rPr lang="en-US" dirty="0"/>
              <a:t>B</a:t>
            </a:r>
            <a:r>
              <a:rPr lang="en-US" dirty="0" smtClean="0"/>
              <a:t>usiness Goal: How do we grow our Users and obtain </a:t>
            </a:r>
            <a:r>
              <a:rPr lang="en-US" dirty="0" smtClean="0"/>
              <a:t>more</a:t>
            </a:r>
            <a:br>
              <a:rPr lang="en-US" dirty="0" smtClean="0"/>
            </a:br>
            <a:r>
              <a:rPr lang="en-US" dirty="0" smtClean="0"/>
              <a:t>market </a:t>
            </a:r>
            <a:r>
              <a:rPr lang="en-US" dirty="0" smtClean="0"/>
              <a:t>share?</a:t>
            </a:r>
          </a:p>
          <a:p>
            <a:pPr lvl="1"/>
            <a:r>
              <a:rPr lang="en-US" dirty="0" smtClean="0"/>
              <a:t>What are the macro data for internet users?</a:t>
            </a:r>
          </a:p>
          <a:p>
            <a:endParaRPr lang="en-US" dirty="0" smtClean="0"/>
          </a:p>
          <a:p>
            <a:r>
              <a:rPr lang="en-US" dirty="0" smtClean="0"/>
              <a:t>Business Assumptions:</a:t>
            </a:r>
          </a:p>
          <a:p>
            <a:pPr lvl="1"/>
            <a:r>
              <a:rPr lang="en-US" dirty="0" smtClean="0"/>
              <a:t>Base on macro data and test pilot data, optimizing either tabs or bookmark feature could uplift user experience and gain back market share</a:t>
            </a:r>
          </a:p>
          <a:p>
            <a:pPr lvl="1"/>
            <a:endParaRPr lang="en-US" dirty="0" smtClean="0"/>
          </a:p>
          <a:p>
            <a:r>
              <a:rPr lang="en-US" dirty="0" smtClean="0"/>
              <a:t>Business Validation: </a:t>
            </a:r>
          </a:p>
          <a:p>
            <a:pPr lvl="1"/>
            <a:r>
              <a:rPr lang="en-US" dirty="0" smtClean="0"/>
              <a:t>Is it tabs or </a:t>
            </a:r>
            <a:r>
              <a:rPr lang="en-US" dirty="0" smtClean="0"/>
              <a:t>bookmarks that we </a:t>
            </a:r>
            <a:r>
              <a:rPr lang="en-US" dirty="0" smtClean="0"/>
              <a:t>need to improve?</a:t>
            </a:r>
            <a:endParaRPr lang="en-US" dirty="0"/>
          </a:p>
        </p:txBody>
      </p:sp>
    </p:spTree>
    <p:extLst>
      <p:ext uri="{BB962C8B-B14F-4D97-AF65-F5344CB8AC3E}">
        <p14:creationId xmlns:p14="http://schemas.microsoft.com/office/powerpoint/2010/main" val="15381741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60937" y="1847578"/>
            <a:ext cx="9144000" cy="2387600"/>
          </a:xfrm>
        </p:spPr>
        <p:txBody>
          <a:bodyPr/>
          <a:lstStyle/>
          <a:p>
            <a:r>
              <a:rPr lang="en-US" altLang="zh-CN" dirty="0" smtClean="0"/>
              <a:t>Explore</a:t>
            </a:r>
            <a:r>
              <a:rPr lang="zh-CN" altLang="en-US" dirty="0" smtClean="0"/>
              <a:t> </a:t>
            </a:r>
            <a:r>
              <a:rPr lang="en-US" altLang="zh-CN" dirty="0" smtClean="0"/>
              <a:t>Test</a:t>
            </a:r>
            <a:r>
              <a:rPr lang="zh-CN" altLang="en-US" dirty="0" smtClean="0"/>
              <a:t> </a:t>
            </a:r>
            <a:r>
              <a:rPr lang="en-US" altLang="zh-CN" dirty="0" smtClean="0"/>
              <a:t>Pilot</a:t>
            </a:r>
            <a:r>
              <a:rPr lang="zh-CN" altLang="en-US" dirty="0" smtClean="0"/>
              <a:t> </a:t>
            </a:r>
            <a:r>
              <a:rPr lang="en-US" altLang="zh-CN" dirty="0" smtClean="0"/>
              <a:t>Data</a:t>
            </a:r>
            <a:r>
              <a:rPr lang="zh-CN" altLang="en-US" dirty="0" smtClean="0"/>
              <a:t> </a:t>
            </a:r>
            <a:r>
              <a:rPr lang="en-US" altLang="zh-CN" dirty="0" smtClean="0"/>
              <a:t>Set</a:t>
            </a:r>
            <a:endParaRPr lang="en-US" dirty="0"/>
          </a:p>
        </p:txBody>
      </p:sp>
    </p:spTree>
    <p:extLst>
      <p:ext uri="{BB962C8B-B14F-4D97-AF65-F5344CB8AC3E}">
        <p14:creationId xmlns:p14="http://schemas.microsoft.com/office/powerpoint/2010/main" val="1088769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Explore</a:t>
            </a:r>
            <a:r>
              <a:rPr lang="zh-CN" altLang="en-US" dirty="0"/>
              <a:t> </a:t>
            </a:r>
            <a:r>
              <a:rPr lang="en-US" altLang="zh-CN" dirty="0"/>
              <a:t>Test</a:t>
            </a:r>
            <a:r>
              <a:rPr lang="zh-CN" altLang="en-US" dirty="0"/>
              <a:t> </a:t>
            </a:r>
            <a:r>
              <a:rPr lang="en-US" altLang="zh-CN" dirty="0"/>
              <a:t>Pilot</a:t>
            </a:r>
            <a:r>
              <a:rPr lang="zh-CN" altLang="en-US" dirty="0"/>
              <a:t> </a:t>
            </a:r>
            <a:r>
              <a:rPr lang="en-US" altLang="zh-CN" dirty="0"/>
              <a:t>Data</a:t>
            </a:r>
            <a:r>
              <a:rPr lang="zh-CN" altLang="en-US" dirty="0"/>
              <a:t> </a:t>
            </a:r>
            <a:r>
              <a:rPr lang="en-US" altLang="zh-CN" dirty="0"/>
              <a:t>Set</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234042509"/>
              </p:ext>
            </p:extLst>
          </p:nvPr>
        </p:nvGraphicFramePr>
        <p:xfrm>
          <a:off x="646385" y="2112579"/>
          <a:ext cx="5186855" cy="433551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p:cNvGraphicFramePr>
          <p:nvPr>
            <p:extLst>
              <p:ext uri="{D42A27DB-BD31-4B8C-83A1-F6EECF244321}">
                <p14:modId xmlns:p14="http://schemas.microsoft.com/office/powerpoint/2010/main" val="1452537132"/>
              </p:ext>
            </p:extLst>
          </p:nvPr>
        </p:nvGraphicFramePr>
        <p:xfrm>
          <a:off x="5249917" y="2112580"/>
          <a:ext cx="5912069" cy="419450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16113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Explore</a:t>
            </a:r>
            <a:r>
              <a:rPr lang="zh-CN" altLang="en-US" dirty="0"/>
              <a:t> </a:t>
            </a:r>
            <a:r>
              <a:rPr lang="en-US" altLang="zh-CN" dirty="0"/>
              <a:t>Test</a:t>
            </a:r>
            <a:r>
              <a:rPr lang="zh-CN" altLang="en-US" dirty="0"/>
              <a:t> </a:t>
            </a:r>
            <a:r>
              <a:rPr lang="en-US" altLang="zh-CN" dirty="0"/>
              <a:t>Pilot</a:t>
            </a:r>
            <a:r>
              <a:rPr lang="zh-CN" altLang="en-US" dirty="0"/>
              <a:t> </a:t>
            </a:r>
            <a:r>
              <a:rPr lang="en-US" altLang="zh-CN" dirty="0"/>
              <a:t>Data</a:t>
            </a:r>
            <a:r>
              <a:rPr lang="zh-CN" altLang="en-US" dirty="0"/>
              <a:t> </a:t>
            </a:r>
            <a:r>
              <a:rPr lang="en-US" altLang="zh-CN" dirty="0"/>
              <a:t>Set</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233009107"/>
              </p:ext>
            </p:extLst>
          </p:nvPr>
        </p:nvGraphicFramePr>
        <p:xfrm>
          <a:off x="141890" y="2022146"/>
          <a:ext cx="6258910" cy="43628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p:cNvGraphicFramePr>
          <p:nvPr>
            <p:extLst>
              <p:ext uri="{D42A27DB-BD31-4B8C-83A1-F6EECF244321}">
                <p14:modId xmlns:p14="http://schemas.microsoft.com/office/powerpoint/2010/main" val="1321372868"/>
              </p:ext>
            </p:extLst>
          </p:nvPr>
        </p:nvGraphicFramePr>
        <p:xfrm>
          <a:off x="5047045" y="2048531"/>
          <a:ext cx="5500086" cy="433650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7680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Explore</a:t>
            </a:r>
            <a:r>
              <a:rPr lang="zh-CN" altLang="en-US" dirty="0"/>
              <a:t> </a:t>
            </a:r>
            <a:r>
              <a:rPr lang="en-US" altLang="zh-CN" dirty="0"/>
              <a:t>Test</a:t>
            </a:r>
            <a:r>
              <a:rPr lang="zh-CN" altLang="en-US" dirty="0"/>
              <a:t> </a:t>
            </a:r>
            <a:r>
              <a:rPr lang="en-US" altLang="zh-CN" dirty="0"/>
              <a:t>Pilot</a:t>
            </a:r>
            <a:r>
              <a:rPr lang="zh-CN" altLang="en-US" dirty="0"/>
              <a:t> </a:t>
            </a:r>
            <a:r>
              <a:rPr lang="en-US" altLang="zh-CN" dirty="0"/>
              <a:t>Data</a:t>
            </a:r>
            <a:r>
              <a:rPr lang="zh-CN" altLang="en-US" dirty="0"/>
              <a:t> </a:t>
            </a:r>
            <a:r>
              <a:rPr lang="en-US" altLang="zh-CN" dirty="0"/>
              <a:t>Set</a:t>
            </a: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391766615"/>
              </p:ext>
            </p:extLst>
          </p:nvPr>
        </p:nvGraphicFramePr>
        <p:xfrm>
          <a:off x="644524" y="2299576"/>
          <a:ext cx="5787807" cy="42273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a:graphicFrameLocks/>
          </p:cNvGraphicFramePr>
          <p:nvPr>
            <p:extLst>
              <p:ext uri="{D42A27DB-BD31-4B8C-83A1-F6EECF244321}">
                <p14:modId xmlns:p14="http://schemas.microsoft.com/office/powerpoint/2010/main" val="834673512"/>
              </p:ext>
            </p:extLst>
          </p:nvPr>
        </p:nvGraphicFramePr>
        <p:xfrm>
          <a:off x="6101254" y="2299576"/>
          <a:ext cx="5570484" cy="422734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40700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3283</TotalTime>
  <Words>1137</Words>
  <Application>Microsoft Macintosh PowerPoint</Application>
  <PresentationFormat>Widescreen</PresentationFormat>
  <Paragraphs>229</Paragraphs>
  <Slides>31</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Calibri</vt:lpstr>
      <vt:lpstr>Calibri Light</vt:lpstr>
      <vt:lpstr>DengXian</vt:lpstr>
      <vt:lpstr>DengXian Light</vt:lpstr>
      <vt:lpstr>Mangal</vt:lpstr>
      <vt:lpstr>Arial</vt:lpstr>
      <vt:lpstr>Office Theme</vt:lpstr>
      <vt:lpstr>Data Analytics  Mozilla Project</vt:lpstr>
      <vt:lpstr>Content</vt:lpstr>
      <vt:lpstr>Firefox Market Position Analysis</vt:lpstr>
      <vt:lpstr>Firefox Market Position Analysis</vt:lpstr>
      <vt:lpstr>Business Questions</vt:lpstr>
      <vt:lpstr>Explore Test Pilot Data Set</vt:lpstr>
      <vt:lpstr>Explore Test Pilot Data Set</vt:lpstr>
      <vt:lpstr>Explore Test Pilot Data Set</vt:lpstr>
      <vt:lpstr>Explore Test Pilot Data Set</vt:lpstr>
      <vt:lpstr>Explore Test Pilot Data Set</vt:lpstr>
      <vt:lpstr>Business Goal: How do we grow our Users and obtain more market share? </vt:lpstr>
      <vt:lpstr>Comparing User-base by Gender</vt:lpstr>
      <vt:lpstr>Comparing User-base by Age</vt:lpstr>
      <vt:lpstr>Majority Market User Skill Level: </vt:lpstr>
      <vt:lpstr>Comparing Users by Access Points</vt:lpstr>
      <vt:lpstr>Comparing Users by Activity &amp; Reasons</vt:lpstr>
      <vt:lpstr>How do we grow our Users and obtain more market share?</vt:lpstr>
      <vt:lpstr>Business Validation:   Bookmarks or Tabs</vt:lpstr>
      <vt:lpstr>Bookmarks or Tabs?</vt:lpstr>
      <vt:lpstr>Tab Behavior for Users</vt:lpstr>
      <vt:lpstr>Tab Behavior for Target Users  (Median Opened)</vt:lpstr>
      <vt:lpstr>Tab Behavior for Target User (Max tabs Opened)</vt:lpstr>
      <vt:lpstr>Tab Behavior for Target User  (Average tabs Opened)</vt:lpstr>
      <vt:lpstr>Bookmark Behavior for Users</vt:lpstr>
      <vt:lpstr>Bookmarks or Tabs?</vt:lpstr>
      <vt:lpstr>Target Users Internet Purposes</vt:lpstr>
      <vt:lpstr>Target User Browsing Behavior</vt:lpstr>
      <vt:lpstr>Business Validation: Tabs or Bookmark</vt:lpstr>
      <vt:lpstr>Business Validation: Tabs or Bookmark</vt:lpstr>
      <vt:lpstr>Validated Learning Assumptions</vt:lpstr>
      <vt:lpstr>Actionable Iteration for Validated Learning</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Leung</dc:creator>
  <cp:lastModifiedBy>Patrick Leung</cp:lastModifiedBy>
  <cp:revision>65</cp:revision>
  <dcterms:created xsi:type="dcterms:W3CDTF">2017-08-04T07:19:32Z</dcterms:created>
  <dcterms:modified xsi:type="dcterms:W3CDTF">2017-08-10T11:29:57Z</dcterms:modified>
</cp:coreProperties>
</file>