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8" r:id="rId3"/>
    <p:sldId id="259" r:id="rId4"/>
    <p:sldId id="260" r:id="rId5"/>
    <p:sldId id="387" r:id="rId6"/>
    <p:sldId id="422" r:id="rId7"/>
    <p:sldId id="398" r:id="rId8"/>
    <p:sldId id="42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ello, Pauline" initials="MP" lastIdx="9" clrIdx="0">
    <p:extLst>
      <p:ext uri="{19B8F6BF-5375-455C-9EA6-DF929625EA0E}">
        <p15:presenceInfo xmlns:p15="http://schemas.microsoft.com/office/powerpoint/2012/main" userId="S::pam113@pitt.edu::241ab7cc-7542-4bde-84b0-350aac2de0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19191"/>
    <a:srgbClr val="FF40FF"/>
    <a:srgbClr val="00FB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4"/>
    <p:restoredTop sz="92227"/>
  </p:normalViewPr>
  <p:slideViewPr>
    <p:cSldViewPr snapToGrid="0" snapToObjects="1" showGuides="1">
      <p:cViewPr>
        <p:scale>
          <a:sx n="140" d="100"/>
          <a:sy n="140" d="100"/>
        </p:scale>
        <p:origin x="-104" y="-1208"/>
      </p:cViewPr>
      <p:guideLst>
        <p:guide orient="horz" pos="2112"/>
        <p:guide pos="3816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B9857-19C8-D744-BAC4-E3DF1438087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9C0A5-5B32-E543-A9DF-00F82E1B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Lines are median and error bars represent IQR. </a:t>
            </a:r>
          </a:p>
          <a:p>
            <a:r>
              <a:rPr lang="en-US" dirty="0"/>
              <a:t>Stats reported are Wilcoxon-exact tests comparing SIV and anti-CD4 at each time point (not adjusted for multiple tests).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 p &lt; .0001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 p &lt; .001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 p &lt; .01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p &lt; .05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 &lt; .10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9C0A5-5B32-E543-A9DF-00F82E1BA6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1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 values reported represent Dunn’s test, adjusted for the following (4) comparisons: reactivators vs non-reactivators within treatments and non-reactivators and reactivators between treatments.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9C0A5-5B32-E543-A9DF-00F82E1BA6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7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stats done on (A).  (B) Mann-Whitney Test, p = .8889.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9C0A5-5B32-E543-A9DF-00F82E1BA6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Kruskal-Wallis test.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first 4 graphs (panels 1 and 2), Dunn’s multiple comparison corrected p-values reported for comparisons among all 3 groups.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 values reported represent Dunn’s test, adjusted for the following (4) comparisons: reactivators vs non-reactivators within treatments and non-reactivators and reactivators between treatments.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9C0A5-5B32-E543-A9DF-00F82E1BA6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9C0A5-5B32-E543-A9DF-00F82E1BA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6.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9DF7F-D567-5A49-8057-17368AC9B3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4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9C0A5-5B32-E543-A9DF-00F82E1BA6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5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932C-191F-B448-82A4-B14DACDD7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115C1-5986-1040-9CED-D10571579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6FA10-7790-C340-B723-E9B90DDF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FC5-61B3-D041-B44F-4374C5359D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CFCD-4A58-3E43-99EF-E8ED1B85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8E03-7D6C-534E-89BF-C09A050A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E99-DCC0-324E-B1CE-61A68D0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BE06-CC8C-5E46-A525-A5F96F76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625E3-D05F-1E49-832E-DF499A6D3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F9B1-1E49-8B42-AAA0-FECCB2F6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FC5-61B3-D041-B44F-4374C5359D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72D21-414D-5343-A058-FD6B09C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B7020-C410-2045-8229-4F2F296C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E99-DCC0-324E-B1CE-61A68D0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77733-2CA6-1747-9AE8-D81CAD0E3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7CEC7-353F-5942-89A0-21E2C44D8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2599-C070-1548-BB56-616D4BE3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FC5-61B3-D041-B44F-4374C5359D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6F9F-B249-E343-9AFA-C58F9C67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84E2-1733-514D-ADC9-97F1C96C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E99-DCC0-324E-B1CE-61A68D0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5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1538-1CD4-7646-8C37-A12A8CABD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7BA20-15B1-0A44-9C32-17EEAB965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6533-EC6D-224F-8EF8-BC9E947B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294D-59C4-5649-A106-06D12266F385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74F4A-1CEC-7348-9795-A4EE0553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6CE9-E24D-4D46-BEA8-49A8B095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E46-B36A-0B4E-8DAE-6B9A463D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925C-1AB0-C042-ABBA-2A4A4C13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ED62-38A0-3545-9419-DFD76AB3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A6977-3D3A-F04C-A795-75669871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294D-59C4-5649-A106-06D12266F385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75687-C25A-A747-A9BB-92514341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A36F7-A3F0-CC4F-BEAE-7977707E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E46-B36A-0B4E-8DAE-6B9A463D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90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2FF3-C019-E04C-A868-E683A8AB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2D6B-0137-5143-8351-67D23BBB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C3E76-14A0-0A4A-BADD-90FDE9C2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294D-59C4-5649-A106-06D12266F385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AA16-1DDD-374C-BE47-39B3036E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A8B7-DB70-8A4E-A384-764EBC0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E46-B36A-0B4E-8DAE-6B9A463D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0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6976-D9FF-8245-998E-D1867165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074C-9498-DE47-86BC-1A2B7A157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5C92E-C780-2A41-9869-99D715B9E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54690-01E2-0745-A477-D654D7C0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294D-59C4-5649-A106-06D12266F385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B51E0-5CA0-B24D-AF19-C528CBC7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6C206-9997-A942-BD1F-890B6277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E46-B36A-0B4E-8DAE-6B9A463D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02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290F-070D-E343-9EC6-FE659E1C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1822D-9038-E14E-8590-0A20A646C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037DF-387D-284E-8445-9A8E9F292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46A9D-E81B-AF48-9115-777EAF96A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A4C98-1E7D-AA4A-AF90-C3E9B9274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14B4F-D4F0-1247-B57C-5F0B440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294D-59C4-5649-A106-06D12266F385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185B3-8771-A849-B927-D506B548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8A029-21F3-8943-9ADE-2E1B625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E46-B36A-0B4E-8DAE-6B9A463D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1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74E5-78D6-EC41-9CFF-FB79A2F5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81E38-7C35-6F4B-BF74-1D5DFA25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294D-59C4-5649-A106-06D12266F385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C6372-59B1-5F4F-9868-A5F9D679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A2ED0-7C49-0145-BE14-E09B8DCD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E46-B36A-0B4E-8DAE-6B9A463D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73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AC34C-6616-5B47-BF1C-5F50C59F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294D-59C4-5649-A106-06D12266F385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A008C-C2F8-0D4A-9E35-A349E135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1C1B0-E6D6-D44E-AFA3-1B656E22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E46-B36A-0B4E-8DAE-6B9A463D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31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B0BD-5E4A-9549-B653-6A828A51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B308-AF59-BF40-994E-C042A8FE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3703C-6AAB-1A40-B807-F6B34BCA7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9F51A-78A9-0643-B2FC-5BC6ED2C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294D-59C4-5649-A106-06D12266F385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3D48E-C353-8B45-8FCB-07AB13AB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E0D16-ED49-2F48-A4AF-B92F656C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E46-B36A-0B4E-8DAE-6B9A463D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5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1B79-F282-594D-B30D-1C7C39BF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0ADE-1FB3-994E-8B2F-83E6711F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ABC2-82E2-3947-96ED-A8146B07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FC5-61B3-D041-B44F-4374C5359D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C9987-7799-8E48-99A6-D95CEC53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D915C-2C7A-CA47-A5DB-369E056C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E99-DCC0-324E-B1CE-61A68D0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17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632E-59AD-7B46-BD74-EE7E0F65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03CB9-F0F8-4344-8721-46954FDA1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220EE-E517-A14D-B0DA-536ED033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D0DA6-FD2C-6941-A49C-C8FBDF6B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294D-59C4-5649-A106-06D12266F385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31383-80D4-A648-88EA-F045AD41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8EABB-DA27-024A-99AF-34535F35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E46-B36A-0B4E-8DAE-6B9A463D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51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57E8-C47B-914C-A701-9285193C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3E848-7422-A145-AD8C-8D78ADAAA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23DE-66F7-EF40-896A-2CA53B00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294D-59C4-5649-A106-06D12266F385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89D2-DEEF-AD47-8ABF-FE65798F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CD82-64DC-0F48-A42A-12CE9212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E46-B36A-0B4E-8DAE-6B9A463D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89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1074B-5B60-324B-9C77-634EE6F14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C1247-01B4-D54E-AF71-F237F4E56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EA9C9-0F2E-134D-A423-5B8524AE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294D-59C4-5649-A106-06D12266F385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5881E-8008-E147-897D-0ABE1568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29A4-6844-9242-8189-B3B64F2A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E46-B36A-0B4E-8DAE-6B9A463D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54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6D60-DAC4-6C4C-8032-EF5D6935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06781-D3A0-2C4B-962C-E8086C85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294D-59C4-5649-A106-06D12266F385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A64CA-823B-EF48-9073-4E3A2A36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3475E-BA38-3A4E-A3DB-310BA762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DE46-B36A-0B4E-8DAE-6B9A463D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7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F06E-0557-7148-BAB5-03B6F0CB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DF84D-E445-584A-BEA4-FAEB2A322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F4A4-EA15-764C-88CA-46CACE93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FC5-61B3-D041-B44F-4374C5359D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A7CA-107B-AB4D-9AAF-4ACE5799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017CF-8441-424C-82B1-5C6AED60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E99-DCC0-324E-B1CE-61A68D0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E9E9-D2B5-F04F-BC0D-D2AE0ACB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5B1C-1801-5C49-BD7A-57CEAFD36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1A231-D97A-DC46-9B09-F967AE1E0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B7409-F4B2-144B-86DB-C6E71899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FC5-61B3-D041-B44F-4374C5359D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3B8A9-7D52-4448-8ED4-8C1C061B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0751D-1486-4E4A-8597-FEC753A1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E99-DCC0-324E-B1CE-61A68D0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6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82FA-B5AB-AB44-9465-9AB96CFB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384DC-794F-C849-8083-126ECECF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9F143-3D01-4A41-9458-DCFBBF457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A0D54-0427-6E47-A2E4-7A299B4A3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7735B-EEAB-1847-9420-3107DF7C8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54F91-F5A9-0744-952F-938C2050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FC5-61B3-D041-B44F-4374C5359D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559E2-5DC2-7D4F-AB35-CABC9C34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04ED1-61DA-D449-A9E1-C81F4DFD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E99-DCC0-324E-B1CE-61A68D0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2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DF6D-C3C0-0448-80AB-095B617E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A5A47-27BA-DC43-9D7D-39235F68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FC5-61B3-D041-B44F-4374C5359D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DA0A8-147D-E94D-A6AE-05ADED4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D7231-B48A-A147-89E0-6E1D13B8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E99-DCC0-324E-B1CE-61A68D0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D5C4C-2F9E-AF40-8C73-F93056FA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FC5-61B3-D041-B44F-4374C5359D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344B5-4400-8040-886D-76612512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35133-9C7D-7643-BCFB-3EC78982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E99-DCC0-324E-B1CE-61A68D0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E0F3-8897-C14D-ACA4-5C13DADF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CFEF-D33B-6240-B800-83FC325D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9D94D-6826-6045-81B1-352BA8302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A923C-4F9E-9344-BB70-1F575BFD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FC5-61B3-D041-B44F-4374C5359D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67353-41A7-6549-AAB8-BA28968F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81718-E4F1-9C42-B1D7-E38D6A23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E99-DCC0-324E-B1CE-61A68D0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B309-CE4D-354D-A13B-C9EF4C5C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D4181-EE9F-9C4B-A498-40C13BA9A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DB1B2-1F33-654B-954E-A2EFEA3AB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F7995-92A9-B147-BDBA-4B4721DF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1FC5-61B3-D041-B44F-4374C5359D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0B3BF-1E9F-6648-A1F8-3AF203BC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DC46D-3A0F-DE4B-BBC0-D68FDB60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1E99-DCC0-324E-B1CE-61A68D0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69C71-2E65-9F40-A493-E726EE33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EE90-49E6-1B4D-9A06-FE06554C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E5778-533F-8843-ADD5-DF0668AE6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1FC5-61B3-D041-B44F-4374C5359D89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2088E-1A87-4841-ABB9-AF4A9A64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854E-0180-794D-B30F-9FB9A92FF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1E99-DCC0-324E-B1CE-61A68D0F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1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37689-F29A-EF47-8C3E-98AEE351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17D13-0CBF-DE40-AA07-4371656BB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AEFB-0AB8-AC45-9869-353A59889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B294D-59C4-5649-A106-06D12266F385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2869E-CB47-8845-A4BD-120931F65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3FF2C-F985-8240-8BE8-72C621EA8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5DE46-B36A-0B4E-8DAE-6B9A463D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4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34EF1-BB95-4A4F-B704-3208755DA234}"/>
              </a:ext>
            </a:extLst>
          </p:cNvPr>
          <p:cNvSpPr txBox="1"/>
          <p:nvPr/>
        </p:nvSpPr>
        <p:spPr>
          <a:xfrm>
            <a:off x="340066" y="5067041"/>
            <a:ext cx="118519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1. Changes in plasma viral RNA copies and T cells in peripheral blood mononuclear cells (PBMC), bronchoalveolar lavage (BAL), and peripheral lymph node (</a:t>
            </a:r>
            <a:r>
              <a:rPr lang="en-US" sz="1400" b="1" dirty="0" err="1"/>
              <a:t>pLN</a:t>
            </a:r>
            <a:r>
              <a:rPr lang="en-US" sz="1400" b="1" dirty="0"/>
              <a:t>) over time</a:t>
            </a:r>
            <a:r>
              <a:rPr lang="en-US" sz="1400" dirty="0"/>
              <a:t>. A) Plasma viral RNA copies (reported as mean and standard deviation) among Mtb/SIV co-infected animals are shown. B)</a:t>
            </a:r>
            <a:r>
              <a:rPr lang="en-US" sz="1400" b="1" dirty="0"/>
              <a:t> </a:t>
            </a:r>
            <a:r>
              <a:rPr lang="en-US" sz="1400" dirty="0"/>
              <a:t>Peripheral CD4 T cells within Mtb</a:t>
            </a:r>
            <a:r>
              <a:rPr lang="en-US" sz="1400" dirty="0">
                <a:sym typeface="Symbol" pitchFamily="2" charset="2"/>
              </a:rPr>
              <a:t></a:t>
            </a:r>
            <a:r>
              <a:rPr lang="en-US" sz="1400" dirty="0"/>
              <a:t>/CD4 animals are more severely reduced compared to Mtb/SIV co-infected animals with latent infection. C) Total absolute CD4 and CD8 T cell counts and frequencies were measured in BAL cells. D) CD4 and CD8 T cell frequencies were measured in </a:t>
            </a:r>
            <a:r>
              <a:rPr lang="en-US" sz="1400" dirty="0" err="1"/>
              <a:t>pLN.</a:t>
            </a:r>
            <a:r>
              <a:rPr lang="en-US" sz="1400" dirty="0"/>
              <a:t> Changes in absolute CD4 and CD8 T cell counts (Abs Counts) and frequencies after SIV</a:t>
            </a:r>
            <a:r>
              <a:rPr lang="en-US" sz="1400" baseline="-25000" dirty="0"/>
              <a:t>mac251</a:t>
            </a:r>
            <a:r>
              <a:rPr lang="en-US" sz="1400" dirty="0"/>
              <a:t> infection (green line, Mtb/SIV, n = 8), αCD4 depletion antibody (purple line, Mtb/αCD4, n = 7) and controls (grey line, Mtb-only control, n = 6) are shown. Statistics reported are Steel tests comparing Mtb/SIV and Mtb/αCD4 at each time point (adjusted for comparing Mtb-only controls to Mtb/SIV [green stats marker] and Mtb/αCD4 to Mtb/SIV [purple stats marker]). For B-D, medians are shown with error bars representing interquartile range. * p &lt; 0.05,  # p &lt; 0.10.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30CCE-C43C-E842-A6A5-1E055D844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02" y="56147"/>
            <a:ext cx="11169795" cy="50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5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B5D62-9D66-204F-9611-E41F8A265E69}"/>
              </a:ext>
            </a:extLst>
          </p:cNvPr>
          <p:cNvSpPr txBox="1"/>
          <p:nvPr/>
        </p:nvSpPr>
        <p:spPr>
          <a:xfrm>
            <a:off x="40014" y="5156842"/>
            <a:ext cx="121519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2. Subclinical reactivation of Mtb/SIV NHP results in greater total thoracic burden but not in Mtb/αCD4 NHP</a:t>
            </a:r>
            <a:r>
              <a:rPr lang="en-US" sz="1400" dirty="0"/>
              <a:t>. Non-reactivators (blue) and reactivators (red) from Mtb only (control, grey), Mtb/SIV co-infected (n = 8), and CD4 depletion (Mtb/αCD4, n = 7) NHP are shown. </a:t>
            </a:r>
            <a:r>
              <a:rPr lang="en-US" sz="1400" dirty="0">
                <a:highlight>
                  <a:srgbClr val="FFFF00"/>
                </a:highlight>
              </a:rPr>
              <a:t>Individual monkeys are identified by different shapes. </a:t>
            </a:r>
            <a:r>
              <a:rPr lang="en-US" sz="1400" dirty="0"/>
              <a:t>A) Necropsy and extrapulmonary (EP) scores are based on gross pathology at time of necropsy. B) Total thoracic burden (quantitative sum of </a:t>
            </a:r>
            <a:r>
              <a:rPr lang="en-US" sz="1400" dirty="0" err="1"/>
              <a:t>Mtb</a:t>
            </a:r>
            <a:r>
              <a:rPr lang="en-US" sz="1400" dirty="0"/>
              <a:t> from excised tissues within the thoracic cavity) and lung and thoracic lymph nodes are shown. C) A greater percentage of granulomas with Mtb growth is observed in reactivated Mtb/SIV NHP. P-values reported from Kruskal-Wallis test with Dunn’s multiple comparisons adjustments, adjusted for the following (4) comparisons: reactivators vs non-reactivators within treatments and non-reactivators and reactivators between treatments. P-values &lt; 0.10 are shown. Each dot represents an animal. </a:t>
            </a:r>
            <a:r>
              <a:rPr lang="en-US" sz="1400" dirty="0" err="1"/>
              <a:t>Mtb</a:t>
            </a:r>
            <a:r>
              <a:rPr lang="en-US" sz="1400" dirty="0"/>
              <a:t>-only controls are shown for reference, but not included in the statistical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B295D-1283-C64B-97E7-06601094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644" y="0"/>
            <a:ext cx="7042149" cy="53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1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AF7DAA-363D-774C-859B-F26DF53B8DD1}"/>
              </a:ext>
            </a:extLst>
          </p:cNvPr>
          <p:cNvSpPr txBox="1"/>
          <p:nvPr/>
        </p:nvSpPr>
        <p:spPr>
          <a:xfrm>
            <a:off x="397527" y="4046556"/>
            <a:ext cx="11103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3. </a:t>
            </a:r>
            <a:r>
              <a:rPr lang="en-US" dirty="0"/>
              <a:t> </a:t>
            </a:r>
            <a:r>
              <a:rPr lang="en-US" b="1" dirty="0"/>
              <a:t>SIV-induced reactivation is characterized by more new granulomas that are permissive to Mtb growth compared to CD4 depletion. </a:t>
            </a:r>
            <a:r>
              <a:rPr lang="en-US" dirty="0"/>
              <a:t>A) The number of newly formed granulomas identified by PET CT during subclinical reactivation, among Mtb/SIV (green, ranging from 13 to </a:t>
            </a:r>
            <a:r>
              <a:rPr lang="en-US" dirty="0" err="1"/>
              <a:t>tntc</a:t>
            </a:r>
            <a:r>
              <a:rPr lang="en-US" dirty="0"/>
              <a:t>) and Mtb/αCD4 (purple, ranging from 1 to </a:t>
            </a:r>
            <a:r>
              <a:rPr lang="en-US" dirty="0" err="1"/>
              <a:t>tntc</a:t>
            </a:r>
            <a:r>
              <a:rPr lang="en-US" dirty="0"/>
              <a:t>) NHP. TNTC = too numerous to count and was set at 100 (Mann-Whitney, P = 0.1270). </a:t>
            </a:r>
            <a:r>
              <a:rPr lang="en-US" dirty="0">
                <a:highlight>
                  <a:srgbClr val="FFFF00"/>
                </a:highlight>
              </a:rPr>
              <a:t>Individual monkeys are identified by different shapes.</a:t>
            </a:r>
            <a:r>
              <a:rPr lang="en-US" dirty="0"/>
              <a:t> B) Mtb growth from new granulomas of Mtb/SIV and Mtb/αCD4 NHP are shown. Points that fall within the grey bar were sterile. Numbers on x-axis represent individual monkey identification numbers. Lines represent medians. In A), each </a:t>
            </a:r>
            <a:r>
              <a:rPr lang="en-US" dirty="0">
                <a:highlight>
                  <a:srgbClr val="FFFF00"/>
                </a:highlight>
              </a:rPr>
              <a:t>shape</a:t>
            </a:r>
            <a:r>
              <a:rPr lang="en-US" dirty="0"/>
              <a:t> represents an individual animal; in B), each </a:t>
            </a:r>
            <a:r>
              <a:rPr lang="en-US" dirty="0">
                <a:highlight>
                  <a:srgbClr val="FFFF00"/>
                </a:highlight>
              </a:rPr>
              <a:t>shape</a:t>
            </a:r>
            <a:r>
              <a:rPr lang="en-US" dirty="0"/>
              <a:t> represents an individual granuloma.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1713BB-65A3-AC4C-8374-2D96468D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66" y="61137"/>
            <a:ext cx="9008441" cy="42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0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F0B3E9-CA2A-114B-A4C4-397E80B4EC9B}"/>
              </a:ext>
            </a:extLst>
          </p:cNvPr>
          <p:cNvSpPr/>
          <p:nvPr/>
        </p:nvSpPr>
        <p:spPr>
          <a:xfrm>
            <a:off x="250988" y="5001035"/>
            <a:ext cx="116900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4. Frequencies of CD4 T cells are severely reduced by CD4 depletion but SIV markedly increases the total number of T cells within granulomas. </a:t>
            </a:r>
            <a:r>
              <a:rPr lang="en-US" sz="1400" dirty="0"/>
              <a:t>Non-reactivators (blue) and reactivators (red) from Mtb only (control, grey), Mtb/SIV co-infected, and CD4 depletion (Mtb/αCD4) NHP are shown. A) and B) CD4 and CD8 T cell frequencies from lung granulomas within individual monkeys (shapes) are shown</a:t>
            </a:r>
            <a:r>
              <a:rPr lang="en-US" sz="1400" b="1" dirty="0"/>
              <a:t>. </a:t>
            </a:r>
            <a:r>
              <a:rPr lang="en-US" sz="1400" dirty="0"/>
              <a:t>C) and D) Total number of CD4 and CD8 T cells within the granuloma are shown. Kruskal-Wallis test with Dunn’s multiple comparisons adjusted p-values are shown. P-values &lt; 0.10 are shown. Lines represent medians. (6 Mtb control, n = 46 granulomas; 8 Mtb/SIV NHP, n = 110; and 7 Mtb/αCD4 NHP, n = 86; within Mtb/SIV NHP, non-reactivators = 25 granulomas, reactivators = 85; and within Mtb/αCD4 non-reactivators = 20, reactivators = 66).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4720D-77EC-8C4B-961A-C50E6E84B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7" y="217486"/>
            <a:ext cx="10675938" cy="47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3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E20478-63F3-BA4C-9376-0AD33067B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9" y="628650"/>
            <a:ext cx="7467600" cy="544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A54E3D-5C16-D34F-BB35-D95053339DC7}"/>
              </a:ext>
            </a:extLst>
          </p:cNvPr>
          <p:cNvSpPr txBox="1"/>
          <p:nvPr/>
        </p:nvSpPr>
        <p:spPr>
          <a:xfrm>
            <a:off x="6572922" y="767477"/>
            <a:ext cx="56190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5. Principal component analysis demonstrates that SIV is associated with greater widespread T cells immune activation within the granuloma. </a:t>
            </a:r>
            <a:r>
              <a:rPr lang="en-US" sz="1600" dirty="0"/>
              <a:t>A)</a:t>
            </a:r>
            <a:r>
              <a:rPr lang="en-US" sz="1600" b="1" dirty="0"/>
              <a:t> </a:t>
            </a:r>
            <a:r>
              <a:rPr lang="en-US" sz="1600" dirty="0"/>
              <a:t>Biplots are shown for the first two principal components. Each dot represents a granuloma. (Purple dots= granulomas from Mtb/αCD4 NHP, green dots = Mtb/SIV NHP, and grey dots = granulomas from Mtb-only NHP. B) Median scores of principal component 1 (includes total numbers of CD4 and CD8 T cells producing IFN-</a:t>
            </a:r>
            <a:r>
              <a:rPr lang="en-US" sz="1600" dirty="0">
                <a:sym typeface="Symbol" pitchFamily="2" charset="2"/>
              </a:rPr>
              <a:t></a:t>
            </a:r>
            <a:r>
              <a:rPr lang="en-US" sz="1600" dirty="0"/>
              <a:t>, IFN-</a:t>
            </a:r>
            <a:r>
              <a:rPr lang="en-US" sz="1600" dirty="0">
                <a:sym typeface="Symbol" pitchFamily="2" charset="2"/>
              </a:rPr>
              <a:t></a:t>
            </a:r>
            <a:r>
              <a:rPr lang="en-US" sz="1600" dirty="0"/>
              <a:t>, TNF, IL-2, IL-17, IL-10, IL-4 and Granzyme B are compared across treatment groups. Non-reactivators (blue) and reactivators (red) from Mtb/SIV co-infected and Mtb/αCD4 NHP are shown. Individual monkeys are identified by different shapes. All treatment groups were compared using Kruskal-Wallis test with Dunn’s multiple comparison adjusted p-values reported. C) Median scores of principal component were compared between non-reactivators and reactivators within each treatment group.  (Kruskal-Wallis Test with Dunn’s multiple comparison adjusted p-values reported.) D) The relationship between the CFU per granuloma (log</a:t>
            </a:r>
            <a:r>
              <a:rPr lang="en-US" sz="1600" baseline="-25000" dirty="0"/>
              <a:t>10</a:t>
            </a:r>
            <a:r>
              <a:rPr lang="en-US" sz="1600" dirty="0"/>
              <a:t>) and the first principal component was tested using Spearman’s </a:t>
            </a:r>
            <a:r>
              <a:rPr lang="en-US" sz="1600" dirty="0" err="1"/>
              <a:t>ρ</a:t>
            </a:r>
            <a:r>
              <a:rPr lang="en-US" sz="1600" dirty="0"/>
              <a:t> for all treatment groups. E) In Mtb/SIV NHP, the relationship between granuloma viral RNA quantification and the first principal component was tested using Spearman’s </a:t>
            </a:r>
            <a:r>
              <a:rPr lang="en-US" sz="1600" dirty="0" err="1"/>
              <a:t>ρ</a:t>
            </a:r>
            <a:r>
              <a:rPr lang="en-US" sz="1600" dirty="0"/>
              <a:t>. Each group contains the following number of granulomas: 30 Mtb-only Control, 43 Mtb/αCD4, 83 Mtb/SIV. </a:t>
            </a:r>
          </a:p>
        </p:txBody>
      </p:sp>
    </p:spTree>
    <p:extLst>
      <p:ext uri="{BB962C8B-B14F-4D97-AF65-F5344CB8AC3E}">
        <p14:creationId xmlns:p14="http://schemas.microsoft.com/office/powerpoint/2010/main" val="13320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9DD89D-C0E8-D64B-8E6D-6574201B7D83}"/>
              </a:ext>
            </a:extLst>
          </p:cNvPr>
          <p:cNvSpPr txBox="1"/>
          <p:nvPr/>
        </p:nvSpPr>
        <p:spPr>
          <a:xfrm>
            <a:off x="0" y="4631641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6. SIV replication within the granuloma is associated with reactivation status, greater bacterial burden and growth with less bacterial killing.</a:t>
            </a:r>
            <a:r>
              <a:rPr lang="en-US" sz="1400" dirty="0"/>
              <a:t> A) Comparison between plasma SIV RNA copies/ml from SIV-only (black, n = 4) and Mtb/SIV co-infected (green, n = 8) NHP. Symbols represent means and error bars represent standard deviations. B) Differences in SIV RNA replication within lung granulomas from Mtb/SIV co-infected NHP by Mtb burden (Mtb growth [CFU+, n = 51] and sterile [CFU-, n = 27]) and outcome (reactivators [red, n = 59] and non-reactivators [blue, n = 19]). Each symbol is a granuloma. C) Bacterial growth (presented as chromosomal equivalents, CEQ) is greater within among Mtb/SIV granulomas with detectable SIV RNA  (SIV-, n = 11; SIV+, n = 35). D) Within Mtb/SIV NHP granulomas, less bacterial killing (represented as CFU/CEQ ratio) is observed when SIV RNA is present (SIV-, n = 11; SIV+, n = 35) and during reactivation (reactivators [red, n = 56] and non-reactivators [blue, n =23]). CFU was transformed by adding 1 to reflect sterile lung granulomas with CEQ. Dotted line at Y = 1 defines no killing. Two points above Y = 1 represent the higher CEQ threshold (1000) compared to CFU’s lower threshold (10). Each shape represents an individual NHP. Individual t tests were utilized to determine significant differences (P &lt; 0.05) between SIV-only and Mtb/SIV NHP. The Mann-Whitney test was used to determine significance between groups in granulomas. Lines represent medians in B-D.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48645-AA6F-EE46-A9BB-CD51BFAD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30" y="1"/>
            <a:ext cx="9502564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TextBox 631">
            <a:extLst>
              <a:ext uri="{FF2B5EF4-FFF2-40B4-BE49-F238E27FC236}">
                <a16:creationId xmlns:a16="http://schemas.microsoft.com/office/drawing/2014/main" id="{708AAA0D-35F5-CC4B-95ED-05D9DF2F426B}"/>
              </a:ext>
            </a:extLst>
          </p:cNvPr>
          <p:cNvSpPr txBox="1"/>
          <p:nvPr/>
        </p:nvSpPr>
        <p:spPr>
          <a:xfrm>
            <a:off x="39884" y="5129544"/>
            <a:ext cx="121122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7.  SIV changes immunological functions within Mtb</a:t>
            </a:r>
            <a:r>
              <a:rPr lang="en-US" sz="1400" b="1" i="1" dirty="0"/>
              <a:t> </a:t>
            </a:r>
            <a:r>
              <a:rPr lang="en-US" sz="1400" b="1" dirty="0"/>
              <a:t>lung granulomas, increases Mtb growth, and reduces Mtb</a:t>
            </a:r>
            <a:r>
              <a:rPr lang="en-US" sz="1400" b="1" i="1" dirty="0"/>
              <a:t> </a:t>
            </a:r>
            <a:r>
              <a:rPr lang="en-US" sz="1400" b="1" dirty="0"/>
              <a:t>killing. </a:t>
            </a:r>
            <a:r>
              <a:rPr lang="en-US" sz="1400" dirty="0"/>
              <a:t>A) An example Mtb caseous granuloma contains T cells, macrophages, neutrophils, and Mtb. B) Mtb/SIV</a:t>
            </a:r>
            <a:r>
              <a:rPr lang="en-US" sz="1400" i="1" dirty="0"/>
              <a:t> </a:t>
            </a:r>
            <a:r>
              <a:rPr lang="en-US" sz="1400" dirty="0"/>
              <a:t>co-infected granulomas contain more CD8 T cells and an increase in overall production of Th1 cytokines, granzyme B, IL-17, IL-10, IL-4, and IFN-α by CD4 and CD8 T cells. SIV also increases the probability of causing new granulomas to form, Mtb growth and dissemination. SIV has been linked to increases in Mtb growth and a reduction in Mtb killing during reactivated disease, while Mtb growth correlates to increases in SIV replication. This suggests that lung granulomas are sites that support a synergistic relationship between SIV replication and Mtb growth. Image created by </a:t>
            </a:r>
            <a:r>
              <a:rPr lang="en-US" sz="1400" dirty="0" err="1"/>
              <a:t>BioRender.com</a:t>
            </a:r>
            <a:r>
              <a:rPr lang="en-US" sz="1400" dirty="0"/>
              <a:t>.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C011CC8-4DD2-2D40-B90C-7076BA848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5" y="254000"/>
            <a:ext cx="11376270" cy="48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5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108787</TotalTime>
  <Words>1680</Words>
  <Application>Microsoft Macintosh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Diedrich, Collin R</dc:creator>
  <cp:lastModifiedBy>Diedrich, Collin R</cp:lastModifiedBy>
  <cp:revision>598</cp:revision>
  <cp:lastPrinted>2020-01-17T19:58:10Z</cp:lastPrinted>
  <dcterms:created xsi:type="dcterms:W3CDTF">2018-10-04T19:51:18Z</dcterms:created>
  <dcterms:modified xsi:type="dcterms:W3CDTF">2020-04-24T21:57:28Z</dcterms:modified>
</cp:coreProperties>
</file>