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4"/>
  </p:notesMasterIdLst>
  <p:sldIdLst>
    <p:sldId id="258" r:id="rId5"/>
    <p:sldId id="259" r:id="rId6"/>
    <p:sldId id="260" r:id="rId7"/>
    <p:sldId id="261" r:id="rId8"/>
    <p:sldId id="262" r:id="rId9"/>
    <p:sldId id="263" r:id="rId10"/>
    <p:sldId id="272" r:id="rId11"/>
    <p:sldId id="267" r:id="rId12"/>
    <p:sldId id="276" r:id="rId13"/>
    <p:sldId id="277" r:id="rId14"/>
    <p:sldId id="278" r:id="rId15"/>
    <p:sldId id="279" r:id="rId16"/>
    <p:sldId id="280" r:id="rId17"/>
    <p:sldId id="281" r:id="rId18"/>
    <p:sldId id="268" r:id="rId19"/>
    <p:sldId id="274" r:id="rId20"/>
    <p:sldId id="275" r:id="rId21"/>
    <p:sldId id="273" r:id="rId22"/>
    <p:sldId id="266" r:id="rId23"/>
  </p:sldIdLst>
  <p:sldSz cx="12192000" cy="6858000"/>
  <p:notesSz cx="6858000" cy="9144000"/>
  <p:embeddedFontLst>
    <p:embeddedFont>
      <p:font typeface="P22 Mackinac Pro Book" panose="02000000000000000000" charset="0"/>
      <p:regular r:id="rId25"/>
      <p:italic r:id="rId26"/>
    </p:embeddedFont>
    <p:embeddedFont>
      <p:font typeface="P22 Mackinac Pro Medium" panose="02000000000000000000" charset="0"/>
      <p:regular r:id="rId27"/>
      <p:italic r:id="rId28"/>
    </p:embeddedFont>
    <p:embeddedFont>
      <p:font typeface="Proxima Nova" panose="020B060402020202020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7EE"/>
    <a:srgbClr val="006649"/>
    <a:srgbClr val="124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A2366B-4BA2-4FDA-AA86-7055D67515A3}" v="31" dt="2024-12-13T16:47:36.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56"/>
    <p:restoredTop sz="94830"/>
  </p:normalViewPr>
  <p:slideViewPr>
    <p:cSldViewPr snapToGrid="0" snapToObjects="1">
      <p:cViewPr varScale="1">
        <p:scale>
          <a:sx n="78" d="100"/>
          <a:sy n="78" d="100"/>
        </p:scale>
        <p:origin x="129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BE1DA-B2B2-C645-9207-9EF8F2C30574}"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D4823-81A0-CC40-87FD-FD596FB5906D}" type="slidenum">
              <a:rPr lang="en-US" smtClean="0"/>
              <a:t>‹#›</a:t>
            </a:fld>
            <a:endParaRPr lang="en-US"/>
          </a:p>
        </p:txBody>
      </p:sp>
    </p:spTree>
    <p:extLst>
      <p:ext uri="{BB962C8B-B14F-4D97-AF65-F5344CB8AC3E}">
        <p14:creationId xmlns:p14="http://schemas.microsoft.com/office/powerpoint/2010/main" val="137556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Title with subtitl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2A6862-9E43-3F45-BC14-57A9FE05A10F}"/>
              </a:ext>
            </a:extLst>
          </p:cNvPr>
          <p:cNvSpPr>
            <a:spLocks noGrp="1"/>
          </p:cNvSpPr>
          <p:nvPr>
            <p:ph type="subTitle" idx="1"/>
          </p:nvPr>
        </p:nvSpPr>
        <p:spPr>
          <a:xfrm>
            <a:off x="1066799" y="4790038"/>
            <a:ext cx="9896669" cy="937727"/>
          </a:xfrm>
        </p:spPr>
        <p:txBody>
          <a:bodyPr/>
          <a:lstStyle>
            <a:lvl1pPr marL="0" indent="0" algn="l">
              <a:buNone/>
              <a:defRPr sz="2400">
                <a:solidFill>
                  <a:srgbClr val="FAF7E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a:extLst>
              <a:ext uri="{FF2B5EF4-FFF2-40B4-BE49-F238E27FC236}">
                <a16:creationId xmlns:a16="http://schemas.microsoft.com/office/drawing/2014/main" id="{780068F9-40BA-7643-A1DE-51DCC699ACB3}"/>
              </a:ext>
            </a:extLst>
          </p:cNvPr>
          <p:cNvSpPr>
            <a:spLocks noGrp="1"/>
          </p:cNvSpPr>
          <p:nvPr>
            <p:ph type="title"/>
          </p:nvPr>
        </p:nvSpPr>
        <p:spPr>
          <a:xfrm>
            <a:off x="1045029" y="681038"/>
            <a:ext cx="10067728" cy="4108999"/>
          </a:xfrm>
        </p:spPr>
        <p:txBody>
          <a:bodyPr>
            <a:normAutofit/>
          </a:bodyPr>
          <a:lstStyle>
            <a:lvl1pPr>
              <a:lnSpc>
                <a:spcPts val="7000"/>
              </a:lnSpc>
              <a:defRPr sz="7000"/>
            </a:lvl1pPr>
          </a:lstStyle>
          <a:p>
            <a:r>
              <a:rPr lang="en-US" dirty="0"/>
              <a:t>Click to edit Master title style</a:t>
            </a:r>
          </a:p>
        </p:txBody>
      </p:sp>
      <p:sp>
        <p:nvSpPr>
          <p:cNvPr id="11" name="Date Placeholder 10">
            <a:extLst>
              <a:ext uri="{FF2B5EF4-FFF2-40B4-BE49-F238E27FC236}">
                <a16:creationId xmlns:a16="http://schemas.microsoft.com/office/drawing/2014/main" id="{F78EC6B5-8F05-084E-8974-BA791269C5E2}"/>
              </a:ext>
            </a:extLst>
          </p:cNvPr>
          <p:cNvSpPr>
            <a:spLocks noGrp="1"/>
          </p:cNvSpPr>
          <p:nvPr>
            <p:ph type="dt" sz="half" idx="10"/>
          </p:nvPr>
        </p:nvSpPr>
        <p:spPr/>
        <p:txBody>
          <a:bodyPr/>
          <a:lstStyle/>
          <a:p>
            <a:r>
              <a:rPr lang="en-US"/>
              <a:t>Month 31, 2021</a:t>
            </a:r>
            <a:endParaRPr lang="en-US" dirty="0"/>
          </a:p>
        </p:txBody>
      </p:sp>
      <p:sp>
        <p:nvSpPr>
          <p:cNvPr id="12" name="Footer Placeholder 11">
            <a:extLst>
              <a:ext uri="{FF2B5EF4-FFF2-40B4-BE49-F238E27FC236}">
                <a16:creationId xmlns:a16="http://schemas.microsoft.com/office/drawing/2014/main" id="{05FD9E1B-2D19-BB4E-8578-0D0F8DA78A6C}"/>
              </a:ext>
            </a:extLst>
          </p:cNvPr>
          <p:cNvSpPr>
            <a:spLocks noGrp="1"/>
          </p:cNvSpPr>
          <p:nvPr>
            <p:ph type="ftr" sz="quarter" idx="11"/>
          </p:nvPr>
        </p:nvSpPr>
        <p:spPr/>
        <p:txBody>
          <a:bodyPr/>
          <a:lstStyle/>
          <a:p>
            <a:r>
              <a:rPr lang="en-US"/>
              <a:t>COLLEGE OR DEPARTMENT NAME </a:t>
            </a:r>
            <a:endParaRPr lang="en-US" dirty="0"/>
          </a:p>
        </p:txBody>
      </p:sp>
    </p:spTree>
    <p:extLst>
      <p:ext uri="{BB962C8B-B14F-4D97-AF65-F5344CB8AC3E}">
        <p14:creationId xmlns:p14="http://schemas.microsoft.com/office/powerpoint/2010/main" val="295759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80068F9-40BA-7643-A1DE-51DCC699ACB3}"/>
              </a:ext>
            </a:extLst>
          </p:cNvPr>
          <p:cNvSpPr>
            <a:spLocks noGrp="1"/>
          </p:cNvSpPr>
          <p:nvPr>
            <p:ph type="title"/>
          </p:nvPr>
        </p:nvSpPr>
        <p:spPr>
          <a:xfrm>
            <a:off x="1045029" y="681038"/>
            <a:ext cx="10067728" cy="5104767"/>
          </a:xfrm>
        </p:spPr>
        <p:txBody>
          <a:bodyPr>
            <a:normAutofit/>
          </a:bodyPr>
          <a:lstStyle>
            <a:lvl1pPr>
              <a:lnSpc>
                <a:spcPts val="7000"/>
              </a:lnSpc>
              <a:defRPr sz="7000">
                <a:latin typeface="+mj-lt"/>
              </a:defRPr>
            </a:lvl1pPr>
          </a:lstStyle>
          <a:p>
            <a:r>
              <a:rPr lang="en-US" dirty="0"/>
              <a:t>Click to edit Master title style</a:t>
            </a:r>
          </a:p>
        </p:txBody>
      </p:sp>
      <p:sp>
        <p:nvSpPr>
          <p:cNvPr id="11" name="Date Placeholder 10">
            <a:extLst>
              <a:ext uri="{FF2B5EF4-FFF2-40B4-BE49-F238E27FC236}">
                <a16:creationId xmlns:a16="http://schemas.microsoft.com/office/drawing/2014/main" id="{F78EC6B5-8F05-084E-8974-BA791269C5E2}"/>
              </a:ext>
            </a:extLst>
          </p:cNvPr>
          <p:cNvSpPr>
            <a:spLocks noGrp="1"/>
          </p:cNvSpPr>
          <p:nvPr>
            <p:ph type="dt" sz="half" idx="10"/>
          </p:nvPr>
        </p:nvSpPr>
        <p:spPr/>
        <p:txBody>
          <a:bodyPr/>
          <a:lstStyle/>
          <a:p>
            <a:r>
              <a:rPr lang="en-US" dirty="0"/>
              <a:t>Month 31, 2021</a:t>
            </a:r>
          </a:p>
        </p:txBody>
      </p:sp>
      <p:sp>
        <p:nvSpPr>
          <p:cNvPr id="12" name="Footer Placeholder 11">
            <a:extLst>
              <a:ext uri="{FF2B5EF4-FFF2-40B4-BE49-F238E27FC236}">
                <a16:creationId xmlns:a16="http://schemas.microsoft.com/office/drawing/2014/main" id="{05FD9E1B-2D19-BB4E-8578-0D0F8DA78A6C}"/>
              </a:ext>
            </a:extLst>
          </p:cNvPr>
          <p:cNvSpPr>
            <a:spLocks noGrp="1"/>
          </p:cNvSpPr>
          <p:nvPr>
            <p:ph type="ftr" sz="quarter" idx="11"/>
          </p:nvPr>
        </p:nvSpPr>
        <p:spPr/>
        <p:txBody>
          <a:bodyPr/>
          <a:lstStyle/>
          <a:p>
            <a:r>
              <a:rPr lang="en-US" dirty="0"/>
              <a:t>COLLEGE OR DEPARTMENT NAME </a:t>
            </a:r>
          </a:p>
        </p:txBody>
      </p:sp>
    </p:spTree>
    <p:extLst>
      <p:ext uri="{BB962C8B-B14F-4D97-AF65-F5344CB8AC3E}">
        <p14:creationId xmlns:p14="http://schemas.microsoft.com/office/powerpoint/2010/main" val="288666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7556C-D915-EC47-A507-F3F432006B5A}"/>
              </a:ext>
            </a:extLst>
          </p:cNvPr>
          <p:cNvSpPr>
            <a:spLocks noGrp="1"/>
          </p:cNvSpPr>
          <p:nvPr>
            <p:ph idx="1"/>
          </p:nvPr>
        </p:nvSpPr>
        <p:spPr>
          <a:xfrm>
            <a:off x="1054358" y="2118049"/>
            <a:ext cx="10077062" cy="3868683"/>
          </a:xfrm>
        </p:spPr>
        <p:txBody>
          <a:bodyPr/>
          <a:lstStyle>
            <a:lvl1pPr>
              <a:defRPr sz="2200" b="0" i="0">
                <a:latin typeface="+mn-lt"/>
              </a:defRPr>
            </a:lvl1pPr>
            <a:lvl2pPr>
              <a:defRPr sz="2000" b="0" i="0">
                <a:solidFill>
                  <a:srgbClr val="FAF7EE"/>
                </a:solidFill>
                <a:latin typeface="+mn-lt"/>
              </a:defRPr>
            </a:lvl2pPr>
            <a:lvl3pPr>
              <a:defRPr b="0" i="0">
                <a:solidFill>
                  <a:srgbClr val="FAF7EE"/>
                </a:solidFill>
                <a:latin typeface="+mn-lt"/>
              </a:defRPr>
            </a:lvl3pPr>
            <a:lvl4pPr>
              <a:defRPr b="0" i="0">
                <a:solidFill>
                  <a:srgbClr val="FAF7EE"/>
                </a:solidFill>
                <a:latin typeface="+mn-lt"/>
              </a:defRPr>
            </a:lvl4pPr>
            <a:lvl5pPr>
              <a:defRPr b="0" i="0">
                <a:solidFill>
                  <a:srgbClr val="FAF7EE"/>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E2E4E12D-3B5D-DA40-BA34-6330CDD60929}"/>
              </a:ext>
            </a:extLst>
          </p:cNvPr>
          <p:cNvSpPr>
            <a:spLocks noGrp="1"/>
          </p:cNvSpPr>
          <p:nvPr>
            <p:ph type="title"/>
          </p:nvPr>
        </p:nvSpPr>
        <p:spPr/>
        <p:txBody>
          <a:bodyPr/>
          <a:lstStyle/>
          <a:p>
            <a:r>
              <a:rPr lang="en-US"/>
              <a:t>Click to edit Master title style</a:t>
            </a:r>
          </a:p>
        </p:txBody>
      </p:sp>
      <p:sp>
        <p:nvSpPr>
          <p:cNvPr id="10" name="Date Placeholder 9">
            <a:extLst>
              <a:ext uri="{FF2B5EF4-FFF2-40B4-BE49-F238E27FC236}">
                <a16:creationId xmlns:a16="http://schemas.microsoft.com/office/drawing/2014/main" id="{75677A01-B108-DC48-A573-724476E25FA9}"/>
              </a:ext>
            </a:extLst>
          </p:cNvPr>
          <p:cNvSpPr>
            <a:spLocks noGrp="1"/>
          </p:cNvSpPr>
          <p:nvPr>
            <p:ph type="dt" sz="half" idx="10"/>
          </p:nvPr>
        </p:nvSpPr>
        <p:spPr/>
        <p:txBody>
          <a:bodyPr/>
          <a:lstStyle/>
          <a:p>
            <a:r>
              <a:rPr lang="en-US"/>
              <a:t>Month 31, 2021</a:t>
            </a:r>
            <a:endParaRPr lang="en-US" dirty="0"/>
          </a:p>
        </p:txBody>
      </p:sp>
      <p:sp>
        <p:nvSpPr>
          <p:cNvPr id="11" name="Footer Placeholder 10">
            <a:extLst>
              <a:ext uri="{FF2B5EF4-FFF2-40B4-BE49-F238E27FC236}">
                <a16:creationId xmlns:a16="http://schemas.microsoft.com/office/drawing/2014/main" id="{92FF1E83-7CE6-A543-ADA0-7D22452B8716}"/>
              </a:ext>
            </a:extLst>
          </p:cNvPr>
          <p:cNvSpPr>
            <a:spLocks noGrp="1"/>
          </p:cNvSpPr>
          <p:nvPr>
            <p:ph type="ftr" sz="quarter" idx="11"/>
          </p:nvPr>
        </p:nvSpPr>
        <p:spPr/>
        <p:txBody>
          <a:bodyPr/>
          <a:lstStyle/>
          <a:p>
            <a:r>
              <a:rPr lang="en-US"/>
              <a:t>COLLEGE OR DEPARTMENT NAME </a:t>
            </a:r>
            <a:endParaRPr lang="en-US" dirty="0"/>
          </a:p>
        </p:txBody>
      </p:sp>
    </p:spTree>
    <p:extLst>
      <p:ext uri="{BB962C8B-B14F-4D97-AF65-F5344CB8AC3E}">
        <p14:creationId xmlns:p14="http://schemas.microsoft.com/office/powerpoint/2010/main" val="211937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39C26-B195-A14C-9C06-92539D0A31C4}"/>
              </a:ext>
            </a:extLst>
          </p:cNvPr>
          <p:cNvSpPr>
            <a:spLocks noGrp="1"/>
          </p:cNvSpPr>
          <p:nvPr>
            <p:ph sz="half" idx="1"/>
          </p:nvPr>
        </p:nvSpPr>
        <p:spPr>
          <a:xfrm>
            <a:off x="1045028" y="2103929"/>
            <a:ext cx="4974771" cy="3874177"/>
          </a:xfrm>
        </p:spPr>
        <p:txBody>
          <a:bodyPr/>
          <a:lstStyle>
            <a:lvl1pPr>
              <a:defRPr sz="2200"/>
            </a:lvl1pPr>
            <a:lvl2pPr>
              <a:defRPr>
                <a:solidFill>
                  <a:srgbClr val="FAF7EE"/>
                </a:solidFill>
              </a:defRPr>
            </a:lvl2pPr>
            <a:lvl3pPr>
              <a:defRPr>
                <a:solidFill>
                  <a:srgbClr val="FAF7EE"/>
                </a:solidFill>
              </a:defRPr>
            </a:lvl3pPr>
            <a:lvl4pPr>
              <a:defRPr>
                <a:solidFill>
                  <a:srgbClr val="FAF7EE"/>
                </a:solidFill>
              </a:defRPr>
            </a:lvl4pPr>
            <a:lvl5pPr>
              <a:defRPr>
                <a:solidFill>
                  <a:srgbClr val="FAF7E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4EB298-6BB5-2042-8E99-5FF29C615E2C}"/>
              </a:ext>
            </a:extLst>
          </p:cNvPr>
          <p:cNvSpPr>
            <a:spLocks noGrp="1"/>
          </p:cNvSpPr>
          <p:nvPr>
            <p:ph sz="half" idx="2"/>
          </p:nvPr>
        </p:nvSpPr>
        <p:spPr>
          <a:xfrm>
            <a:off x="6172200" y="2103929"/>
            <a:ext cx="4974771" cy="3874177"/>
          </a:xfrm>
        </p:spPr>
        <p:txBody>
          <a:bodyPr/>
          <a:lstStyle>
            <a:lvl1pPr>
              <a:defRPr sz="2200"/>
            </a:lvl1pPr>
            <a:lvl2pPr>
              <a:defRPr>
                <a:solidFill>
                  <a:srgbClr val="FAF7EE"/>
                </a:solidFill>
              </a:defRPr>
            </a:lvl2pPr>
            <a:lvl3pPr>
              <a:defRPr>
                <a:solidFill>
                  <a:srgbClr val="FAF7EE"/>
                </a:solidFill>
              </a:defRPr>
            </a:lvl3pPr>
            <a:lvl4pPr>
              <a:defRPr>
                <a:solidFill>
                  <a:srgbClr val="FAF7EE"/>
                </a:solidFill>
              </a:defRPr>
            </a:lvl4pPr>
            <a:lvl5pPr>
              <a:defRPr>
                <a:solidFill>
                  <a:srgbClr val="FAF7E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D3C2FD9-A378-A140-9800-64379F9DFCF1}"/>
              </a:ext>
            </a:extLst>
          </p:cNvPr>
          <p:cNvSpPr>
            <a:spLocks noGrp="1"/>
          </p:cNvSpPr>
          <p:nvPr>
            <p:ph type="dt" sz="half" idx="10"/>
          </p:nvPr>
        </p:nvSpPr>
        <p:spPr/>
        <p:txBody>
          <a:bodyPr/>
          <a:lstStyle/>
          <a:p>
            <a:r>
              <a:rPr lang="en-US"/>
              <a:t>Month 31, 2021</a:t>
            </a:r>
            <a:endParaRPr lang="en-US" dirty="0"/>
          </a:p>
        </p:txBody>
      </p:sp>
      <p:sp>
        <p:nvSpPr>
          <p:cNvPr id="9" name="Footer Placeholder 8">
            <a:extLst>
              <a:ext uri="{FF2B5EF4-FFF2-40B4-BE49-F238E27FC236}">
                <a16:creationId xmlns:a16="http://schemas.microsoft.com/office/drawing/2014/main" id="{FC37D004-ABCE-DB42-9BFC-9C6FB070BE62}"/>
              </a:ext>
            </a:extLst>
          </p:cNvPr>
          <p:cNvSpPr>
            <a:spLocks noGrp="1"/>
          </p:cNvSpPr>
          <p:nvPr>
            <p:ph type="ftr" sz="quarter" idx="11"/>
          </p:nvPr>
        </p:nvSpPr>
        <p:spPr/>
        <p:txBody>
          <a:bodyPr/>
          <a:lstStyle/>
          <a:p>
            <a:r>
              <a:rPr lang="en-US"/>
              <a:t>COLLEGE OR DEPARTMENT NAME </a:t>
            </a:r>
            <a:endParaRPr lang="en-US" dirty="0"/>
          </a:p>
        </p:txBody>
      </p:sp>
      <p:sp>
        <p:nvSpPr>
          <p:cNvPr id="10" name="Title 9">
            <a:extLst>
              <a:ext uri="{FF2B5EF4-FFF2-40B4-BE49-F238E27FC236}">
                <a16:creationId xmlns:a16="http://schemas.microsoft.com/office/drawing/2014/main" id="{446534E7-CD58-4F4D-A5FE-125B00096B8D}"/>
              </a:ext>
            </a:extLst>
          </p:cNvPr>
          <p:cNvSpPr>
            <a:spLocks noGrp="1"/>
          </p:cNvSpPr>
          <p:nvPr>
            <p:ph type="title"/>
          </p:nvPr>
        </p:nvSpPr>
        <p:spPr/>
        <p:txBody>
          <a:bodyPr/>
          <a:lstStyle>
            <a:lvl1pPr>
              <a:defRPr>
                <a:latin typeface="+mj-lt"/>
              </a:defRPr>
            </a:lvl1pPr>
          </a:lstStyle>
          <a:p>
            <a:r>
              <a:rPr lang="en-US" dirty="0"/>
              <a:t>Click to edit Master title style</a:t>
            </a:r>
          </a:p>
        </p:txBody>
      </p:sp>
    </p:spTree>
    <p:extLst>
      <p:ext uri="{BB962C8B-B14F-4D97-AF65-F5344CB8AC3E}">
        <p14:creationId xmlns:p14="http://schemas.microsoft.com/office/powerpoint/2010/main" val="335316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hoto">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C46823A-5ACE-D44C-9DE7-515BCDEE4A70}"/>
              </a:ext>
            </a:extLst>
          </p:cNvPr>
          <p:cNvSpPr>
            <a:spLocks noGrp="1"/>
          </p:cNvSpPr>
          <p:nvPr>
            <p:ph type="dt" sz="half" idx="10"/>
          </p:nvPr>
        </p:nvSpPr>
        <p:spPr/>
        <p:txBody>
          <a:bodyPr/>
          <a:lstStyle/>
          <a:p>
            <a:r>
              <a:rPr lang="en-US"/>
              <a:t>Month 31, 2021</a:t>
            </a:r>
            <a:endParaRPr lang="en-US" dirty="0"/>
          </a:p>
        </p:txBody>
      </p:sp>
      <p:sp>
        <p:nvSpPr>
          <p:cNvPr id="9" name="Footer Placeholder 8">
            <a:extLst>
              <a:ext uri="{FF2B5EF4-FFF2-40B4-BE49-F238E27FC236}">
                <a16:creationId xmlns:a16="http://schemas.microsoft.com/office/drawing/2014/main" id="{98F419EC-B994-0B45-A542-CFD472AD177D}"/>
              </a:ext>
            </a:extLst>
          </p:cNvPr>
          <p:cNvSpPr>
            <a:spLocks noGrp="1"/>
          </p:cNvSpPr>
          <p:nvPr>
            <p:ph type="ftr" sz="quarter" idx="11"/>
          </p:nvPr>
        </p:nvSpPr>
        <p:spPr/>
        <p:txBody>
          <a:bodyPr/>
          <a:lstStyle/>
          <a:p>
            <a:r>
              <a:rPr lang="en-US"/>
              <a:t>COLLEGE OR DEPARTMENT NAME </a:t>
            </a:r>
            <a:endParaRPr lang="en-US" dirty="0"/>
          </a:p>
        </p:txBody>
      </p:sp>
      <p:sp>
        <p:nvSpPr>
          <p:cNvPr id="7" name="Picture Placeholder 2">
            <a:extLst>
              <a:ext uri="{FF2B5EF4-FFF2-40B4-BE49-F238E27FC236}">
                <a16:creationId xmlns:a16="http://schemas.microsoft.com/office/drawing/2014/main" id="{A736AB55-4F93-C44B-BF9D-1D4B66FA259E}"/>
              </a:ext>
            </a:extLst>
          </p:cNvPr>
          <p:cNvSpPr>
            <a:spLocks noGrp="1"/>
          </p:cNvSpPr>
          <p:nvPr>
            <p:ph type="pic" idx="12"/>
          </p:nvPr>
        </p:nvSpPr>
        <p:spPr>
          <a:xfrm>
            <a:off x="275129" y="783774"/>
            <a:ext cx="11628255" cy="5113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3262170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518D3-0EB2-B54D-A090-F2CE58EF0F08}"/>
              </a:ext>
            </a:extLst>
          </p:cNvPr>
          <p:cNvSpPr>
            <a:spLocks noGrp="1"/>
          </p:cNvSpPr>
          <p:nvPr>
            <p:ph type="title"/>
          </p:nvPr>
        </p:nvSpPr>
        <p:spPr>
          <a:xfrm>
            <a:off x="1045029" y="681039"/>
            <a:ext cx="10067728" cy="1269060"/>
          </a:xfrm>
          <a:prstGeom prst="rect">
            <a:avLst/>
          </a:prstGeom>
        </p:spPr>
        <p:txBody>
          <a:bodyPr vert="horz" lIns="91440" tIns="45720" rIns="91440" bIns="45720" rtlCol="0" anchor="b">
            <a:normAutofit/>
          </a:bodyPr>
          <a:lstStyle/>
          <a:p>
            <a:r>
              <a:rPr lang="en-US" dirty="0"/>
              <a:t>Click to edit Master title</a:t>
            </a:r>
          </a:p>
        </p:txBody>
      </p:sp>
      <p:sp>
        <p:nvSpPr>
          <p:cNvPr id="3" name="Text Placeholder 2">
            <a:extLst>
              <a:ext uri="{FF2B5EF4-FFF2-40B4-BE49-F238E27FC236}">
                <a16:creationId xmlns:a16="http://schemas.microsoft.com/office/drawing/2014/main" id="{86F7C963-C9D4-0D49-A999-206A246695FA}"/>
              </a:ext>
            </a:extLst>
          </p:cNvPr>
          <p:cNvSpPr>
            <a:spLocks noGrp="1"/>
          </p:cNvSpPr>
          <p:nvPr>
            <p:ph type="body" idx="1"/>
          </p:nvPr>
        </p:nvSpPr>
        <p:spPr>
          <a:xfrm>
            <a:off x="1045028" y="2118049"/>
            <a:ext cx="10067729" cy="38169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CC0C15E0-FC37-6044-8B98-5F49A1E550F9}"/>
              </a:ext>
            </a:extLst>
          </p:cNvPr>
          <p:cNvSpPr>
            <a:spLocks noGrp="1"/>
          </p:cNvSpPr>
          <p:nvPr>
            <p:ph type="dt" sz="half" idx="2"/>
          </p:nvPr>
        </p:nvSpPr>
        <p:spPr>
          <a:xfrm>
            <a:off x="8220267" y="6356350"/>
            <a:ext cx="2892491" cy="365125"/>
          </a:xfrm>
          <a:prstGeom prst="rect">
            <a:avLst/>
          </a:prstGeom>
        </p:spPr>
        <p:txBody>
          <a:bodyPr anchor="ctr"/>
          <a:lstStyle>
            <a:lvl1pPr algn="r">
              <a:defRPr sz="1200" b="0" i="0" spc="100" baseline="0">
                <a:solidFill>
                  <a:srgbClr val="FAF7EE"/>
                </a:solidFill>
                <a:latin typeface="P22 Mackinac Pro Medium" panose="02000000000000000000" pitchFamily="2" charset="77"/>
                <a:ea typeface="P22 Mackinac Pro Medium" panose="02000000000000000000" pitchFamily="2" charset="77"/>
              </a:defRPr>
            </a:lvl1pPr>
          </a:lstStyle>
          <a:p>
            <a:r>
              <a:rPr lang="en-US"/>
              <a:t>Month 31, 2021</a:t>
            </a:r>
            <a:endParaRPr lang="en-US" dirty="0"/>
          </a:p>
        </p:txBody>
      </p:sp>
      <p:sp>
        <p:nvSpPr>
          <p:cNvPr id="8" name="Footer Placeholder 4">
            <a:extLst>
              <a:ext uri="{FF2B5EF4-FFF2-40B4-BE49-F238E27FC236}">
                <a16:creationId xmlns:a16="http://schemas.microsoft.com/office/drawing/2014/main" id="{2D27BDD3-0222-E346-83FF-DD84E9303F72}"/>
              </a:ext>
            </a:extLst>
          </p:cNvPr>
          <p:cNvSpPr>
            <a:spLocks noGrp="1"/>
          </p:cNvSpPr>
          <p:nvPr>
            <p:ph type="ftr" sz="quarter" idx="3"/>
          </p:nvPr>
        </p:nvSpPr>
        <p:spPr>
          <a:xfrm>
            <a:off x="167951" y="6356350"/>
            <a:ext cx="7985449" cy="365125"/>
          </a:xfrm>
          <a:prstGeom prst="rect">
            <a:avLst/>
          </a:prstGeom>
        </p:spPr>
        <p:txBody>
          <a:bodyPr anchor="ctr"/>
          <a:lstStyle>
            <a:lvl1pPr algn="l">
              <a:defRPr sz="1200" b="0" i="0" spc="100" baseline="0">
                <a:solidFill>
                  <a:schemeClr val="bg1"/>
                </a:solidFill>
                <a:latin typeface="P22 Mackinac Pro Medium" panose="02000000000000000000" pitchFamily="2" charset="77"/>
                <a:ea typeface="P22 Mackinac Pro Medium" panose="02000000000000000000" pitchFamily="2" charset="77"/>
              </a:defRPr>
            </a:lvl1pPr>
          </a:lstStyle>
          <a:p>
            <a:r>
              <a:rPr lang="en-US" dirty="0"/>
              <a:t>COLLEGE OR DEPARTMENT NAME </a:t>
            </a:r>
          </a:p>
        </p:txBody>
      </p:sp>
    </p:spTree>
    <p:extLst>
      <p:ext uri="{BB962C8B-B14F-4D97-AF65-F5344CB8AC3E}">
        <p14:creationId xmlns:p14="http://schemas.microsoft.com/office/powerpoint/2010/main" val="360405435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9" r:id="rId5"/>
  </p:sldLayoutIdLst>
  <p:hf sldNum="0" hdr="0"/>
  <p:txStyles>
    <p:titleStyle>
      <a:lvl1pPr algn="l" defTabSz="914400" rtl="0" eaLnBrk="1" latinLnBrk="0" hangingPunct="1">
        <a:lnSpc>
          <a:spcPts val="4000"/>
        </a:lnSpc>
        <a:spcBef>
          <a:spcPct val="0"/>
        </a:spcBef>
        <a:buNone/>
        <a:defRPr sz="4000" b="0" i="0" kern="1200">
          <a:solidFill>
            <a:srgbClr val="FAF7EE"/>
          </a:solidFill>
          <a:latin typeface="+mj-lt"/>
          <a:ea typeface="P22 Mackinac Pro Book" panose="02000000000000000000"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lewis3323/Master_w/tree/main/Masters_work"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6E7D83E5-38E2-BC46-9165-635F485C9ED2}"/>
              </a:ext>
            </a:extLst>
          </p:cNvPr>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Parker David Lewis</a:t>
            </a:r>
          </a:p>
          <a:p>
            <a:r>
              <a:rPr lang="en-US" dirty="0">
                <a:latin typeface="Times New Roman" panose="02020603050405020304" pitchFamily="18" charset="0"/>
                <a:cs typeface="Times New Roman" panose="02020603050405020304" pitchFamily="18" charset="0"/>
              </a:rPr>
              <a:t>Advisor: Justin Frantz</a:t>
            </a:r>
          </a:p>
        </p:txBody>
      </p:sp>
      <p:sp>
        <p:nvSpPr>
          <p:cNvPr id="12" name="Title 11">
            <a:extLst>
              <a:ext uri="{FF2B5EF4-FFF2-40B4-BE49-F238E27FC236}">
                <a16:creationId xmlns:a16="http://schemas.microsoft.com/office/drawing/2014/main" id="{8A49B078-616A-4948-A0E2-47AA03ED19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SPHENIX Detector/Tower Slope Method</a:t>
            </a:r>
          </a:p>
        </p:txBody>
      </p:sp>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a:xfrm>
            <a:off x="8220267" y="6356350"/>
            <a:ext cx="2743201" cy="365125"/>
          </a:xfrm>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Dec 8, 2024</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Physics and Astronomy</a:t>
            </a:r>
          </a:p>
        </p:txBody>
      </p:sp>
      <p:pic>
        <p:nvPicPr>
          <p:cNvPr id="5" name="Picture 4" descr="A logo of a company&#10;&#10;Description automatically generated">
            <a:extLst>
              <a:ext uri="{FF2B5EF4-FFF2-40B4-BE49-F238E27FC236}">
                <a16:creationId xmlns:a16="http://schemas.microsoft.com/office/drawing/2014/main" id="{AE4FAE8D-4932-4CFF-7E6F-5472576B49B6}"/>
              </a:ext>
            </a:extLst>
          </p:cNvPr>
          <p:cNvPicPr>
            <a:picLocks noChangeAspect="1"/>
          </p:cNvPicPr>
          <p:nvPr/>
        </p:nvPicPr>
        <p:blipFill>
          <a:blip r:embed="rId2"/>
          <a:stretch>
            <a:fillRect/>
          </a:stretch>
        </p:blipFill>
        <p:spPr>
          <a:xfrm>
            <a:off x="9225280" y="0"/>
            <a:ext cx="2966720" cy="1920239"/>
          </a:xfrm>
          <a:prstGeom prst="rect">
            <a:avLst/>
          </a:prstGeom>
        </p:spPr>
      </p:pic>
    </p:spTree>
    <p:extLst>
      <p:ext uri="{BB962C8B-B14F-4D97-AF65-F5344CB8AC3E}">
        <p14:creationId xmlns:p14="http://schemas.microsoft.com/office/powerpoint/2010/main" val="95864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with colorful dots and numbers&#10;&#10;Description automatically generated">
            <a:extLst>
              <a:ext uri="{FF2B5EF4-FFF2-40B4-BE49-F238E27FC236}">
                <a16:creationId xmlns:a16="http://schemas.microsoft.com/office/drawing/2014/main" id="{90D7013B-303D-A43B-98A1-5F0C9AD9BB35}"/>
              </a:ext>
            </a:extLst>
          </p:cNvPr>
          <p:cNvPicPr>
            <a:picLocks noGrp="1" noChangeAspect="1"/>
          </p:cNvPicPr>
          <p:nvPr>
            <p:ph idx="1"/>
          </p:nvPr>
        </p:nvPicPr>
        <p:blipFill>
          <a:blip r:embed="rId2"/>
          <a:stretch>
            <a:fillRect/>
          </a:stretch>
        </p:blipFill>
        <p:spPr>
          <a:xfrm>
            <a:off x="1045029" y="786581"/>
            <a:ext cx="10067729" cy="5200151"/>
          </a:xfrm>
          <a:noFill/>
        </p:spPr>
      </p:pic>
    </p:spTree>
    <p:extLst>
      <p:ext uri="{BB962C8B-B14F-4D97-AF65-F5344CB8AC3E}">
        <p14:creationId xmlns:p14="http://schemas.microsoft.com/office/powerpoint/2010/main" val="410116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with colorful dots and numbers&#10;&#10;Description automatically generated">
            <a:extLst>
              <a:ext uri="{FF2B5EF4-FFF2-40B4-BE49-F238E27FC236}">
                <a16:creationId xmlns:a16="http://schemas.microsoft.com/office/drawing/2014/main" id="{D42947D4-70EC-7D10-B49D-E0FED92CA705}"/>
              </a:ext>
            </a:extLst>
          </p:cNvPr>
          <p:cNvPicPr>
            <a:picLocks noGrp="1" noChangeAspect="1"/>
          </p:cNvPicPr>
          <p:nvPr>
            <p:ph idx="1"/>
          </p:nvPr>
        </p:nvPicPr>
        <p:blipFill>
          <a:blip r:embed="rId2"/>
          <a:stretch>
            <a:fillRect/>
          </a:stretch>
        </p:blipFill>
        <p:spPr>
          <a:xfrm>
            <a:off x="707924" y="570271"/>
            <a:ext cx="10404834" cy="5416461"/>
          </a:xfrm>
          <a:noFill/>
        </p:spPr>
      </p:pic>
    </p:spTree>
    <p:extLst>
      <p:ext uri="{BB962C8B-B14F-4D97-AF65-F5344CB8AC3E}">
        <p14:creationId xmlns:p14="http://schemas.microsoft.com/office/powerpoint/2010/main" val="320827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graph with colored dots&#10;&#10;Description automatically generated with medium confidence">
            <a:extLst>
              <a:ext uri="{FF2B5EF4-FFF2-40B4-BE49-F238E27FC236}">
                <a16:creationId xmlns:a16="http://schemas.microsoft.com/office/drawing/2014/main" id="{267D0CD7-43FF-AE9D-9976-6C85945632B5}"/>
              </a:ext>
            </a:extLst>
          </p:cNvPr>
          <p:cNvPicPr>
            <a:picLocks noGrp="1" noChangeAspect="1"/>
          </p:cNvPicPr>
          <p:nvPr>
            <p:ph idx="1"/>
          </p:nvPr>
        </p:nvPicPr>
        <p:blipFill>
          <a:blip r:embed="rId2"/>
          <a:stretch>
            <a:fillRect/>
          </a:stretch>
        </p:blipFill>
        <p:spPr>
          <a:xfrm>
            <a:off x="1012724" y="432619"/>
            <a:ext cx="10225548" cy="5553844"/>
          </a:xfrm>
        </p:spPr>
      </p:pic>
    </p:spTree>
    <p:extLst>
      <p:ext uri="{BB962C8B-B14F-4D97-AF65-F5344CB8AC3E}">
        <p14:creationId xmlns:p14="http://schemas.microsoft.com/office/powerpoint/2010/main" val="198363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graph with colored dots and numbers&#10;&#10;Description automatically generated">
            <a:extLst>
              <a:ext uri="{FF2B5EF4-FFF2-40B4-BE49-F238E27FC236}">
                <a16:creationId xmlns:a16="http://schemas.microsoft.com/office/drawing/2014/main" id="{0A7F67BA-B1A1-4296-6CBE-FE81B8CEBECD}"/>
              </a:ext>
            </a:extLst>
          </p:cNvPr>
          <p:cNvPicPr>
            <a:picLocks noGrp="1" noChangeAspect="1"/>
          </p:cNvPicPr>
          <p:nvPr>
            <p:ph idx="1"/>
          </p:nvPr>
        </p:nvPicPr>
        <p:blipFill>
          <a:blip r:embed="rId2"/>
          <a:stretch>
            <a:fillRect/>
          </a:stretch>
        </p:blipFill>
        <p:spPr>
          <a:xfrm>
            <a:off x="796413" y="521110"/>
            <a:ext cx="10569677" cy="5465353"/>
          </a:xfrm>
        </p:spPr>
      </p:pic>
    </p:spTree>
    <p:extLst>
      <p:ext uri="{BB962C8B-B14F-4D97-AF65-F5344CB8AC3E}">
        <p14:creationId xmlns:p14="http://schemas.microsoft.com/office/powerpoint/2010/main" val="98242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of a graph with colored dots&#10;&#10;Description automatically generated with medium confidence">
            <a:extLst>
              <a:ext uri="{FF2B5EF4-FFF2-40B4-BE49-F238E27FC236}">
                <a16:creationId xmlns:a16="http://schemas.microsoft.com/office/drawing/2014/main" id="{E70F44DD-7DF8-B543-D269-E7835EB7A11E}"/>
              </a:ext>
            </a:extLst>
          </p:cNvPr>
          <p:cNvPicPr>
            <a:picLocks noGrp="1" noChangeAspect="1"/>
          </p:cNvPicPr>
          <p:nvPr>
            <p:ph idx="1"/>
          </p:nvPr>
        </p:nvPicPr>
        <p:blipFill>
          <a:blip r:embed="rId2"/>
          <a:stretch>
            <a:fillRect/>
          </a:stretch>
        </p:blipFill>
        <p:spPr>
          <a:xfrm>
            <a:off x="521110" y="216311"/>
            <a:ext cx="11326761" cy="5770422"/>
          </a:xfrm>
          <a:noFill/>
        </p:spPr>
      </p:pic>
    </p:spTree>
    <p:extLst>
      <p:ext uri="{BB962C8B-B14F-4D97-AF65-F5344CB8AC3E}">
        <p14:creationId xmlns:p14="http://schemas.microsoft.com/office/powerpoint/2010/main" val="170429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02F543-E53E-CCA4-015F-8642A6C78EEE}"/>
              </a:ext>
            </a:extLst>
          </p:cNvPr>
          <p:cNvSpPr>
            <a:spLocks noGrp="1"/>
          </p:cNvSpPr>
          <p:nvPr>
            <p:ph idx="1"/>
          </p:nvPr>
        </p:nvSpPr>
        <p:spPr/>
        <p:txBody>
          <a:bodyPr/>
          <a:lstStyle/>
          <a:p>
            <a:r>
              <a:rPr lang="en-US" dirty="0"/>
              <a:t> The main correlation test applied was Pearson test, which is a linear correlation test of two measured quantities. The point here was to see if the statistical error affected the RMS of the measurements.</a:t>
            </a:r>
          </a:p>
          <a:p>
            <a:r>
              <a:rPr lang="en-US" dirty="0"/>
              <a:t>A.    |r| &lt; 1.0:    (Strongest as closer to 1.)</a:t>
            </a:r>
          </a:p>
          <a:p>
            <a:r>
              <a:rPr lang="en-US" dirty="0"/>
              <a:t>B.    |r| = 0   (No correlation of measurements)  </a:t>
            </a:r>
          </a:p>
          <a:p>
            <a:endParaRPr lang="en-US" dirty="0"/>
          </a:p>
          <a:p>
            <a:r>
              <a:rPr lang="en-US" dirty="0"/>
              <a:t>This is where I’ll link to the txt file results of Corr tests:  </a:t>
            </a:r>
          </a:p>
          <a:p>
            <a:pPr marL="0" indent="0">
              <a:buNone/>
            </a:pPr>
            <a:r>
              <a:rPr lang="en-US" dirty="0" err="1">
                <a:hlinkClick r:id="rId2"/>
              </a:rPr>
              <a:t>Master_w</a:t>
            </a:r>
            <a:r>
              <a:rPr lang="en-US" dirty="0">
                <a:hlinkClick r:id="rId2"/>
              </a:rPr>
              <a:t>/</a:t>
            </a:r>
            <a:r>
              <a:rPr lang="en-US" dirty="0" err="1">
                <a:hlinkClick r:id="rId2"/>
              </a:rPr>
              <a:t>Masters_work</a:t>
            </a:r>
            <a:r>
              <a:rPr lang="en-US" dirty="0">
                <a:hlinkClick r:id="rId2"/>
              </a:rPr>
              <a:t> at main · plewis3323/</a:t>
            </a:r>
            <a:r>
              <a:rPr lang="en-US" dirty="0" err="1">
                <a:hlinkClick r:id="rId2"/>
              </a:rPr>
              <a:t>Master_w</a:t>
            </a:r>
            <a:endParaRPr lang="en-US" dirty="0"/>
          </a:p>
          <a:p>
            <a:endParaRPr lang="en-US" dirty="0"/>
          </a:p>
        </p:txBody>
      </p:sp>
      <p:sp>
        <p:nvSpPr>
          <p:cNvPr id="3" name="Title 2">
            <a:extLst>
              <a:ext uri="{FF2B5EF4-FFF2-40B4-BE49-F238E27FC236}">
                <a16:creationId xmlns:a16="http://schemas.microsoft.com/office/drawing/2014/main" id="{CCF7B36D-073C-500C-8FAC-C6200A7AE267}"/>
              </a:ext>
            </a:extLst>
          </p:cNvPr>
          <p:cNvSpPr>
            <a:spLocks noGrp="1"/>
          </p:cNvSpPr>
          <p:nvPr>
            <p:ph type="title"/>
          </p:nvPr>
        </p:nvSpPr>
        <p:spPr/>
        <p:txBody>
          <a:bodyPr/>
          <a:lstStyle/>
          <a:p>
            <a:pPr algn="ctr"/>
            <a:r>
              <a:rPr lang="en-US" dirty="0"/>
              <a:t>Correlation Tests L3-expo</a:t>
            </a:r>
          </a:p>
        </p:txBody>
      </p:sp>
      <p:sp>
        <p:nvSpPr>
          <p:cNvPr id="4" name="Date Placeholder 3">
            <a:extLst>
              <a:ext uri="{FF2B5EF4-FFF2-40B4-BE49-F238E27FC236}">
                <a16:creationId xmlns:a16="http://schemas.microsoft.com/office/drawing/2014/main" id="{150AB299-D490-6066-77FB-21FFA65DC364}"/>
              </a:ext>
            </a:extLst>
          </p:cNvPr>
          <p:cNvSpPr>
            <a:spLocks noGrp="1"/>
          </p:cNvSpPr>
          <p:nvPr>
            <p:ph type="dt" sz="half" idx="10"/>
          </p:nvPr>
        </p:nvSpPr>
        <p:spPr/>
        <p:txBody>
          <a:bodyPr/>
          <a:lstStyle/>
          <a:p>
            <a:r>
              <a:rPr lang="en-US" sz="1800" dirty="0">
                <a:latin typeface="Times New Roman" panose="02020603050405020304" pitchFamily="18" charset="0"/>
                <a:cs typeface="Times New Roman" panose="02020603050405020304" pitchFamily="18" charset="0"/>
              </a:rPr>
              <a:t>Dec 8, 2024</a:t>
            </a:r>
          </a:p>
        </p:txBody>
      </p:sp>
      <p:sp>
        <p:nvSpPr>
          <p:cNvPr id="5" name="Footer Placeholder 4">
            <a:extLst>
              <a:ext uri="{FF2B5EF4-FFF2-40B4-BE49-F238E27FC236}">
                <a16:creationId xmlns:a16="http://schemas.microsoft.com/office/drawing/2014/main" id="{F57BAD6B-A3B9-3C4B-34EF-232910941C96}"/>
              </a:ext>
            </a:extLst>
          </p:cNvPr>
          <p:cNvSpPr>
            <a:spLocks noGrp="1"/>
          </p:cNvSpPr>
          <p:nvPr>
            <p:ph type="ftr" sz="quarter" idx="11"/>
          </p:nvPr>
        </p:nvSpPr>
        <p:spPr/>
        <p:txBody>
          <a:bodyPr/>
          <a:lstStyle/>
          <a:p>
            <a:r>
              <a:rPr lang="en-US" sz="1800" dirty="0">
                <a:latin typeface="Times New Roman" panose="02020603050405020304" pitchFamily="18" charset="0"/>
                <a:cs typeface="Times New Roman" panose="02020603050405020304" pitchFamily="18" charset="0"/>
              </a:rPr>
              <a:t>Physics and Astronomy </a:t>
            </a:r>
          </a:p>
        </p:txBody>
      </p:sp>
    </p:spTree>
    <p:extLst>
      <p:ext uri="{BB962C8B-B14F-4D97-AF65-F5344CB8AC3E}">
        <p14:creationId xmlns:p14="http://schemas.microsoft.com/office/powerpoint/2010/main" val="249858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CE8B46-54D7-F26B-1BB2-60E0220A3475}"/>
              </a:ext>
            </a:extLst>
          </p:cNvPr>
          <p:cNvSpPr>
            <a:spLocks noGrp="1"/>
          </p:cNvSpPr>
          <p:nvPr>
            <p:ph idx="1"/>
          </p:nvPr>
        </p:nvSpPr>
        <p:spPr/>
        <p:txBody>
          <a:bodyPr/>
          <a:lstStyle/>
          <a:p>
            <a:r>
              <a:rPr lang="en-US" dirty="0"/>
              <a:t>The Towerslope is successfully used to detect calib shifts …. On sphenix </a:t>
            </a:r>
          </a:p>
          <a:p>
            <a:r>
              <a:rPr lang="en-US" dirty="0"/>
              <a:t>RMS of the performance of the method is partially correlated of the statistical error of the fits as expected. </a:t>
            </a:r>
          </a:p>
          <a:p>
            <a:pPr lvl="1"/>
            <a:r>
              <a:rPr lang="en-US" dirty="0"/>
              <a:t>Outlook is to investigate why the correlation isn’t higher. </a:t>
            </a:r>
          </a:p>
        </p:txBody>
      </p:sp>
      <p:sp>
        <p:nvSpPr>
          <p:cNvPr id="3" name="Title 2">
            <a:extLst>
              <a:ext uri="{FF2B5EF4-FFF2-40B4-BE49-F238E27FC236}">
                <a16:creationId xmlns:a16="http://schemas.microsoft.com/office/drawing/2014/main" id="{DCDE0BCE-1575-C734-A21D-D6E2A04D0A6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Conclusions and Outlook</a:t>
            </a:r>
          </a:p>
        </p:txBody>
      </p:sp>
      <p:sp>
        <p:nvSpPr>
          <p:cNvPr id="4" name="Date Placeholder 3">
            <a:extLst>
              <a:ext uri="{FF2B5EF4-FFF2-40B4-BE49-F238E27FC236}">
                <a16:creationId xmlns:a16="http://schemas.microsoft.com/office/drawing/2014/main" id="{DEB998DD-1F06-2D9F-ADFB-D3E422569009}"/>
              </a:ext>
            </a:extLst>
          </p:cNvPr>
          <p:cNvSpPr>
            <a:spLocks noGrp="1"/>
          </p:cNvSpPr>
          <p:nvPr>
            <p:ph type="dt" sz="half" idx="10"/>
          </p:nvPr>
        </p:nvSpPr>
        <p:spPr/>
        <p:txBody>
          <a:bodyPr/>
          <a:lstStyle/>
          <a:p>
            <a:r>
              <a:rPr lang="en-US" sz="1800" dirty="0">
                <a:latin typeface="Times New Roman" panose="02020603050405020304" pitchFamily="18" charset="0"/>
                <a:cs typeface="Times New Roman" panose="02020603050405020304" pitchFamily="18" charset="0"/>
              </a:rPr>
              <a:t>Dec 8, 2024</a:t>
            </a:r>
          </a:p>
        </p:txBody>
      </p:sp>
      <p:sp>
        <p:nvSpPr>
          <p:cNvPr id="5" name="Footer Placeholder 4">
            <a:extLst>
              <a:ext uri="{FF2B5EF4-FFF2-40B4-BE49-F238E27FC236}">
                <a16:creationId xmlns:a16="http://schemas.microsoft.com/office/drawing/2014/main" id="{AD945F7D-8129-789C-43A8-D33A1E8EC80B}"/>
              </a:ext>
            </a:extLst>
          </p:cNvPr>
          <p:cNvSpPr>
            <a:spLocks noGrp="1"/>
          </p:cNvSpPr>
          <p:nvPr>
            <p:ph type="ftr" sz="quarter" idx="11"/>
          </p:nvPr>
        </p:nvSpPr>
        <p:spPr/>
        <p:txBody>
          <a:bodyPr/>
          <a:lstStyle/>
          <a:p>
            <a:r>
              <a:rPr lang="en-US" sz="1800" dirty="0">
                <a:latin typeface="Times New Roman" panose="02020603050405020304" pitchFamily="18" charset="0"/>
                <a:cs typeface="Times New Roman" panose="02020603050405020304" pitchFamily="18" charset="0"/>
              </a:rPr>
              <a:t>Physics and Astronomy</a:t>
            </a:r>
          </a:p>
        </p:txBody>
      </p:sp>
    </p:spTree>
    <p:extLst>
      <p:ext uri="{BB962C8B-B14F-4D97-AF65-F5344CB8AC3E}">
        <p14:creationId xmlns:p14="http://schemas.microsoft.com/office/powerpoint/2010/main" val="152309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44F056-0AE5-1CC0-13E6-589B889BEFBB}"/>
              </a:ext>
            </a:extLst>
          </p:cNvPr>
          <p:cNvSpPr>
            <a:spLocks noGrp="1"/>
          </p:cNvSpPr>
          <p:nvPr>
            <p:ph idx="1"/>
          </p:nvPr>
        </p:nvSpPr>
        <p:spPr/>
        <p:txBody>
          <a:bodyPr>
            <a:normAutofit lnSpcReduction="10000"/>
          </a:bodyPr>
          <a:lstStyle/>
          <a:p>
            <a:pPr marL="0" indent="0">
              <a:buNone/>
            </a:pPr>
            <a:r>
              <a:rPr lang="en-US" dirty="0"/>
              <a:t>[1] S. B. Chauhan, “PHENIX </a:t>
            </a:r>
            <a:r>
              <a:rPr lang="el-GR" dirty="0"/>
              <a:t>π0 − </a:t>
            </a:r>
            <a:r>
              <a:rPr lang="en-US" dirty="0"/>
              <a:t>h± Two Particle Correlations Measurements in 200 GeV Au+Au Collisions and Development of Pi0 Calibrations Technique for sPHENIX Electromagnetic Calorimeter,” Ph.D. Dissertation, Ohio University, August 2024.</a:t>
            </a:r>
          </a:p>
          <a:p>
            <a:pPr marL="0" indent="0">
              <a:buNone/>
            </a:pPr>
            <a:endParaRPr lang="en-US" dirty="0"/>
          </a:p>
          <a:p>
            <a:pPr marL="0" indent="0">
              <a:buNone/>
            </a:pPr>
            <a:r>
              <a:rPr lang="en-US" dirty="0"/>
              <a:t>[2] J. Bryan, “Development of the Tower Slope Method for Relative Calibration of sPHENIX Calorimeter Systems,” M.S. Thesis, Ohio University, Date not provided.</a:t>
            </a:r>
          </a:p>
          <a:p>
            <a:pPr marL="0" indent="0">
              <a:buNone/>
            </a:pPr>
            <a:endParaRPr lang="en-US" dirty="0"/>
          </a:p>
          <a:p>
            <a:pPr marL="0" indent="0">
              <a:buNone/>
            </a:pPr>
            <a:r>
              <a:rPr lang="en-US" dirty="0"/>
              <a:t>[3] sPHENIX Collaboration, “The Tower Slope Method: A Relative Calibration Tool for sPHENIX Calorimeter Systems,” sPHENIX Report, Version 0.1, DOI unspecified, June 19, 2024.</a:t>
            </a:r>
          </a:p>
        </p:txBody>
      </p:sp>
      <p:sp>
        <p:nvSpPr>
          <p:cNvPr id="3" name="Title 2">
            <a:extLst>
              <a:ext uri="{FF2B5EF4-FFF2-40B4-BE49-F238E27FC236}">
                <a16:creationId xmlns:a16="http://schemas.microsoft.com/office/drawing/2014/main" id="{A82D96F4-59B1-96E2-8C64-884BA030A8F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50579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FF21BE-26BE-8A9C-40BB-69651B1A22E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Backup Slides</a:t>
            </a:r>
          </a:p>
        </p:txBody>
      </p:sp>
    </p:spTree>
    <p:extLst>
      <p:ext uri="{BB962C8B-B14F-4D97-AF65-F5344CB8AC3E}">
        <p14:creationId xmlns:p14="http://schemas.microsoft.com/office/powerpoint/2010/main" val="132179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with numbers and symbols&#10;&#10;Description automatically generated">
            <a:extLst>
              <a:ext uri="{FF2B5EF4-FFF2-40B4-BE49-F238E27FC236}">
                <a16:creationId xmlns:a16="http://schemas.microsoft.com/office/drawing/2014/main" id="{FFEB6FB4-CA69-F452-523C-85688992569D}"/>
              </a:ext>
            </a:extLst>
          </p:cNvPr>
          <p:cNvPicPr>
            <a:picLocks noGrp="1" noChangeAspect="1"/>
          </p:cNvPicPr>
          <p:nvPr>
            <p:ph idx="1"/>
          </p:nvPr>
        </p:nvPicPr>
        <p:blipFill>
          <a:blip r:embed="rId2"/>
          <a:stretch>
            <a:fillRect/>
          </a:stretch>
        </p:blipFill>
        <p:spPr>
          <a:xfrm>
            <a:off x="432619" y="1950099"/>
            <a:ext cx="11257936" cy="4036633"/>
          </a:xfrm>
          <a:noFill/>
        </p:spPr>
      </p:pic>
      <p:sp>
        <p:nvSpPr>
          <p:cNvPr id="3" name="Title 2">
            <a:extLst>
              <a:ext uri="{FF2B5EF4-FFF2-40B4-BE49-F238E27FC236}">
                <a16:creationId xmlns:a16="http://schemas.microsoft.com/office/drawing/2014/main" id="{614B6739-0946-3E13-2FC6-131F030C0E28}"/>
              </a:ext>
            </a:extLst>
          </p:cNvPr>
          <p:cNvSpPr>
            <a:spLocks noGrp="1"/>
          </p:cNvSpPr>
          <p:nvPr>
            <p:ph type="title"/>
          </p:nvPr>
        </p:nvSpPr>
        <p:spPr>
          <a:xfrm>
            <a:off x="1045029" y="681039"/>
            <a:ext cx="10067728" cy="1269060"/>
          </a:xfrm>
        </p:spPr>
        <p:txBody>
          <a:bodyPr anchor="b">
            <a:normAutofit/>
          </a:bodyPr>
          <a:lstStyle/>
          <a:p>
            <a:pPr algn="ctr"/>
            <a:r>
              <a:rPr lang="en-US" dirty="0"/>
              <a:t>RMS Vs. </a:t>
            </a:r>
            <a:r>
              <a:rPr lang="en-US" dirty="0">
                <a:latin typeface="Times New Roman" panose="02020603050405020304" pitchFamily="18" charset="0"/>
                <a:cs typeface="Times New Roman" panose="02020603050405020304" pitchFamily="18" charset="0"/>
              </a:rPr>
              <a:t>Decalibration</a:t>
            </a:r>
          </a:p>
        </p:txBody>
      </p:sp>
      <p:sp>
        <p:nvSpPr>
          <p:cNvPr id="4" name="Date Placeholder 3">
            <a:extLst>
              <a:ext uri="{FF2B5EF4-FFF2-40B4-BE49-F238E27FC236}">
                <a16:creationId xmlns:a16="http://schemas.microsoft.com/office/drawing/2014/main" id="{EF9F5E2F-7D47-FB6D-676D-AD9514F5E7AA}"/>
              </a:ext>
            </a:extLst>
          </p:cNvPr>
          <p:cNvSpPr>
            <a:spLocks noGrp="1"/>
          </p:cNvSpPr>
          <p:nvPr>
            <p:ph type="dt" sz="half" idx="10"/>
          </p:nvPr>
        </p:nvSpPr>
        <p:spPr>
          <a:xfrm>
            <a:off x="8220267" y="6356350"/>
            <a:ext cx="2892491" cy="365125"/>
          </a:xfrm>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Dec 8, 2024</a:t>
            </a:r>
          </a:p>
        </p:txBody>
      </p:sp>
      <p:sp>
        <p:nvSpPr>
          <p:cNvPr id="5" name="Footer Placeholder 4">
            <a:extLst>
              <a:ext uri="{FF2B5EF4-FFF2-40B4-BE49-F238E27FC236}">
                <a16:creationId xmlns:a16="http://schemas.microsoft.com/office/drawing/2014/main" id="{6CE7D33E-9395-B949-E19D-912E1B7B46BB}"/>
              </a:ext>
            </a:extLst>
          </p:cNvPr>
          <p:cNvSpPr>
            <a:spLocks noGrp="1"/>
          </p:cNvSpPr>
          <p:nvPr>
            <p:ph type="ftr" sz="quarter" idx="11"/>
          </p:nvPr>
        </p:nvSpPr>
        <p:spPr>
          <a:xfrm>
            <a:off x="167951" y="6356350"/>
            <a:ext cx="7985449" cy="365125"/>
          </a:xfrm>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Physics and Astronomy</a:t>
            </a:r>
          </a:p>
        </p:txBody>
      </p:sp>
    </p:spTree>
    <p:extLst>
      <p:ext uri="{BB962C8B-B14F-4D97-AF65-F5344CB8AC3E}">
        <p14:creationId xmlns:p14="http://schemas.microsoft.com/office/powerpoint/2010/main" val="75456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omputer screen shot of a machine&#10;&#10;Description automatically generated">
            <a:extLst>
              <a:ext uri="{FF2B5EF4-FFF2-40B4-BE49-F238E27FC236}">
                <a16:creationId xmlns:a16="http://schemas.microsoft.com/office/drawing/2014/main" id="{D6D9EABA-D6FF-821E-34CE-BEDA10076FA5}"/>
              </a:ext>
            </a:extLst>
          </p:cNvPr>
          <p:cNvPicPr>
            <a:picLocks noGrp="1" noChangeAspect="1"/>
          </p:cNvPicPr>
          <p:nvPr>
            <p:ph idx="1"/>
          </p:nvPr>
        </p:nvPicPr>
        <p:blipFill>
          <a:blip r:embed="rId2"/>
          <a:stretch>
            <a:fillRect/>
          </a:stretch>
        </p:blipFill>
        <p:spPr>
          <a:xfrm>
            <a:off x="1" y="1381761"/>
            <a:ext cx="6322141" cy="4604972"/>
          </a:xfrm>
          <a:noFill/>
        </p:spPr>
      </p:pic>
      <p:sp>
        <p:nvSpPr>
          <p:cNvPr id="3" name="Title 2">
            <a:extLst>
              <a:ext uri="{FF2B5EF4-FFF2-40B4-BE49-F238E27FC236}">
                <a16:creationId xmlns:a16="http://schemas.microsoft.com/office/drawing/2014/main" id="{A7B18878-A9A0-4B21-5580-322081DF3F4F}"/>
              </a:ext>
            </a:extLst>
          </p:cNvPr>
          <p:cNvSpPr>
            <a:spLocks noGrp="1"/>
          </p:cNvSpPr>
          <p:nvPr>
            <p:ph type="title"/>
          </p:nvPr>
        </p:nvSpPr>
        <p:spPr>
          <a:xfrm>
            <a:off x="1045029" y="136525"/>
            <a:ext cx="10067728" cy="1326515"/>
          </a:xfrm>
        </p:spPr>
        <p:txBody>
          <a:bodyPr anchor="b">
            <a:normAutofit/>
          </a:bodyPr>
          <a:lstStyle/>
          <a:p>
            <a:pPr algn="ctr"/>
            <a:r>
              <a:rPr lang="en-US" dirty="0">
                <a:latin typeface="Times New Roman" panose="02020603050405020304" pitchFamily="18" charset="0"/>
                <a:cs typeface="Times New Roman" panose="02020603050405020304" pitchFamily="18" charset="0"/>
              </a:rPr>
              <a:t>RHIC/SPHENIX Detector Overview</a:t>
            </a:r>
          </a:p>
        </p:txBody>
      </p:sp>
      <p:sp>
        <p:nvSpPr>
          <p:cNvPr id="4" name="Date Placeholder 3">
            <a:extLst>
              <a:ext uri="{FF2B5EF4-FFF2-40B4-BE49-F238E27FC236}">
                <a16:creationId xmlns:a16="http://schemas.microsoft.com/office/drawing/2014/main" id="{D3F9256F-CF94-2E26-464B-096384E52297}"/>
              </a:ext>
            </a:extLst>
          </p:cNvPr>
          <p:cNvSpPr>
            <a:spLocks noGrp="1"/>
          </p:cNvSpPr>
          <p:nvPr>
            <p:ph type="dt" sz="half" idx="10"/>
          </p:nvPr>
        </p:nvSpPr>
        <p:spPr>
          <a:xfrm>
            <a:off x="8220267" y="6356350"/>
            <a:ext cx="2892491" cy="365125"/>
          </a:xfrm>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Dec 8, 2024</a:t>
            </a:r>
          </a:p>
        </p:txBody>
      </p:sp>
      <p:sp>
        <p:nvSpPr>
          <p:cNvPr id="5" name="Footer Placeholder 4">
            <a:extLst>
              <a:ext uri="{FF2B5EF4-FFF2-40B4-BE49-F238E27FC236}">
                <a16:creationId xmlns:a16="http://schemas.microsoft.com/office/drawing/2014/main" id="{3240001C-A4E6-C397-B863-F92BC6FD8A2D}"/>
              </a:ext>
            </a:extLst>
          </p:cNvPr>
          <p:cNvSpPr>
            <a:spLocks noGrp="1"/>
          </p:cNvSpPr>
          <p:nvPr>
            <p:ph type="ftr" sz="quarter" idx="11"/>
          </p:nvPr>
        </p:nvSpPr>
        <p:spPr>
          <a:xfrm>
            <a:off x="167951" y="6356350"/>
            <a:ext cx="7985449" cy="365125"/>
          </a:xfrm>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Physics and Astronomy</a:t>
            </a:r>
          </a:p>
        </p:txBody>
      </p:sp>
      <p:pic>
        <p:nvPicPr>
          <p:cNvPr id="6" name="Picture 5" descr="Aerial view of a circular area&#10;&#10;Description automatically generated with medium confidence">
            <a:extLst>
              <a:ext uri="{FF2B5EF4-FFF2-40B4-BE49-F238E27FC236}">
                <a16:creationId xmlns:a16="http://schemas.microsoft.com/office/drawing/2014/main" id="{881277C2-7A5C-5892-03E3-8D95DFF332C6}"/>
              </a:ext>
            </a:extLst>
          </p:cNvPr>
          <p:cNvPicPr>
            <a:picLocks noChangeAspect="1"/>
          </p:cNvPicPr>
          <p:nvPr/>
        </p:nvPicPr>
        <p:blipFill>
          <a:blip r:embed="rId3"/>
          <a:stretch>
            <a:fillRect/>
          </a:stretch>
        </p:blipFill>
        <p:spPr>
          <a:xfrm>
            <a:off x="6322142" y="1381761"/>
            <a:ext cx="5692633" cy="4604972"/>
          </a:xfrm>
          <a:prstGeom prst="rect">
            <a:avLst/>
          </a:prstGeom>
        </p:spPr>
      </p:pic>
    </p:spTree>
    <p:extLst>
      <p:ext uri="{BB962C8B-B14F-4D97-AF65-F5344CB8AC3E}">
        <p14:creationId xmlns:p14="http://schemas.microsoft.com/office/powerpoint/2010/main" val="162079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B22578-9DA0-467C-9D9F-47D2ADED48C6}"/>
              </a:ext>
            </a:extLst>
          </p:cNvPr>
          <p:cNvSpPr>
            <a:spLocks noGrp="1"/>
          </p:cNvSpPr>
          <p:nvPr>
            <p:ph sz="half" idx="1"/>
          </p:nvPr>
        </p:nvSpPr>
        <p:spPr>
          <a:xfrm>
            <a:off x="1045028" y="2103929"/>
            <a:ext cx="4974771" cy="3874177"/>
          </a:xfrm>
        </p:spPr>
        <p:txBody>
          <a:bodyPr>
            <a:normAutofit fontScale="92500"/>
          </a:bodyPr>
          <a:lstStyle/>
          <a:p>
            <a:pPr>
              <a:buFontTx/>
              <a:buChar char="-"/>
            </a:pPr>
            <a:r>
              <a:rPr lang="en-US" sz="2000" dirty="0"/>
              <a:t>EMCAL measures photons and electrons.</a:t>
            </a:r>
          </a:p>
          <a:p>
            <a:pPr>
              <a:buFontTx/>
              <a:buChar char="-"/>
            </a:pPr>
            <a:r>
              <a:rPr lang="en-US" sz="2000" dirty="0"/>
              <a:t>HCAL measures neutral hadrons.</a:t>
            </a:r>
          </a:p>
          <a:p>
            <a:pPr>
              <a:buFontTx/>
              <a:buChar char="-"/>
            </a:pPr>
            <a:r>
              <a:rPr lang="en-US" sz="2000" dirty="0"/>
              <a:t>Were mostly concerned with momenta and energy measurements</a:t>
            </a:r>
          </a:p>
          <a:p>
            <a:pPr>
              <a:buFontTx/>
              <a:buChar char="-"/>
            </a:pPr>
            <a:r>
              <a:rPr lang="en-US" sz="2000" dirty="0"/>
              <a:t>Basic Building blocks of both calorimeters are sectors and blocks. (384 towers) 94 towers)</a:t>
            </a:r>
          </a:p>
          <a:p>
            <a:pPr>
              <a:buFontTx/>
              <a:buChar char="-"/>
            </a:pPr>
            <a:r>
              <a:rPr lang="en-US" sz="2000" dirty="0"/>
              <a:t>The towers are defined as tiles of aluminum, scintillation material, and steal absorber plates.</a:t>
            </a:r>
          </a:p>
          <a:p>
            <a:pPr>
              <a:buFontTx/>
              <a:buChar char="-"/>
            </a:pPr>
            <a:r>
              <a:rPr lang="en-US" sz="2000" dirty="0"/>
              <a:t>SiPm’s are used a light to voltage pulse ADC conversion of electronics.</a:t>
            </a:r>
          </a:p>
          <a:p>
            <a:pPr>
              <a:buFontTx/>
              <a:buChar char="-"/>
            </a:pPr>
            <a:endParaRPr lang="en-US" sz="2000" dirty="0"/>
          </a:p>
          <a:p>
            <a:pPr>
              <a:buFontTx/>
              <a:buChar char="-"/>
            </a:pPr>
            <a:endParaRPr lang="en-US" sz="2000" dirty="0"/>
          </a:p>
        </p:txBody>
      </p:sp>
      <p:pic>
        <p:nvPicPr>
          <p:cNvPr id="7" name="Picture 6" descr="A close-up of a device&#10;&#10;Description automatically generated">
            <a:extLst>
              <a:ext uri="{FF2B5EF4-FFF2-40B4-BE49-F238E27FC236}">
                <a16:creationId xmlns:a16="http://schemas.microsoft.com/office/drawing/2014/main" id="{ACC4783D-4D6E-4EF4-2C37-FB6CA7AA268A}"/>
              </a:ext>
            </a:extLst>
          </p:cNvPr>
          <p:cNvPicPr>
            <a:picLocks noChangeAspect="1"/>
          </p:cNvPicPr>
          <p:nvPr/>
        </p:nvPicPr>
        <p:blipFill>
          <a:blip r:embed="rId2"/>
          <a:stretch>
            <a:fillRect/>
          </a:stretch>
        </p:blipFill>
        <p:spPr>
          <a:xfrm>
            <a:off x="6172200" y="3170433"/>
            <a:ext cx="4974771" cy="1741169"/>
          </a:xfrm>
          <a:prstGeom prst="rect">
            <a:avLst/>
          </a:prstGeom>
          <a:noFill/>
        </p:spPr>
      </p:pic>
      <p:sp>
        <p:nvSpPr>
          <p:cNvPr id="4" name="Date Placeholder 3">
            <a:extLst>
              <a:ext uri="{FF2B5EF4-FFF2-40B4-BE49-F238E27FC236}">
                <a16:creationId xmlns:a16="http://schemas.microsoft.com/office/drawing/2014/main" id="{1FDDCE7A-B5BA-566D-E0EF-9FA3210DCC7B}"/>
              </a:ext>
            </a:extLst>
          </p:cNvPr>
          <p:cNvSpPr>
            <a:spLocks noGrp="1"/>
          </p:cNvSpPr>
          <p:nvPr>
            <p:ph type="dt" sz="half" idx="10"/>
          </p:nvPr>
        </p:nvSpPr>
        <p:spPr>
          <a:xfrm>
            <a:off x="8220267" y="6356350"/>
            <a:ext cx="2892491" cy="365125"/>
          </a:xfrm>
        </p:spPr>
        <p:txBody>
          <a:bodyPr anchor="ctr">
            <a:normAutofit fontScale="47500" lnSpcReduction="20000"/>
          </a:bodyPr>
          <a:lstStyle/>
          <a:p>
            <a:pPr>
              <a:lnSpc>
                <a:spcPct val="90000"/>
              </a:lnSpc>
              <a:spcAft>
                <a:spcPts val="600"/>
              </a:spcAft>
            </a:pPr>
            <a:r>
              <a:rPr lang="en-US" sz="3800" dirty="0">
                <a:latin typeface="Times New Roman" panose="02020603050405020304" pitchFamily="18" charset="0"/>
                <a:cs typeface="Times New Roman" panose="02020603050405020304" pitchFamily="18" charset="0"/>
              </a:rPr>
              <a:t>Dec 8, 2024</a:t>
            </a:r>
          </a:p>
          <a:p>
            <a:pPr>
              <a:lnSpc>
                <a:spcPct val="90000"/>
              </a:lnSpc>
              <a:spcAft>
                <a:spcPts val="600"/>
              </a:spcAft>
            </a:pPr>
            <a:endParaRPr lang="en-US" sz="400" dirty="0"/>
          </a:p>
        </p:txBody>
      </p:sp>
      <p:sp>
        <p:nvSpPr>
          <p:cNvPr id="5" name="Footer Placeholder 4">
            <a:extLst>
              <a:ext uri="{FF2B5EF4-FFF2-40B4-BE49-F238E27FC236}">
                <a16:creationId xmlns:a16="http://schemas.microsoft.com/office/drawing/2014/main" id="{44DB154C-A29D-E1AF-6319-9929F4784761}"/>
              </a:ext>
            </a:extLst>
          </p:cNvPr>
          <p:cNvSpPr>
            <a:spLocks noGrp="1"/>
          </p:cNvSpPr>
          <p:nvPr>
            <p:ph type="ftr" sz="quarter" idx="11"/>
          </p:nvPr>
        </p:nvSpPr>
        <p:spPr>
          <a:xfrm>
            <a:off x="167951" y="6356350"/>
            <a:ext cx="7985449" cy="365125"/>
          </a:xfrm>
        </p:spPr>
        <p:txBody>
          <a:bodyPr anchor="ctr">
            <a:normAutofit fontScale="92500" lnSpcReduction="20000"/>
          </a:bodyPr>
          <a:lstStyle/>
          <a:p>
            <a:pPr>
              <a:lnSpc>
                <a:spcPct val="90000"/>
              </a:lnSpc>
              <a:spcAft>
                <a:spcPts val="600"/>
              </a:spcAft>
            </a:pPr>
            <a:r>
              <a:rPr lang="en-US" sz="1800" dirty="0">
                <a:latin typeface="Times New Roman" panose="02020603050405020304" pitchFamily="18" charset="0"/>
                <a:cs typeface="Times New Roman" panose="02020603050405020304" pitchFamily="18" charset="0"/>
              </a:rPr>
              <a:t>Physics and Astronomy</a:t>
            </a:r>
          </a:p>
          <a:p>
            <a:pPr>
              <a:lnSpc>
                <a:spcPct val="90000"/>
              </a:lnSpc>
              <a:spcAft>
                <a:spcPts val="600"/>
              </a:spcAft>
            </a:pPr>
            <a:endParaRPr lang="en-US" sz="400" dirty="0"/>
          </a:p>
        </p:txBody>
      </p:sp>
      <p:sp>
        <p:nvSpPr>
          <p:cNvPr id="3" name="Title 2">
            <a:extLst>
              <a:ext uri="{FF2B5EF4-FFF2-40B4-BE49-F238E27FC236}">
                <a16:creationId xmlns:a16="http://schemas.microsoft.com/office/drawing/2014/main" id="{490E4A35-E174-1D40-8661-96F06F191D60}"/>
              </a:ext>
            </a:extLst>
          </p:cNvPr>
          <p:cNvSpPr>
            <a:spLocks noGrp="1"/>
          </p:cNvSpPr>
          <p:nvPr>
            <p:ph type="title"/>
          </p:nvPr>
        </p:nvSpPr>
        <p:spPr>
          <a:xfrm>
            <a:off x="1045029" y="681039"/>
            <a:ext cx="10067728" cy="1269060"/>
          </a:xfrm>
        </p:spPr>
        <p:txBody>
          <a:bodyPr anchor="b">
            <a:normAutofit/>
          </a:bodyPr>
          <a:lstStyle/>
          <a:p>
            <a:r>
              <a:rPr lang="en-US" dirty="0"/>
              <a:t>SPHENIX EM and Hadronic Calorimeters</a:t>
            </a:r>
          </a:p>
        </p:txBody>
      </p:sp>
    </p:spTree>
    <p:extLst>
      <p:ext uri="{BB962C8B-B14F-4D97-AF65-F5344CB8AC3E}">
        <p14:creationId xmlns:p14="http://schemas.microsoft.com/office/powerpoint/2010/main" val="293048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all center&#10;&#10;Description automatically generated">
            <a:extLst>
              <a:ext uri="{FF2B5EF4-FFF2-40B4-BE49-F238E27FC236}">
                <a16:creationId xmlns:a16="http://schemas.microsoft.com/office/drawing/2014/main" id="{21A0E70E-AA04-C87F-58E8-75FE7DC0ACBC}"/>
              </a:ext>
            </a:extLst>
          </p:cNvPr>
          <p:cNvPicPr>
            <a:picLocks noChangeAspect="1"/>
          </p:cNvPicPr>
          <p:nvPr/>
        </p:nvPicPr>
        <p:blipFill>
          <a:blip r:embed="rId2"/>
          <a:stretch>
            <a:fillRect/>
          </a:stretch>
        </p:blipFill>
        <p:spPr>
          <a:xfrm>
            <a:off x="167952" y="1868129"/>
            <a:ext cx="5851848" cy="4041058"/>
          </a:xfrm>
          <a:prstGeom prst="rect">
            <a:avLst/>
          </a:prstGeom>
          <a:noFill/>
        </p:spPr>
      </p:pic>
      <p:sp>
        <p:nvSpPr>
          <p:cNvPr id="2" name="Content Placeholder 1">
            <a:extLst>
              <a:ext uri="{FF2B5EF4-FFF2-40B4-BE49-F238E27FC236}">
                <a16:creationId xmlns:a16="http://schemas.microsoft.com/office/drawing/2014/main" id="{43419543-AE47-EC31-6D7A-E5F2C3E27EB9}"/>
              </a:ext>
            </a:extLst>
          </p:cNvPr>
          <p:cNvSpPr>
            <a:spLocks noGrp="1"/>
          </p:cNvSpPr>
          <p:nvPr>
            <p:ph sz="half" idx="2"/>
          </p:nvPr>
        </p:nvSpPr>
        <p:spPr>
          <a:xfrm>
            <a:off x="6172200" y="2103929"/>
            <a:ext cx="4974771" cy="3874177"/>
          </a:xfrm>
        </p:spPr>
        <p:txBody>
          <a:bodyPr>
            <a:normAutofit lnSpcReduction="10000"/>
          </a:bodyPr>
          <a:lstStyle/>
          <a:p>
            <a:pPr>
              <a:buFontTx/>
              <a:buChar char="-"/>
            </a:pPr>
            <a:r>
              <a:rPr lang="en-US" sz="1800" dirty="0">
                <a:latin typeface="Times New Roman" panose="02020603050405020304" pitchFamily="18" charset="0"/>
                <a:cs typeface="Times New Roman" panose="02020603050405020304" pitchFamily="18" charset="0"/>
              </a:rPr>
              <a:t>The problem of calibration arises from the need to account for temperature and radiation dependencies of the equipment. Energy distributions of towers can vary over time and have strict position dependence. </a:t>
            </a:r>
          </a:p>
          <a:p>
            <a:pPr>
              <a:buFontTx/>
              <a:buChar char="-"/>
            </a:pPr>
            <a:r>
              <a:rPr lang="en-US" sz="1800" dirty="0">
                <a:latin typeface="Times New Roman" panose="02020603050405020304" pitchFamily="18" charset="0"/>
                <a:cs typeface="Times New Roman" panose="02020603050405020304" pitchFamily="18" charset="0"/>
              </a:rPr>
              <a:t>Calibration Procedures of SPHENIX begin with multiple sequential steps of absolute calibration to get correct energy measurements and distributions. </a:t>
            </a:r>
          </a:p>
          <a:p>
            <a:pPr>
              <a:buFontTx/>
              <a:buChar char="-"/>
            </a:pPr>
            <a:r>
              <a:rPr lang="en-US" sz="1800" dirty="0">
                <a:latin typeface="Times New Roman" panose="02020603050405020304" pitchFamily="18" charset="0"/>
                <a:cs typeface="Times New Roman" panose="02020603050405020304" pitchFamily="18" charset="0"/>
              </a:rPr>
              <a:t>Governing Equation:  E_abs =  N_ADC * Cal_abs. </a:t>
            </a:r>
          </a:p>
          <a:p>
            <a:r>
              <a:rPr lang="en-US" sz="1800" dirty="0">
                <a:latin typeface="Times New Roman" panose="02020603050405020304" pitchFamily="18" charset="0"/>
                <a:cs typeface="Times New Roman" panose="02020603050405020304" pitchFamily="18" charset="0"/>
              </a:rPr>
              <a:t>N_ADC -&gt; Number of ADC pulses counted</a:t>
            </a:r>
          </a:p>
          <a:p>
            <a:r>
              <a:rPr lang="en-US" sz="1800" dirty="0">
                <a:latin typeface="Times New Roman" panose="02020603050405020304" pitchFamily="18" charset="0"/>
                <a:cs typeface="Times New Roman" panose="02020603050405020304" pitchFamily="18" charset="0"/>
              </a:rPr>
              <a:t> E_abs -&gt; Absolute Energy </a:t>
            </a:r>
          </a:p>
          <a:p>
            <a:r>
              <a:rPr lang="en-US" sz="1800" dirty="0">
                <a:latin typeface="Times New Roman" panose="02020603050405020304" pitchFamily="18" charset="0"/>
                <a:cs typeface="Times New Roman" panose="02020603050405020304" pitchFamily="18" charset="0"/>
              </a:rPr>
              <a:t>Cal_abs -&gt; Calibration factor </a:t>
            </a:r>
          </a:p>
          <a:p>
            <a:endParaRPr lang="en-US" sz="1500" dirty="0"/>
          </a:p>
          <a:p>
            <a:pPr marL="0" indent="0">
              <a:buNone/>
            </a:pPr>
            <a:endParaRPr lang="en-US" sz="1500" dirty="0"/>
          </a:p>
        </p:txBody>
      </p:sp>
      <p:sp>
        <p:nvSpPr>
          <p:cNvPr id="4" name="Date Placeholder 3">
            <a:extLst>
              <a:ext uri="{FF2B5EF4-FFF2-40B4-BE49-F238E27FC236}">
                <a16:creationId xmlns:a16="http://schemas.microsoft.com/office/drawing/2014/main" id="{7AAC3068-35EC-5491-EDE4-DD1FD88C31D8}"/>
              </a:ext>
            </a:extLst>
          </p:cNvPr>
          <p:cNvSpPr>
            <a:spLocks noGrp="1"/>
          </p:cNvSpPr>
          <p:nvPr>
            <p:ph type="dt" sz="half" idx="10"/>
          </p:nvPr>
        </p:nvSpPr>
        <p:spPr>
          <a:xfrm>
            <a:off x="8220267" y="6356350"/>
            <a:ext cx="2892491" cy="365125"/>
          </a:xfrm>
        </p:spPr>
        <p:txBody>
          <a:bodyPr anchor="ctr">
            <a:normAutofit/>
          </a:bodyPr>
          <a:lstStyle/>
          <a:p>
            <a:pPr>
              <a:spcAft>
                <a:spcPts val="600"/>
              </a:spcAft>
            </a:pPr>
            <a:r>
              <a:rPr lang="en-US"/>
              <a:t>Dec 8, 2024</a:t>
            </a:r>
          </a:p>
        </p:txBody>
      </p:sp>
      <p:sp>
        <p:nvSpPr>
          <p:cNvPr id="5" name="Footer Placeholder 4">
            <a:extLst>
              <a:ext uri="{FF2B5EF4-FFF2-40B4-BE49-F238E27FC236}">
                <a16:creationId xmlns:a16="http://schemas.microsoft.com/office/drawing/2014/main" id="{34569931-C527-3C51-EAB0-27665D051BFE}"/>
              </a:ext>
            </a:extLst>
          </p:cNvPr>
          <p:cNvSpPr>
            <a:spLocks noGrp="1"/>
          </p:cNvSpPr>
          <p:nvPr>
            <p:ph type="ftr" sz="quarter" idx="11"/>
          </p:nvPr>
        </p:nvSpPr>
        <p:spPr>
          <a:xfrm>
            <a:off x="167951" y="6356350"/>
            <a:ext cx="7985449" cy="365125"/>
          </a:xfrm>
        </p:spPr>
        <p:txBody>
          <a:bodyPr anchor="ctr">
            <a:normAutofit/>
          </a:bodyPr>
          <a:lstStyle/>
          <a:p>
            <a:pPr>
              <a:spcAft>
                <a:spcPts val="600"/>
              </a:spcAft>
            </a:pPr>
            <a:r>
              <a:rPr lang="en-US"/>
              <a:t>Physics and Astronomy</a:t>
            </a:r>
          </a:p>
        </p:txBody>
      </p:sp>
      <p:sp>
        <p:nvSpPr>
          <p:cNvPr id="3" name="Title 2">
            <a:extLst>
              <a:ext uri="{FF2B5EF4-FFF2-40B4-BE49-F238E27FC236}">
                <a16:creationId xmlns:a16="http://schemas.microsoft.com/office/drawing/2014/main" id="{1B4F85DC-5A0C-D122-B361-FC90AE256FB3}"/>
              </a:ext>
            </a:extLst>
          </p:cNvPr>
          <p:cNvSpPr>
            <a:spLocks noGrp="1"/>
          </p:cNvSpPr>
          <p:nvPr>
            <p:ph type="title"/>
          </p:nvPr>
        </p:nvSpPr>
        <p:spPr>
          <a:xfrm>
            <a:off x="1045029" y="681039"/>
            <a:ext cx="10067728" cy="1269060"/>
          </a:xfrm>
        </p:spPr>
        <p:txBody>
          <a:bodyPr anchor="b">
            <a:normAutofit/>
          </a:bodyPr>
          <a:lstStyle/>
          <a:p>
            <a:r>
              <a:rPr lang="en-US" dirty="0"/>
              <a:t>SPHENIX Calibration Procedures</a:t>
            </a:r>
          </a:p>
        </p:txBody>
      </p:sp>
    </p:spTree>
    <p:extLst>
      <p:ext uri="{BB962C8B-B14F-4D97-AF65-F5344CB8AC3E}">
        <p14:creationId xmlns:p14="http://schemas.microsoft.com/office/powerpoint/2010/main" val="147583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FAA770-30D0-D410-AC4A-003B93B9831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The Towerslope method is one step within the calibration procedures. The main goals of tower slope are to get relative calibration factors called p1’s (define later). </a:t>
            </a:r>
          </a:p>
          <a:p>
            <a:r>
              <a:rPr lang="en-US" dirty="0">
                <a:latin typeface="Times New Roman" panose="02020603050405020304" pitchFamily="18" charset="0"/>
                <a:cs typeface="Times New Roman" panose="02020603050405020304" pitchFamily="18" charset="0"/>
              </a:rPr>
              <a:t>The other goal is uniformize the towers either within two reference points in time or phi dependencies.   </a:t>
            </a:r>
          </a:p>
          <a:p>
            <a:r>
              <a:rPr lang="en-US" dirty="0">
                <a:latin typeface="Times New Roman" panose="02020603050405020304" pitchFamily="18" charset="0"/>
                <a:cs typeface="Times New Roman" panose="02020603050405020304" pitchFamily="18" charset="0"/>
              </a:rPr>
              <a:t>What tower slop does is to have two energy distributions of the same two within different reference points. The tower that needs to be adjusted is fitted by the good tower and has p1 calibration factor recovered. </a:t>
            </a:r>
          </a:p>
          <a:p>
            <a:r>
              <a:rPr lang="en-US" dirty="0">
                <a:latin typeface="Times New Roman" panose="02020603050405020304" pitchFamily="18" charset="0"/>
                <a:cs typeface="Times New Roman" panose="02020603050405020304" pitchFamily="18" charset="0"/>
              </a:rPr>
              <a:t>Governing Relation:  E_uniform = C_rel * N_ADC_tower. </a:t>
            </a:r>
          </a:p>
        </p:txBody>
      </p:sp>
      <p:sp>
        <p:nvSpPr>
          <p:cNvPr id="3" name="Title 2">
            <a:extLst>
              <a:ext uri="{FF2B5EF4-FFF2-40B4-BE49-F238E27FC236}">
                <a16:creationId xmlns:a16="http://schemas.microsoft.com/office/drawing/2014/main" id="{D425A449-37E9-7DED-4FFB-03F8096C925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Towerslope Method</a:t>
            </a:r>
          </a:p>
        </p:txBody>
      </p:sp>
      <p:sp>
        <p:nvSpPr>
          <p:cNvPr id="4" name="Date Placeholder 3">
            <a:extLst>
              <a:ext uri="{FF2B5EF4-FFF2-40B4-BE49-F238E27FC236}">
                <a16:creationId xmlns:a16="http://schemas.microsoft.com/office/drawing/2014/main" id="{697BF2DE-AF04-4092-E1A3-39593B07AF1D}"/>
              </a:ext>
            </a:extLst>
          </p:cNvPr>
          <p:cNvSpPr>
            <a:spLocks noGrp="1"/>
          </p:cNvSpPr>
          <p:nvPr>
            <p:ph type="dt" sz="half" idx="10"/>
          </p:nvPr>
        </p:nvSpPr>
        <p:spPr/>
        <p:txBody>
          <a:bodyPr/>
          <a:lstStyle/>
          <a:p>
            <a:r>
              <a:rPr lang="en-US" dirty="0"/>
              <a:t>Dec 8, 2024</a:t>
            </a:r>
          </a:p>
        </p:txBody>
      </p:sp>
      <p:sp>
        <p:nvSpPr>
          <p:cNvPr id="5" name="Footer Placeholder 4">
            <a:extLst>
              <a:ext uri="{FF2B5EF4-FFF2-40B4-BE49-F238E27FC236}">
                <a16:creationId xmlns:a16="http://schemas.microsoft.com/office/drawing/2014/main" id="{ECD7EC9D-DB41-4B3D-7A41-DE529AC93CAA}"/>
              </a:ext>
            </a:extLst>
          </p:cNvPr>
          <p:cNvSpPr>
            <a:spLocks noGrp="1"/>
          </p:cNvSpPr>
          <p:nvPr>
            <p:ph type="ftr" sz="quarter" idx="11"/>
          </p:nvPr>
        </p:nvSpPr>
        <p:spPr/>
        <p:txBody>
          <a:bodyPr/>
          <a:lstStyle/>
          <a:p>
            <a:r>
              <a:rPr lang="en-US" sz="1800" dirty="0">
                <a:latin typeface="Times New Roman" panose="02020603050405020304" pitchFamily="18" charset="0"/>
                <a:cs typeface="Times New Roman" panose="02020603050405020304" pitchFamily="18" charset="0"/>
              </a:rPr>
              <a:t>Physics and Astronomy </a:t>
            </a:r>
          </a:p>
        </p:txBody>
      </p:sp>
    </p:spTree>
    <p:extLst>
      <p:ext uri="{BB962C8B-B14F-4D97-AF65-F5344CB8AC3E}">
        <p14:creationId xmlns:p14="http://schemas.microsoft.com/office/powerpoint/2010/main" val="377168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2F6A34-D2BD-2850-87F7-4135AF83F1C7}"/>
              </a:ext>
            </a:extLst>
          </p:cNvPr>
          <p:cNvSpPr>
            <a:spLocks noGrp="1"/>
          </p:cNvSpPr>
          <p:nvPr>
            <p:ph sz="half" idx="1"/>
          </p:nvPr>
        </p:nvSpPr>
        <p:spPr>
          <a:xfrm>
            <a:off x="1045028" y="2103929"/>
            <a:ext cx="4974771" cy="3874177"/>
          </a:xfrm>
        </p:spPr>
        <p:txBody>
          <a:bodyPr>
            <a:normAutofit/>
          </a:bodyPr>
          <a:lstStyle/>
          <a:p>
            <a:r>
              <a:rPr lang="en-US" sz="1400"/>
              <a:t>A simple MC simulation is used to demonstrate the effectiveness of towerslope. To test it a reference histogram is loaded and then based on assumed QCD physics of collisions then, sampling is defined for the distributions. </a:t>
            </a:r>
          </a:p>
          <a:p>
            <a:r>
              <a:rPr lang="en-US" sz="1400"/>
              <a:t>A reference histogram (red histogram) of the energy distribution is loaded up with sampling and it is defined as user defines function for fitting of the tower distribution for later. </a:t>
            </a:r>
          </a:p>
          <a:p>
            <a:r>
              <a:rPr lang="en-US" sz="1400"/>
              <a:t>The key part of the demonstration is that a shift value is multiplied to the sampling of the tower distribution that needs to be adjusted to simulate the effect of tower distribution differences. </a:t>
            </a:r>
          </a:p>
          <a:p>
            <a:r>
              <a:rPr lang="en-US" sz="1400"/>
              <a:t>For the tower that needs to be adjusted (blue histogram) we then fit the reference TF1 within an energy range and get fit parameters back. One of these fit parameters p1 is called the calibration factor. </a:t>
            </a:r>
          </a:p>
        </p:txBody>
      </p:sp>
      <p:pic>
        <p:nvPicPr>
          <p:cNvPr id="7" name="Picture 6" descr="A graph of a number of numbers&#10;&#10;Description automatically generated">
            <a:extLst>
              <a:ext uri="{FF2B5EF4-FFF2-40B4-BE49-F238E27FC236}">
                <a16:creationId xmlns:a16="http://schemas.microsoft.com/office/drawing/2014/main" id="{D2D57961-12AA-36F4-61C1-F497E9B82911}"/>
              </a:ext>
            </a:extLst>
          </p:cNvPr>
          <p:cNvPicPr>
            <a:picLocks noChangeAspect="1"/>
          </p:cNvPicPr>
          <p:nvPr/>
        </p:nvPicPr>
        <p:blipFill>
          <a:blip r:embed="rId2"/>
          <a:srcRect r="12432"/>
          <a:stretch/>
        </p:blipFill>
        <p:spPr>
          <a:xfrm>
            <a:off x="6172200" y="2103929"/>
            <a:ext cx="5479026" cy="3874177"/>
          </a:xfrm>
          <a:prstGeom prst="rect">
            <a:avLst/>
          </a:prstGeom>
          <a:noFill/>
        </p:spPr>
      </p:pic>
      <p:sp>
        <p:nvSpPr>
          <p:cNvPr id="4" name="Date Placeholder 3">
            <a:extLst>
              <a:ext uri="{FF2B5EF4-FFF2-40B4-BE49-F238E27FC236}">
                <a16:creationId xmlns:a16="http://schemas.microsoft.com/office/drawing/2014/main" id="{C9FBBAAF-614C-395A-EF89-A52976D069AF}"/>
              </a:ext>
            </a:extLst>
          </p:cNvPr>
          <p:cNvSpPr>
            <a:spLocks noGrp="1"/>
          </p:cNvSpPr>
          <p:nvPr>
            <p:ph type="dt" sz="half" idx="10"/>
          </p:nvPr>
        </p:nvSpPr>
        <p:spPr>
          <a:xfrm>
            <a:off x="8220267" y="6356350"/>
            <a:ext cx="2892491" cy="365125"/>
          </a:xfrm>
        </p:spPr>
        <p:txBody>
          <a:bodyPr anchor="ctr">
            <a:normAutofit/>
          </a:bodyPr>
          <a:lstStyle/>
          <a:p>
            <a:pPr>
              <a:spcAft>
                <a:spcPts val="600"/>
              </a:spcAft>
            </a:pPr>
            <a:r>
              <a:rPr lang="en-US" dirty="0"/>
              <a:t>Dec 8, 2024</a:t>
            </a:r>
          </a:p>
        </p:txBody>
      </p:sp>
      <p:sp>
        <p:nvSpPr>
          <p:cNvPr id="5" name="Footer Placeholder 4">
            <a:extLst>
              <a:ext uri="{FF2B5EF4-FFF2-40B4-BE49-F238E27FC236}">
                <a16:creationId xmlns:a16="http://schemas.microsoft.com/office/drawing/2014/main" id="{313F256A-6FB1-2CB9-18C0-FAF174627F93}"/>
              </a:ext>
            </a:extLst>
          </p:cNvPr>
          <p:cNvSpPr>
            <a:spLocks noGrp="1"/>
          </p:cNvSpPr>
          <p:nvPr>
            <p:ph type="ftr" sz="quarter" idx="11"/>
          </p:nvPr>
        </p:nvSpPr>
        <p:spPr>
          <a:xfrm>
            <a:off x="167951" y="6356350"/>
            <a:ext cx="7985449" cy="365125"/>
          </a:xfrm>
        </p:spPr>
        <p:txBody>
          <a:bodyPr anchor="ctr">
            <a:normAutofit/>
          </a:bodyPr>
          <a:lstStyle/>
          <a:p>
            <a:pPr>
              <a:spcAft>
                <a:spcPts val="600"/>
              </a:spcAft>
            </a:pPr>
            <a:r>
              <a:rPr lang="en-US"/>
              <a:t>Physics and Astronomy</a:t>
            </a:r>
          </a:p>
        </p:txBody>
      </p:sp>
      <p:sp>
        <p:nvSpPr>
          <p:cNvPr id="3" name="Title 2">
            <a:extLst>
              <a:ext uri="{FF2B5EF4-FFF2-40B4-BE49-F238E27FC236}">
                <a16:creationId xmlns:a16="http://schemas.microsoft.com/office/drawing/2014/main" id="{F474D1D9-566E-D1F3-2FDC-08A4B7C545BF}"/>
              </a:ext>
            </a:extLst>
          </p:cNvPr>
          <p:cNvSpPr>
            <a:spLocks noGrp="1"/>
          </p:cNvSpPr>
          <p:nvPr>
            <p:ph type="title"/>
          </p:nvPr>
        </p:nvSpPr>
        <p:spPr>
          <a:xfrm>
            <a:off x="1045029" y="681039"/>
            <a:ext cx="10067728" cy="1269060"/>
          </a:xfrm>
        </p:spPr>
        <p:txBody>
          <a:bodyPr anchor="b">
            <a:normAutofit/>
          </a:bodyPr>
          <a:lstStyle/>
          <a:p>
            <a:r>
              <a:rPr lang="en-US" dirty="0"/>
              <a:t>Towerslope Demonstration</a:t>
            </a:r>
          </a:p>
        </p:txBody>
      </p:sp>
      <p:sp>
        <p:nvSpPr>
          <p:cNvPr id="8" name="TextBox 7">
            <a:extLst>
              <a:ext uri="{FF2B5EF4-FFF2-40B4-BE49-F238E27FC236}">
                <a16:creationId xmlns:a16="http://schemas.microsoft.com/office/drawing/2014/main" id="{6CD32B3A-AA01-28EB-7E96-2D4AD51AEDC4}"/>
              </a:ext>
            </a:extLst>
          </p:cNvPr>
          <p:cNvSpPr txBox="1"/>
          <p:nvPr/>
        </p:nvSpPr>
        <p:spPr>
          <a:xfrm>
            <a:off x="7551174" y="5555226"/>
            <a:ext cx="4247536" cy="369332"/>
          </a:xfrm>
          <a:prstGeom prst="rect">
            <a:avLst/>
          </a:prstGeom>
          <a:noFill/>
        </p:spPr>
        <p:txBody>
          <a:bodyPr wrap="square" rtlCol="0">
            <a:spAutoFit/>
          </a:bodyPr>
          <a:lstStyle/>
          <a:p>
            <a:r>
              <a:rPr lang="en-US" dirty="0"/>
              <a:t>                                 Energy (Gev)</a:t>
            </a:r>
          </a:p>
        </p:txBody>
      </p:sp>
      <p:sp>
        <p:nvSpPr>
          <p:cNvPr id="9" name="TextBox 8">
            <a:extLst>
              <a:ext uri="{FF2B5EF4-FFF2-40B4-BE49-F238E27FC236}">
                <a16:creationId xmlns:a16="http://schemas.microsoft.com/office/drawing/2014/main" id="{69D52B26-BD58-4FE3-ADC2-8E2DB452A1B7}"/>
              </a:ext>
            </a:extLst>
          </p:cNvPr>
          <p:cNvSpPr txBox="1"/>
          <p:nvPr/>
        </p:nvSpPr>
        <p:spPr>
          <a:xfrm>
            <a:off x="6172201" y="2428568"/>
            <a:ext cx="228600" cy="1754326"/>
          </a:xfrm>
          <a:prstGeom prst="rect">
            <a:avLst/>
          </a:prstGeom>
          <a:noFill/>
        </p:spPr>
        <p:txBody>
          <a:bodyPr wrap="square" rtlCol="0">
            <a:spAutoFit/>
          </a:bodyPr>
          <a:lstStyle/>
          <a:p>
            <a:r>
              <a:rPr lang="en-US" dirty="0"/>
              <a:t>Counts</a:t>
            </a:r>
          </a:p>
        </p:txBody>
      </p:sp>
    </p:spTree>
    <p:extLst>
      <p:ext uri="{BB962C8B-B14F-4D97-AF65-F5344CB8AC3E}">
        <p14:creationId xmlns:p14="http://schemas.microsoft.com/office/powerpoint/2010/main" val="264768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of a bar graph&#10;&#10;Description automatically generated">
            <a:extLst>
              <a:ext uri="{FF2B5EF4-FFF2-40B4-BE49-F238E27FC236}">
                <a16:creationId xmlns:a16="http://schemas.microsoft.com/office/drawing/2014/main" id="{09AB37AA-80CD-85C2-8A74-B7215EAF4094}"/>
              </a:ext>
            </a:extLst>
          </p:cNvPr>
          <p:cNvPicPr>
            <a:picLocks noGrp="1" noChangeAspect="1"/>
          </p:cNvPicPr>
          <p:nvPr>
            <p:ph idx="1"/>
          </p:nvPr>
        </p:nvPicPr>
        <p:blipFill>
          <a:blip r:embed="rId2"/>
          <a:stretch>
            <a:fillRect/>
          </a:stretch>
        </p:blipFill>
        <p:spPr>
          <a:xfrm>
            <a:off x="3886489" y="104570"/>
            <a:ext cx="8197919" cy="4611329"/>
          </a:xfrm>
          <a:noFill/>
        </p:spPr>
      </p:pic>
      <p:sp>
        <p:nvSpPr>
          <p:cNvPr id="2" name="Date Placeholder 1" hidden="1">
            <a:extLst>
              <a:ext uri="{FF2B5EF4-FFF2-40B4-BE49-F238E27FC236}">
                <a16:creationId xmlns:a16="http://schemas.microsoft.com/office/drawing/2014/main" id="{A570925D-4497-AF66-CC09-6B41DB9D82F1}"/>
              </a:ext>
            </a:extLst>
          </p:cNvPr>
          <p:cNvSpPr>
            <a:spLocks noGrp="1"/>
          </p:cNvSpPr>
          <p:nvPr>
            <p:ph type="dt" sz="half" idx="10"/>
          </p:nvPr>
        </p:nvSpPr>
        <p:spPr/>
        <p:txBody>
          <a:bodyPr/>
          <a:lstStyle/>
          <a:p>
            <a:pPr>
              <a:spcAft>
                <a:spcPts val="600"/>
              </a:spcAft>
            </a:pPr>
            <a:r>
              <a:rPr lang="en-US"/>
              <a:t>Month 31, 2021</a:t>
            </a:r>
          </a:p>
        </p:txBody>
      </p:sp>
      <p:sp>
        <p:nvSpPr>
          <p:cNvPr id="3" name="Footer Placeholder 2">
            <a:extLst>
              <a:ext uri="{FF2B5EF4-FFF2-40B4-BE49-F238E27FC236}">
                <a16:creationId xmlns:a16="http://schemas.microsoft.com/office/drawing/2014/main" id="{88543C1B-FD1E-3062-3B71-29AB83E1C082}"/>
              </a:ext>
            </a:extLst>
          </p:cNvPr>
          <p:cNvSpPr>
            <a:spLocks noGrp="1"/>
          </p:cNvSpPr>
          <p:nvPr>
            <p:ph type="ftr" sz="quarter" idx="11"/>
          </p:nvPr>
        </p:nvSpPr>
        <p:spPr/>
        <p:txBody>
          <a:bodyPr/>
          <a:lstStyle/>
          <a:p>
            <a:pPr>
              <a:spcAft>
                <a:spcPts val="600"/>
              </a:spcAft>
            </a:pPr>
            <a:r>
              <a:rPr lang="en-US" sz="1800" dirty="0">
                <a:latin typeface="Times New Roman" panose="02020603050405020304" pitchFamily="18" charset="0"/>
                <a:cs typeface="Times New Roman" panose="02020603050405020304" pitchFamily="18" charset="0"/>
              </a:rPr>
              <a:t>Physics and Astronomy</a:t>
            </a:r>
          </a:p>
        </p:txBody>
      </p:sp>
      <p:sp>
        <p:nvSpPr>
          <p:cNvPr id="7" name="TextBox 6">
            <a:extLst>
              <a:ext uri="{FF2B5EF4-FFF2-40B4-BE49-F238E27FC236}">
                <a16:creationId xmlns:a16="http://schemas.microsoft.com/office/drawing/2014/main" id="{400C89D8-B547-4974-0E43-AF1786D7A654}"/>
              </a:ext>
            </a:extLst>
          </p:cNvPr>
          <p:cNvSpPr txBox="1"/>
          <p:nvPr/>
        </p:nvSpPr>
        <p:spPr>
          <a:xfrm>
            <a:off x="6194323" y="4414684"/>
            <a:ext cx="5358580" cy="369332"/>
          </a:xfrm>
          <a:prstGeom prst="rect">
            <a:avLst/>
          </a:prstGeom>
          <a:noFill/>
        </p:spPr>
        <p:txBody>
          <a:bodyPr wrap="square" rtlCol="0">
            <a:spAutoFit/>
          </a:bodyPr>
          <a:lstStyle/>
          <a:p>
            <a:r>
              <a:rPr lang="en-US" dirty="0"/>
              <a:t>                          Recovered Decal</a:t>
            </a:r>
          </a:p>
        </p:txBody>
      </p:sp>
      <p:sp>
        <p:nvSpPr>
          <p:cNvPr id="8" name="TextBox 7">
            <a:extLst>
              <a:ext uri="{FF2B5EF4-FFF2-40B4-BE49-F238E27FC236}">
                <a16:creationId xmlns:a16="http://schemas.microsoft.com/office/drawing/2014/main" id="{6482195B-7140-DBB0-909D-EFD4AD4FF96A}"/>
              </a:ext>
            </a:extLst>
          </p:cNvPr>
          <p:cNvSpPr txBox="1"/>
          <p:nvPr/>
        </p:nvSpPr>
        <p:spPr>
          <a:xfrm>
            <a:off x="570271" y="1061884"/>
            <a:ext cx="2930013" cy="2585323"/>
          </a:xfrm>
          <a:prstGeom prst="rect">
            <a:avLst/>
          </a:prstGeom>
          <a:noFill/>
        </p:spPr>
        <p:txBody>
          <a:bodyPr wrap="square" rtlCol="0">
            <a:spAutoFit/>
          </a:bodyPr>
          <a:lstStyle/>
          <a:p>
            <a:endParaRPr lang="en-US" dirty="0"/>
          </a:p>
          <a:p>
            <a:r>
              <a:rPr lang="en-US" dirty="0"/>
              <a:t>*</a:t>
            </a:r>
            <a:r>
              <a:rPr lang="en-US" dirty="0">
                <a:solidFill>
                  <a:schemeClr val="bg2"/>
                </a:solidFill>
                <a:latin typeface="Times New Roman" panose="02020603050405020304" pitchFamily="18" charset="0"/>
                <a:cs typeface="Times New Roman" panose="02020603050405020304" pitchFamily="18" charset="0"/>
              </a:rPr>
              <a:t>* The plot shows the results of 16 trials for which Input_decal = 0.75.</a:t>
            </a:r>
          </a:p>
          <a:p>
            <a:pPr marL="285750" indent="-285750">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Average is consistent with the input. </a:t>
            </a:r>
          </a:p>
          <a:p>
            <a:pPr marL="285750" indent="-285750">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The method here is used to calibration of EMCAL and HCAL. </a:t>
            </a:r>
          </a:p>
        </p:txBody>
      </p:sp>
    </p:spTree>
    <p:extLst>
      <p:ext uri="{BB962C8B-B14F-4D97-AF65-F5344CB8AC3E}">
        <p14:creationId xmlns:p14="http://schemas.microsoft.com/office/powerpoint/2010/main" val="410100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number of events&#10;&#10;Description automatically generated">
            <a:extLst>
              <a:ext uri="{FF2B5EF4-FFF2-40B4-BE49-F238E27FC236}">
                <a16:creationId xmlns:a16="http://schemas.microsoft.com/office/drawing/2014/main" id="{05EA0464-62C0-9FF1-C12B-C2EA8A1D860E}"/>
              </a:ext>
            </a:extLst>
          </p:cNvPr>
          <p:cNvPicPr>
            <a:picLocks noGrp="1" noChangeAspect="1"/>
          </p:cNvPicPr>
          <p:nvPr>
            <p:ph idx="1"/>
          </p:nvPr>
        </p:nvPicPr>
        <p:blipFill>
          <a:blip r:embed="rId2"/>
          <a:stretch>
            <a:fillRect/>
          </a:stretch>
        </p:blipFill>
        <p:spPr>
          <a:xfrm>
            <a:off x="2025445" y="2118049"/>
            <a:ext cx="9861756" cy="3868683"/>
          </a:xfrm>
          <a:noFill/>
        </p:spPr>
      </p:pic>
      <p:sp>
        <p:nvSpPr>
          <p:cNvPr id="3" name="Title 2">
            <a:extLst>
              <a:ext uri="{FF2B5EF4-FFF2-40B4-BE49-F238E27FC236}">
                <a16:creationId xmlns:a16="http://schemas.microsoft.com/office/drawing/2014/main" id="{E5112DD5-045F-CD84-085D-074B66885C93}"/>
              </a:ext>
            </a:extLst>
          </p:cNvPr>
          <p:cNvSpPr>
            <a:spLocks noGrp="1"/>
          </p:cNvSpPr>
          <p:nvPr>
            <p:ph type="title"/>
          </p:nvPr>
        </p:nvSpPr>
        <p:spPr>
          <a:xfrm>
            <a:off x="1045029" y="681039"/>
            <a:ext cx="10067728" cy="1269060"/>
          </a:xfrm>
        </p:spPr>
        <p:txBody>
          <a:bodyPr anchor="b">
            <a:normAutofit/>
          </a:bodyPr>
          <a:lstStyle/>
          <a:p>
            <a:pPr algn="ctr"/>
            <a:r>
              <a:rPr lang="en-US" dirty="0"/>
              <a:t>RMS Vs. </a:t>
            </a:r>
            <a:r>
              <a:rPr lang="en-US" dirty="0">
                <a:latin typeface="Times New Roman" panose="02020603050405020304" pitchFamily="18" charset="0"/>
                <a:cs typeface="Times New Roman" panose="02020603050405020304" pitchFamily="18" charset="0"/>
              </a:rPr>
              <a:t>Statistical</a:t>
            </a:r>
            <a:r>
              <a:rPr lang="en-US" dirty="0"/>
              <a:t> Error plots Expo-L3:</a:t>
            </a:r>
          </a:p>
        </p:txBody>
      </p:sp>
      <p:sp>
        <p:nvSpPr>
          <p:cNvPr id="4" name="Date Placeholder 3">
            <a:extLst>
              <a:ext uri="{FF2B5EF4-FFF2-40B4-BE49-F238E27FC236}">
                <a16:creationId xmlns:a16="http://schemas.microsoft.com/office/drawing/2014/main" id="{755438F4-D17A-66AB-6DA2-12666C3AD643}"/>
              </a:ext>
            </a:extLst>
          </p:cNvPr>
          <p:cNvSpPr>
            <a:spLocks noGrp="1"/>
          </p:cNvSpPr>
          <p:nvPr>
            <p:ph type="dt" sz="half" idx="10"/>
          </p:nvPr>
        </p:nvSpPr>
        <p:spPr>
          <a:xfrm>
            <a:off x="8220267" y="6356350"/>
            <a:ext cx="2892491" cy="365125"/>
          </a:xfrm>
        </p:spPr>
        <p:txBody>
          <a:bodyPr anchor="ctr">
            <a:normAutofit fontScale="85000" lnSpcReduction="20000"/>
          </a:bodyPr>
          <a:lstStyle/>
          <a:p>
            <a:pPr>
              <a:spcAft>
                <a:spcPts val="600"/>
              </a:spcAft>
            </a:pPr>
            <a:r>
              <a:rPr lang="en-US" sz="1800" dirty="0">
                <a:latin typeface="Times New Roman" panose="02020603050405020304" pitchFamily="18" charset="0"/>
                <a:cs typeface="Times New Roman" panose="02020603050405020304" pitchFamily="18" charset="0"/>
              </a:rPr>
              <a:t>Dec 8, 2024</a:t>
            </a:r>
          </a:p>
          <a:p>
            <a:pPr>
              <a:spcAft>
                <a:spcPts val="600"/>
              </a:spcAft>
            </a:pPr>
            <a:endParaRPr lang="en-US" dirty="0"/>
          </a:p>
        </p:txBody>
      </p:sp>
      <p:sp>
        <p:nvSpPr>
          <p:cNvPr id="5" name="Footer Placeholder 4">
            <a:extLst>
              <a:ext uri="{FF2B5EF4-FFF2-40B4-BE49-F238E27FC236}">
                <a16:creationId xmlns:a16="http://schemas.microsoft.com/office/drawing/2014/main" id="{F8BB3619-E448-920F-D4ED-CC0112A56A49}"/>
              </a:ext>
            </a:extLst>
          </p:cNvPr>
          <p:cNvSpPr>
            <a:spLocks noGrp="1"/>
          </p:cNvSpPr>
          <p:nvPr>
            <p:ph type="ftr" sz="quarter" idx="11"/>
          </p:nvPr>
        </p:nvSpPr>
        <p:spPr>
          <a:xfrm>
            <a:off x="167951" y="6356350"/>
            <a:ext cx="7985449" cy="365125"/>
          </a:xfrm>
        </p:spPr>
        <p:txBody>
          <a:bodyPr anchor="ctr">
            <a:normAutofit fontScale="85000" lnSpcReduction="20000"/>
          </a:bodyPr>
          <a:lstStyle/>
          <a:p>
            <a:pPr>
              <a:spcAft>
                <a:spcPts val="600"/>
              </a:spcAft>
            </a:pPr>
            <a:r>
              <a:rPr lang="en-US" sz="1800" dirty="0">
                <a:latin typeface="Times New Roman" panose="02020603050405020304" pitchFamily="18" charset="0"/>
                <a:cs typeface="Times New Roman" panose="02020603050405020304" pitchFamily="18" charset="0"/>
              </a:rPr>
              <a:t>Physics and Astronomy</a:t>
            </a:r>
          </a:p>
          <a:p>
            <a:pPr>
              <a:spcAft>
                <a:spcPts val="600"/>
              </a:spcAft>
            </a:pPr>
            <a:endParaRPr lang="en-US" dirty="0"/>
          </a:p>
        </p:txBody>
      </p:sp>
    </p:spTree>
    <p:extLst>
      <p:ext uri="{BB962C8B-B14F-4D97-AF65-F5344CB8AC3E}">
        <p14:creationId xmlns:p14="http://schemas.microsoft.com/office/powerpoint/2010/main" val="367049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with colored dots and numbers&#10;&#10;Description automatically generated">
            <a:extLst>
              <a:ext uri="{FF2B5EF4-FFF2-40B4-BE49-F238E27FC236}">
                <a16:creationId xmlns:a16="http://schemas.microsoft.com/office/drawing/2014/main" id="{82227E1F-C65B-16FE-89E4-006D053AA391}"/>
              </a:ext>
            </a:extLst>
          </p:cNvPr>
          <p:cNvPicPr>
            <a:picLocks noGrp="1" noChangeAspect="1"/>
          </p:cNvPicPr>
          <p:nvPr>
            <p:ph idx="1"/>
          </p:nvPr>
        </p:nvPicPr>
        <p:blipFill>
          <a:blip r:embed="rId2"/>
          <a:stretch>
            <a:fillRect/>
          </a:stretch>
        </p:blipFill>
        <p:spPr>
          <a:xfrm>
            <a:off x="905671" y="68263"/>
            <a:ext cx="10380658" cy="6721475"/>
          </a:xfrm>
          <a:noFill/>
        </p:spPr>
      </p:pic>
    </p:spTree>
    <p:extLst>
      <p:ext uri="{BB962C8B-B14F-4D97-AF65-F5344CB8AC3E}">
        <p14:creationId xmlns:p14="http://schemas.microsoft.com/office/powerpoint/2010/main" val="4100478474"/>
      </p:ext>
    </p:extLst>
  </p:cSld>
  <p:clrMapOvr>
    <a:masterClrMapping/>
  </p:clrMapOvr>
</p:sld>
</file>

<file path=ppt/theme/theme1.xml><?xml version="1.0" encoding="utf-8"?>
<a:theme xmlns:a="http://schemas.openxmlformats.org/drawingml/2006/main" name="Forever OHIO - Dark">
  <a:themeElements>
    <a:clrScheme name="Forever OHIO Dark">
      <a:dk1>
        <a:srgbClr val="114734"/>
      </a:dk1>
      <a:lt1>
        <a:srgbClr val="F8F6F0"/>
      </a:lt1>
      <a:dk2>
        <a:srgbClr val="006648"/>
      </a:dk2>
      <a:lt2>
        <a:srgbClr val="FFFCF4"/>
      </a:lt2>
      <a:accent1>
        <a:srgbClr val="00694D"/>
      </a:accent1>
      <a:accent2>
        <a:srgbClr val="FA4616"/>
      </a:accent2>
      <a:accent3>
        <a:srgbClr val="766E63"/>
      </a:accent3>
      <a:accent4>
        <a:srgbClr val="A98A00"/>
      </a:accent4>
      <a:accent5>
        <a:srgbClr val="B4E3D7"/>
      </a:accent5>
      <a:accent6>
        <a:srgbClr val="E6ECC2"/>
      </a:accent6>
      <a:hlink>
        <a:srgbClr val="99CE5F"/>
      </a:hlink>
      <a:folHlink>
        <a:srgbClr val="8AB958"/>
      </a:folHlink>
    </a:clrScheme>
    <a:fontScheme name="ForeverOHIO">
      <a:majorFont>
        <a:latin typeface="P22 Mackinac Pro Book"/>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hio_University_Powerpoint_Template" id="{96A2D130-C817-3A48-B073-5F38A56F9775}" vid="{E8E2D9A7-67EA-CE4B-BF5B-C4EC48EA6B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528302D91E1042A2787C8087A23928" ma:contentTypeVersion="3" ma:contentTypeDescription="Create a new document." ma:contentTypeScope="" ma:versionID="42096eb3a20876bd65c53f8e116bf151">
  <xsd:schema xmlns:xsd="http://www.w3.org/2001/XMLSchema" xmlns:xs="http://www.w3.org/2001/XMLSchema" xmlns:p="http://schemas.microsoft.com/office/2006/metadata/properties" xmlns:ns2="d22edd1e-0214-4897-b854-9234fbe73a61" targetNamespace="http://schemas.microsoft.com/office/2006/metadata/properties" ma:root="true" ma:fieldsID="efa568e115ab2ed30b584230fbcafaa2" ns2:_="">
    <xsd:import namespace="d22edd1e-0214-4897-b854-9234fbe73a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2edd1e-0214-4897-b854-9234fbe73a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10A4B2-61D7-4FAF-BB2B-9BF3FF449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2edd1e-0214-4897-b854-9234fbe73a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D5BEC5-7293-436C-858B-75E6BF322848}">
  <ds:schemaRefs>
    <ds:schemaRef ds:uri="http://schemas.microsoft.com/sharepoint/v3/contenttype/forms"/>
  </ds:schemaRefs>
</ds:datastoreItem>
</file>

<file path=customXml/itemProps3.xml><?xml version="1.0" encoding="utf-8"?>
<ds:datastoreItem xmlns:ds="http://schemas.openxmlformats.org/officeDocument/2006/customXml" ds:itemID="{6CE099C3-F8B3-4B49-87CB-DF1D1A7E7ECB}">
  <ds:schemaRefs>
    <ds:schemaRef ds:uri="http://schemas.microsoft.com/office/2006/metadata/properties"/>
    <ds:schemaRef ds:uri="http://purl.org/dc/terms/"/>
    <ds:schemaRef ds:uri="http://www.w3.org/XML/1998/namespace"/>
    <ds:schemaRef ds:uri="d22edd1e-0214-4897-b854-9234fbe73a61"/>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10354</TotalTime>
  <Words>836</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P22 Mackinac Pro Book</vt:lpstr>
      <vt:lpstr>Times New Roman</vt:lpstr>
      <vt:lpstr>P22 Mackinac Pro Medium</vt:lpstr>
      <vt:lpstr>Arial</vt:lpstr>
      <vt:lpstr>Calibri</vt:lpstr>
      <vt:lpstr>Proxima Nova</vt:lpstr>
      <vt:lpstr>Forever OHIO - Dark</vt:lpstr>
      <vt:lpstr>SPHENIX Detector/Tower Slope Method</vt:lpstr>
      <vt:lpstr>RHIC/SPHENIX Detector Overview</vt:lpstr>
      <vt:lpstr>SPHENIX EM and Hadronic Calorimeters</vt:lpstr>
      <vt:lpstr>SPHENIX Calibration Procedures</vt:lpstr>
      <vt:lpstr>Towerslope Method</vt:lpstr>
      <vt:lpstr>Towerslope Demonstration</vt:lpstr>
      <vt:lpstr>PowerPoint Presentation</vt:lpstr>
      <vt:lpstr>RMS Vs. Statistical Error plots Expo-L3:</vt:lpstr>
      <vt:lpstr>PowerPoint Presentation</vt:lpstr>
      <vt:lpstr>PowerPoint Presentation</vt:lpstr>
      <vt:lpstr>PowerPoint Presentation</vt:lpstr>
      <vt:lpstr>PowerPoint Presentation</vt:lpstr>
      <vt:lpstr>PowerPoint Presentation</vt:lpstr>
      <vt:lpstr>PowerPoint Presentation</vt:lpstr>
      <vt:lpstr>Correlation Tests L3-expo</vt:lpstr>
      <vt:lpstr>Conclusions and Outlook</vt:lpstr>
      <vt:lpstr>References</vt:lpstr>
      <vt:lpstr>Backup Slides</vt:lpstr>
      <vt:lpstr>RMS Vs. Decalibration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Harden, Aaron</dc:creator>
  <cp:lastModifiedBy>Lewis, Parker</cp:lastModifiedBy>
  <cp:revision>65</cp:revision>
  <dcterms:created xsi:type="dcterms:W3CDTF">2021-05-05T16:47:15Z</dcterms:created>
  <dcterms:modified xsi:type="dcterms:W3CDTF">2024-12-13T16:48:52Z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0x01010077528302D91E1042A2787C8087A23928</vt:lpwstr>
  </property>
</Properties>
</file>