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1" r:id="rId3"/>
    <p:sldId id="285" r:id="rId4"/>
    <p:sldId id="279" r:id="rId5"/>
    <p:sldId id="280" r:id="rId6"/>
    <p:sldId id="281" r:id="rId7"/>
    <p:sldId id="282" r:id="rId8"/>
    <p:sldId id="286" r:id="rId9"/>
    <p:sldId id="265" r:id="rId10"/>
    <p:sldId id="262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57" r:id="rId23"/>
    <p:sldId id="260" r:id="rId24"/>
    <p:sldId id="261" r:id="rId25"/>
    <p:sldId id="264" r:id="rId26"/>
    <p:sldId id="263" r:id="rId27"/>
    <p:sldId id="292" r:id="rId28"/>
    <p:sldId id="293" r:id="rId29"/>
    <p:sldId id="289" r:id="rId30"/>
    <p:sldId id="290" r:id="rId31"/>
    <p:sldId id="288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92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nodered.org/docs/hardware/arduino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3schools.com/js/default.as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red.org/docs/creating-nod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Building Node-RED Node </a:t>
            </a:r>
            <a:br>
              <a:rPr lang="en-US" sz="3600" b="1" dirty="0"/>
            </a:br>
            <a:r>
              <a:rPr lang="en-US" sz="3600" b="1" dirty="0"/>
              <a:t>and </a:t>
            </a:r>
            <a:br>
              <a:rPr lang="en-US" sz="3600" b="1" dirty="0"/>
            </a:br>
            <a:r>
              <a:rPr lang="en-US" sz="3600" b="1" dirty="0"/>
              <a:t>Interfacing Arduino with Node-RED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CS5590/490-IOT/Cognitive Robot Programming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905D-F751-734E-9A3F-4EBC0F25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7426-F169-8E49-AFE0-6B0CE9746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Nodes typically consist of a pair of files;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JavaScript file that defines what the node does,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 HTML file that defines the node’s properties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edit dialog and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help text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Finally </a:t>
            </a:r>
            <a:r>
              <a:rPr lang="en-US" b="1" dirty="0"/>
              <a:t>package.json</a:t>
            </a:r>
            <a:r>
              <a:rPr lang="en-US" dirty="0"/>
              <a:t> file is used to package it all together as an npm module.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06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12DE-3A40-1C46-B9D7-DCF33D57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Building Node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2C8A-1AA0-B348-93B0-6A9F9974D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we will see how to create a node that converts message payloads to all lower-case characters</a:t>
            </a:r>
          </a:p>
          <a:p>
            <a:r>
              <a:rPr lang="en-US" dirty="0"/>
              <a:t>Create a directory where you will develop your code. Within that directory, create the following files: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package.json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lower-</a:t>
            </a:r>
            <a:r>
              <a:rPr lang="en-US" dirty="0" err="1"/>
              <a:t>case.js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lower-</a:t>
            </a:r>
            <a:r>
              <a:rPr lang="en-US" dirty="0" err="1"/>
              <a:t>case.html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69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650A-3505-F346-A350-D5B0A9F5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Package.json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59E9C-EF2B-9D41-AD2D-3C02CA008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standard file used by Node.js modules to describe their contents.</a:t>
            </a:r>
          </a:p>
          <a:p>
            <a:r>
              <a:rPr lang="en-US" dirty="0"/>
              <a:t>To generate a standard package.json file you can use the command </a:t>
            </a:r>
          </a:p>
          <a:p>
            <a:pPr marL="0" indent="0" algn="ctr">
              <a:buNone/>
            </a:pPr>
            <a:r>
              <a:rPr lang="en-US" b="1" dirty="0"/>
              <a:t>npm init</a:t>
            </a:r>
          </a:p>
          <a:p>
            <a:r>
              <a:rPr lang="en-US" dirty="0"/>
              <a:t>This will ask a series of questions to help create the initial content for the file, using sensible defaults where it can.</a:t>
            </a:r>
          </a:p>
          <a:p>
            <a:r>
              <a:rPr lang="en-US" dirty="0"/>
              <a:t>When prompted, give it the name </a:t>
            </a:r>
          </a:p>
          <a:p>
            <a:pPr marL="0" indent="0" algn="ctr">
              <a:buNone/>
            </a:pPr>
            <a:r>
              <a:rPr lang="en-US" b="1" dirty="0"/>
              <a:t>node-red-</a:t>
            </a:r>
            <a:r>
              <a:rPr lang="en-US" b="1" dirty="0" err="1"/>
              <a:t>contrib</a:t>
            </a:r>
            <a:r>
              <a:rPr lang="en-US" b="1" dirty="0"/>
              <a:t>-&lt;</a:t>
            </a:r>
            <a:r>
              <a:rPr lang="en-US" b="1" dirty="0" err="1"/>
              <a:t>yourname</a:t>
            </a:r>
            <a:r>
              <a:rPr lang="en-US" b="1" dirty="0"/>
              <a:t>&gt;-lower-case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2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BCD6D2-9260-D64F-959F-0E9C5690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Package.json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A240BA-5001-1B4C-9201-F79468BF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Once generated, you must add a node-red section: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tells the runtime what node files the module contains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7F9481-9FF7-6C48-988E-63C13FACF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224" y="2522379"/>
            <a:ext cx="6225552" cy="295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6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F4BE-0BAB-8A44-AEDF-3DECF2F2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lowercase.js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CACB8F-CDF2-EA47-A6CA-210F4FA6B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04" y="1690688"/>
            <a:ext cx="8395592" cy="4390798"/>
          </a:xfrm>
        </p:spPr>
      </p:pic>
    </p:spTree>
    <p:extLst>
      <p:ext uri="{BB962C8B-B14F-4D97-AF65-F5344CB8AC3E}">
        <p14:creationId xmlns:p14="http://schemas.microsoft.com/office/powerpoint/2010/main" val="732754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9060-5F0E-A644-93CE-3E08E353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Lowercase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5890-C9F9-6A43-8FF2-EED0E7F09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Lowercase node is wrapped as a Node.js module</a:t>
            </a:r>
          </a:p>
          <a:p>
            <a:r>
              <a:rPr lang="en-US" dirty="0"/>
              <a:t>The node is defined by a function,</a:t>
            </a:r>
            <a:r>
              <a:rPr lang="en-US" b="1" dirty="0"/>
              <a:t> LowerCaseNode</a:t>
            </a:r>
            <a:r>
              <a:rPr lang="en-US" dirty="0"/>
              <a:t> that gets called whenever a new instance of the node is created. </a:t>
            </a:r>
          </a:p>
          <a:p>
            <a:r>
              <a:rPr lang="en-US" dirty="0"/>
              <a:t>The function calls the </a:t>
            </a:r>
            <a:r>
              <a:rPr lang="en-US" b="1" dirty="0"/>
              <a:t>RED.nodes.createNode</a:t>
            </a:r>
            <a:r>
              <a:rPr lang="en-US" dirty="0"/>
              <a:t> function to initialize the features shared by all nodes</a:t>
            </a:r>
          </a:p>
          <a:p>
            <a:r>
              <a:rPr lang="en-US" dirty="0"/>
              <a:t>In the instance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node registers a listener to the input event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Within this listener, it changes the payload to lower case then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calls the send function to pass the message on in the flow</a:t>
            </a:r>
          </a:p>
          <a:p>
            <a:pPr marL="0" indent="0">
              <a:buNone/>
            </a:pPr>
            <a:r>
              <a:rPr lang="en-US" b="1" i="1" dirty="0"/>
              <a:t>Note:</a:t>
            </a:r>
          </a:p>
          <a:p>
            <a:pPr marL="0" indent="0">
              <a:buNone/>
            </a:pPr>
            <a:r>
              <a:rPr lang="en-US" i="1" dirty="0"/>
              <a:t>If the node has any external module dependencies, they must be included in the dependencies section of its package.json 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08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BBB2-B705-014C-987B-DCF2E20D6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7"/>
            <a:ext cx="3667039" cy="773648"/>
          </a:xfrm>
        </p:spPr>
        <p:txBody>
          <a:bodyPr>
            <a:normAutofit/>
          </a:bodyPr>
          <a:lstStyle/>
          <a:p>
            <a:r>
              <a:rPr lang="en-US" sz="4100" dirty="0"/>
              <a:t>Lowercase.html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ABBF891-12DA-4EE1-89DB-D54843BE0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770742"/>
            <a:ext cx="3987078" cy="4453077"/>
          </a:xfrm>
        </p:spPr>
        <p:txBody>
          <a:bodyPr>
            <a:normAutofit/>
          </a:bodyPr>
          <a:lstStyle/>
          <a:p>
            <a:r>
              <a:rPr lang="en-US" dirty="0"/>
              <a:t>A node’s HTML file provides the following things:</a:t>
            </a:r>
          </a:p>
          <a:p>
            <a:pPr marL="0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main node definition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edit template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help text</a:t>
            </a:r>
          </a:p>
          <a:p>
            <a:endParaRPr lang="en-US" dirty="0"/>
          </a:p>
          <a:p>
            <a:endParaRPr lang="en-US" sz="18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2172BB2-8E1B-AB46-900D-2232B74B4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8" r="1" b="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84066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B830-7E54-D14F-A3B2-347BC0C9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your node in Node-RED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C3E27-7913-9D43-8EC6-0EEB75650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 on Mac OS or Linux</a:t>
            </a:r>
          </a:p>
          <a:p>
            <a:pPr marL="0" indent="0">
              <a:buNone/>
            </a:pPr>
            <a:r>
              <a:rPr lang="en-US" dirty="0"/>
              <a:t>              cd ~/.node-red </a:t>
            </a:r>
          </a:p>
          <a:p>
            <a:pPr marL="0" indent="0" algn="ctr">
              <a:buNone/>
            </a:pPr>
            <a:r>
              <a:rPr lang="en-US" dirty="0"/>
              <a:t>npm install ~/dev/node-red-</a:t>
            </a:r>
            <a:r>
              <a:rPr lang="en-US" dirty="0" err="1"/>
              <a:t>contrib</a:t>
            </a:r>
            <a:r>
              <a:rPr lang="en-US" dirty="0"/>
              <a:t>-example-lower-case</a:t>
            </a:r>
          </a:p>
          <a:p>
            <a:r>
              <a:rPr lang="en-US" dirty="0"/>
              <a:t>For example on Windows</a:t>
            </a:r>
          </a:p>
          <a:p>
            <a:pPr marL="0" indent="0">
              <a:buNone/>
            </a:pPr>
            <a:r>
              <a:rPr lang="en-US" dirty="0"/>
              <a:t>          cd C:\Users\</a:t>
            </a:r>
            <a:r>
              <a:rPr lang="en-US" dirty="0" err="1"/>
              <a:t>my_name</a:t>
            </a:r>
            <a:r>
              <a:rPr lang="en-US" dirty="0"/>
              <a:t>\.</a:t>
            </a:r>
            <a:r>
              <a:rPr lang="en-US" dirty="0" err="1"/>
              <a:t>node_red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/>
              <a:t>    npm install C:\Users\</a:t>
            </a:r>
            <a:r>
              <a:rPr lang="en-US" dirty="0" err="1"/>
              <a:t>my_name</a:t>
            </a:r>
            <a:r>
              <a:rPr lang="en-US" dirty="0"/>
              <a:t>\Documents\GitHub\node-red-</a:t>
            </a:r>
            <a:r>
              <a:rPr lang="en-US" dirty="0" err="1"/>
              <a:t>contrib</a:t>
            </a:r>
            <a:r>
              <a:rPr lang="en-US" dirty="0"/>
              <a:t>-example-lower-case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02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359FA4-8054-8548-9C31-544D184EC35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566865"/>
            <a:ext cx="10515600" cy="5870575"/>
          </a:xfrm>
        </p:spPr>
      </p:pic>
    </p:spTree>
    <p:extLst>
      <p:ext uri="{BB962C8B-B14F-4D97-AF65-F5344CB8AC3E}">
        <p14:creationId xmlns:p14="http://schemas.microsoft.com/office/powerpoint/2010/main" val="4007823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DAB301-96F7-594C-8F6C-34BC7C86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Trying out Created Node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274069A-DDB9-9E46-87BA-DD6575563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42" y="2097089"/>
            <a:ext cx="9869715" cy="2823254"/>
          </a:xfrm>
        </p:spPr>
      </p:pic>
    </p:spTree>
    <p:extLst>
      <p:ext uri="{BB962C8B-B14F-4D97-AF65-F5344CB8AC3E}">
        <p14:creationId xmlns:p14="http://schemas.microsoft.com/office/powerpoint/2010/main" val="179016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217F-239F-1E44-A51A-BFE814F7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6030A-39B4-094F-9C62-62EC4BDDE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</a:p>
          <a:p>
            <a:r>
              <a:rPr lang="en-US" dirty="0"/>
              <a:t>Creating your own node on Node-RED</a:t>
            </a:r>
          </a:p>
          <a:p>
            <a:r>
              <a:rPr lang="en-US" dirty="0"/>
              <a:t>Creating flows using Arduino Nodes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43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C97B-8570-744D-845C-F38E1B0C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2FFEA-E952-4148-AE4E-B362DC7C6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Celsius/Centigrade  to Fahrenheit converter node</a:t>
            </a:r>
          </a:p>
        </p:txBody>
      </p:sp>
    </p:spTree>
    <p:extLst>
      <p:ext uri="{BB962C8B-B14F-4D97-AF65-F5344CB8AC3E}">
        <p14:creationId xmlns:p14="http://schemas.microsoft.com/office/powerpoint/2010/main" val="267054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216BD21-1F46-B143-AA57-08C1AA4E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Arduino Board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8C0BE59-97AD-6842-BA19-5179F765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https://nodered.org/docs/hardware/arduino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21A75A1B-D8DE-DD4D-B7D6-7379478FA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799" y="1970767"/>
            <a:ext cx="4978401" cy="308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78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19E3-03F3-AE4F-B79B-01E34DB52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Interfacing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C324-F470-664B-83FE-65968F567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Arduino can be connected to the host computer via USB serial connection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i="1" dirty="0"/>
              <a:t>Note:</a:t>
            </a:r>
            <a:r>
              <a:rPr lang="en-US" b="1" dirty="0"/>
              <a:t> </a:t>
            </a:r>
          </a:p>
          <a:p>
            <a:pPr marL="0" indent="0">
              <a:buNone/>
            </a:pPr>
            <a:r>
              <a:rPr lang="en-US" dirty="0"/>
              <a:t>You can’t use both the Arduino IDE and the Arduino nodes at the same time as they will conflict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9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646D-5F9C-1A40-BCC9-099A58AD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7D4B-4348-4441-8FF3-CC38BFA94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you need to load the default Firmata sketch onto the Arduino using the standard Arduino IDE</a:t>
            </a:r>
          </a:p>
          <a:p>
            <a:r>
              <a:rPr lang="en-US" dirty="0"/>
              <a:t>This is usually found in the Arduino IDE under the menu:</a:t>
            </a:r>
          </a:p>
          <a:p>
            <a:pPr marL="0" indent="0" algn="ctr">
              <a:buNone/>
            </a:pPr>
            <a:r>
              <a:rPr lang="en-US" b="1" dirty="0"/>
              <a:t>Files -&gt; Examples -&gt; Firmata -&gt;Standard Firmata</a:t>
            </a:r>
          </a:p>
          <a:p>
            <a:r>
              <a:rPr lang="en-US" dirty="0"/>
              <a:t>You then need to install the Node-RED Arduino nodes into the palette</a:t>
            </a:r>
          </a:p>
          <a:p>
            <a:pPr marL="0" indent="0">
              <a:buNone/>
            </a:pPr>
            <a:r>
              <a:rPr lang="en-US" b="1" i="1" dirty="0"/>
              <a:t>Note:</a:t>
            </a:r>
          </a:p>
          <a:p>
            <a:pPr marL="0" indent="0">
              <a:buNone/>
            </a:pPr>
            <a:r>
              <a:rPr lang="en-US" b="1" i="1" dirty="0"/>
              <a:t> </a:t>
            </a:r>
            <a:r>
              <a:rPr lang="en-US" i="1" dirty="0"/>
              <a:t>Please check that `npm -v` is at least version 2.x - if not - update it using sudo npm i -g npm@2.xhash -r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26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7E1E-6736-A24A-A11C-3474A95D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 Arduino Nodes to Node-RED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5CACF-DAB9-DF40-BB17-DBA073DD5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directory to your Node-RED user directory, this is normally ~/.node-red</a:t>
            </a:r>
          </a:p>
          <a:p>
            <a:pPr algn="ctr"/>
            <a:r>
              <a:rPr lang="en-US" dirty="0"/>
              <a:t>cd ~/.node-red</a:t>
            </a:r>
          </a:p>
          <a:p>
            <a:r>
              <a:rPr lang="en-US" dirty="0"/>
              <a:t>Then install the Arduino nodes</a:t>
            </a:r>
          </a:p>
          <a:p>
            <a:pPr algn="ctr"/>
            <a:r>
              <a:rPr lang="en-US" b="1" dirty="0"/>
              <a:t>npm install node-red-node-</a:t>
            </a:r>
            <a:r>
              <a:rPr lang="en-US" b="1" dirty="0" err="1"/>
              <a:t>arduino</a:t>
            </a:r>
            <a:endParaRPr lang="en-US" b="1" dirty="0"/>
          </a:p>
          <a:p>
            <a:r>
              <a:rPr lang="en-US" dirty="0"/>
              <a:t>Finally restart Node-RED, and reload the editor in the browser. </a:t>
            </a:r>
          </a:p>
          <a:p>
            <a:r>
              <a:rPr lang="en-US" dirty="0"/>
              <a:t>There should now be two new Arduino nodes in the palette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29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089D-D81E-494D-A67F-CC476EC0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Arduino Nodes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BB126-94A5-7A4D-B7AF-909826146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Arduino output node currently supports three modes of operation: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Digital - 0 or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Analogue - 0 to 255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Servo - 0 to 180</a:t>
            </a:r>
          </a:p>
          <a:p>
            <a:r>
              <a:rPr lang="en-US" dirty="0"/>
              <a:t>The Arduino input node can support both Digital and Analog pins. The input will send a message whenever it detects a change. </a:t>
            </a:r>
          </a:p>
          <a:p>
            <a:r>
              <a:rPr lang="en-US" dirty="0"/>
              <a:t>Digital inputs are fairly stable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73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A879-37C8-F94A-9F28-3804AFEA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Checking Arduino Nodes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C03D6A-DBE6-B741-B97C-C17B810D4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37" y="2403634"/>
            <a:ext cx="9530563" cy="1583150"/>
          </a:xfrm>
        </p:spPr>
      </p:pic>
    </p:spTree>
    <p:extLst>
      <p:ext uri="{BB962C8B-B14F-4D97-AF65-F5344CB8AC3E}">
        <p14:creationId xmlns:p14="http://schemas.microsoft.com/office/powerpoint/2010/main" val="844134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F574-001A-2947-8AFA-B9A7E6FB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Toggle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FD3112-DFE5-7D4E-94E3-C44019424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" y="1956816"/>
            <a:ext cx="9740900" cy="3548158"/>
          </a:xfrm>
        </p:spPr>
      </p:pic>
    </p:spTree>
    <p:extLst>
      <p:ext uri="{BB962C8B-B14F-4D97-AF65-F5344CB8AC3E}">
        <p14:creationId xmlns:p14="http://schemas.microsoft.com/office/powerpoint/2010/main" val="1538140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7B3F-A9AD-A44F-9DA2-D16084FC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B48F9-133C-434C-948F-DD8A6BAD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// If it does exist make it the inverse of what it was or else </a:t>
            </a:r>
            <a:r>
              <a:rPr lang="en-US" dirty="0" err="1"/>
              <a:t>initialise</a:t>
            </a:r>
            <a:r>
              <a:rPr lang="en-US" dirty="0"/>
              <a:t> it to false</a:t>
            </a:r>
          </a:p>
          <a:p>
            <a:r>
              <a:rPr lang="en-US" dirty="0"/>
              <a:t>// (context variables persist between calls to the function)</a:t>
            </a:r>
          </a:p>
          <a:p>
            <a:r>
              <a:rPr lang="en-US" dirty="0" err="1"/>
              <a:t>context.level</a:t>
            </a:r>
            <a:r>
              <a:rPr lang="en-US" dirty="0"/>
              <a:t> = !</a:t>
            </a:r>
            <a:r>
              <a:rPr lang="en-US" dirty="0" err="1"/>
              <a:t>context.level</a:t>
            </a:r>
            <a:r>
              <a:rPr lang="en-US" dirty="0"/>
              <a:t> || false;</a:t>
            </a:r>
          </a:p>
          <a:p>
            <a:endParaRPr lang="en-US" dirty="0"/>
          </a:p>
          <a:p>
            <a:r>
              <a:rPr lang="en-US" dirty="0"/>
              <a:t>// set the payload to the level and return</a:t>
            </a:r>
          </a:p>
          <a:p>
            <a:r>
              <a:rPr lang="en-US" dirty="0" err="1"/>
              <a:t>msg.payload</a:t>
            </a:r>
            <a:r>
              <a:rPr lang="en-US" dirty="0"/>
              <a:t> = </a:t>
            </a:r>
            <a:r>
              <a:rPr lang="en-US" dirty="0" err="1"/>
              <a:t>context.level</a:t>
            </a:r>
            <a:r>
              <a:rPr lang="en-US" dirty="0"/>
              <a:t>;</a:t>
            </a:r>
          </a:p>
          <a:p>
            <a:r>
              <a:rPr lang="en-US" dirty="0"/>
              <a:t>return </a:t>
            </a:r>
            <a:r>
              <a:rPr lang="en-US" dirty="0" err="1"/>
              <a:t>msg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99712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F755-566D-9A40-A374-3669A829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Blinker</a:t>
            </a:r>
          </a:p>
        </p:txBody>
      </p:sp>
      <p:pic>
        <p:nvPicPr>
          <p:cNvPr id="4" name="2">
            <a:hlinkClick r:id="" action="ppaction://media"/>
            <a:extLst>
              <a:ext uri="{FF2B5EF4-FFF2-40B4-BE49-F238E27FC236}">
                <a16:creationId xmlns:a16="http://schemas.microsoft.com/office/drawing/2014/main" id="{A67B95CA-4373-BA45-B810-12DA1AFD854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52662" y="1535339"/>
            <a:ext cx="7686675" cy="4351338"/>
          </a:xfrm>
        </p:spPr>
      </p:pic>
    </p:spTree>
    <p:extLst>
      <p:ext uri="{BB962C8B-B14F-4D97-AF65-F5344CB8AC3E}">
        <p14:creationId xmlns:p14="http://schemas.microsoft.com/office/powerpoint/2010/main" val="73170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364FC-AB2A-6448-A35F-BA917381A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JavaScript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https://www.w3schools.com/js/default.asp</a:t>
            </a:r>
            <a:endParaRPr lang="en-US" dirty="0"/>
          </a:p>
          <a:p>
            <a:pPr marL="0" indent="0" algn="ctr">
              <a:buNone/>
            </a:pP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6006F-280C-8E4F-8739-50F48E233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596" y="1374394"/>
            <a:ext cx="18542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99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584B-FB5C-6A41-89F9-236BDCEA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case-Traffic Blinker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861739-05AA-0147-A2C3-FB1FC849D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2790730"/>
            <a:ext cx="8661400" cy="2717800"/>
          </a:xfrm>
        </p:spPr>
      </p:pic>
    </p:spTree>
    <p:extLst>
      <p:ext uri="{BB962C8B-B14F-4D97-AF65-F5344CB8AC3E}">
        <p14:creationId xmlns:p14="http://schemas.microsoft.com/office/powerpoint/2010/main" val="4188982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A2C6-CE45-2A44-95EE-D95CB672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Modified Traffic Blinker</a:t>
            </a:r>
          </a:p>
        </p:txBody>
      </p:sp>
      <p:pic>
        <p:nvPicPr>
          <p:cNvPr id="4" name="gif">
            <a:hlinkClick r:id="" action="ppaction://media"/>
            <a:extLst>
              <a:ext uri="{FF2B5EF4-FFF2-40B4-BE49-F238E27FC236}">
                <a16:creationId xmlns:a16="http://schemas.microsoft.com/office/drawing/2014/main" id="{542209E1-95AA-6241-8DF3-99C9A0E077C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92661" y="1445351"/>
            <a:ext cx="76873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1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FD69-B5AC-854C-A487-1D36273E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 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95814-B0BB-3041-BC61-DFC26195C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65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Create a flow to Switch On/Off the LED from the dashboard</a:t>
            </a:r>
          </a:p>
          <a:p>
            <a:pPr marL="514350" indent="-514350">
              <a:buAutoNum type="arabicPeriod"/>
            </a:pPr>
            <a:r>
              <a:rPr lang="en-US" dirty="0"/>
              <a:t>Extend the flow to simulate traffic signal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64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D074-E78B-7748-B94A-F5C8A4D6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62515-937A-8349-A046-403151C83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JavaScript</a:t>
            </a:r>
            <a:r>
              <a:rPr lang="en-US" dirty="0"/>
              <a:t> is a highly used scripting language to program the behavior</a:t>
            </a:r>
          </a:p>
          <a:p>
            <a:r>
              <a:rPr lang="en-US" b="1" dirty="0"/>
              <a:t>JavaScript </a:t>
            </a:r>
            <a:r>
              <a:rPr lang="en-US" dirty="0"/>
              <a:t>is Case Sensitive</a:t>
            </a:r>
          </a:p>
          <a:p>
            <a:r>
              <a:rPr lang="en-US" b="1" dirty="0"/>
              <a:t>JavaScript</a:t>
            </a:r>
            <a:r>
              <a:rPr lang="en-US" dirty="0"/>
              <a:t> is also characterized as dynamic, weakly typed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01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5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5BD51B-3E84-4449-B5A7-AE37D9BD7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39047"/>
            <a:ext cx="10905066" cy="51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7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DBA6D-0CDA-D940-90B9-D5908913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Operators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D612E91-A249-C94E-BDF1-2DA888555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64" y="2426818"/>
            <a:ext cx="4431723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FE960-370F-EC4E-91F2-92F66FDE1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426818"/>
            <a:ext cx="545591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0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19B1-00E0-AA4F-B1D4-FEEB584F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JavaScript Function &amp;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529EE-C602-D34E-B350-E8B61570C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Code to define function</a:t>
            </a:r>
          </a:p>
          <a:p>
            <a:pPr marL="0" indent="0" algn="ctr">
              <a:buNone/>
            </a:pPr>
            <a:r>
              <a:rPr lang="en-US" sz="2400" dirty="0"/>
              <a:t>function </a:t>
            </a:r>
            <a:r>
              <a:rPr lang="en-US" sz="2400" i="1" dirty="0"/>
              <a:t>name</a:t>
            </a:r>
            <a:r>
              <a:rPr lang="en-US" sz="2400" dirty="0"/>
              <a:t>(</a:t>
            </a:r>
            <a:r>
              <a:rPr lang="en-US" sz="2400" i="1" dirty="0"/>
              <a:t>parameter1, parameter2, parameter3</a:t>
            </a:r>
            <a:r>
              <a:rPr lang="en-US" sz="2400" dirty="0"/>
              <a:t>) {</a:t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i="1" dirty="0"/>
              <a:t>code to be executed 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Code to define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69D7E-8745-084D-B3E5-A90F43B39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" y="3456178"/>
            <a:ext cx="4757928" cy="2688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B3AF40-FC2F-5848-A169-57BF33DD5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824" y="3488626"/>
            <a:ext cx="4650740" cy="262343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B3D876-B72D-AD46-9502-B0DB862EEA5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704405" y="4800346"/>
            <a:ext cx="76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11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567B-4D09-6746-86C6-E57FA348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971" y="2002972"/>
            <a:ext cx="10515600" cy="2169659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b="1" dirty="0"/>
            </a:br>
            <a:r>
              <a:rPr lang="en-US" b="1" dirty="0"/>
              <a:t>Creating Node-RED Node</a:t>
            </a:r>
            <a:br>
              <a:rPr lang="en-US" dirty="0"/>
            </a:br>
            <a:r>
              <a:rPr lang="en-US" sz="2700" dirty="0">
                <a:hlinkClick r:id="rId2"/>
              </a:rPr>
              <a:t>https://nodered.org/docs/creating-nodes/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6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0379-B348-134D-8F34-8D6AAB0F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Node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2985B-9051-3841-9DE7-7B4C83B35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general principles to follow when creating new nodes</a:t>
            </a:r>
          </a:p>
          <a:p>
            <a:pPr marL="0" indent="0">
              <a:buNone/>
            </a:pPr>
            <a:r>
              <a:rPr lang="en-US" dirty="0"/>
              <a:t>Nodes should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 well-defined in their purpose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 simple to use, regardless of the underlying functionality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 forgiving in what types of message properties it accepts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 consistent in what they send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sit at the beginning, middle or end of a flow - not all at once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catch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2960</TotalTime>
  <Words>624</Words>
  <Application>Microsoft Macintosh PowerPoint</Application>
  <PresentationFormat>Widescreen</PresentationFormat>
  <Paragraphs>145</Paragraphs>
  <Slides>32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Building Node-RED Node  and  Interfacing Arduino with Node-RED</vt:lpstr>
      <vt:lpstr>Agenda</vt:lpstr>
      <vt:lpstr>PowerPoint Presentation</vt:lpstr>
      <vt:lpstr>JavaScript</vt:lpstr>
      <vt:lpstr>PowerPoint Presentation</vt:lpstr>
      <vt:lpstr>Operators</vt:lpstr>
      <vt:lpstr>JavaScript Function &amp; Object</vt:lpstr>
      <vt:lpstr>   Creating Node-RED Node https://nodered.org/docs/creating-nodes/    </vt:lpstr>
      <vt:lpstr>Node Properties</vt:lpstr>
      <vt:lpstr>Creating Node</vt:lpstr>
      <vt:lpstr>Building Node </vt:lpstr>
      <vt:lpstr>Package.json</vt:lpstr>
      <vt:lpstr>Edit Package.json</vt:lpstr>
      <vt:lpstr>Edit lowercase.js</vt:lpstr>
      <vt:lpstr>Creating Lowercase Node</vt:lpstr>
      <vt:lpstr>Lowercase.html</vt:lpstr>
      <vt:lpstr>Testing your node in Node-RED</vt:lpstr>
      <vt:lpstr>PowerPoint Presentation</vt:lpstr>
      <vt:lpstr>Trying out Created Node</vt:lpstr>
      <vt:lpstr>Assignment</vt:lpstr>
      <vt:lpstr>Arduino Board</vt:lpstr>
      <vt:lpstr>Interfacing Arduino</vt:lpstr>
      <vt:lpstr>Installation</vt:lpstr>
      <vt:lpstr>Adding Arduino Nodes to Node-RED</vt:lpstr>
      <vt:lpstr>Arduino Nodes Capabilities</vt:lpstr>
      <vt:lpstr>Checking Arduino Nodes</vt:lpstr>
      <vt:lpstr>Toggle function</vt:lpstr>
      <vt:lpstr>Source Code</vt:lpstr>
      <vt:lpstr>Blinker</vt:lpstr>
      <vt:lpstr>Use case-Traffic Blinker</vt:lpstr>
      <vt:lpstr>Modified Traffic Blinker</vt:lpstr>
      <vt:lpstr>In class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Nagulapati, Rohithkumar (UMKC-Student)</cp:lastModifiedBy>
  <cp:revision>69</cp:revision>
  <dcterms:created xsi:type="dcterms:W3CDTF">2013-07-15T20:26:40Z</dcterms:created>
  <dcterms:modified xsi:type="dcterms:W3CDTF">2018-09-28T17:14:11Z</dcterms:modified>
</cp:coreProperties>
</file>