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theme/theme5.xml" ContentType="application/vnd.openxmlformats-officedocument.theme+xml"/>
  <Override PartName="/ppt/notesSlides/notesSlide18.xml" ContentType="application/vnd.openxmlformats-officedocument.presentationml.notesSlide+xml"/>
  <Default Extension="png" ContentType="image/png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3.xml" ContentType="application/vnd.openxmlformats-officedocument.presentationml.notesSlide+xml"/>
  <Default Extension="xml" ContentType="application/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9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31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6"/>
  </p:notesMasterIdLst>
  <p:handoutMasterIdLst>
    <p:handoutMasterId r:id="rId27"/>
  </p:handoutMasterIdLst>
  <p:sldIdLst>
    <p:sldId id="281" r:id="rId5"/>
    <p:sldId id="256" r:id="rId6"/>
    <p:sldId id="292" r:id="rId7"/>
    <p:sldId id="261" r:id="rId8"/>
    <p:sldId id="260" r:id="rId9"/>
    <p:sldId id="263" r:id="rId10"/>
    <p:sldId id="264" r:id="rId11"/>
    <p:sldId id="289" r:id="rId12"/>
    <p:sldId id="268" r:id="rId13"/>
    <p:sldId id="284" r:id="rId14"/>
    <p:sldId id="269" r:id="rId15"/>
    <p:sldId id="290" r:id="rId16"/>
    <p:sldId id="291" r:id="rId17"/>
    <p:sldId id="282" r:id="rId18"/>
    <p:sldId id="265" r:id="rId19"/>
    <p:sldId id="273" r:id="rId20"/>
    <p:sldId id="294" r:id="rId21"/>
    <p:sldId id="280" r:id="rId22"/>
    <p:sldId id="286" r:id="rId23"/>
    <p:sldId id="285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33CC"/>
    <a:srgbClr val="FF3333"/>
    <a:srgbClr val="FF6666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7081" autoAdjust="0"/>
    <p:restoredTop sz="94660"/>
  </p:normalViewPr>
  <p:slideViewPr>
    <p:cSldViewPr snapToObjects="1">
      <p:cViewPr varScale="1">
        <p:scale>
          <a:sx n="148" d="100"/>
          <a:sy n="148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0" Type="http://schemas.openxmlformats.org/officeDocument/2006/relationships/slide" Target="slides/slide6.xml"/><Relationship Id="rId32" Type="http://schemas.openxmlformats.org/officeDocument/2006/relationships/tableStyles" Target="tableStyle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" Type="http://schemas.openxmlformats.org/officeDocument/2006/relationships/slide" Target="slides/slide5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7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23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28" Type="http://schemas.openxmlformats.org/officeDocument/2006/relationships/printerSettings" Target="printerSettings/printerSettings1.bin"/><Relationship Id="rId26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11" Type="http://schemas.openxmlformats.org/officeDocument/2006/relationships/slide" Target="slides/slide7.xml"/><Relationship Id="rId29" Type="http://schemas.openxmlformats.org/officeDocument/2006/relationships/presProps" Target="presProps.xml"/><Relationship Id="rId6" Type="http://schemas.openxmlformats.org/officeDocument/2006/relationships/slide" Target="slides/slide2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F77D5-002B-C94E-B6ED-21553059D421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74444-09C2-C54C-8FF9-F82E2DAC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C284-4AAE-3146-AD55-31E5D8E28F34}" type="datetimeFigureOut">
              <a:rPr lang="en-US" smtClean="0"/>
              <a:pPr/>
              <a:t>4/23/09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84081-4ECE-3E4A-BF72-07B10D392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60FB4-EF26-5043-A185-F0B123EFD787}" type="slidenum">
              <a:rPr lang="en-US"/>
              <a:pPr/>
              <a:t>1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10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compare to N-N because that’s the best we know how to do.  Although it’s our goal, not achieving does not mean failure.  Rather success is defined as beating N-1.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1FFDE-1763-A54F-A88F-C08496E507A1}" type="slidenum">
              <a:rPr lang="en-US"/>
              <a:pPr/>
              <a:t>11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67BDF-A56B-224C-984A-8483D75F3826}" type="slidenum">
              <a:rPr lang="en-US"/>
              <a:pPr/>
              <a:t>13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height</a:t>
            </a:r>
            <a:r>
              <a:rPr lang="en-US" baseline="0" dirty="0" smtClean="0"/>
              <a:t> of the bars is roughly sorted by the scale of the experiment.  The larger the scale, the larger the speedup.  We expect comparable results as a function of scale (i.e.  With more scale, all results will be like FLASH).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4081-4ECE-3E4A-BF72-07B10D3929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BE69C-31ED-364B-8C5A-E1AE68366BF9}" type="slidenum">
              <a:rPr lang="en-US"/>
              <a:pPr/>
              <a:t>15</a:t>
            </a:fld>
            <a:endParaRPr lang="en-US"/>
          </a:p>
        </p:txBody>
      </p:sp>
      <p:sp>
        <p:nvSpPr>
          <p:cNvPr id="778242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r" defTabSz="456440">
              <a:spcBef>
                <a:spcPct val="0"/>
              </a:spcBef>
            </a:pPr>
            <a:fld id="{312BFD52-22E8-D142-A5F1-4EC5EA66D7C1}" type="slidenum">
              <a:rPr lang="en-US" sz="1200">
                <a:latin typeface="Calibri" charset="0"/>
                <a:ea typeface="ＭＳ Ｐゴシック" charset="-128"/>
                <a:cs typeface="ＭＳ Ｐゴシック" charset="-128"/>
              </a:rPr>
              <a:pPr algn="r" defTabSz="456440">
                <a:spcBef>
                  <a:spcPct val="0"/>
                </a:spcBef>
              </a:pPr>
              <a:t>15</a:t>
            </a:fld>
            <a:endParaRPr lang="en-US" sz="12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pPr defTabSz="448650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3AF6B-F33B-774A-B032-8BDE9078302F}" type="slidenum">
              <a:rPr lang="en-US"/>
              <a:pPr/>
              <a:t>16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4873-9FE7-A644-A114-42EED4C53964}" type="slidenum">
              <a:rPr lang="en-US"/>
              <a:pPr/>
              <a:t>17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4873-9FE7-A644-A114-42EED4C53964}" type="slidenum">
              <a:rPr lang="en-US"/>
              <a:pPr/>
              <a:t>18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Includes open and close times.</a:t>
            </a:r>
          </a:p>
          <a:p>
            <a:r>
              <a:rPr lang="en-US" dirty="0" smtClean="0"/>
              <a:t>Set</a:t>
            </a:r>
            <a:r>
              <a:rPr lang="en-US" baseline="0" dirty="0" smtClean="0"/>
              <a:t> problem to do constant IO from each proc:  </a:t>
            </a:r>
            <a:r>
              <a:rPr lang="en-US" dirty="0" smtClean="0"/>
              <a:t>From</a:t>
            </a:r>
            <a:r>
              <a:rPr lang="en-US" baseline="0" dirty="0" smtClean="0"/>
              <a:t> 0.5 GB to 62 GB.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4081-4ECE-3E4A-BF72-07B10D39295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FD981-9DA6-9544-904B-598C0773C79C}" type="slidenum">
              <a:rPr lang="en-US"/>
              <a:pPr/>
              <a:t>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43216-3386-F440-BAC9-46DFC19F45C7}" type="slidenum">
              <a:rPr lang="en-US"/>
              <a:pPr/>
              <a:t>3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discussing this for DOE HQ, discuss why PanFS is slower for N-1.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1B9C3-FC9F-EF4B-8043-C49E10C03FDA}" type="slidenum">
              <a:rPr lang="en-US"/>
              <a:pPr/>
              <a:t>5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66750"/>
            <a:ext cx="4645025" cy="3484563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573" tIns="44788" rIns="89573" bIns="447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5D13A-9DAC-094A-8EAF-116D2B3B1AD2}" type="slidenum">
              <a:rPr lang="en-US"/>
              <a:pPr/>
              <a:t>6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486AD-8DE3-FD45-AD8C-69138812B05C}" type="slidenum">
              <a:rPr lang="en-US"/>
              <a:pPr/>
              <a:t>7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B8087-0D13-684A-B9B4-7D12A5962445}" type="slidenum">
              <a:rPr lang="en-US"/>
              <a:pPr/>
              <a:t>8</a:t>
            </a:fld>
            <a:endParaRPr lang="en-US"/>
          </a:p>
        </p:txBody>
      </p:sp>
      <p:sp>
        <p:nvSpPr>
          <p:cNvPr id="78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2339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pPr defTabSz="448650">
              <a:spcBef>
                <a:spcPct val="0"/>
              </a:spcBef>
            </a:pPr>
            <a:endParaRPr lang="en-US" dirty="0"/>
          </a:p>
        </p:txBody>
      </p:sp>
      <p:sp>
        <p:nvSpPr>
          <p:cNvPr id="782340" name="Slide Number Placeholder 3"/>
          <p:cNvSpPr txBox="1">
            <a:spLocks noGrp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r" defTabSz="456440">
              <a:spcBef>
                <a:spcPct val="0"/>
              </a:spcBef>
            </a:pPr>
            <a:fld id="{B3BD430C-F50A-8547-A50E-BB27532F70DA}" type="slidenum">
              <a:rPr lang="en-US" sz="1200">
                <a:latin typeface="Calibri" charset="0"/>
                <a:ea typeface="ＭＳ Ｐゴシック" charset="-128"/>
                <a:cs typeface="ＭＳ Ｐゴシック" charset="-128"/>
              </a:rPr>
              <a:pPr algn="r" defTabSz="456440">
                <a:spcBef>
                  <a:spcPct val="0"/>
                </a:spcBef>
              </a:pPr>
              <a:t>8</a:t>
            </a:fld>
            <a:endParaRPr lang="en-US" sz="12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E795C-B005-874D-A64C-81796A173062}" type="slidenum">
              <a:rPr lang="en-US"/>
              <a:pPr/>
              <a:t>9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5BA5B9-4481-0F45-A52F-013FECA52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07A480-2A40-CE45-8672-B6B7429886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31E8FA-0D22-024D-BCEB-271B2C979D3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64591-C518-4E41-B535-3CF235D19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B5AF18-EDBC-0E4A-9EAC-5F6A365B57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295E53-09FD-7C40-8FD9-35621311AA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04D1F5-7992-B447-A30F-A9EE0B0971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515AB2-98D1-8A41-BCB3-240D06B844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A944DC-9D31-8047-ADAF-75FDD6E847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6D4D94-57C2-254F-83C7-BFF3EF5A40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73CA08-04CA-3047-B1E5-0508A51AD7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400800" y="6289675"/>
            <a:ext cx="2374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5A33781-4B86-4144-84C5-6A3E68F7EA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C56BDC0A-C67B-7949-9855-1168263FF0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FCC6131-81A6-284C-AD20-373CFF5C0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C5006D9-28D6-E842-9F00-20A9C66BC0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F7068C4-9B67-9E41-A55A-18F8468A1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3E745D7-6318-BD43-A6B0-788109D447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AB3BAE7-AC9E-7A45-A84B-DADA5375F6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44531D0-41AE-5044-B882-82B65ADB8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071E7107-1CDA-2E46-96B5-91318A6F48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48DF412-937A-1744-B561-B843491E84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9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675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FC2A64-34C4-EA4B-B501-44BFD00C09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67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76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10200" y="6477000"/>
            <a:ext cx="381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LA-UR-08-07314,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 09-02117, </a:t>
            </a:r>
            <a:r>
              <a:rPr kumimoji="0" lang="en-US" sz="1200" b="0" dirty="0" smtClean="0">
                <a:solidFill>
                  <a:schemeClr val="tx1"/>
                </a:solidFill>
                <a:latin typeface="+mn-lt"/>
              </a:rPr>
              <a:t>LA</a:t>
            </a:r>
            <a:r>
              <a:rPr kumimoji="0" lang="en-US" sz="1200" b="0" dirty="0">
                <a:solidFill>
                  <a:schemeClr val="tx1"/>
                </a:solidFill>
                <a:latin typeface="+mn-lt"/>
              </a:rPr>
              <a:t>-CC-08-104</a:t>
            </a:r>
          </a:p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36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9" Type="http://schemas.openxmlformats.org/officeDocument/2006/relationships/image" Target="../media/image12.png"/><Relationship Id="rId3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image" Target="../media/image21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627094"/>
            <a:ext cx="7772400" cy="1470025"/>
          </a:xfr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54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PLFS: Parallel LFS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800" y="4724400"/>
            <a:ext cx="7924800" cy="762000"/>
          </a:xfrm>
          <a:noFill/>
          <a:ln/>
        </p:spPr>
        <p:txBody>
          <a:bodyPr rtlCol="0">
            <a:normAutofit/>
          </a:bodyPr>
          <a:lstStyle/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John </a:t>
            </a:r>
            <a:r>
              <a:rPr lang="en-US" sz="1600" kern="1200" dirty="0" smtClean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Bent, et al.</a:t>
            </a:r>
          </a:p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Los Alamos National Labs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3810000" cy="2857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886200"/>
            <a:ext cx="3776613" cy="28324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800" y="905838"/>
            <a:ext cx="3806600" cy="285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on three major HPC </a:t>
            </a:r>
            <a:r>
              <a:rPr lang="en-US" sz="4400" kern="1200" dirty="0" err="1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PFS’s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Up-Down Arrow 16"/>
          <p:cNvSpPr/>
          <p:nvPr/>
        </p:nvSpPr>
        <p:spPr bwMode="auto">
          <a:xfrm flipH="1">
            <a:off x="3169919" y="1295400"/>
            <a:ext cx="302567" cy="1981200"/>
          </a:xfrm>
          <a:prstGeom prst="up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pic>
        <p:nvPicPr>
          <p:cNvPr id="29" name="Picture 28" descr="gpf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381000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4026" y="1295400"/>
            <a:ext cx="98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GPFS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886200"/>
            <a:ext cx="3795184" cy="28463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93534" y="4017265"/>
            <a:ext cx="10175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PSC</a:t>
            </a:r>
          </a:p>
          <a:p>
            <a:r>
              <a:rPr lang="en-US" sz="2400" dirty="0" err="1" smtClean="0"/>
              <a:t>Lustre</a:t>
            </a:r>
            <a:endParaRPr lang="en-US" sz="2400" dirty="0"/>
          </a:p>
        </p:txBody>
      </p:sp>
      <p:pic>
        <p:nvPicPr>
          <p:cNvPr id="18" name="Picture 17" descr="panfs-zoo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914400"/>
            <a:ext cx="3810000" cy="2857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4529" y="1038262"/>
            <a:ext cx="1075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PanFS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9919" y="26670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25X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924800" y="3045767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5791200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8X</a:t>
            </a:r>
            <a:endParaRPr lang="en-US" sz="2400" dirty="0"/>
          </a:p>
        </p:txBody>
      </p:sp>
      <p:pic>
        <p:nvPicPr>
          <p:cNvPr id="22" name="Picture 21" descr="panf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152400"/>
            <a:ext cx="8763000" cy="65722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38384" y="3424535"/>
            <a:ext cx="11385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3000X</a:t>
            </a:r>
          </a:p>
          <a:p>
            <a:r>
              <a:rPr lang="en-US" sz="2400" dirty="0" smtClean="0"/>
              <a:t>at scale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539971" y="609600"/>
            <a:ext cx="13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 GB/s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3" y="1218010"/>
            <a:ext cx="7113587" cy="53351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80" y="1219200"/>
            <a:ext cx="7116420" cy="5337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382000" cy="981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LBNL </a:t>
            </a:r>
            <a:r>
              <a:rPr lang="en-US" kern="1200" dirty="0" err="1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PatternIO</a:t>
            </a: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benchmark</a:t>
            </a:r>
          </a:p>
        </p:txBody>
      </p:sp>
      <p:sp>
        <p:nvSpPr>
          <p:cNvPr id="785412" name="TextBox 5"/>
          <p:cNvSpPr txBox="1">
            <a:spLocks noChangeArrowheads="1"/>
          </p:cNvSpPr>
          <p:nvPr/>
        </p:nvSpPr>
        <p:spPr bwMode="auto">
          <a:xfrm>
            <a:off x="1903413" y="1353032"/>
            <a:ext cx="167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>
                <a:solidFill>
                  <a:srgbClr val="FF00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With PLFS</a:t>
            </a:r>
          </a:p>
        </p:txBody>
      </p:sp>
      <p:sp>
        <p:nvSpPr>
          <p:cNvPr id="785413" name="TextBox 6"/>
          <p:cNvSpPr txBox="1">
            <a:spLocks noChangeArrowheads="1"/>
          </p:cNvSpPr>
          <p:nvPr/>
        </p:nvSpPr>
        <p:spPr bwMode="auto">
          <a:xfrm>
            <a:off x="6477000" y="3132138"/>
            <a:ext cx="12747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FF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Without</a:t>
            </a:r>
          </a:p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FF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-2086638">
            <a:off x="2862263" y="4098656"/>
            <a:ext cx="2438400" cy="381000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9055617">
            <a:off x="2176463" y="3398568"/>
            <a:ext cx="2438400" cy="381000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9024682">
            <a:off x="1391133" y="2633885"/>
            <a:ext cx="2801484" cy="633413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5417" name="TextBox 14"/>
          <p:cNvSpPr txBox="1">
            <a:spLocks noChangeArrowheads="1"/>
          </p:cNvSpPr>
          <p:nvPr/>
        </p:nvSpPr>
        <p:spPr bwMode="auto">
          <a:xfrm>
            <a:off x="5478463" y="5341668"/>
            <a:ext cx="1531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Stripe aligned</a:t>
            </a:r>
          </a:p>
        </p:txBody>
      </p:sp>
      <p:sp>
        <p:nvSpPr>
          <p:cNvPr id="785418" name="TextBox 15"/>
          <p:cNvSpPr txBox="1">
            <a:spLocks noChangeArrowheads="1"/>
          </p:cNvSpPr>
          <p:nvPr/>
        </p:nvSpPr>
        <p:spPr bwMode="auto">
          <a:xfrm>
            <a:off x="5462588" y="4960668"/>
            <a:ext cx="1903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mtClean="0">
                <a:latin typeface="Calisto MT" charset="0"/>
                <a:ea typeface="ＭＳ Ｐゴシック" charset="-128"/>
                <a:cs typeface="ＭＳ Ｐゴシック" charset="-128"/>
              </a:rPr>
              <a:t>64</a:t>
            </a:r>
            <a:r>
              <a:rPr kumimoji="0" lang="en-US" sz="1800" b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k </a:t>
            </a: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block aligned</a:t>
            </a:r>
          </a:p>
        </p:txBody>
      </p:sp>
      <p:sp>
        <p:nvSpPr>
          <p:cNvPr id="785419" name="TextBox 16"/>
          <p:cNvSpPr txBox="1">
            <a:spLocks noChangeArrowheads="1"/>
          </p:cNvSpPr>
          <p:nvPr/>
        </p:nvSpPr>
        <p:spPr bwMode="auto">
          <a:xfrm>
            <a:off x="5410200" y="4362181"/>
            <a:ext cx="1211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Unaligned</a:t>
            </a:r>
          </a:p>
        </p:txBody>
      </p:sp>
      <p:cxnSp>
        <p:nvCxnSpPr>
          <p:cNvPr id="21" name="Elbow Connector 20"/>
          <p:cNvCxnSpPr>
            <a:stCxn id="10" idx="4"/>
            <a:endCxn id="785419" idx="1"/>
          </p:cNvCxnSpPr>
          <p:nvPr/>
        </p:nvCxnSpPr>
        <p:spPr>
          <a:xfrm rot="16200000" flipH="1">
            <a:off x="4749413" y="3886337"/>
            <a:ext cx="101497" cy="12200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1" idx="2"/>
            <a:endCxn id="785418" idx="1"/>
          </p:cNvCxnSpPr>
          <p:nvPr/>
        </p:nvCxnSpPr>
        <p:spPr>
          <a:xfrm rot="10800000" flipH="1" flipV="1">
            <a:off x="2495430" y="4411278"/>
            <a:ext cx="2967158" cy="734056"/>
          </a:xfrm>
          <a:prstGeom prst="bentConnector3">
            <a:avLst>
              <a:gd name="adj1" fmla="val -184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0"/>
          <p:cNvCxnSpPr>
            <a:stCxn id="12" idx="2"/>
            <a:endCxn id="785417" idx="1"/>
          </p:cNvCxnSpPr>
          <p:nvPr/>
        </p:nvCxnSpPr>
        <p:spPr>
          <a:xfrm rot="10800000" flipH="1" flipV="1">
            <a:off x="1766137" y="3904500"/>
            <a:ext cx="3712326" cy="1622112"/>
          </a:xfrm>
          <a:prstGeom prst="bentConnector3">
            <a:avLst>
              <a:gd name="adj1" fmla="val -91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423" name="TextBox 30"/>
          <p:cNvSpPr txBox="1">
            <a:spLocks noChangeArrowheads="1"/>
          </p:cNvSpPr>
          <p:nvPr/>
        </p:nvSpPr>
        <p:spPr bwMode="auto">
          <a:xfrm>
            <a:off x="1981200" y="6477000"/>
            <a:ext cx="4891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makes alignment and blocksize irrelevant!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2" grpId="0"/>
      <p:bldP spid="7854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0813" cy="1133475"/>
          </a:xfrm>
        </p:spPr>
        <p:txBody>
          <a:bodyPr/>
          <a:lstStyle/>
          <a:p>
            <a:r>
              <a:rPr lang="en-US" dirty="0" smtClean="0"/>
              <a:t>LANL 1</a:t>
            </a:r>
            <a:endParaRPr lang="en-US" dirty="0"/>
          </a:p>
        </p:txBody>
      </p:sp>
      <p:pic>
        <p:nvPicPr>
          <p:cNvPr id="4" name="Picture 3" descr="lan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416800" cy="5562600"/>
          </a:xfrm>
          <a:prstGeom prst="rect">
            <a:avLst/>
          </a:prstGeom>
        </p:spPr>
      </p:pic>
      <p:sp>
        <p:nvSpPr>
          <p:cNvPr id="5" name="Up-Down Arrow 4"/>
          <p:cNvSpPr/>
          <p:nvPr/>
        </p:nvSpPr>
        <p:spPr bwMode="auto">
          <a:xfrm>
            <a:off x="7277992" y="1438274"/>
            <a:ext cx="762000" cy="336232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9208" y="2514600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2X</a:t>
            </a:r>
            <a:endParaRPr lang="en-US" sz="2400" dirty="0"/>
          </a:p>
        </p:txBody>
      </p:sp>
      <p:sp>
        <p:nvSpPr>
          <p:cNvPr id="7" name="Up-Down Arrow 6"/>
          <p:cNvSpPr/>
          <p:nvPr/>
        </p:nvSpPr>
        <p:spPr bwMode="auto">
          <a:xfrm>
            <a:off x="4920286" y="1757065"/>
            <a:ext cx="762000" cy="21291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667000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4X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LANL3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6807200" cy="510540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 bwMode="auto">
          <a:xfrm>
            <a:off x="6858000" y="2171700"/>
            <a:ext cx="762000" cy="3619500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6114" y="40386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30896" y="5329535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4312" y="28194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6.0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15240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8.5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3" name="Up-Down Arrow 12"/>
          <p:cNvSpPr/>
          <p:nvPr/>
        </p:nvSpPr>
        <p:spPr bwMode="auto">
          <a:xfrm>
            <a:off x="4876800" y="3281065"/>
            <a:ext cx="762000" cy="21291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3657600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28X 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70469" y="5481935"/>
            <a:ext cx="53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???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1514" y="32004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23X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41103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09620" y="1671935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150X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85408" y="51009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2X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99808" y="44151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33514" y="30435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28X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347914" y="22053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83X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3040" y="396875"/>
            <a:ext cx="66351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33CC"/>
                </a:solidFill>
              </a:rPr>
              <a:t>PLFS Checkpoint BW Summary</a:t>
            </a:r>
            <a:endParaRPr lang="en-US" sz="3600" dirty="0">
              <a:solidFill>
                <a:srgbClr val="CC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52400"/>
            <a:ext cx="8991600" cy="6556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Other approaches</a:t>
            </a:r>
            <a:endParaRPr lang="en-US" sz="40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895357"/>
          <a:ext cx="8305801" cy="5200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805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Interpostion</a:t>
                      </a:r>
                      <a:r>
                        <a:rPr lang="en-US" sz="1400" dirty="0" smtClean="0"/>
                        <a:t> Technique Used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Extra Resources Used During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Extra</a:t>
                      </a:r>
                      <a:r>
                        <a:rPr lang="en-US" sz="1400" baseline="0" dirty="0" smtClean="0"/>
                        <a:t> Resources Used After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Maintains Logical Format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Works with Unmodified Applications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Immediately Available</a:t>
                      </a:r>
                      <a:endParaRPr lang="en-US" sz="1400" dirty="0"/>
                    </a:p>
                  </a:txBody>
                  <a:tcPr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ADIOS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stdck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(LD)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(LD,N)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Neighbor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(M,N)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Diskless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ZEST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(RD)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(RD)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PLFS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324600"/>
            <a:ext cx="7019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KEY: LD = local disk, M = memory, N = network, RD = remote 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0813" cy="676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9360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85800"/>
            <a:ext cx="8153400" cy="5486400"/>
          </a:xfrm>
        </p:spPr>
        <p:txBody>
          <a:bodyPr/>
          <a:lstStyle/>
          <a:p>
            <a:r>
              <a:rPr lang="en-US" sz="1800" dirty="0" smtClean="0"/>
              <a:t>3000 </a:t>
            </a:r>
            <a:r>
              <a:rPr lang="en-US" sz="1800" dirty="0"/>
              <a:t>lines of</a:t>
            </a:r>
            <a:r>
              <a:rPr lang="en-US" sz="1800" dirty="0" smtClean="0"/>
              <a:t> (soon to be open-source) C</a:t>
            </a:r>
            <a:r>
              <a:rPr lang="en-US" sz="1800" dirty="0"/>
              <a:t>+</a:t>
            </a:r>
            <a:r>
              <a:rPr lang="en-US" sz="1800" dirty="0" smtClean="0"/>
              <a:t>+</a:t>
            </a:r>
          </a:p>
          <a:p>
            <a:pPr lvl="1"/>
            <a:r>
              <a:rPr lang="en-US" sz="1800" dirty="0" smtClean="0"/>
              <a:t>Installed on Roadrunner for Open Science</a:t>
            </a:r>
          </a:p>
          <a:p>
            <a:pPr lvl="1"/>
            <a:r>
              <a:rPr lang="en-US" sz="1800" dirty="0" smtClean="0"/>
              <a:t>Moving onto other production machines next DST</a:t>
            </a:r>
          </a:p>
          <a:p>
            <a:r>
              <a:rPr lang="en-US" sz="2000" dirty="0" smtClean="0"/>
              <a:t>Improves reads, does not slow down lookups</a:t>
            </a:r>
          </a:p>
          <a:p>
            <a:r>
              <a:rPr lang="en-US" sz="1800" dirty="0" smtClean="0"/>
              <a:t>Enables easy tracing</a:t>
            </a:r>
          </a:p>
          <a:p>
            <a:pPr lvl="1"/>
            <a:r>
              <a:rPr lang="en-US" sz="1800" dirty="0" smtClean="0"/>
              <a:t>Traces from all studied benchmarks now published</a:t>
            </a:r>
          </a:p>
          <a:p>
            <a:r>
              <a:rPr lang="en-US" sz="1800" dirty="0" smtClean="0"/>
              <a:t>Every real app tested significantly improved up to 300X</a:t>
            </a:r>
          </a:p>
          <a:p>
            <a:r>
              <a:rPr lang="en-US" sz="1800" dirty="0" smtClean="0"/>
              <a:t>ORNL, LBNL, and PNNL very interested </a:t>
            </a:r>
          </a:p>
        </p:txBody>
      </p:sp>
      <p:pic>
        <p:nvPicPr>
          <p:cNvPr id="793604" name="Picture 3" descr="LANL_App2.mpiio_in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244" y="4494019"/>
            <a:ext cx="3504460" cy="218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3605" name="TextBox 4"/>
          <p:cNvSpPr txBox="1">
            <a:spLocks noChangeArrowheads="1"/>
          </p:cNvSpPr>
          <p:nvPr/>
        </p:nvSpPr>
        <p:spPr bwMode="auto">
          <a:xfrm>
            <a:off x="1290857" y="4507468"/>
            <a:ext cx="1376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LANL2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287644"/>
            <a:ext cx="3505200" cy="2189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0" y="4355068"/>
            <a:ext cx="16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FLASH IO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131" y="2362200"/>
            <a:ext cx="2473949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362200"/>
            <a:ext cx="136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Chombo</a:t>
            </a:r>
            <a:r>
              <a:rPr lang="en-US" dirty="0" smtClean="0"/>
              <a:t> IO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64008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http://www.pdsi-scidac.org/research/plfs.html</a:t>
            </a:r>
            <a:endParaRPr lang="en-US" dirty="0"/>
          </a:p>
        </p:txBody>
      </p:sp>
      <p:pic>
        <p:nvPicPr>
          <p:cNvPr id="13" name="Picture 12" descr="lanl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717" y="228600"/>
            <a:ext cx="2443883" cy="1806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77200" y="1535668"/>
            <a:ext cx="97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LANL1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Trade-offs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07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8077200" cy="4267200"/>
          </a:xfrm>
        </p:spPr>
        <p:txBody>
          <a:bodyPr/>
          <a:lstStyle/>
          <a:p>
            <a:r>
              <a:rPr lang="en-US" dirty="0" smtClean="0"/>
              <a:t>Small file bandwidth due to open overhead</a:t>
            </a:r>
          </a:p>
          <a:p>
            <a:r>
              <a:rPr lang="en-US" dirty="0" smtClean="0"/>
              <a:t>Single node bandwidth due to FUSE/PLFS overhead</a:t>
            </a:r>
          </a:p>
          <a:p>
            <a:r>
              <a:rPr lang="en-US" dirty="0" smtClean="0"/>
              <a:t>Small job performance due to single node bandwidth</a:t>
            </a:r>
          </a:p>
          <a:p>
            <a:r>
              <a:rPr lang="en-US" dirty="0" smtClean="0"/>
              <a:t>Reads in read-write mode</a:t>
            </a:r>
          </a:p>
          <a:p>
            <a:r>
              <a:rPr lang="en-US" dirty="0" smtClean="0"/>
              <a:t>Possible reduction in read BW for strange read patterns</a:t>
            </a:r>
          </a:p>
          <a:p>
            <a:r>
              <a:rPr lang="en-US" dirty="0" smtClean="0"/>
              <a:t>Overlapping writes are not ordered</a:t>
            </a:r>
          </a:p>
          <a:p>
            <a:r>
              <a:rPr lang="en-US" dirty="0" smtClean="0"/>
              <a:t>Shift complexity to N-N challenge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Other Operations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07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8077200" cy="4648200"/>
          </a:xfrm>
        </p:spPr>
        <p:txBody>
          <a:bodyPr/>
          <a:lstStyle/>
          <a:p>
            <a:r>
              <a:rPr lang="en-US" dirty="0" smtClean="0"/>
              <a:t>Amdahl’s Law</a:t>
            </a:r>
          </a:p>
          <a:p>
            <a:pPr lvl="1"/>
            <a:r>
              <a:rPr lang="en-US" dirty="0" smtClean="0"/>
              <a:t>Writes are much better but</a:t>
            </a:r>
          </a:p>
          <a:p>
            <a:pPr lvl="1"/>
            <a:r>
              <a:rPr lang="en-US" dirty="0" smtClean="0"/>
              <a:t>Overall only improved if other ops not much much worse</a:t>
            </a:r>
          </a:p>
          <a:p>
            <a:r>
              <a:rPr lang="en-US" dirty="0" smtClean="0"/>
              <a:t>Reads are actually also better</a:t>
            </a:r>
          </a:p>
          <a:p>
            <a:pPr lvl="1"/>
            <a:r>
              <a:rPr lang="en-US" dirty="0"/>
              <a:t>Read all index files, aggregate into a global index</a:t>
            </a:r>
          </a:p>
          <a:p>
            <a:pPr lvl="1"/>
            <a:r>
              <a:rPr lang="en-US" dirty="0"/>
              <a:t>Logical offsets are mapped to a physical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File lookups are about the same</a:t>
            </a:r>
          </a:p>
          <a:p>
            <a:pPr lvl="1"/>
            <a:r>
              <a:rPr lang="en-US" dirty="0" smtClean="0"/>
              <a:t>Uses cached data for closed files</a:t>
            </a:r>
          </a:p>
          <a:p>
            <a:pPr lvl="1"/>
            <a:r>
              <a:rPr lang="en-US" dirty="0" smtClean="0"/>
              <a:t>Stats the data files for files opened for writing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5867400"/>
            <a:ext cx="7770813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actually improves reads as well and doesn’t adversely affect file lookups!</a:t>
            </a:r>
            <a:endParaRPr kumimoji="0" lang="en-US" sz="1800" b="0" dirty="0">
              <a:solidFill>
                <a:schemeClr val="tx1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387" y="4343400"/>
            <a:ext cx="4494213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Read Bandwidths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arch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52850"/>
            <a:ext cx="4038600" cy="3028950"/>
          </a:xfrm>
          <a:prstGeom prst="rect">
            <a:avLst/>
          </a:prstGeom>
        </p:spPr>
      </p:pic>
      <p:pic>
        <p:nvPicPr>
          <p:cNvPr id="4" name="Picture 3" descr="n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2400"/>
            <a:ext cx="4038600" cy="3028950"/>
          </a:xfrm>
          <a:prstGeom prst="rect">
            <a:avLst/>
          </a:prstGeom>
        </p:spPr>
      </p:pic>
      <p:pic>
        <p:nvPicPr>
          <p:cNvPr id="5" name="Picture 4" descr="n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4038600" cy="3028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177534"/>
            <a:ext cx="221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Uniform restart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990600"/>
            <a:ext cx="2819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Non-uniform restart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09355" y="4948535"/>
            <a:ext cx="148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Archiving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Parallel Apps do Parallel IO</a:t>
            </a:r>
          </a:p>
        </p:txBody>
      </p:sp>
      <p:sp>
        <p:nvSpPr>
          <p:cNvPr id="7577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38275"/>
            <a:ext cx="7770813" cy="4429125"/>
          </a:xfrm>
        </p:spPr>
        <p:txBody>
          <a:bodyPr/>
          <a:lstStyle/>
          <a:p>
            <a:r>
              <a:rPr lang="en-US"/>
              <a:t>Periodic checkpoint writes</a:t>
            </a:r>
          </a:p>
          <a:p>
            <a:r>
              <a:rPr lang="en-US"/>
              <a:t>Visualization writes</a:t>
            </a:r>
          </a:p>
          <a:p>
            <a:r>
              <a:rPr lang="en-US"/>
              <a:t>Writes are synchronized</a:t>
            </a:r>
          </a:p>
          <a:p>
            <a:r>
              <a:rPr lang="en-US"/>
              <a:t>Tens of thousands of synchronized writes can be difficult for the file system</a:t>
            </a:r>
          </a:p>
          <a:p>
            <a:r>
              <a:rPr lang="en-US"/>
              <a:t>Two most common write patterns</a:t>
            </a:r>
          </a:p>
          <a:p>
            <a:pPr lvl="1"/>
            <a:r>
              <a:rPr lang="en-US"/>
              <a:t>N-1 where N procs write to 1 shared file</a:t>
            </a:r>
          </a:p>
          <a:p>
            <a:pPr lvl="1"/>
            <a:r>
              <a:rPr lang="en-US"/>
              <a:t>N-N where N procs write to N non-shared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0813" cy="1057275"/>
          </a:xfrm>
        </p:spPr>
        <p:txBody>
          <a:bodyPr/>
          <a:lstStyle/>
          <a:p>
            <a:r>
              <a:rPr lang="en-US" dirty="0" smtClean="0"/>
              <a:t>Metadata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62050"/>
            <a:ext cx="7188200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0813" cy="685801"/>
          </a:xfrm>
        </p:spPr>
        <p:txBody>
          <a:bodyPr/>
          <a:lstStyle/>
          <a:p>
            <a:r>
              <a:rPr lang="en-US" dirty="0" smtClean="0"/>
              <a:t>FLASH 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57250"/>
            <a:ext cx="7696200" cy="5772150"/>
          </a:xfrm>
          <a:prstGeom prst="rect">
            <a:avLst/>
          </a:prstGeom>
        </p:spPr>
      </p:pic>
      <p:sp>
        <p:nvSpPr>
          <p:cNvPr id="4" name="Up-Down Arrow 3"/>
          <p:cNvSpPr/>
          <p:nvPr/>
        </p:nvSpPr>
        <p:spPr bwMode="auto">
          <a:xfrm>
            <a:off x="7391400" y="2299806"/>
            <a:ext cx="762000" cy="3657599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3957935"/>
            <a:ext cx="88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150X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0813" cy="1133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N-N File IO</a:t>
            </a:r>
          </a:p>
        </p:txBody>
      </p:sp>
      <p:sp>
        <p:nvSpPr>
          <p:cNvPr id="5" name="Can 4"/>
          <p:cNvSpPr/>
          <p:nvPr/>
        </p:nvSpPr>
        <p:spPr>
          <a:xfrm>
            <a:off x="770250" y="4800600"/>
            <a:ext cx="7696200" cy="1676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574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5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76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246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96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556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42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128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208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494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780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750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036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322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8402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88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974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944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5230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516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6596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8882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1168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509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795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081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1431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3717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6003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1019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3305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591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0465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2751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5037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1133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53419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5705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2642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4928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7214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51" name="Straight Arrow Connector 50"/>
          <p:cNvCxnSpPr>
            <a:stCxn id="16" idx="2"/>
            <a:endCxn id="55" idx="0"/>
          </p:cNvCxnSpPr>
          <p:nvPr/>
        </p:nvCxnSpPr>
        <p:spPr bwMode="auto">
          <a:xfrm rot="16200000" flipH="1">
            <a:off x="-6207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7" idx="2"/>
            <a:endCxn id="57" idx="0"/>
          </p:cNvCxnSpPr>
          <p:nvPr/>
        </p:nvCxnSpPr>
        <p:spPr bwMode="auto">
          <a:xfrm rot="16200000" flipH="1">
            <a:off x="-3921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8" idx="2"/>
            <a:endCxn id="58" idx="0"/>
          </p:cNvCxnSpPr>
          <p:nvPr/>
        </p:nvCxnSpPr>
        <p:spPr bwMode="auto">
          <a:xfrm rot="16200000" flipH="1">
            <a:off x="-1635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19" idx="2"/>
            <a:endCxn id="59" idx="0"/>
          </p:cNvCxnSpPr>
          <p:nvPr/>
        </p:nvCxnSpPr>
        <p:spPr bwMode="auto">
          <a:xfrm rot="16200000" flipH="1">
            <a:off x="6699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20" idx="2"/>
            <a:endCxn id="60" idx="0"/>
          </p:cNvCxnSpPr>
          <p:nvPr/>
        </p:nvCxnSpPr>
        <p:spPr bwMode="auto">
          <a:xfrm rot="16200000" flipH="1">
            <a:off x="8985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21" idx="2"/>
            <a:endCxn id="61" idx="0"/>
          </p:cNvCxnSpPr>
          <p:nvPr/>
        </p:nvCxnSpPr>
        <p:spPr bwMode="auto">
          <a:xfrm rot="16200000" flipH="1">
            <a:off x="11271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25" idx="2"/>
            <a:endCxn id="68" idx="0"/>
          </p:cNvCxnSpPr>
          <p:nvPr/>
        </p:nvCxnSpPr>
        <p:spPr bwMode="auto">
          <a:xfrm rot="5400000">
            <a:off x="16121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>
            <a:stCxn id="26" idx="2"/>
            <a:endCxn id="69" idx="0"/>
          </p:cNvCxnSpPr>
          <p:nvPr/>
        </p:nvCxnSpPr>
        <p:spPr bwMode="auto">
          <a:xfrm rot="5400000">
            <a:off x="18407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27" idx="2"/>
            <a:endCxn id="70" idx="0"/>
          </p:cNvCxnSpPr>
          <p:nvPr/>
        </p:nvCxnSpPr>
        <p:spPr bwMode="auto">
          <a:xfrm rot="5400000">
            <a:off x="20693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28" idx="2"/>
            <a:endCxn id="71" idx="0"/>
          </p:cNvCxnSpPr>
          <p:nvPr/>
        </p:nvCxnSpPr>
        <p:spPr bwMode="auto">
          <a:xfrm rot="5400000">
            <a:off x="30313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9" idx="2"/>
            <a:endCxn id="72" idx="0"/>
          </p:cNvCxnSpPr>
          <p:nvPr/>
        </p:nvCxnSpPr>
        <p:spPr bwMode="auto">
          <a:xfrm rot="5400000">
            <a:off x="32599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30" idx="2"/>
            <a:endCxn id="73" idx="0"/>
          </p:cNvCxnSpPr>
          <p:nvPr/>
        </p:nvCxnSpPr>
        <p:spPr bwMode="auto">
          <a:xfrm rot="5400000">
            <a:off x="34885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31" idx="2"/>
            <a:endCxn id="74" idx="0"/>
          </p:cNvCxnSpPr>
          <p:nvPr/>
        </p:nvCxnSpPr>
        <p:spPr bwMode="auto">
          <a:xfrm rot="5400000">
            <a:off x="40274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32" idx="2"/>
            <a:endCxn id="75" idx="0"/>
          </p:cNvCxnSpPr>
          <p:nvPr/>
        </p:nvCxnSpPr>
        <p:spPr bwMode="auto">
          <a:xfrm rot="5400000">
            <a:off x="42560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33" idx="2"/>
            <a:endCxn id="76" idx="0"/>
          </p:cNvCxnSpPr>
          <p:nvPr/>
        </p:nvCxnSpPr>
        <p:spPr bwMode="auto">
          <a:xfrm rot="5400000">
            <a:off x="44846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34" idx="2"/>
            <a:endCxn id="77" idx="0"/>
          </p:cNvCxnSpPr>
          <p:nvPr/>
        </p:nvCxnSpPr>
        <p:spPr bwMode="auto">
          <a:xfrm rot="5400000">
            <a:off x="55499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>
            <a:stCxn id="35" idx="2"/>
            <a:endCxn id="78" idx="0"/>
          </p:cNvCxnSpPr>
          <p:nvPr/>
        </p:nvCxnSpPr>
        <p:spPr bwMode="auto">
          <a:xfrm rot="5400000">
            <a:off x="57785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36" idx="2"/>
            <a:endCxn id="79" idx="0"/>
          </p:cNvCxnSpPr>
          <p:nvPr/>
        </p:nvCxnSpPr>
        <p:spPr bwMode="auto">
          <a:xfrm rot="5400000">
            <a:off x="60071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Title 1"/>
          <p:cNvSpPr txBox="1">
            <a:spLocks/>
          </p:cNvSpPr>
          <p:nvPr/>
        </p:nvSpPr>
        <p:spPr>
          <a:xfrm>
            <a:off x="775805" y="0"/>
            <a:ext cx="7770813" cy="113347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N-1 File IO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6556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8842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11128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20208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22494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4780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34750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7036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39322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48402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50688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52974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62944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65230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7516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76596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78882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81168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149" name="Group 54"/>
          <p:cNvGrpSpPr>
            <a:grpSpLocks/>
          </p:cNvGrpSpPr>
          <p:nvPr/>
        </p:nvGrpSpPr>
        <p:grpSpPr bwMode="auto">
          <a:xfrm>
            <a:off x="2819400" y="5715000"/>
            <a:ext cx="4106863" cy="304800"/>
            <a:chOff x="770250" y="3810000"/>
            <a:chExt cx="4107570" cy="304800"/>
          </a:xfrm>
        </p:grpSpPr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cxnSp>
        <p:nvCxnSpPr>
          <p:cNvPr id="168" name="Straight Arrow Connector 167"/>
          <p:cNvCxnSpPr>
            <a:endCxn id="150" idx="0"/>
          </p:cNvCxnSpPr>
          <p:nvPr/>
        </p:nvCxnSpPr>
        <p:spPr bwMode="auto">
          <a:xfrm rot="16200000" flipH="1">
            <a:off x="175409" y="2956728"/>
            <a:ext cx="3352800" cy="216374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>
            <a:endCxn id="156" idx="0"/>
          </p:cNvCxnSpPr>
          <p:nvPr/>
        </p:nvCxnSpPr>
        <p:spPr bwMode="auto">
          <a:xfrm rot="16200000" flipH="1">
            <a:off x="971267" y="2389471"/>
            <a:ext cx="3352800" cy="329825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Straight Arrow Connector 169"/>
          <p:cNvCxnSpPr>
            <a:endCxn id="162" idx="0"/>
          </p:cNvCxnSpPr>
          <p:nvPr/>
        </p:nvCxnSpPr>
        <p:spPr bwMode="auto">
          <a:xfrm>
            <a:off x="1227138" y="2362200"/>
            <a:ext cx="4441022" cy="3352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1" name="Straight Arrow Connector 170"/>
          <p:cNvCxnSpPr>
            <a:endCxn id="151" idx="0"/>
          </p:cNvCxnSpPr>
          <p:nvPr/>
        </p:nvCxnSpPr>
        <p:spPr bwMode="auto">
          <a:xfrm rot="16200000" flipH="1">
            <a:off x="972315" y="3525072"/>
            <a:ext cx="3352801" cy="1027054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2" name="Straight Arrow Connector 171"/>
          <p:cNvCxnSpPr>
            <a:endCxn id="157" idx="0"/>
          </p:cNvCxnSpPr>
          <p:nvPr/>
        </p:nvCxnSpPr>
        <p:spPr bwMode="auto">
          <a:xfrm rot="16200000" flipH="1">
            <a:off x="1768172" y="2957814"/>
            <a:ext cx="3352801" cy="2161569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3" name="Straight Arrow Connector 172"/>
          <p:cNvCxnSpPr>
            <a:endCxn id="163" idx="0"/>
          </p:cNvCxnSpPr>
          <p:nvPr/>
        </p:nvCxnSpPr>
        <p:spPr bwMode="auto">
          <a:xfrm rot="16200000" flipH="1">
            <a:off x="2568154" y="2386432"/>
            <a:ext cx="3352801" cy="3304333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>
            <a:endCxn id="152" idx="0"/>
          </p:cNvCxnSpPr>
          <p:nvPr/>
        </p:nvCxnSpPr>
        <p:spPr bwMode="auto">
          <a:xfrm rot="5400000">
            <a:off x="1813672" y="3939332"/>
            <a:ext cx="3352799" cy="198537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Arrow Connector 174"/>
          <p:cNvCxnSpPr>
            <a:endCxn id="158" idx="0"/>
          </p:cNvCxnSpPr>
          <p:nvPr/>
        </p:nvCxnSpPr>
        <p:spPr bwMode="auto">
          <a:xfrm rot="16200000" flipH="1">
            <a:off x="2609529" y="3570610"/>
            <a:ext cx="3352799" cy="935979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Arrow Connector 175"/>
          <p:cNvCxnSpPr>
            <a:endCxn id="164" idx="0"/>
          </p:cNvCxnSpPr>
          <p:nvPr/>
        </p:nvCxnSpPr>
        <p:spPr bwMode="auto">
          <a:xfrm rot="16200000" flipH="1">
            <a:off x="3409511" y="2999228"/>
            <a:ext cx="3352799" cy="207874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7" name="Straight Arrow Connector 176"/>
          <p:cNvCxnSpPr>
            <a:endCxn id="153" idx="0"/>
          </p:cNvCxnSpPr>
          <p:nvPr/>
        </p:nvCxnSpPr>
        <p:spPr bwMode="auto">
          <a:xfrm rot="5400000">
            <a:off x="2610576" y="3370986"/>
            <a:ext cx="3352801" cy="1335226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8" name="Straight Arrow Connector 177"/>
          <p:cNvCxnSpPr>
            <a:endCxn id="159" idx="0"/>
          </p:cNvCxnSpPr>
          <p:nvPr/>
        </p:nvCxnSpPr>
        <p:spPr bwMode="auto">
          <a:xfrm rot="5400000">
            <a:off x="3406434" y="3938244"/>
            <a:ext cx="3352801" cy="20071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9" name="Straight Arrow Connector 178"/>
          <p:cNvCxnSpPr>
            <a:endCxn id="165" idx="0"/>
          </p:cNvCxnSpPr>
          <p:nvPr/>
        </p:nvCxnSpPr>
        <p:spPr bwMode="auto">
          <a:xfrm rot="16200000" flipH="1">
            <a:off x="4206415" y="3567572"/>
            <a:ext cx="3352801" cy="942053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Straight Arrow Connector 179"/>
          <p:cNvCxnSpPr>
            <a:endCxn id="154" idx="0"/>
          </p:cNvCxnSpPr>
          <p:nvPr/>
        </p:nvCxnSpPr>
        <p:spPr bwMode="auto">
          <a:xfrm rot="5400000">
            <a:off x="3451931" y="2758193"/>
            <a:ext cx="3352800" cy="2560814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1" name="Straight Arrow Connector 180"/>
          <p:cNvCxnSpPr>
            <a:endCxn id="160" idx="0"/>
          </p:cNvCxnSpPr>
          <p:nvPr/>
        </p:nvCxnSpPr>
        <p:spPr bwMode="auto">
          <a:xfrm rot="5400000">
            <a:off x="4247789" y="3325451"/>
            <a:ext cx="3352800" cy="1426299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2" name="Straight Arrow Connector 181"/>
          <p:cNvCxnSpPr>
            <a:endCxn id="166" idx="0"/>
          </p:cNvCxnSpPr>
          <p:nvPr/>
        </p:nvCxnSpPr>
        <p:spPr bwMode="auto">
          <a:xfrm rot="5400000">
            <a:off x="5047771" y="3896833"/>
            <a:ext cx="3352800" cy="283535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Straight Arrow Connector 182"/>
          <p:cNvCxnSpPr>
            <a:endCxn id="155" idx="0"/>
          </p:cNvCxnSpPr>
          <p:nvPr/>
        </p:nvCxnSpPr>
        <p:spPr bwMode="auto">
          <a:xfrm rot="10800000" flipV="1">
            <a:off x="4077504" y="2362200"/>
            <a:ext cx="3696486" cy="3352800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4" name="Straight Arrow Connector 183"/>
          <p:cNvCxnSpPr>
            <a:endCxn id="161" idx="0"/>
          </p:cNvCxnSpPr>
          <p:nvPr/>
        </p:nvCxnSpPr>
        <p:spPr bwMode="auto">
          <a:xfrm rot="5400000">
            <a:off x="5045205" y="2757615"/>
            <a:ext cx="3352800" cy="2561971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5" name="Straight Arrow Connector 184"/>
          <p:cNvCxnSpPr>
            <a:endCxn id="167" idx="0"/>
          </p:cNvCxnSpPr>
          <p:nvPr/>
        </p:nvCxnSpPr>
        <p:spPr bwMode="auto">
          <a:xfrm rot="5400000">
            <a:off x="5845187" y="3328997"/>
            <a:ext cx="3352800" cy="1419207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1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nfs-motivation-zo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11" y="914401"/>
            <a:ext cx="3795184" cy="2846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 Shared File is a Shared Problem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4495800" y="4933248"/>
            <a:ext cx="47244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Cross graph comparisons not meaningful</a:t>
            </a:r>
          </a:p>
        </p:txBody>
      </p:sp>
      <p:pic>
        <p:nvPicPr>
          <p:cNvPr id="10" name="Picture 9" descr="gpfs-motiv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6" y="914400"/>
            <a:ext cx="3795184" cy="284638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2" name="Picture 11" descr="lustre-motiv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6" y="3886200"/>
            <a:ext cx="3795184" cy="2846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4026" y="1295400"/>
            <a:ext cx="1075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GPFS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017265"/>
            <a:ext cx="10175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PSC</a:t>
            </a:r>
          </a:p>
          <a:p>
            <a:r>
              <a:rPr lang="en-US" sz="2400" dirty="0" err="1" smtClean="0"/>
              <a:t>Lustre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29" y="1038262"/>
            <a:ext cx="1075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PanFS</a:t>
            </a:r>
            <a:endParaRPr lang="en-US" sz="2400" dirty="0"/>
          </a:p>
        </p:txBody>
      </p:sp>
      <p:sp>
        <p:nvSpPr>
          <p:cNvPr id="17" name="Up-Down Arrow 16"/>
          <p:cNvSpPr/>
          <p:nvPr/>
        </p:nvSpPr>
        <p:spPr bwMode="auto">
          <a:xfrm flipH="1">
            <a:off x="3169919" y="1295400"/>
            <a:ext cx="302567" cy="1981200"/>
          </a:xfrm>
          <a:prstGeom prst="up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8" name="Up-Down Arrow 17"/>
          <p:cNvSpPr/>
          <p:nvPr/>
        </p:nvSpPr>
        <p:spPr bwMode="auto">
          <a:xfrm>
            <a:off x="3169919" y="1447800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19767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2891135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250296" y="3043535"/>
            <a:ext cx="135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5943600"/>
            <a:ext cx="135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7512" y="9144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4.5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9906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3.3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4" name="Up-Down Arrow 23"/>
          <p:cNvSpPr/>
          <p:nvPr/>
        </p:nvSpPr>
        <p:spPr bwMode="auto">
          <a:xfrm>
            <a:off x="8001000" y="1526232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2057400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330X</a:t>
            </a:r>
            <a:endParaRPr lang="en-US" sz="2400" dirty="0"/>
          </a:p>
        </p:txBody>
      </p:sp>
      <p:sp>
        <p:nvSpPr>
          <p:cNvPr id="26" name="Up-Down Arrow 25"/>
          <p:cNvSpPr/>
          <p:nvPr/>
        </p:nvSpPr>
        <p:spPr bwMode="auto">
          <a:xfrm>
            <a:off x="2407919" y="4500265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2712" y="40386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1.8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80714" y="49530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90X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3283803"/>
            <a:ext cx="787395" cy="83099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3333"/>
                </a:solidFill>
              </a:rPr>
              <a:t>N-N</a:t>
            </a:r>
          </a:p>
          <a:p>
            <a:pPr algn="ctr"/>
            <a:r>
              <a:rPr lang="en-US" sz="2400" dirty="0" smtClean="0">
                <a:solidFill>
                  <a:srgbClr val="00FF00"/>
                </a:solidFill>
              </a:rPr>
              <a:t>N-1</a:t>
            </a:r>
            <a:endParaRPr lang="en-US" sz="2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5791200" y="4724400"/>
            <a:ext cx="28956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2514600" y="4724400"/>
            <a:ext cx="32766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9988" name="Rectangle 4"/>
          <p:cNvSpPr>
            <a:spLocks noChangeArrowheads="1"/>
          </p:cNvSpPr>
          <p:nvPr/>
        </p:nvSpPr>
        <p:spPr bwMode="auto">
          <a:xfrm>
            <a:off x="152400" y="4724400"/>
            <a:ext cx="2362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89" name="Text Box 5"/>
          <p:cNvSpPr txBox="1">
            <a:spLocks noChangeArrowheads="1"/>
          </p:cNvSpPr>
          <p:nvPr/>
        </p:nvSpPr>
        <p:spPr bwMode="auto">
          <a:xfrm>
            <a:off x="76200" y="4419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Parallel file</a:t>
            </a:r>
          </a:p>
        </p:txBody>
      </p:sp>
      <p:sp>
        <p:nvSpPr>
          <p:cNvPr id="809990" name="AutoShape 6"/>
          <p:cNvSpPr>
            <a:spLocks/>
          </p:cNvSpPr>
          <p:nvPr/>
        </p:nvSpPr>
        <p:spPr bwMode="auto">
          <a:xfrm rot="16200000">
            <a:off x="1143000" y="4343400"/>
            <a:ext cx="304800" cy="25908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11</a:t>
            </a:r>
          </a:p>
        </p:txBody>
      </p:sp>
      <p:sp>
        <p:nvSpPr>
          <p:cNvPr id="809992" name="Text Box 8"/>
          <p:cNvSpPr txBox="1">
            <a:spLocks noChangeArrowheads="1"/>
          </p:cNvSpPr>
          <p:nvPr/>
        </p:nvSpPr>
        <p:spPr bwMode="auto">
          <a:xfrm>
            <a:off x="6096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10668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13</a:t>
            </a:r>
          </a:p>
        </p:txBody>
      </p:sp>
      <p:sp>
        <p:nvSpPr>
          <p:cNvPr id="809994" name="Text Box 10"/>
          <p:cNvSpPr txBox="1">
            <a:spLocks noChangeArrowheads="1"/>
          </p:cNvSpPr>
          <p:nvPr/>
        </p:nvSpPr>
        <p:spPr bwMode="auto">
          <a:xfrm>
            <a:off x="1524000" y="2895600"/>
            <a:ext cx="457200" cy="650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 14</a:t>
            </a: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3810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1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2057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21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2514600" y="3205163"/>
            <a:ext cx="457200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22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2971800" y="2930525"/>
            <a:ext cx="457200" cy="6508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23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3429000" y="3200400"/>
            <a:ext cx="457200" cy="3762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24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2362200" y="2590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2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3962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31</a:t>
            </a:r>
          </a:p>
        </p:txBody>
      </p:sp>
      <p:sp>
        <p:nvSpPr>
          <p:cNvPr id="810002" name="Text Box 18"/>
          <p:cNvSpPr txBox="1">
            <a:spLocks noChangeArrowheads="1"/>
          </p:cNvSpPr>
          <p:nvPr/>
        </p:nvSpPr>
        <p:spPr bwMode="auto">
          <a:xfrm>
            <a:off x="44196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32</a:t>
            </a:r>
          </a:p>
        </p:txBody>
      </p:sp>
      <p:sp>
        <p:nvSpPr>
          <p:cNvPr id="810003" name="Text Box 19"/>
          <p:cNvSpPr txBox="1">
            <a:spLocks noChangeArrowheads="1"/>
          </p:cNvSpPr>
          <p:nvPr/>
        </p:nvSpPr>
        <p:spPr bwMode="auto">
          <a:xfrm>
            <a:off x="48768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33</a:t>
            </a:r>
          </a:p>
        </p:txBody>
      </p:sp>
      <p:sp>
        <p:nvSpPr>
          <p:cNvPr id="810004" name="Text Box 20"/>
          <p:cNvSpPr txBox="1">
            <a:spLocks noChangeArrowheads="1"/>
          </p:cNvSpPr>
          <p:nvPr/>
        </p:nvSpPr>
        <p:spPr bwMode="auto">
          <a:xfrm>
            <a:off x="5334000" y="3200400"/>
            <a:ext cx="457200" cy="3762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34</a:t>
            </a:r>
          </a:p>
        </p:txBody>
      </p:sp>
      <p:sp>
        <p:nvSpPr>
          <p:cNvPr id="810005" name="Text Box 21"/>
          <p:cNvSpPr txBox="1">
            <a:spLocks noChangeArrowheads="1"/>
          </p:cNvSpPr>
          <p:nvPr/>
        </p:nvSpPr>
        <p:spPr bwMode="auto">
          <a:xfrm>
            <a:off x="41910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3</a:t>
            </a:r>
          </a:p>
        </p:txBody>
      </p:sp>
      <p:sp>
        <p:nvSpPr>
          <p:cNvPr id="810006" name="Text Box 22"/>
          <p:cNvSpPr txBox="1">
            <a:spLocks noChangeArrowheads="1"/>
          </p:cNvSpPr>
          <p:nvPr/>
        </p:nvSpPr>
        <p:spPr bwMode="auto">
          <a:xfrm>
            <a:off x="59436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41</a:t>
            </a:r>
          </a:p>
        </p:txBody>
      </p:sp>
      <p:sp>
        <p:nvSpPr>
          <p:cNvPr id="810007" name="Text Box 23"/>
          <p:cNvSpPr txBox="1">
            <a:spLocks noChangeArrowheads="1"/>
          </p:cNvSpPr>
          <p:nvPr/>
        </p:nvSpPr>
        <p:spPr bwMode="auto">
          <a:xfrm>
            <a:off x="64008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42</a:t>
            </a:r>
          </a:p>
        </p:txBody>
      </p:sp>
      <p:sp>
        <p:nvSpPr>
          <p:cNvPr id="810008" name="Text Box 24"/>
          <p:cNvSpPr txBox="1">
            <a:spLocks noChangeArrowheads="1"/>
          </p:cNvSpPr>
          <p:nvPr/>
        </p:nvSpPr>
        <p:spPr bwMode="auto">
          <a:xfrm>
            <a:off x="68580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43</a:t>
            </a:r>
          </a:p>
        </p:txBody>
      </p:sp>
      <p:sp>
        <p:nvSpPr>
          <p:cNvPr id="810009" name="Text Box 25"/>
          <p:cNvSpPr txBox="1">
            <a:spLocks noChangeArrowheads="1"/>
          </p:cNvSpPr>
          <p:nvPr/>
        </p:nvSpPr>
        <p:spPr bwMode="auto">
          <a:xfrm>
            <a:off x="7315200" y="2895600"/>
            <a:ext cx="457200" cy="650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44</a:t>
            </a:r>
          </a:p>
        </p:txBody>
      </p:sp>
      <p:sp>
        <p:nvSpPr>
          <p:cNvPr id="810010" name="Text Box 26"/>
          <p:cNvSpPr txBox="1">
            <a:spLocks noChangeArrowheads="1"/>
          </p:cNvSpPr>
          <p:nvPr/>
        </p:nvSpPr>
        <p:spPr bwMode="auto">
          <a:xfrm>
            <a:off x="61722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4</a:t>
            </a:r>
          </a:p>
        </p:txBody>
      </p:sp>
      <p:sp>
        <p:nvSpPr>
          <p:cNvPr id="810011" name="AutoShape 27"/>
          <p:cNvSpPr>
            <a:spLocks noChangeArrowheads="1"/>
          </p:cNvSpPr>
          <p:nvPr/>
        </p:nvSpPr>
        <p:spPr bwMode="auto">
          <a:xfrm>
            <a:off x="457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2" name="AutoShape 28"/>
          <p:cNvSpPr>
            <a:spLocks noChangeArrowheads="1"/>
          </p:cNvSpPr>
          <p:nvPr/>
        </p:nvSpPr>
        <p:spPr bwMode="auto">
          <a:xfrm>
            <a:off x="838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3" name="AutoShape 29"/>
          <p:cNvSpPr>
            <a:spLocks noChangeArrowheads="1"/>
          </p:cNvSpPr>
          <p:nvPr/>
        </p:nvSpPr>
        <p:spPr bwMode="auto">
          <a:xfrm>
            <a:off x="1219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4" name="AutoShape 30"/>
          <p:cNvSpPr>
            <a:spLocks noChangeArrowheads="1"/>
          </p:cNvSpPr>
          <p:nvPr/>
        </p:nvSpPr>
        <p:spPr bwMode="auto">
          <a:xfrm>
            <a:off x="1600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5" name="AutoShape 31"/>
          <p:cNvSpPr>
            <a:spLocks noChangeArrowheads="1"/>
          </p:cNvSpPr>
          <p:nvPr/>
        </p:nvSpPr>
        <p:spPr bwMode="auto">
          <a:xfrm>
            <a:off x="19812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6" name="AutoShape 32"/>
          <p:cNvSpPr>
            <a:spLocks noChangeArrowheads="1"/>
          </p:cNvSpPr>
          <p:nvPr/>
        </p:nvSpPr>
        <p:spPr bwMode="auto">
          <a:xfrm>
            <a:off x="4724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7" name="AutoShape 33"/>
          <p:cNvSpPr>
            <a:spLocks noChangeArrowheads="1"/>
          </p:cNvSpPr>
          <p:nvPr/>
        </p:nvSpPr>
        <p:spPr bwMode="auto">
          <a:xfrm>
            <a:off x="3581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8" name="AutoShape 34"/>
          <p:cNvSpPr>
            <a:spLocks noChangeArrowheads="1"/>
          </p:cNvSpPr>
          <p:nvPr/>
        </p:nvSpPr>
        <p:spPr bwMode="auto">
          <a:xfrm>
            <a:off x="3962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9" name="AutoShape 35"/>
          <p:cNvSpPr>
            <a:spLocks noChangeArrowheads="1"/>
          </p:cNvSpPr>
          <p:nvPr/>
        </p:nvSpPr>
        <p:spPr bwMode="auto">
          <a:xfrm>
            <a:off x="4343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0" name="AutoShape 36"/>
          <p:cNvSpPr>
            <a:spLocks noChangeArrowheads="1"/>
          </p:cNvSpPr>
          <p:nvPr/>
        </p:nvSpPr>
        <p:spPr bwMode="auto">
          <a:xfrm>
            <a:off x="51054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1" name="Oval 37"/>
          <p:cNvSpPr>
            <a:spLocks noChangeArrowheads="1"/>
          </p:cNvSpPr>
          <p:nvPr/>
        </p:nvSpPr>
        <p:spPr bwMode="auto">
          <a:xfrm>
            <a:off x="8686800" y="32908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2" name="Oval 38"/>
          <p:cNvSpPr>
            <a:spLocks noChangeArrowheads="1"/>
          </p:cNvSpPr>
          <p:nvPr/>
        </p:nvSpPr>
        <p:spPr bwMode="auto">
          <a:xfrm>
            <a:off x="8382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3" name="Oval 39"/>
          <p:cNvSpPr>
            <a:spLocks noChangeArrowheads="1"/>
          </p:cNvSpPr>
          <p:nvPr/>
        </p:nvSpPr>
        <p:spPr bwMode="auto">
          <a:xfrm>
            <a:off x="8077200" y="32908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4" name="AutoShape 40"/>
          <p:cNvSpPr>
            <a:spLocks/>
          </p:cNvSpPr>
          <p:nvPr/>
        </p:nvSpPr>
        <p:spPr bwMode="auto">
          <a:xfrm rot="16200000">
            <a:off x="4114800" y="3962400"/>
            <a:ext cx="304800" cy="33528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5" name="Text Box 41"/>
          <p:cNvSpPr txBox="1">
            <a:spLocks noChangeArrowheads="1"/>
          </p:cNvSpPr>
          <p:nvPr/>
        </p:nvSpPr>
        <p:spPr bwMode="auto">
          <a:xfrm>
            <a:off x="5334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1</a:t>
            </a:r>
          </a:p>
        </p:txBody>
      </p:sp>
      <p:sp>
        <p:nvSpPr>
          <p:cNvPr id="810026" name="Text Box 42"/>
          <p:cNvSpPr txBox="1">
            <a:spLocks noChangeArrowheads="1"/>
          </p:cNvSpPr>
          <p:nvPr/>
        </p:nvSpPr>
        <p:spPr bwMode="auto">
          <a:xfrm>
            <a:off x="36576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2</a:t>
            </a:r>
          </a:p>
        </p:txBody>
      </p:sp>
      <p:sp>
        <p:nvSpPr>
          <p:cNvPr id="810028" name="Text Box 44"/>
          <p:cNvSpPr txBox="1">
            <a:spLocks noChangeArrowheads="1"/>
          </p:cNvSpPr>
          <p:nvPr/>
        </p:nvSpPr>
        <p:spPr bwMode="auto">
          <a:xfrm>
            <a:off x="68580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3</a:t>
            </a:r>
          </a:p>
        </p:txBody>
      </p:sp>
      <p:sp>
        <p:nvSpPr>
          <p:cNvPr id="810029" name="AutoShape 45"/>
          <p:cNvSpPr>
            <a:spLocks noChangeArrowheads="1"/>
          </p:cNvSpPr>
          <p:nvPr/>
        </p:nvSpPr>
        <p:spPr bwMode="auto">
          <a:xfrm>
            <a:off x="8001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0" name="AutoShape 46"/>
          <p:cNvSpPr>
            <a:spLocks noChangeArrowheads="1"/>
          </p:cNvSpPr>
          <p:nvPr/>
        </p:nvSpPr>
        <p:spPr bwMode="auto">
          <a:xfrm>
            <a:off x="6858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1" name="AutoShape 47"/>
          <p:cNvSpPr>
            <a:spLocks noChangeArrowheads="1"/>
          </p:cNvSpPr>
          <p:nvPr/>
        </p:nvSpPr>
        <p:spPr bwMode="auto">
          <a:xfrm>
            <a:off x="7239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2" name="AutoShape 48"/>
          <p:cNvSpPr>
            <a:spLocks noChangeArrowheads="1"/>
          </p:cNvSpPr>
          <p:nvPr/>
        </p:nvSpPr>
        <p:spPr bwMode="auto">
          <a:xfrm>
            <a:off x="7620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3" name="AutoShape 49"/>
          <p:cNvSpPr>
            <a:spLocks noChangeArrowheads="1"/>
          </p:cNvSpPr>
          <p:nvPr/>
        </p:nvSpPr>
        <p:spPr bwMode="auto">
          <a:xfrm>
            <a:off x="83820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4" name="AutoShape 50"/>
          <p:cNvSpPr>
            <a:spLocks/>
          </p:cNvSpPr>
          <p:nvPr/>
        </p:nvSpPr>
        <p:spPr bwMode="auto">
          <a:xfrm rot="16200000">
            <a:off x="7315200" y="4114800"/>
            <a:ext cx="304800" cy="3048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5" name="Rectangle 51"/>
          <p:cNvSpPr>
            <a:spLocks noChangeArrowheads="1"/>
          </p:cNvSpPr>
          <p:nvPr/>
        </p:nvSpPr>
        <p:spPr bwMode="auto">
          <a:xfrm>
            <a:off x="152400" y="4724400"/>
            <a:ext cx="8686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6" name="Rectangle 52"/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0813" cy="1371600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/>
              <a:t>Potential storage implications of N-to-1 strided</a:t>
            </a:r>
            <a:endParaRPr lang="en-US" sz="3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228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0007 C 1.38778E-17 0.00116 -0.00417 -0.15439 1.38778E-17 -0.15416 C 0.00417 -0.15393 1.38778E-17 0.0007 1.38778E-17 0.00116 Z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46 C 3.33333E-6 0.0007 0.20833 -0.15393 0.20798 -0.15486 C 0.20781 -0.15555 3.33333E-6 0.00046 3.33333E-6 0.0007 Z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1.85185E-6 C 0.0092 0.02315 0.01181 0.05903 0.00694 0.08079 C 0.00608 0.08449 -0.00139 0.08449 -0.00139 0.08472 C -0.00312 0.08634 -0.00469 0.08842 -0.00677 0.09004 C -0.00799 0.09097 -0.00972 0.09074 -0.01094 0.0919 C -0.01944 0.10116 -0.0066 0.09514 -0.0191 0.0993 C -0.02187 0.11041 -0.01806 0.09977 -0.02604 0.10856 C -0.02726 0.10995 -0.0276 0.1125 -0.02865 0.11412 C -0.03229 0.11875 -0.03819 0.12106 -0.04236 0.125 C -0.04566 0.13403 -0.0467 0.13704 -0.05347 0.14166 C -0.06024 0.15532 -0.05104 0.13958 -0.06163 0.14907 C -0.06302 0.15023 -0.06319 0.15278 -0.06441 0.1544 C -0.06597 0.15648 -0.06823 0.15764 -0.06979 0.15995 C -0.07205 0.16319 -0.07344 0.16736 -0.07535 0.17106 C -0.07726 0.17477 -0.08976 0.18588 -0.09184 0.18773 C -0.10347 0.19791 -0.11719 0.20509 -0.13021 0.21157 C -0.13733 0.21504 -0.14514 0.21713 -0.15208 0.22083 C -0.15833 0.22407 -0.15764 0.22222 -0.15764 0.22824 " pathEditMode="relative" rAng="0" ptsTypes="fffffffffffffffffA">
                                      <p:cBhvr>
                                        <p:cTn id="33" dur="2000" fill="hold"/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961 -0.0132 0.04375 -0.01227 0.06527 -0.01482 C 0.10295 -0.01945 0.1401 -0.02454 0.17777 -0.02963 C 0.19896 -0.03241 0.22482 -0.03565 0.24305 -0.05186 C 0.24739 -0.06667 0.24774 -0.06898 0.25833 -0.07593 C 0.2592 -0.07778 0.25972 -0.08033 0.26111 -0.08148 C 0.26319 -0.08311 0.2658 -0.08218 0.26805 -0.08334 C 0.27413 -0.08635 0.28159 -0.09098 0.2875 -0.09445 C 0.30451 -0.10463 0.31996 -0.11736 0.33611 -0.12963 C 0.34635 -0.1375 0.3335 -0.12824 0.34444 -0.14074 C 0.34861 -0.14561 0.35868 -0.14699 0.3625 -0.14815 C 0.37066 -0.15093 0.37916 -0.15764 0.3875 -0.15926 C 0.39757 -0.16111 0.41805 -0.16297 0.41805 -0.16297 C 0.41059 -0.15648 0.39739 -0.15301 0.38889 -0.15 C 0.37968 -0.14676 0.37048 -0.14329 0.36111 -0.14074 C 0.34687 -0.13704 0.33229 -0.13797 0.31805 -0.13334 C 0.30677 -0.12338 0.3217 -0.13565 0.30833 -0.12778 C 0.30139 -0.12361 0.29774 -0.11736 0.29027 -0.11482 C 0.28038 -0.10602 0.28524 -0.10857 0.27639 -0.10556 C 0.27152 -0.10116 0.26788 -0.09723 0.2625 -0.09445 C 0.2526 -0.08912 0.24149 -0.08773 0.23194 -0.08148 C 0.21545 -0.07061 0.22309 -0.07338 0.20972 -0.07037 C 0.20139 -0.06297 0.19166 -0.06135 0.18194 -0.05926 C 0.16267 -0.0463 0.14288 -0.04028 0.12222 -0.03334 C 0.11753 -0.03172 0.11284 -0.02986 0.10833 -0.02778 C 0.10642 -0.02686 0.10468 -0.02477 0.10277 -0.02408 C 0.08854 -0.01852 0.08003 -0.0176 0.06527 -0.01482 C 0.05208 -0.00602 0.04149 -0.00348 0.02639 -0.00186 C 0.01562 0.00532 0.00347 0.00879 -0.00834 0.01111 C -0.00782 0.00856 -0.00834 0.00555 -0.00695 0.0037 C -0.00521 0.00139 3.33333E-6 4.44444E-6 3.33333E-6 4.44444E-6 Z " pathEditMode="relative" ptsTypes="fffffffffffffffffffffffffffffff">
                                      <p:cBhvr>
                                        <p:cTn id="46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1.85185E-6 C 0.00469 0.00856 0.00313 0.01713 0.00278 0.02592 C 0.00278 0.02778 0.00434 0.02963 0.00417 0.03148 C 0.00382 0.03356 0.00226 0.03518 0.00139 0.03704 C 0.00174 0.03981 0.00348 0.05764 0.00417 0.06111 C 0.00643 0.07291 0.00417 0.07222 0.00834 0.07222 C 0.0033 0.07361 -0.00225 0.07454 -0.00694 0.07778 C -0.01232 0.08148 -0.01632 0.08495 -0.02222 0.08704 C -0.02968 0.09375 -0.03889 0.09676 -0.04722 0.10185 C -0.05243 0.10509 -0.05729 0.10972 -0.0625 0.11296 C -0.0651 0.11458 -0.0684 0.11458 -0.07083 0.11666 C -0.07222 0.11782 -0.07343 0.11967 -0.075 0.12037 C -0.0842 0.12477 -0.09461 0.12778 -0.10416 0.12963 C -0.11458 0.13426 -0.12222 0.13727 -0.13333 0.13889 C -0.14305 0.14745 -0.13125 0.13819 -0.15139 0.14444 C -0.15659 0.14606 -0.16267 0.15185 -0.16805 0.1537 C -0.18559 0.15995 -0.18628 0.15903 -0.20277 0.16111 C -0.22864 0.17361 -0.2092 0.16574 -0.24444 0.17407 C -0.26545 0.17916 -0.28645 0.18704 -0.30694 0.19444 C -0.31371 0.20787 -0.31093 0.20162 -0.31527 0.21296 C -0.31232 0.22477 -0.3125 0.22014 -0.3125 0.22592 " pathEditMode="relative" rAng="0" ptsTypes="ffffffffffffffffffffA">
                                      <p:cBhvr>
                                        <p:cTn id="48" dur="2000" fill="hold"/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2361 -0.00695 0.04826 -0.00996 0.07222 -0.01482 C 0.07864 -0.01621 0.09167 -0.01852 0.09167 -0.01852 C 0.11128 -0.02894 0.08941 -0.01829 0.13472 -0.02593 C 0.13767 -0.02639 0.1401 -0.02917 0.14305 -0.02963 C 0.15364 -0.03148 0.16441 -0.03218 0.175 -0.03333 C 0.2059 -0.04699 0.25399 -0.04815 0.2875 -0.05556 C 0.30851 -0.06019 0.29566 -0.05833 0.31944 -0.06667 C 0.33299 -0.0713 0.34809 -0.07315 0.36111 -0.07963 C 0.37396 -0.08611 0.38489 -0.09537 0.39861 -0.1 C 0.41545 -0.11343 0.44583 -0.125 0.4651 -0.12963 C 0.47621 -0.13935 0.49149 -0.14213 0.50417 -0.1463 C 0.51493 -0.15602 0.53507 -0.15972 0.54861 -0.16482 C 0.63385 -0.16296 0.60503 -0.16296 0.63472 -0.16296 C 0.61875 -0.15764 0.60226 -0.15278 0.58594 -0.15 C 0.57656 -0.14583 0.58333 -0.14838 0.56528 -0.14445 C 0.55278 -0.14167 0.53976 -0.1338 0.52778 -0.12963 C 0.51528 -0.12546 0.51128 -0.12755 0.5 -0.12222 C 0.46424 -0.10533 0.42691 -0.08704 0.38889 -0.08148 C 0.37569 -0.0757 0.35573 -0.075 0.34305 -0.07222 C 0.325 -0.06829 0.30694 -0.06366 0.28889 -0.05926 C 0.28489 -0.05833 0.26545 -0.05116 0.25694 -0.05 C 0.24722 -0.04884 0.21788 -0.04676 0.20972 -0.0463 C 0.2033 -0.04514 0.1967 -0.04445 0.19028 -0.04259 C 0.18802 -0.0419 0.1868 -0.03935 0.18472 -0.03889 C 0.17187 -0.03658 0.15868 -0.03681 0.14583 -0.03519 C 0.13767 -0.02801 0.1276 -0.03033 0.11805 -0.02778 C 0.10521 -0.02431 0.09097 -0.01852 0.07778 -0.01667 C 0.06719 -0.01505 0.04583 -0.01296 0.04583 -0.01296 C 0.03576 -0.00996 0.02552 -0.00741 0.01528 -0.00556 C 0.00017 -0.00278 0.00347 -0.00949 -2.22222E-6 2.59259E-6 Z " pathEditMode="relative" ptsTypes="fffffffffffffffffffffffffffffff">
                                      <p:cBhvr>
                                        <p:cTn id="61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02 C 0.00608 0.01389 0.00833 0.02199 0.00972 0.03009 C 0.01076 0.03611 0.0125 0.04861 0.0125 0.04884 C 0.0092 0.07454 0.00972 0.06342 0.00972 0.08194 C 0.00434 0.08565 -0.00104 0.08935 -0.00556 0.09491 C -0.00851 0.09838 -0.01042 0.10347 -0.01389 0.10602 C -0.02899 0.11713 -0.04271 0.13171 -0.05972 0.1375 C -0.07083 0.14676 -0.08038 0.15069 -0.09306 0.15416 C -0.10295 0.16088 -0.11406 0.16643 -0.125 0.16898 C -0.13802 0.175 -0.15052 0.1831 -0.16389 0.1875 C -0.18646 0.19491 -0.21024 0.19583 -0.23333 0.19861 C -0.28785 0.20532 -0.34375 0.2044 -0.39861 0.20602 C -0.42378 0.20787 -0.45434 0.20532 -0.47778 0.22083 C -0.48108 0.22731 -0.47882 0.22639 -0.48333 0.22639 " pathEditMode="relative" rAng="0" ptsTypes="fffffffffffffA">
                                      <p:cBhvr>
                                        <p:cTn id="63" dur="2000" fill="hold"/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C -0.00208 -0.01666 -0.00416 -0.03356 -0.00694 -0.05 C -0.00798 -0.05625 -0.01389 -0.06666 -0.01389 -0.06666 C -0.01528 -0.07592 -0.01857 -0.08194 -0.02083 -0.09074 C -0.02083 -0.0912 -0.02882 -0.18009 -0.02083 -0.14815 C -0.01389 -0.1544 0.00278 -0.15926 0.00278 -0.15926 C 0.00191 -0.15625 -2.22222E-6 -0.15 -2.22222E-6 -0.15 C 0.00052 -0.15301 -0.00034 -0.15694 0.00139 -0.15926 C 0.00243 -0.16065 0.00278 -0.15555 0.00278 -0.1537 C 0.00365 -0.13333 0.00347 -0.11296 0.00417 -0.09259 C 0.00452 -0.08333 0.00504 -0.07407 0.00556 -0.06481 C 0.00643 -0.05069 0.00834 -0.02222 0.00834 -0.02222 C 0.00521 0.0044 0.01146 0.00394 -2.22222E-6 -1.85185E-6 Z " pathEditMode="relative" ptsTypes="fffffffffffff">
                                      <p:cBhvr>
                                        <p:cTn id="76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5.55556E-6 C -0.00626 0.02106 -0.0033 0.01249 -0.00834 0.02592 C -0.00626 0.06388 -0.00921 0.07638 -0.02084 0.1074 C -0.02362 0.12384 -0.02205 0.12198 -0.02917 0.13148 C -0.01077 0.13958 0.00798 0.14837 0.02499 0.1611 C 0.03854 0.17106 0.05017 0.18726 0.06388 0.19629 C 0.06649 0.19814 0.06927 0.19837 0.07222 0.19999 C 0.07534 0.20185 0.07881 0.20323 0.08194 0.20555 C 0.09392 0.21435 0.08124 0.20902 0.09305 0.21296 C 0.10833 0.22823 0.08836 0.20995 0.10555 0.22036 C 0.11614 0.22685 0.11388 0.22847 0.12499 0.23148 C 0.13263 0.23657 0.13749 0.23888 0.14583 0.23333 C 0.14878 0.23124 0.15416 0.22592 0.15416 0.22592 C 0.15555 0.22661 0.15711 0.22893 0.15833 0.22777 C 0.16579 0.22036 0.15555 0.21712 0.15555 0.22407 " pathEditMode="relative" ptsTypes="ffffffffffffffA">
                                      <p:cBhvr>
                                        <p:cTn id="78" dur="2000" fill="hold"/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6 C -0.00678 -0.01365 -0.01407 -0.02708 -0.02084 -0.04074 C -0.02327 -0.0456 -0.02779 -0.05185 -0.02917 -0.0574 C -0.03022 -0.06157 -0.03195 -0.06875 -0.03334 -0.07222 C -0.0349 -0.07615 -0.03785 -0.07916 -0.0389 -0.08333 C -0.04324 -0.10069 -0.05088 -0.11273 -0.05834 -0.12777 C -0.05921 -0.13333 -0.05973 -0.13912 -0.06112 -0.14444 C -0.06303 -0.15208 -0.06945 -0.1581 -0.06945 -0.16666 C -0.06355 -0.16921 -0.05869 -0.16736 -0.05279 -0.16481 C -0.05001 -0.16111 -0.04532 -0.15879 -0.04445 -0.1537 C -0.04393 -0.15115 -0.0441 -0.14837 -0.04306 -0.14629 C -0.03994 -0.13958 -0.0356 -0.13402 -0.03195 -0.12777 C -0.02744 -0.12037 -0.0257 -0.11157 -0.02223 -0.1037 C -0.0172 -0.09189 -0.01042 -0.0831 -0.00695 -0.07037 C -0.00331 -0.05648 -0.00174 -0.04675 0.00416 -0.03518 C 0.00572 -0.03217 0.00728 -0.02916 0.00833 -0.02592 C 0.00954 -0.02245 0.0111 -0.01481 0.0111 -0.01481 C 0.00433 -0.00138 0.01336 -0.01736 0.00277 -0.00555 C 0.00155 -0.00416 -5.55556E-6 -3.7037E-6 -5.55556E-6 -3.7037E-6 Z " pathEditMode="relative" ptsTypes="fffffffffffffffffff">
                                      <p:cBhvr>
                                        <p:cTn id="9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2.59259E-6 C -0.00573 0.00255 -0.00781 0.00463 -0.00937 0.00741 C -0.01059 0.00972 -0.01076 0.01273 -0.01215 0.01482 C -0.01337 0.01667 -0.01997 0.02246 -0.02187 0.02408 C -0.02552 0.03125 -0.03194 0.03912 -0.03715 0.04445 C -0.04115 0.05787 -0.03854 0.05093 -0.04549 0.06482 C -0.04844 0.07084 -0.05 0.07037 -0.04687 0.07037 C -0.0408 0.07593 -0.03524 0.08079 -0.02882 0.08519 C -0.02656 0.08959 -0.02378 0.09352 -0.02187 0.09815 C -0.0158 0.11273 -0.01493 0.13056 -0.01215 0.1463 C -0.01111 0.15209 -0.00885 0.15718 -0.00799 0.16297 C -0.00608 0.1757 -0.00608 0.18264 -0.00104 0.1926 C -0.00052 0.1963 -0.00035 0.2 0.00035 0.20371 C 0.00104 0.20741 0.00313 0.21482 0.00313 0.21505 C -0.00365 0.21922 -0.00382 0.21667 0.00035 0.22222 " pathEditMode="relative" rAng="0" ptsTypes="ffffffffffffffA">
                                      <p:cBhvr>
                                        <p:cTn id="95" dur="2000" fill="hold"/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C 0.03698 -0.02963 0.07813 -0.04838 0.11667 -0.07407 C 0.11979 -0.08264 0.12292 -0.0919 0.12639 -0.1 C 0.13004 -0.10879 0.13577 -0.11666 0.13889 -0.12592 C 0.14306 -0.13819 0.14583 -0.16111 0.15278 -0.17037 C 0.1441 -0.14143 0.13125 -0.11481 0.12083 -0.08703 C 0.11858 -0.06898 0.11389 -0.05926 0.10417 -0.04629 C 0.10278 -0.04444 0.10035 -0.04421 0.09861 -0.04259 C 0.08958 -0.03402 0.10035 -0.03865 0.0875 -0.03518 C 0.07153 -0.02592 0.05452 -0.02546 0.0375 -0.02037 C 0.02952 -0.01805 0.02379 -0.01134 0.01667 -0.0074 C 0.01129 -0.0044 0.00538 -0.00347 -4.44444E-6 -1.85185E-6 Z " pathEditMode="relative" ptsTypes="ffffffffffff">
                                      <p:cBhvr>
                                        <p:cTn id="10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1.85185E-6 C 0.01302 0.01898 0.01407 0.03866 0.00973 0.05741 C 0.00782 0.06528 0.00851 0.07153 0.00278 0.07592 C 0.00052 0.07754 -0.01215 0.07963 -0.0125 0.07963 C -0.02448 0.075 -0.01892 0.07592 -0.02916 0.07592 C -0.02291 0.08148 -0.02239 0.08449 -0.02083 0.09444 C -0.02395 0.10509 -0.02691 0.12454 -0.03472 0.13148 C -0.04514 0.1544 -0.06302 0.16805 -0.07916 0.18333 C -0.08177 0.19398 -0.07864 0.18565 -0.08889 0.19444 C -0.09461 0.19954 -0.10277 0.2118 -0.10972 0.21481 C -0.12291 0.2206 -0.13923 0.22083 -0.15277 0.22222 C -0.15468 0.22291 -0.15833 0.22407 -0.15833 0.2243 " pathEditMode="relative" rAng="0" ptsTypes="fffffffffffA">
                                      <p:cBhvr>
                                        <p:cTn id="110" dur="2000" fill="hold"/>
                                        <p:tgtEl>
                                          <p:spTgt spid="8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1.85185E-6 C 0.01319 -0.0088 0.02552 -0.01111 0.04027 -0.01296 C 0.05121 -0.02037 0.06319 -0.02222 0.07499 -0.02593 C 0.12204 -0.04051 0.16909 -0.05463 0.21666 -0.06667 C 0.2302 -0.0757 0.21406 -0.0662 0.24305 -0.07222 C 0.24513 -0.07269 0.24652 -0.07546 0.24861 -0.07593 C 0.2592 -0.07894 0.26996 -0.08056 0.28055 -0.08333 C 0.30972 -0.0912 0.33993 -0.09468 0.36944 -0.1 C 0.37291 -0.11412 0.37274 -0.12986 0.37499 -0.14445 C 0.37569 -0.14884 0.37777 -0.15741 0.37777 -0.15741 C 0.36683 -0.16111 0.36267 -0.15417 0.35138 -0.14815 C 0.33593 -0.14005 0.31909 -0.13333 0.30277 -0.12963 C 0.2835 -0.1169 0.26458 -0.11343 0.24444 -0.10556 C 0.19062 -0.08449 0.13767 -0.06065 0.08333 -0.04259 C 0.07135 -0.03866 0.0592 -0.0338 0.04722 -0.02963 C 0.03072 -0.02384 0.01388 -0.0213 -0.00139 -0.01111 C 0.00052 -0.0037 -7.77778E-6 -0.00741 -7.77778E-6 1.85185E-6 Z " pathEditMode="relative" ptsTypes="fffffffffffffffff">
                                      <p:cBhvr>
                                        <p:cTn id="12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C 0.00226 0.0125 0.00139 0.03333 -0.00694 0.04259 C -0.01649 0.05301 -0.00903 0.03773 -0.01806 0.0537 C -0.02118 0.05926 -0.02205 0.06643 -0.025 0.07222 C -0.00955 0.08588 0.01198 0.07083 0.02917 0.06852 C 0.06632 0.06342 0.05781 0.05301 0.06806 0.06666 C 0.06615 0.06782 0.06424 0.06875 0.0625 0.07037 C 0.06007 0.07245 0.05816 0.07592 0.05556 0.07778 C 0.04809 0.0831 0.03941 0.08333 0.03194 0.08889 C 0.02135 0.09699 0.00903 0.10764 -0.00278 0.11296 C -0.01128 0.12245 -0.01476 0.12754 -0.025 0.13333 C -0.0309 0.1412 -0.03872 0.1456 -0.04583 0.15185 C -0.04983 0.15995 -0.05694 0.1625 -0.06389 0.16481 C -0.07604 0.17546 -0.09705 0.18102 -0.11111 0.18518 C -0.13611 0.19259 -0.16059 0.2037 -0.18611 0.2074 C -0.19792 0.21134 -0.20885 0.21643 -0.22083 0.21852 C -0.23212 0.22615 -0.24444 0.22916 -0.25694 0.23148 C -0.26753 0.23611 -0.26233 0.23449 -0.27222 0.23703 C -0.27882 0.23403 -0.2849 0.23009 -0.29167 0.22778 C -0.30365 0.21713 -0.30295 0.22014 -0.31806 0.22407 C -0.31979 0.22268 -0.32639 0.2162 -0.32639 0.22407 " pathEditMode="relative" ptsTypes="ffffffffffffffffffffA">
                                      <p:cBhvr>
                                        <p:cTn id="125" dur="2000" fill="hold"/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7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2379 -0.00277 -0.02587 -0.00162 -0.04445 -0.0074 C -0.06181 -0.01273 -0.07813 -0.02106 -0.09583 -0.02592 C -0.1066 -0.0331 -0.09601 -0.02708 -0.1125 -0.03148 C -0.12274 -0.03425 -0.13212 -0.04074 -0.14167 -0.04629 C -0.14688 -0.05324 -0.15208 -0.05787 -0.15833 -0.06296 C -0.16267 -0.07453 -0.16372 -0.06921 -0.17083 -0.07777 C -0.18177 -0.09097 -0.17483 -0.08703 -0.18333 -0.09074 C -0.1882 -0.0956 -0.19149 -0.10115 -0.19722 -0.1037 C -0.20434 -0.11574 -0.21163 -0.12199 -0.22222 -0.12777 C -0.23056 -0.13888 -0.23299 -0.14027 -0.24167 -0.14814 C -0.24653 -0.15787 -0.25556 -0.16203 -0.26389 -0.16481 C -0.26806 -0.1662 -0.28073 -0.16851 -0.27639 -0.16851 C -0.26615 -0.16851 -0.24583 -0.16481 -0.24583 -0.16481 C -0.2316 -0.15995 -0.24931 -0.16643 -0.23472 -0.15925 C -0.23299 -0.15833 -0.22726 -0.15694 -0.22917 -0.1574 C -0.23438 -0.15833 -0.23941 -0.15995 -0.24445 -0.16111 C -0.2467 -0.16226 -0.24896 -0.16481 -0.25139 -0.16481 C -0.26806 -0.16527 -0.28472 -0.16203 -0.30139 -0.16296 C -0.30747 -0.16342 -0.28941 -0.16574 -0.28333 -0.16666 C -0.28142 -0.16689 -0.27969 -0.16666 -0.27778 -0.16666 C -0.26719 -0.16319 -0.25608 -0.16041 -0.24583 -0.15555 C -0.23663 -0.15115 -0.22934 -0.14629 -0.21945 -0.14444 C -0.19722 -0.13055 -0.17431 -0.10717 -0.15 -0.10185 C -0.13038 -0.09027 -0.09514 -0.07245 -0.07361 -0.0574 C -0.06198 -0.0493 -0.05399 -0.03888 -0.04028 -0.03518 C -0.03212 -0.02962 -0.02361 -0.02523 -0.01528 -0.02037 C -0.00972 -0.01712 -0.00573 -0.0118 0.0 -0.00925 C 0.00052 -0.0074 0.00156 -0.00555 0.00139 -0.0037 C 0.00104 -0.00046 -0.00035 0.00255 -0.00139 0.00556 C -0.00208 0.00741 -0.00052 0.00186 0.0 0.0 Z " pathEditMode="relative" ptsTypes="fffffffffffffffffffffffffffffff">
                                      <p:cBhvr>
                                        <p:cTn id="13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1157 C 0.00642 0.02014 0.00816 0.03217 0.00277 0.0375 C 0.00086 0.03935 -0.00122 0.04074 -0.00278 0.04305 C -0.01354 0.05926 -0.00278 0.05046 -0.01389 0.05787 C -0.01806 0.0662 -0.02257 0.07384 -0.02917 0.07824 C -0.03264 0.08495 -0.03664 0.0868 -0.04167 0.0912 C -0.04514 0.09838 -0.04445 0.09444 -0.04445 0.10231 C -0.04358 0.10046 -0.04323 0.09745 -0.04167 0.09676 C -0.04098 0.09653 -0.03316 0.09977 -0.03195 0.10046 C -0.02205 0.10625 -0.01198 0.11342 -0.00139 0.11713 C 0.00173 0.11829 0.00503 0.11829 0.00833 0.11898 C 0.01632 0.1243 0.02326 0.13102 0.03194 0.13379 C 0.04149 0.14213 0.02951 0.13264 0.04409 0.13935 C 0.05816 0.14537 0.07586 0.15949 0.08889 0.16713 C 0.10295 0.17523 0.11545 0.18773 0.13055 0.1912 C 0.14982 0.20092 0.16666 0.2169 0.1875 0.22083 C 0.19461 0.22407 0.20225 0.22616 0.20972 0.22824 C 0.23107 0.22662 0.25225 0.22176 0.27361 0.22083 C 0.28524 0.22037 0.2967 0.22268 0.30833 0.22268 " pathEditMode="relative" rAng="0" ptsTypes="ffffffffffffffffffA">
                                      <p:cBhvr>
                                        <p:cTn id="140" dur="20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2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312 -0.00856 -0.00434 -0.01736 -0.00694 -0.02592 C -0.01059 -0.0375 -0.01632 -0.04838 -0.02083 -0.05926 C -0.02482 -0.06875 -0.02708 -0.07986 -0.03194 -0.08888 C -0.03611 -0.09652 -0.04166 -0.10347 -0.04583 -0.11111 C -0.05503 -0.12824 -0.04201 -0.10972 -0.05278 -0.12407 C -0.05486 -0.1324 -0.05885 -0.13912 -0.0625 -0.14629 C -0.06371 -0.14861 -0.06389 -0.15162 -0.06528 -0.1537 C -0.06684 -0.15601 -0.06927 -0.15717 -0.07083 -0.15926 C -0.07309 -0.16226 -0.075 -0.17037 -0.075 -0.17037 C -0.07031 -0.15763 -0.06614 -0.14467 -0.05972 -0.13333 C -0.0559 -0.11782 -0.0467 -0.10069 -0.0375 -0.09074 C -0.03455 -0.0787 -0.03854 -0.09189 -0.02916 -0.07592 C -0.02396 -0.06689 -0.0217 -0.05532 -0.01666 -0.04629 C -0.01423 -0.0331 -0.00989 -0.02245 -0.00416 -0.01111 C -0.0033 -0.00926 -0.00191 -0.00763 -0.00139 -0.00555 C -0.00087 -0.0037 0.0 0.0 0.0 0.0 Z " pathEditMode="relative" ptsTypes="fffffffffffffffff">
                                      <p:cBhvr>
                                        <p:cTn id="15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4.81481E-6 C 0.01997 0.01296 0.02483 0.01875 0.03056 0.02962 C 0.03611 0.03981 0.03021 0.03472 0.0375 0.04444 C 0.04462 0.05393 0.03906 0.04166 0.04583 0.0537 C 0.05503 0.07013 0.04392 0.05648 0.05694 0.07037 C 0.05972 0.08125 0.06493 0.08912 0.06944 0.09814 C 0.07118 0.10162 0.07188 0.10578 0.07361 0.10925 C 0.07465 0.11134 0.07674 0.11273 0.07778 0.11481 C 0.07951 0.11828 0.08038 0.12245 0.08194 0.12592 C 0.08854 0.14027 0.09809 0.153 0.10694 0.16481 C 0.1158 0.17662 0.12569 0.18472 0.13333 0.19814 C 0.13524 0.21087 0.13993 0.22268 0.14306 0.23518 C 0.14358 0.23726 0.14514 0.23865 0.14583 0.24074 C 0.14809 0.24768 0.15 0.25717 0.15 0.26481 " pathEditMode="relative" rAng="0" ptsTypes="fffffffffffffA">
                                      <p:cBhvr>
                                        <p:cTn id="155" dur="2000" fill="hold"/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7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39 -0.00185 0.0026 -0.00393 0.00417 -0.00556 C 0.0059 -0.00718 0.00816 -0.00741 0.00972 -0.00926 C 0.01094 -0.01065 0.01111 -0.01366 0.0125 -0.01481 C 0.01406 -0.0162 0.01632 -0.01597 0.01806 -0.01667 C 0.02465 -0.01968 0.02604 -0.02106 0.03194 -0.02593 C 0.03872 -0.03148 0.04375 -0.03912 0.05139 -0.04259 C 0.05729 -0.0544 0.06649 -0.06389 0.07222 -0.07593 C 0.07448 -0.08056 0.07517 -0.08634 0.07778 -0.09074 C 0.07969 -0.09375 0.0816 -0.09676 0.08333 -0.1 C 0.08524 -0.10324 0.08819 -0.11042 0.09028 -0.11296 C 0.09271 -0.11597 0.09861 -0.12037 0.09861 -0.12037 C 0.10174 -0.13264 0.09757 -0.11991 0.10972 -0.13333 C 0.11198 -0.13588 0.11302 -0.14005 0.11528 -0.14259 C 0.1184 -0.1463 0.12309 -0.14653 0.12639 -0.15 C 0.12847 -0.15208 0.13003 -0.15509 0.13194 -0.15741 C 0.13681 -0.16296 0.14444 -0.16898 0.14444 -0.17778 C 0.13767 -0.16435 0.1467 -0.18032 0.13611 -0.16852 C 0.12014 -0.15069 0.13142 -0.15579 0.11944 -0.15185 C 0.11806 -0.15 0.11684 -0.14768 0.11528 -0.1463 C 0.11406 -0.14514 0.11233 -0.1456 0.11111 -0.14444 C 0.10208 -0.13495 0.11458 -0.14167 0.10417 -0.13704 C 0.10191 -0.13449 0.09931 -0.13241 0.09722 -0.12963 C 0.09601 -0.12801 0.09583 -0.12546 0.09444 -0.12407 C 0.09323 -0.12292 0.09167 -0.12315 0.09028 -0.12222 C 0.08507 -0.11875 0.07917 -0.11065 0.075 -0.10556 C 0.07118 -0.10093 0.06753 -0.0956 0.06389 -0.09074 C 0.06198 -0.08819 0.05833 -0.08333 0.05833 -0.08333 C 0.05521 -0.07083 0.05972 -0.08518 0.04861 -0.07037 C 0.03663 -0.0544 0.02552 -0.04143 0.01389 -0.02593 C 0.0092 -0.01968 0.00556 -0.01227 0.00139 -0.00556 C -0.00226 0.00046 -0.00295 0.0 0.0 0.0 Z " pathEditMode="relative" ptsTypes="ffffffffffffffffffffffffffffffff">
                                      <p:cBhvr>
                                        <p:cTn id="16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695 C -0.0026 0.01366 -0.00139 0.01088 -0.00555 0.02639 C -0.00937 0.04004 -0.00642 0.03171 -0.0125 0.0412 C -0.0151 0.04514 -0.01632 0.05092 -0.01944 0.05416 C -0.02066 0.05532 -0.02239 0.05509 -0.02361 0.05602 C -0.02656 0.0581 -0.02882 0.06204 -0.03194 0.06342 C -0.04236 0.06805 -0.0533 0.07106 -0.06389 0.07454 C -0.07291 0.08657 -0.07673 0.09051 -0.08889 0.09861 C -0.09045 0.09954 -0.08472 0.09491 -0.08472 0.09514 C -0.08055 0.09676 -0.07586 0.09722 -0.07222 0.10046 C -0.0677 0.1044 -0.06423 0.10949 -0.05972 0.11342 C -0.05798 0.12014 -0.05173 0.12801 -0.04722 0.13194 C -0.0434 0.13981 -0.03941 0.14722 -0.03472 0.15416 C -0.03159 0.15879 -0.025 0.16713 -0.025 0.16736 C -0.0217 0.18055 -0.01718 0.19282 -0.01389 0.20602 C -0.01354 0.20764 -0.01007 0.22222 -0.00972 0.22268 C -0.00503 0.22685 -0.00677 0.22477 -0.00416 0.22824 " pathEditMode="relative" rAng="0" ptsTypes="ffffffffffffffffA">
                                      <p:cBhvr>
                                        <p:cTn id="170" dur="2000" fill="hold"/>
                                        <p:tgtEl>
                                          <p:spTgt spid="8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2" presetID="8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528 -0.01019 0.03195 -0.01644 0.04862 -0.02037 C 0.06858 -0.03357 0.03455 -0.01158 0.09167 -0.03704 C 0.12934 -0.05371 0.17119 -0.05972 0.20973 -0.07222 C 0.25747 -0.08773 0.30504 -0.1044 0.35278 -0.12037 C 0.37709 -0.12847 0.40053 -0.14352 0.425 -0.15 C 0.42119 -0.1706 0.40278 -0.16111 0.38889 -0.16111 C 0.37518 -0.17037 0.34497 -0.16204 0.33056 -0.16111 C 0.32553 -0.15996 0.32049 -0.1581 0.31528 -0.15741 C 0.30695 -0.15625 0.29862 -0.15718 0.29028 -0.15556 C 0.25886 -0.14954 0.22744 -0.13935 0.19584 -0.13334 C 0.1783 -0.12547 0.15851 -0.12385 0.14028 -0.12037 C 0.12796 -0.11204 0.11233 -0.10949 0.09862 -0.10741 C 0.09028 -0.10185 0.08021 -0.10023 0.07223 -0.09445 C 0.06059 -0.08611 0.04914 -0.07385 0.03612 -0.07037 C 0.03143 -0.06574 0.02778 -0.06181 0.02223 -0.05926 C 0.01945 -0.05556 0.01667 -0.05185 0.01389 -0.04815 C 0.0125 -0.0463 0.00973 -0.0426 0.00973 -0.0426 C 0.00886 -0.03889 0.0073 -0.03542 0.00695 -0.03148 C 0.00678 -0.02963 0.00851 -0.02778 0.00834 -0.02593 C 0.00799 -0.02315 0.00625 -0.02107 0.00556 -0.01852 C 0.00434 -0.01435 0.004 -0.00972 0.00278 -0.00556 C -0.00017 0.00532 0.0 0.00393 0.0 0.0 Z " pathEditMode="relative" ptsTypes="fffffffffffffffffffffff">
                                      <p:cBhvr>
                                        <p:cTn id="18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1.85185E-6 C -0.00139 0.01481 0.00833 -0.00301 -0.00087 0.00926 C -0.00278 0.0118 -0.00538 0.01921 -0.00642 0.02222 C -0.01372 0.06643 -0.00312 -0.00046 -0.01198 0.07592 C -0.01267 0.08241 -0.01424 0.08842 -0.01615 0.09444 C -0.01684 0.09653 -0.01892 0.1 -0.01892 0.10023 C -0.02743 0.1037 -0.03351 0.11088 -0.04115 0.11666 C -0.05017 0.12361 -0.03993 0.1118 -0.05087 0.12222 C -0.05972 0.13079 -0.04983 0.12616 -0.06059 0.12963 C -0.06667 0.13773 -0.07257 0.1419 -0.08003 0.14815 C -0.08576 0.15301 -0.08958 0.15995 -0.09531 0.16481 C -0.09705 0.1662 -0.09931 0.1669 -0.10087 0.16852 C -0.10799 0.17616 -0.11024 0.1831 -0.11892 0.18704 C -0.1224 0.19051 -0.12674 0.19259 -0.13003 0.19629 C -0.13125 0.19768 -0.13142 0.20046 -0.13281 0.20185 C -0.13403 0.20301 -0.13559 0.20278 -0.13698 0.2037 C -0.14097 0.20625 -0.1441 0.21065 -0.14809 0.21296 C -0.15295 0.21574 -0.15972 0.21713 -0.16476 0.21852 C -0.17083 0.22268 -0.16892 0.22037 -0.1717 0.22407 " pathEditMode="relative" rAng="0" ptsTypes="ffffffffffffffffffA">
                                      <p:cBhvr>
                                        <p:cTn id="185" dur="2000" fill="hold"/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8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8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0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4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C -0.06181 -0.00648 -0.12344 -0.00926 -0.18472 -0.02222 C -0.21823 -0.0294 -0.25104 -0.03982 -0.28472 -0.04445 C -0.30504 -0.05347 -0.27934 -0.04306 -0.31945 -0.05185 C -0.32743 -0.05371 -0.33507 -0.05718 -0.34306 -0.05926 C -0.34948 -0.06088 -0.35608 -0.06181 -0.3625 -0.06297 C -0.37535 -0.07153 -0.36268 -0.06389 -0.38889 -0.07222 C -0.41476 -0.08056 -0.44097 -0.08658 -0.46667 -0.0963 C -0.47587 -0.1044 -0.48143 -0.10463 -0.49306 -0.10926 C -0.51059 -0.11621 -0.52639 -0.12246 -0.54445 -0.12593 C -0.56858 -0.13658 -0.58837 -0.15371 -0.61528 -0.15371 C -0.57917 -0.16181 -0.54063 -0.15371 -0.50417 -0.15185 C -0.47691 -0.14722 -0.44965 -0.1463 -0.42222 -0.14445 C -0.39948 -0.14121 -0.37691 -0.13889 -0.35417 -0.13704 C -0.33802 -0.13565 -0.30556 -0.13334 -0.30556 -0.13334 C -0.29202 -0.12431 -0.30816 -0.1338 -0.27917 -0.12778 C -0.27709 -0.12732 -0.27552 -0.12523 -0.27361 -0.12408 C -0.2684 -0.12107 -0.2599 -0.11991 -0.25556 -0.11852 C -0.23334 -0.11158 -0.21077 -0.10602 -0.18889 -0.09815 C -0.18177 -0.0956 -0.17535 -0.09005 -0.16806 -0.08889 C -0.15452 -0.08681 -0.14132 -0.08472 -0.12778 -0.08334 C -0.11268 -0.0794 -0.09722 -0.07847 -0.08195 -0.07593 C -0.06684 -0.06922 -0.07379 -0.0713 -0.06111 -0.06852 C -0.05625 -0.06528 -0.05052 -0.06459 -0.04584 -0.06111 C -0.03889 -0.05602 -0.03525 -0.04885 -0.02778 -0.0463 C -0.02639 -0.04514 -0.02518 -0.04352 -0.02361 -0.0426 C -0.02188 -0.04167 -0.01962 -0.04213 -0.01806 -0.04074 C -0.00556 -0.02963 -0.02465 -0.03935 -0.01111 -0.03334 C -0.00712 -0.02547 -0.00261 -0.01922 0.00139 -0.01111 C 0.00781 0.00185 0.00555 3.7037E-6 -1.11111E-6 3.7037E-6 Z " pathEditMode="relative" ptsTypes="ffffffffffffffffffffffffffffff">
                                      <p:cBhvr>
                                        <p:cTn id="198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301 C -0.00452 0.00602 -0.00782 0.01389 -0.01389 0.02107 C -0.01667 0.02431 -0.02153 0.02778 -0.02361 0.03218 C -0.03264 0.05116 -0.02414 0.04375 -0.03473 0.0507 C -0.03976 0.06088 -0.03993 0.06713 -0.04861 0.07292 C -0.05348 0.08102 -0.05747 0.08588 -0.06389 0.09144 C -0.06927 0.10232 -0.0632 0.09283 -0.07223 0.09885 C -0.07848 0.10301 -0.08229 0.1088 -0.08889 0.11181 C -0.09254 0.11898 -0.0974 0.12176 -0.10278 0.12662 C -0.10365 0.12847 -0.10417 0.13079 -0.10556 0.13218 C -0.10834 0.13519 -0.11528 0.1331 -0.11528 0.13959 C -0.10417 0.14329 -0.09393 0.14792 -0.08334 0.15255 C -0.07032 0.15834 -0.05625 0.16065 -0.04306 0.16551 C -0.0257 0.17176 -0.00834 0.17917 0.00972 0.18218 C 0.02205 0.18773 0.03472 0.18912 0.04722 0.19329 C 0.05573 0.20093 0.06771 0.19954 0.07777 0.2007 C 0.08854 0.21042 0.10399 0.21297 0.11649 0.21551 C 0.13073 0.21852 0.14392 0.22153 0.15833 0.22292 C 0.18298 0.22917 0.20729 0.23704 0.23194 0.24329 C 0.24757 0.25162 0.22847 0.24236 0.25555 0.24885 C 0.25798 0.24931 0.26007 0.25209 0.26232 0.25255 C 0.27396 0.25463 0.29722 0.25625 0.29722 0.25648 C 0.3118 0.26621 0.29479 0.25579 0.32916 0.26181 C 0.33107 0.26227 0.33264 0.26482 0.33472 0.26551 C 0.34739 0.26991 0.3618 0.27292 0.375 0.27477 C 0.39896 0.27824 0.42291 0.27917 0.44705 0.28218 C 0.45607 0.28102 0.46493 0.28172 0.47361 0.27847 C 0.47552 0.27778 0.47691 0.27361 0.47621 0.27107 C 0.47569 0.26806 0.4717 0.27292 0.46944 0.27292 " pathEditMode="relative" rAng="0" ptsTypes="ffffffffffffffffffffffffffffA">
                                      <p:cBhvr>
                                        <p:cTn id="200" dur="2000" fill="hold"/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C -0.00486 -0.00255 -0.00903 -0.00718 -0.01389 -0.00926 C -0.03055 -0.01667 -0.04826 -0.01991 -0.06528 -0.02593 C -0.08021 -0.03125 -0.09479 -0.03866 -0.10972 -0.04445 C -0.12135 -0.05602 -0.10868 -0.04491 -0.13055 -0.05556 C -0.15121 -0.06574 -0.17014 -0.07963 -0.19028 -0.09074 C -0.19253 -0.0919 -0.19496 -0.09144 -0.19722 -0.0926 C -0.20851 -0.09838 -0.22031 -0.10278 -0.23055 -0.11111 C -0.23941 -0.11829 -0.24392 -0.12246 -0.25278 -0.12778 C -0.2592 -0.13172 -0.27222 -0.13889 -0.27222 -0.13889 C -0.27743 -0.14584 -0.28246 -0.14514 -0.28889 -0.15 C -0.30139 -0.15926 -0.31389 -0.1676 -0.32778 -0.17223 C -0.33455 -0.17824 -0.34358 -0.18172 -0.35139 -0.18519 C -0.36337 -0.18287 -0.37552 -0.18172 -0.3875 -0.17963 C -0.39566 -0.17824 -0.40434 -0.17408 -0.4125 -0.17408 C -0.39687 -0.16713 -0.38021 -0.16667 -0.36389 -0.16297 C -0.3434 -0.15255 -0.34878 -0.15394 -0.32778 -0.14815 C -0.3158 -0.14491 -0.30312 -0.14445 -0.29167 -0.13889 C -0.27344 -0.1301 -0.25451 -0.12709 -0.23611 -0.11852 C -0.22309 -0.1125 -0.21094 -0.10556 -0.19722 -0.10186 C -0.18923 -0.09653 -0.18177 -0.08982 -0.17361 -0.08519 C -0.15937 -0.07709 -0.15243 -0.07732 -0.1375 -0.07037 C -0.11667 -0.06065 -0.1401 -0.06783 -0.12222 -0.06297 C -0.10642 -0.05232 -0.08923 -0.04954 -0.07222 -0.04445 C -0.0618 -0.0375 -0.06962 -0.04167 -0.05139 -0.03889 C -0.03385 -0.03635 -0.01614 -0.03357 0.00139 -0.02963 C 0.00191 -0.02662 0.00313 -0.02338 0.00278 -0.02037 C 0.00261 -0.01806 0.00035 -0.0169 -4.44444E-6 -0.01482 C -0.00017 -0.01297 0.00139 -0.01111 0.00139 -0.00926 C 0.00139 -0.00602 0.00052 -0.00301 -4.44444E-6 4.44444E-6 Z " pathEditMode="relative" ptsTypes="ffffffffffffffffffffffffffffff">
                                      <p:cBhvr>
                                        <p:cTn id="213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2245 C -0.00052 0.0243 0.00139 0.02569 0.00139 0.02801 C 0.00139 0.03032 -0.00052 0.03171 -0.00139 0.03356 C -0.00312 0.03773 -0.00694 0.05023 -0.00972 0.05208 C -0.0158 0.05602 -0.02153 0.06041 -0.02639 0.0669 C -0.02795 0.06898 -0.02865 0.07245 -0.03056 0.0743 C -0.03212 0.07569 -0.03437 0.07523 -0.03611 0.07616 C -0.04149 0.07893 -0.04601 0.08379 -0.05 0.08912 C -0.03906 0.08426 -0.02187 0.09884 -0.00972 0.10208 C 0.0191 0.11921 0.00625 0.11551 0.02778 0.11875 C 0.04826 0.13079 0.03316 0.12315 0.04583 0.12801 C 0.05833 0.13287 0.08333 0.14282 0.08333 0.14305 C 0.09826 0.15764 0.07899 0.14028 0.09583 0.15023 C 0.1217 0.16574 0.13681 0.17824 0.16389 0.18727 C 0.17691 0.19768 0.19219 0.20324 0.20694 0.20764 C 0.21979 0.21551 0.2316 0.22245 0.24583 0.2243 C 0.25608 0.22569 0.27639 0.22801 0.27639 0.22824 C 0.28976 0.22477 0.29913 0.22014 0.3125 0.22245 C 0.31389 0.22315 0.31667 0.2243 0.31667 0.22454 " pathEditMode="relative" rAng="0" ptsTypes="ffffffffffffffffffA">
                                      <p:cBhvr>
                                        <p:cTn id="215" dur="2000" fill="hold"/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7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6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1.85185E-6 C -0.01372 -0.00902 -0.03004 -0.00764 -0.04445 -0.01481 C -0.07535 -0.03032 -0.10365 -0.05509 -0.13611 -0.06481 C -0.15139 -0.075 -0.16684 -0.0824 -0.18195 -0.09259 C -0.18403 -0.10092 -0.18872 -0.10694 -0.19167 -0.11481 C -0.19497 -0.1456 -0.19445 -0.13194 -0.19445 -0.15555 C -0.19341 -0.15463 -0.18507 -0.15023 -0.18473 -0.15 C -0.18334 -0.14884 -0.18334 -0.1456 -0.18195 -0.14444 C -0.1783 -0.14166 -0.16945 -0.14051 -0.16528 -0.13889 C -0.15747 -0.13588 -0.16476 -0.13819 -0.15556 -0.13333 C -0.15278 -0.13194 -0.14723 -0.12963 -0.14723 -0.12963 C -0.13195 -0.11435 -0.15191 -0.13264 -0.13473 -0.12222 C -0.1316 -0.12037 -0.12969 -0.11597 -0.12639 -0.11481 C -0.11615 -0.11134 -0.10087 -0.10671 -0.09306 -0.09629 C -0.08733 -0.08865 -0.08004 -0.08449 -0.075 -0.07592 C -0.07032 -0.06782 -0.06997 -0.0625 -0.0625 -0.05926 C -0.05434 -0.04838 -0.04601 -0.03796 -0.0375 -0.02777 C -0.025 -0.01273 -0.03264 -0.0169 -0.02361 -0.01296 C -0.01893 -0.0037 -0.01372 -0.00046 -0.00695 0.00556 C 0.00208 0.00162 0.00347 0.00463 -1.38778E-17 -1.85185E-6 Z " pathEditMode="relative" ptsTypes="ffffffffffffffffffff">
                                      <p:cBhvr>
                                        <p:cTn id="228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0.01713 C -0.03073 0.02454 -0.02257 0.01574 -0.02916 0.03009 C -0.0302 0.03241 -0.03211 0.03356 -0.03333 0.03565 C -0.03524 0.03866 -0.03732 0.04143 -0.03889 0.04491 C -0.04514 0.05926 -0.0493 0.07407 -0.05694 0.0875 C -0.0592 0.09676 -0.06076 0.09282 -0.06666 0.09676 C -0.05555 0.0919 -0.04965 0.10278 -0.04166 0.10972 C -0.04045 0.11088 -0.03889 0.11065 -0.0375 0.11157 C -0.03507 0.11319 -0.03264 0.11504 -0.03055 0.11713 C -0.02899 0.11875 -0.02812 0.12153 -0.02639 0.12268 C -0.02378 0.12454 -0.02048 0.1243 -0.01805 0.12639 C -0.0158 0.12824 -0.01336 0.12986 -0.01111 0.13194 C 0.00191 0.14352 0.01493 0.15694 0.02917 0.16528 C 0.04914 0.17708 0.07136 0.18287 0.09167 0.19305 C 0.10157 0.19791 0.09601 0.19051 0.11111 0.19861 C 0.12084 0.2037 0.11563 0.20116 0.12639 0.20602 C 0.13316 0.20903 0.14393 0.20995 0.15 0.21528 C 0.15434 0.21898 0.15747 0.22338 0.16111 0.22824 " pathEditMode="relative" rAng="0" ptsTypes="fffffffffffffffffA">
                                      <p:cBhvr>
                                        <p:cTn id="230" dur="2000" fill="hold"/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0"/>
                            </p:stCondLst>
                            <p:childTnLst>
                              <p:par>
                                <p:cTn id="232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0625 -0.01644 0.0059 -0.01458 0.01389 -0.02778 C 0.01597 -0.03125 0.01753 -0.03519 0.01944 -0.03889 C 0.02031 -0.04074 0.02222 -0.04445 0.02222 -0.04445 C 0.02378 -0.05324 0.02621 -0.06158 0.02778 -0.07037 C 0.03003 -0.09838 0.03194 -0.12546 0.03194 -0.15371 C 0.03246 -0.15741 0.03524 -0.16736 0.03333 -0.16482 C 0.0309 -0.16158 0.0309 -0.15625 0.03055 -0.15185 C 0.02917 -0.13472 0.02917 -0.11713 0.02778 -0.1 C 0.02587 -0.07732 0.01753 -0.06273 0.01111 -0.04259 C 0.00608 -0.02662 -2.22222E-6 -0.00486 -0.00695 0.00926 C -0.00642 0.0118 -0.00747 0.01667 -0.00556 0.01667 C -0.00365 0.01667 -0.00486 0.01157 -0.00417 0.00926 C -0.00313 0.00602 -2.22222E-6 2.59259E-6 -2.22222E-6 2.59259E-6 Z " pathEditMode="relative" ptsTypes="ffffffffffffff">
                                      <p:cBhvr>
                                        <p:cTn id="243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-0.02523 C -0.01493 0.00278 -0.02378 0.02431 -0.03611 0.04885 C -0.03854 0.05347 -0.04306 0.05556 -0.04583 0.05996 C -0.05035 0.06713 -0.05312 0.07222 -0.05972 0.07662 C -0.06302 0.08542 -0.06875 0.09144 -0.075 0.09699 C -0.08177 0.11042 -0.07274 0.09445 -0.08333 0.10625 C -0.08681 0.11019 -0.09167 0.12269 -0.09167 0.12847 C -0.06424 0.14074 -0.04757 0.1801 -0.02222 0.19699 C -0.0191 0.20949 -0.02344 0.19584 -0.01667 0.20625 C -0.01441 0.20949 -0.01111 0.21736 -0.01111 0.2176 C -0.00903 0.22847 -0.01024 0.22246 -0.00694 0.23588 C -0.00608 0.23959 -0.00417 0.24699 -0.00417 0.24722 C -0.00295 0.25764 0.00035 0.2676 -0.00417 0.27662 C -0.00365 0.27847 -0.00278 0.28218 -0.00278 0.28241 " pathEditMode="relative" rAng="0" ptsTypes="fffffffffffffA">
                                      <p:cBhvr>
                                        <p:cTn id="245" dur="2000" fill="hold"/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6" grpId="0" animBg="1"/>
      <p:bldP spid="809986" grpId="1" animBg="1"/>
      <p:bldP spid="809986" grpId="2" animBg="1"/>
      <p:bldP spid="809986" grpId="3" animBg="1"/>
      <p:bldP spid="809987" grpId="0" animBg="1"/>
      <p:bldP spid="809987" grpId="1" animBg="1"/>
      <p:bldP spid="809987" grpId="2" animBg="1"/>
      <p:bldP spid="809987" grpId="3" animBg="1"/>
      <p:bldP spid="809987" grpId="4" animBg="1"/>
      <p:bldP spid="809987" grpId="5" animBg="1"/>
      <p:bldP spid="809987" grpId="6" animBg="1"/>
      <p:bldP spid="809988" grpId="0" animBg="1"/>
      <p:bldP spid="809988" grpId="1" animBg="1"/>
      <p:bldP spid="809988" grpId="2" animBg="1"/>
      <p:bldP spid="809988" grpId="3" animBg="1"/>
      <p:bldP spid="809988" grpId="4" animBg="1"/>
      <p:bldP spid="809991" grpId="0" animBg="1"/>
      <p:bldP spid="809992" grpId="0" animBg="1"/>
      <p:bldP spid="809993" grpId="0" animBg="1"/>
      <p:bldP spid="809994" grpId="0" animBg="1"/>
      <p:bldP spid="809996" grpId="0" animBg="1"/>
      <p:bldP spid="809997" grpId="0" animBg="1"/>
      <p:bldP spid="809998" grpId="0" animBg="1"/>
      <p:bldP spid="809999" grpId="0" animBg="1"/>
      <p:bldP spid="810001" grpId="0" animBg="1"/>
      <p:bldP spid="810002" grpId="0" animBg="1"/>
      <p:bldP spid="810003" grpId="0" animBg="1"/>
      <p:bldP spid="810004" grpId="0" animBg="1"/>
      <p:bldP spid="810006" grpId="0" animBg="1"/>
      <p:bldP spid="810007" grpId="0" animBg="1"/>
      <p:bldP spid="810008" grpId="0" animBg="1"/>
      <p:bldP spid="810009" grpId="0" animBg="1"/>
      <p:bldP spid="810011" grpId="0" animBg="1"/>
      <p:bldP spid="810011" grpId="1" animBg="1"/>
      <p:bldP spid="810011" grpId="2" animBg="1"/>
      <p:bldP spid="810011" grpId="3" animBg="1"/>
      <p:bldP spid="810011" grpId="4" animBg="1"/>
      <p:bldP spid="810012" grpId="0" animBg="1"/>
      <p:bldP spid="810012" grpId="1" animBg="1"/>
      <p:bldP spid="810012" grpId="2" animBg="1"/>
      <p:bldP spid="810012" grpId="3" animBg="1"/>
      <p:bldP spid="810012" grpId="4" animBg="1"/>
      <p:bldP spid="810013" grpId="0" animBg="1"/>
      <p:bldP spid="810013" grpId="1" animBg="1"/>
      <p:bldP spid="810013" grpId="2" animBg="1"/>
      <p:bldP spid="810013" grpId="3" animBg="1"/>
      <p:bldP spid="810013" grpId="4" animBg="1"/>
      <p:bldP spid="810014" grpId="0" animBg="1"/>
      <p:bldP spid="810014" grpId="1" animBg="1"/>
      <p:bldP spid="810014" grpId="2" animBg="1"/>
      <p:bldP spid="810014" grpId="3" animBg="1"/>
      <p:bldP spid="810014" grpId="4" animBg="1"/>
      <p:bldP spid="810015" grpId="0" animBg="1"/>
      <p:bldP spid="810015" grpId="1" animBg="1"/>
      <p:bldP spid="810015" grpId="2" animBg="1"/>
      <p:bldP spid="810015" grpId="3" animBg="1"/>
      <p:bldP spid="810015" grpId="4" animBg="1"/>
      <p:bldP spid="810016" grpId="0" animBg="1"/>
      <p:bldP spid="810016" grpId="1" animBg="1"/>
      <p:bldP spid="810016" grpId="2" animBg="1"/>
      <p:bldP spid="810016" grpId="3" animBg="1"/>
      <p:bldP spid="810016" grpId="4" animBg="1"/>
      <p:bldP spid="810016" grpId="5" animBg="1"/>
      <p:bldP spid="810016" grpId="6" animBg="1"/>
      <p:bldP spid="810017" grpId="0" animBg="1"/>
      <p:bldP spid="810017" grpId="1" animBg="1"/>
      <p:bldP spid="810017" grpId="2" animBg="1"/>
      <p:bldP spid="810017" grpId="3" animBg="1"/>
      <p:bldP spid="810017" grpId="4" animBg="1"/>
      <p:bldP spid="810017" grpId="5" animBg="1"/>
      <p:bldP spid="810017" grpId="6" animBg="1"/>
      <p:bldP spid="810018" grpId="0" animBg="1"/>
      <p:bldP spid="810018" grpId="1" animBg="1"/>
      <p:bldP spid="810018" grpId="2" animBg="1"/>
      <p:bldP spid="810018" grpId="3" animBg="1"/>
      <p:bldP spid="810018" grpId="4" animBg="1"/>
      <p:bldP spid="810018" grpId="5" animBg="1"/>
      <p:bldP spid="810018" grpId="6" animBg="1"/>
      <p:bldP spid="810018" grpId="7" animBg="1"/>
      <p:bldP spid="810019" grpId="0" animBg="1"/>
      <p:bldP spid="810019" grpId="1" animBg="1"/>
      <p:bldP spid="810019" grpId="2" animBg="1"/>
      <p:bldP spid="810019" grpId="3" animBg="1"/>
      <p:bldP spid="810019" grpId="4" animBg="1"/>
      <p:bldP spid="810019" grpId="5" animBg="1"/>
      <p:bldP spid="810019" grpId="6" animBg="1"/>
      <p:bldP spid="810020" grpId="0" animBg="1"/>
      <p:bldP spid="810020" grpId="1" animBg="1"/>
      <p:bldP spid="810020" grpId="2" animBg="1"/>
      <p:bldP spid="810020" grpId="3" animBg="1"/>
      <p:bldP spid="810020" grpId="4" animBg="1"/>
      <p:bldP spid="810020" grpId="5" animBg="1"/>
      <p:bldP spid="810020" grpId="6" animBg="1"/>
      <p:bldP spid="810029" grpId="0" animBg="1"/>
      <p:bldP spid="810029" grpId="1" animBg="1"/>
      <p:bldP spid="810029" grpId="2" animBg="1"/>
      <p:bldP spid="810029" grpId="3" animBg="1"/>
      <p:bldP spid="810030" grpId="0" animBg="1"/>
      <p:bldP spid="810030" grpId="1" animBg="1"/>
      <p:bldP spid="810030" grpId="2" animBg="1"/>
      <p:bldP spid="810030" grpId="3" animBg="1"/>
      <p:bldP spid="810031" grpId="0" animBg="1"/>
      <p:bldP spid="810031" grpId="1" animBg="1"/>
      <p:bldP spid="810031" grpId="2" animBg="1"/>
      <p:bldP spid="810031" grpId="3" animBg="1"/>
      <p:bldP spid="810032" grpId="0" animBg="1"/>
      <p:bldP spid="810032" grpId="1" animBg="1"/>
      <p:bldP spid="810032" grpId="2" animBg="1"/>
      <p:bldP spid="810032" grpId="3" animBg="1"/>
      <p:bldP spid="810033" grpId="0" animBg="1"/>
      <p:bldP spid="810033" grpId="1" animBg="1"/>
      <p:bldP spid="810033" grpId="2" animBg="1"/>
      <p:bldP spid="81003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N-1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is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prominent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2101" name="Content Placeholder 8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70813" cy="4918075"/>
          </a:xfrm>
        </p:spPr>
        <p:txBody>
          <a:bodyPr/>
          <a:lstStyle/>
          <a:p>
            <a:r>
              <a:rPr lang="en-US" dirty="0" smtClean="0"/>
              <a:t>Several old LANL codes use N-1 (over 50% of cycles)</a:t>
            </a:r>
          </a:p>
          <a:p>
            <a:r>
              <a:rPr lang="en-US" dirty="0" smtClean="0"/>
              <a:t>Newly written codes still choosing N-1</a:t>
            </a:r>
          </a:p>
          <a:p>
            <a:pPr lvl="1"/>
            <a:r>
              <a:rPr lang="en-US" dirty="0" smtClean="0"/>
              <a:t>2 of 8 open science applications on Roadrunner</a:t>
            </a:r>
          </a:p>
          <a:p>
            <a:pPr lvl="1"/>
            <a:r>
              <a:rPr lang="en-US" dirty="0" err="1" smtClean="0"/>
              <a:t>NetCDF</a:t>
            </a:r>
            <a:r>
              <a:rPr lang="en-US" dirty="0" smtClean="0"/>
              <a:t> and HDF5 formatting libraries</a:t>
            </a:r>
          </a:p>
          <a:p>
            <a:r>
              <a:rPr lang="en-US" dirty="0" smtClean="0"/>
              <a:t>N-1 also prominent elsewhere</a:t>
            </a:r>
          </a:p>
          <a:p>
            <a:pPr lvl="1"/>
            <a:r>
              <a:rPr lang="en-US" dirty="0" smtClean="0"/>
              <a:t>At least 10 of 23 on the PIO benchmarks page are N-1</a:t>
            </a:r>
          </a:p>
          <a:p>
            <a:pPr lvl="1"/>
            <a:r>
              <a:rPr lang="en-US" dirty="0" smtClean="0"/>
              <a:t>BTIO, FLASH IO, </a:t>
            </a:r>
            <a:r>
              <a:rPr lang="en-US" dirty="0" err="1" smtClean="0"/>
              <a:t>Chombo</a:t>
            </a:r>
            <a:r>
              <a:rPr lang="en-US" dirty="0" smtClean="0"/>
              <a:t> IO, QCD,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Obvious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solution: </a:t>
            </a:r>
            <a:b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Convert </a:t>
            </a:r>
            <a:r>
              <a:rPr lang="en-US" kern="120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</a:t>
            </a:r>
            <a:r>
              <a:rPr lang="en-US" kern="120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-1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into </a:t>
            </a:r>
            <a:r>
              <a:rPr lang="en-US" kern="120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</a:t>
            </a:r>
            <a:r>
              <a:rPr lang="en-US" kern="120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-N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414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686800" cy="4953000"/>
          </a:xfrm>
        </p:spPr>
        <p:txBody>
          <a:bodyPr/>
          <a:lstStyle/>
          <a:p>
            <a:r>
              <a:rPr lang="en-US" sz="2000" dirty="0" smtClean="0"/>
              <a:t>But many applications won’t do it</a:t>
            </a:r>
          </a:p>
          <a:p>
            <a:pPr lvl="1"/>
            <a:r>
              <a:rPr lang="en-US" sz="2000" dirty="0" smtClean="0"/>
              <a:t>Archiving, mgmt, visualization, non-uniform restart</a:t>
            </a:r>
          </a:p>
          <a:p>
            <a:pPr lvl="1"/>
            <a:r>
              <a:rPr lang="en-US" sz="2000" dirty="0" smtClean="0"/>
              <a:t>Developers are aware of the N-1 problems</a:t>
            </a:r>
          </a:p>
          <a:p>
            <a:pPr lvl="2"/>
            <a:r>
              <a:rPr lang="en-US" sz="1800" dirty="0" smtClean="0"/>
              <a:t>But are loathe to change to N-N</a:t>
            </a:r>
          </a:p>
          <a:p>
            <a:pPr lvl="2"/>
            <a:r>
              <a:rPr lang="en-US" sz="1800" dirty="0" smtClean="0"/>
              <a:t>One app wrote 10K lines of code, </a:t>
            </a:r>
            <a:r>
              <a:rPr lang="en-US" sz="1800" dirty="0" err="1" smtClean="0"/>
              <a:t>bulkio</a:t>
            </a:r>
            <a:r>
              <a:rPr lang="en-US" sz="1800" dirty="0" smtClean="0"/>
              <a:t>, to try to improve N-1</a:t>
            </a:r>
          </a:p>
          <a:p>
            <a:r>
              <a:rPr lang="en-US" sz="2000" dirty="0" smtClean="0"/>
              <a:t>If the apps won’t do it, interposition can</a:t>
            </a:r>
          </a:p>
          <a:p>
            <a:pPr lvl="1"/>
            <a:r>
              <a:rPr lang="en-US" sz="2000" dirty="0" smtClean="0"/>
              <a:t>Desirable characteristics</a:t>
            </a:r>
          </a:p>
          <a:p>
            <a:pPr lvl="2"/>
            <a:r>
              <a:rPr lang="en-US" sz="1800" dirty="0"/>
              <a:t>Low overhead (performance and resource)</a:t>
            </a:r>
          </a:p>
          <a:p>
            <a:pPr lvl="2"/>
            <a:r>
              <a:rPr lang="en-US" sz="1800" dirty="0"/>
              <a:t>User transparency (i.e. NO CODE REWRITING)</a:t>
            </a:r>
          </a:p>
          <a:p>
            <a:pPr lvl="2"/>
            <a:r>
              <a:rPr lang="en-US" sz="1800" dirty="0" smtClean="0"/>
              <a:t>Portable and maintainable</a:t>
            </a:r>
          </a:p>
          <a:p>
            <a:pPr lvl="1"/>
            <a:r>
              <a:rPr lang="en-US" sz="2000" dirty="0"/>
              <a:t>Our </a:t>
            </a:r>
            <a:r>
              <a:rPr lang="en-US" sz="2000" dirty="0" smtClean="0"/>
              <a:t>contribution:  </a:t>
            </a:r>
            <a:r>
              <a:rPr lang="en-US" sz="2800" b="1" dirty="0"/>
              <a:t>PLFS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n 160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90413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Decouples Logical from Physical</a:t>
            </a:r>
            <a:endParaRPr lang="en-US" sz="48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574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5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76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246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96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55638" y="2057400"/>
            <a:ext cx="685800" cy="304800"/>
            <a:chOff x="655950" y="2057400"/>
            <a:chExt cx="685800" cy="3048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020888" y="2057400"/>
            <a:ext cx="685800" cy="304800"/>
            <a:chOff x="2020320" y="2057400"/>
            <a:chExt cx="685800" cy="304800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3475038" y="2057400"/>
            <a:ext cx="685800" cy="304800"/>
            <a:chOff x="3475350" y="2057400"/>
            <a:chExt cx="685800" cy="3048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4840288" y="2057400"/>
            <a:ext cx="685800" cy="304800"/>
            <a:chOff x="4839720" y="2057400"/>
            <a:chExt cx="685800" cy="304800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6294438" y="2057400"/>
            <a:ext cx="685800" cy="304800"/>
            <a:chOff x="6294750" y="2057400"/>
            <a:chExt cx="685800" cy="3048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3" name="Group 93"/>
          <p:cNvGrpSpPr>
            <a:grpSpLocks/>
          </p:cNvGrpSpPr>
          <p:nvPr/>
        </p:nvGrpSpPr>
        <p:grpSpPr bwMode="auto">
          <a:xfrm>
            <a:off x="7659688" y="2057400"/>
            <a:ext cx="685800" cy="304800"/>
            <a:chOff x="7659120" y="2057400"/>
            <a:chExt cx="685800" cy="304800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4" name="Group 54"/>
          <p:cNvGrpSpPr>
            <a:grpSpLocks/>
          </p:cNvGrpSpPr>
          <p:nvPr/>
        </p:nvGrpSpPr>
        <p:grpSpPr bwMode="auto">
          <a:xfrm>
            <a:off x="2827338" y="3762375"/>
            <a:ext cx="4106862" cy="304800"/>
            <a:chOff x="770250" y="3810000"/>
            <a:chExt cx="410757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sp>
        <p:nvSpPr>
          <p:cNvPr id="781378" name="TextBox 56"/>
          <p:cNvSpPr txBox="1">
            <a:spLocks noChangeArrowheads="1"/>
          </p:cNvSpPr>
          <p:nvPr/>
        </p:nvSpPr>
        <p:spPr bwMode="auto">
          <a:xfrm>
            <a:off x="3609285" y="3212068"/>
            <a:ext cx="2105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 smtClean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Virtual Layer</a:t>
            </a:r>
            <a:endParaRPr kumimoji="0" lang="en-US" b="0" dirty="0">
              <a:solidFill>
                <a:srgbClr val="5A1705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81379" name="TextBox 88"/>
          <p:cNvSpPr txBox="1">
            <a:spLocks noChangeArrowheads="1"/>
          </p:cNvSpPr>
          <p:nvPr/>
        </p:nvSpPr>
        <p:spPr bwMode="auto">
          <a:xfrm>
            <a:off x="2163763" y="3668713"/>
            <a:ext cx="627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/foo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4341813" y="4343400"/>
            <a:ext cx="608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381" name="TextBox 99"/>
          <p:cNvSpPr txBox="1">
            <a:spLocks noChangeArrowheads="1"/>
          </p:cNvSpPr>
          <p:nvPr/>
        </p:nvSpPr>
        <p:spPr bwMode="auto">
          <a:xfrm>
            <a:off x="1371600" y="2286000"/>
            <a:ext cx="712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host1</a:t>
            </a:r>
          </a:p>
        </p:txBody>
      </p:sp>
      <p:sp>
        <p:nvSpPr>
          <p:cNvPr id="781382" name="TextBox 100"/>
          <p:cNvSpPr txBox="1">
            <a:spLocks noChangeArrowheads="1"/>
          </p:cNvSpPr>
          <p:nvPr/>
        </p:nvSpPr>
        <p:spPr bwMode="auto">
          <a:xfrm>
            <a:off x="4191000" y="2297113"/>
            <a:ext cx="712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host2</a:t>
            </a:r>
          </a:p>
        </p:txBody>
      </p:sp>
      <p:sp>
        <p:nvSpPr>
          <p:cNvPr id="781383" name="TextBox 101"/>
          <p:cNvSpPr txBox="1">
            <a:spLocks noChangeArrowheads="1"/>
          </p:cNvSpPr>
          <p:nvPr/>
        </p:nvSpPr>
        <p:spPr bwMode="auto">
          <a:xfrm>
            <a:off x="6983413" y="2286000"/>
            <a:ext cx="712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host3</a:t>
            </a:r>
          </a:p>
        </p:txBody>
      </p:sp>
      <p:sp>
        <p:nvSpPr>
          <p:cNvPr id="781384" name="TextBox 102"/>
          <p:cNvSpPr txBox="1">
            <a:spLocks noChangeArrowheads="1"/>
          </p:cNvSpPr>
          <p:nvPr/>
        </p:nvSpPr>
        <p:spPr bwMode="auto">
          <a:xfrm>
            <a:off x="4279900" y="4679950"/>
            <a:ext cx="749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/foo/</a:t>
            </a:r>
          </a:p>
        </p:txBody>
      </p:sp>
      <p:sp>
        <p:nvSpPr>
          <p:cNvPr id="781385" name="TextBox 103"/>
          <p:cNvSpPr txBox="1">
            <a:spLocks noChangeArrowheads="1"/>
          </p:cNvSpPr>
          <p:nvPr/>
        </p:nvSpPr>
        <p:spPr bwMode="auto">
          <a:xfrm>
            <a:off x="1176338" y="5246688"/>
            <a:ext cx="835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host1/</a:t>
            </a:r>
          </a:p>
        </p:txBody>
      </p:sp>
      <p:sp>
        <p:nvSpPr>
          <p:cNvPr id="781386" name="TextBox 104"/>
          <p:cNvSpPr txBox="1">
            <a:spLocks noChangeArrowheads="1"/>
          </p:cNvSpPr>
          <p:nvPr/>
        </p:nvSpPr>
        <p:spPr bwMode="auto">
          <a:xfrm>
            <a:off x="4233863" y="5272088"/>
            <a:ext cx="835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host2/</a:t>
            </a:r>
          </a:p>
        </p:txBody>
      </p:sp>
      <p:sp>
        <p:nvSpPr>
          <p:cNvPr id="781387" name="TextBox 105"/>
          <p:cNvSpPr txBox="1">
            <a:spLocks noChangeArrowheads="1"/>
          </p:cNvSpPr>
          <p:nvPr/>
        </p:nvSpPr>
        <p:spPr bwMode="auto">
          <a:xfrm>
            <a:off x="7197725" y="5345113"/>
            <a:ext cx="835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host3/</a:t>
            </a:r>
          </a:p>
        </p:txBody>
      </p:sp>
      <p:sp>
        <p:nvSpPr>
          <p:cNvPr id="781388" name="TextBox 106"/>
          <p:cNvSpPr txBox="1">
            <a:spLocks noChangeArrowheads="1"/>
          </p:cNvSpPr>
          <p:nvPr/>
        </p:nvSpPr>
        <p:spPr bwMode="auto">
          <a:xfrm>
            <a:off x="714375" y="142398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131</a:t>
            </a:r>
          </a:p>
        </p:txBody>
      </p:sp>
      <p:sp>
        <p:nvSpPr>
          <p:cNvPr id="781389" name="TextBox 107"/>
          <p:cNvSpPr txBox="1">
            <a:spLocks noChangeArrowheads="1"/>
          </p:cNvSpPr>
          <p:nvPr/>
        </p:nvSpPr>
        <p:spPr bwMode="auto">
          <a:xfrm>
            <a:off x="2100263" y="1431925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132</a:t>
            </a:r>
          </a:p>
        </p:txBody>
      </p:sp>
      <p:sp>
        <p:nvSpPr>
          <p:cNvPr id="781390" name="TextBox 108"/>
          <p:cNvSpPr txBox="1">
            <a:spLocks noChangeArrowheads="1"/>
          </p:cNvSpPr>
          <p:nvPr/>
        </p:nvSpPr>
        <p:spPr bwMode="auto">
          <a:xfrm>
            <a:off x="3554413" y="1411288"/>
            <a:ext cx="538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279</a:t>
            </a:r>
          </a:p>
        </p:txBody>
      </p:sp>
      <p:sp>
        <p:nvSpPr>
          <p:cNvPr id="781391" name="TextBox 109"/>
          <p:cNvSpPr txBox="1">
            <a:spLocks noChangeArrowheads="1"/>
          </p:cNvSpPr>
          <p:nvPr/>
        </p:nvSpPr>
        <p:spPr bwMode="auto">
          <a:xfrm>
            <a:off x="4933950" y="1431925"/>
            <a:ext cx="538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281</a:t>
            </a:r>
          </a:p>
        </p:txBody>
      </p:sp>
      <p:sp>
        <p:nvSpPr>
          <p:cNvPr id="781392" name="TextBox 110"/>
          <p:cNvSpPr txBox="1">
            <a:spLocks noChangeArrowheads="1"/>
          </p:cNvSpPr>
          <p:nvPr/>
        </p:nvSpPr>
        <p:spPr bwMode="auto">
          <a:xfrm>
            <a:off x="6353175" y="141922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132</a:t>
            </a:r>
          </a:p>
        </p:txBody>
      </p:sp>
      <p:sp>
        <p:nvSpPr>
          <p:cNvPr id="781393" name="TextBox 111"/>
          <p:cNvSpPr txBox="1">
            <a:spLocks noChangeArrowheads="1"/>
          </p:cNvSpPr>
          <p:nvPr/>
        </p:nvSpPr>
        <p:spPr bwMode="auto">
          <a:xfrm>
            <a:off x="7726363" y="1428750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148</a:t>
            </a:r>
          </a:p>
        </p:txBody>
      </p:sp>
      <p:sp>
        <p:nvSpPr>
          <p:cNvPr id="781394" name="TextBox 112"/>
          <p:cNvSpPr txBox="1">
            <a:spLocks noChangeArrowheads="1"/>
          </p:cNvSpPr>
          <p:nvPr/>
        </p:nvSpPr>
        <p:spPr bwMode="auto">
          <a:xfrm>
            <a:off x="152400" y="5726113"/>
            <a:ext cx="1023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data.131</a:t>
            </a:r>
          </a:p>
        </p:txBody>
      </p:sp>
      <p:sp>
        <p:nvSpPr>
          <p:cNvPr id="781395" name="TextBox 113"/>
          <p:cNvSpPr txBox="1">
            <a:spLocks noChangeArrowheads="1"/>
          </p:cNvSpPr>
          <p:nvPr/>
        </p:nvSpPr>
        <p:spPr bwMode="auto">
          <a:xfrm>
            <a:off x="1282700" y="6107113"/>
            <a:ext cx="622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</a:p>
        </p:txBody>
      </p:sp>
      <p:sp>
        <p:nvSpPr>
          <p:cNvPr id="781396" name="TextBox 114"/>
          <p:cNvSpPr txBox="1">
            <a:spLocks noChangeArrowheads="1"/>
          </p:cNvSpPr>
          <p:nvPr/>
        </p:nvSpPr>
        <p:spPr bwMode="auto">
          <a:xfrm>
            <a:off x="1905000" y="5715000"/>
            <a:ext cx="1023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data.132</a:t>
            </a:r>
          </a:p>
        </p:txBody>
      </p:sp>
      <p:cxnSp>
        <p:nvCxnSpPr>
          <p:cNvPr id="117" name="Straight Arrow Connector 116"/>
          <p:cNvCxnSpPr>
            <a:stCxn id="781384" idx="2"/>
            <a:endCxn id="781385" idx="0"/>
          </p:cNvCxnSpPr>
          <p:nvPr/>
        </p:nvCxnSpPr>
        <p:spPr>
          <a:xfrm rot="5400000">
            <a:off x="3024981" y="3617119"/>
            <a:ext cx="198438" cy="306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81384" idx="2"/>
            <a:endCxn id="781386" idx="0"/>
          </p:cNvCxnSpPr>
          <p:nvPr/>
        </p:nvCxnSpPr>
        <p:spPr>
          <a:xfrm rot="5400000">
            <a:off x="4541044" y="5158581"/>
            <a:ext cx="223838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81384" idx="2"/>
            <a:endCxn id="781387" idx="0"/>
          </p:cNvCxnSpPr>
          <p:nvPr/>
        </p:nvCxnSpPr>
        <p:spPr>
          <a:xfrm rot="16200000" flipH="1">
            <a:off x="5986462" y="3716338"/>
            <a:ext cx="296863" cy="2960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81385" idx="2"/>
            <a:endCxn id="781394" idx="0"/>
          </p:cNvCxnSpPr>
          <p:nvPr/>
        </p:nvCxnSpPr>
        <p:spPr>
          <a:xfrm rot="5400000">
            <a:off x="1073150" y="5205413"/>
            <a:ext cx="111125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81385" idx="2"/>
            <a:endCxn id="781395" idx="0"/>
          </p:cNvCxnSpPr>
          <p:nvPr/>
        </p:nvCxnSpPr>
        <p:spPr>
          <a:xfrm rot="16200000" flipH="1">
            <a:off x="1347787" y="5861051"/>
            <a:ext cx="49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81385" idx="2"/>
            <a:endCxn id="781396" idx="0"/>
          </p:cNvCxnSpPr>
          <p:nvPr/>
        </p:nvCxnSpPr>
        <p:spPr>
          <a:xfrm rot="16200000" flipH="1">
            <a:off x="1955007" y="5253831"/>
            <a:ext cx="100012" cy="82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403" name="TextBox 141"/>
          <p:cNvSpPr txBox="1">
            <a:spLocks noChangeArrowheads="1"/>
          </p:cNvSpPr>
          <p:nvPr/>
        </p:nvSpPr>
        <p:spPr bwMode="auto">
          <a:xfrm>
            <a:off x="3233738" y="5738813"/>
            <a:ext cx="10239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data.279</a:t>
            </a:r>
          </a:p>
        </p:txBody>
      </p:sp>
      <p:sp>
        <p:nvSpPr>
          <p:cNvPr id="781404" name="TextBox 143"/>
          <p:cNvSpPr txBox="1">
            <a:spLocks noChangeArrowheads="1"/>
          </p:cNvSpPr>
          <p:nvPr/>
        </p:nvSpPr>
        <p:spPr bwMode="auto">
          <a:xfrm>
            <a:off x="5019675" y="5726113"/>
            <a:ext cx="1022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data.281</a:t>
            </a:r>
          </a:p>
        </p:txBody>
      </p:sp>
      <p:sp>
        <p:nvSpPr>
          <p:cNvPr id="781405" name="TextBox 144"/>
          <p:cNvSpPr txBox="1">
            <a:spLocks noChangeArrowheads="1"/>
          </p:cNvSpPr>
          <p:nvPr/>
        </p:nvSpPr>
        <p:spPr bwMode="auto">
          <a:xfrm>
            <a:off x="4343400" y="6119813"/>
            <a:ext cx="622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err="1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  <a:endParaRPr kumimoji="0" lang="en-US" sz="1800" b="0" dirty="0">
              <a:solidFill>
                <a:schemeClr val="tx1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6" name="Straight Arrow Connector 145"/>
          <p:cNvCxnSpPr>
            <a:endCxn id="781403" idx="0"/>
          </p:cNvCxnSpPr>
          <p:nvPr/>
        </p:nvCxnSpPr>
        <p:spPr>
          <a:xfrm rot="10800000" flipV="1">
            <a:off x="3744913" y="5627688"/>
            <a:ext cx="930275" cy="11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5400000">
            <a:off x="4437686" y="5880895"/>
            <a:ext cx="4778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781404" idx="0"/>
          </p:cNvCxnSpPr>
          <p:nvPr/>
        </p:nvCxnSpPr>
        <p:spPr>
          <a:xfrm>
            <a:off x="4675188" y="5627688"/>
            <a:ext cx="855662" cy="9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409" name="TextBox 149"/>
          <p:cNvSpPr txBox="1">
            <a:spLocks noChangeArrowheads="1"/>
          </p:cNvSpPr>
          <p:nvPr/>
        </p:nvSpPr>
        <p:spPr bwMode="auto">
          <a:xfrm>
            <a:off x="6246813" y="5837238"/>
            <a:ext cx="102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data.132</a:t>
            </a:r>
          </a:p>
        </p:txBody>
      </p:sp>
      <p:sp>
        <p:nvSpPr>
          <p:cNvPr id="781410" name="TextBox 151"/>
          <p:cNvSpPr txBox="1">
            <a:spLocks noChangeArrowheads="1"/>
          </p:cNvSpPr>
          <p:nvPr/>
        </p:nvSpPr>
        <p:spPr bwMode="auto">
          <a:xfrm>
            <a:off x="8032750" y="5826125"/>
            <a:ext cx="1023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data.148</a:t>
            </a:r>
          </a:p>
        </p:txBody>
      </p:sp>
      <p:sp>
        <p:nvSpPr>
          <p:cNvPr id="781411" name="TextBox 152"/>
          <p:cNvSpPr txBox="1">
            <a:spLocks noChangeArrowheads="1"/>
          </p:cNvSpPr>
          <p:nvPr/>
        </p:nvSpPr>
        <p:spPr bwMode="auto">
          <a:xfrm>
            <a:off x="7378700" y="6218238"/>
            <a:ext cx="622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</a:p>
        </p:txBody>
      </p:sp>
      <p:cxnSp>
        <p:nvCxnSpPr>
          <p:cNvPr id="154" name="Straight Arrow Connector 153"/>
          <p:cNvCxnSpPr>
            <a:endCxn id="781409" idx="0"/>
          </p:cNvCxnSpPr>
          <p:nvPr/>
        </p:nvCxnSpPr>
        <p:spPr>
          <a:xfrm rot="10800000" flipV="1">
            <a:off x="6759575" y="5726113"/>
            <a:ext cx="928688" cy="11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781411" idx="0"/>
          </p:cNvCxnSpPr>
          <p:nvPr/>
        </p:nvCxnSpPr>
        <p:spPr>
          <a:xfrm rot="5400000">
            <a:off x="7453312" y="5975351"/>
            <a:ext cx="47942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781410" idx="0"/>
          </p:cNvCxnSpPr>
          <p:nvPr/>
        </p:nvCxnSpPr>
        <p:spPr>
          <a:xfrm>
            <a:off x="7688263" y="5726113"/>
            <a:ext cx="857250" cy="100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6" idx="2"/>
            <a:endCxn id="37" idx="0"/>
          </p:cNvCxnSpPr>
          <p:nvPr/>
        </p:nvCxnSpPr>
        <p:spPr bwMode="auto">
          <a:xfrm rot="16200000" flipH="1">
            <a:off x="1155691" y="1976446"/>
            <a:ext cx="1400175" cy="217168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2"/>
            <a:endCxn id="43" idx="0"/>
          </p:cNvCxnSpPr>
          <p:nvPr/>
        </p:nvCxnSpPr>
        <p:spPr bwMode="auto">
          <a:xfrm rot="16200000" flipH="1">
            <a:off x="1951549" y="1409189"/>
            <a:ext cx="1400175" cy="330619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8" idx="2"/>
            <a:endCxn id="49" idx="0"/>
          </p:cNvCxnSpPr>
          <p:nvPr/>
        </p:nvCxnSpPr>
        <p:spPr bwMode="auto">
          <a:xfrm rot="16200000" flipH="1">
            <a:off x="2751531" y="837807"/>
            <a:ext cx="1400175" cy="444896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19" idx="2"/>
            <a:endCxn id="38" idx="0"/>
          </p:cNvCxnSpPr>
          <p:nvPr/>
        </p:nvCxnSpPr>
        <p:spPr bwMode="auto">
          <a:xfrm rot="16200000" flipH="1">
            <a:off x="1952597" y="2544791"/>
            <a:ext cx="1400175" cy="1034992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20" idx="2"/>
            <a:endCxn id="44" idx="0"/>
          </p:cNvCxnSpPr>
          <p:nvPr/>
        </p:nvCxnSpPr>
        <p:spPr bwMode="auto">
          <a:xfrm rot="16200000" flipH="1">
            <a:off x="2748454" y="1977533"/>
            <a:ext cx="1400175" cy="216950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21" idx="2"/>
            <a:endCxn id="50" idx="0"/>
          </p:cNvCxnSpPr>
          <p:nvPr/>
        </p:nvCxnSpPr>
        <p:spPr bwMode="auto">
          <a:xfrm rot="16200000" flipH="1">
            <a:off x="3548436" y="1406152"/>
            <a:ext cx="1400175" cy="3312270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5" idx="2"/>
            <a:endCxn id="39" idx="0"/>
          </p:cNvCxnSpPr>
          <p:nvPr/>
        </p:nvCxnSpPr>
        <p:spPr bwMode="auto">
          <a:xfrm rot="5400000">
            <a:off x="2793952" y="2966988"/>
            <a:ext cx="1400175" cy="190598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26" idx="2"/>
            <a:endCxn id="45" idx="0"/>
          </p:cNvCxnSpPr>
          <p:nvPr/>
        </p:nvCxnSpPr>
        <p:spPr bwMode="auto">
          <a:xfrm rot="16200000" flipH="1">
            <a:off x="3589809" y="2590328"/>
            <a:ext cx="1400175" cy="943917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>
            <a:stCxn id="27" idx="2"/>
            <a:endCxn id="51" idx="0"/>
          </p:cNvCxnSpPr>
          <p:nvPr/>
        </p:nvCxnSpPr>
        <p:spPr bwMode="auto">
          <a:xfrm rot="16200000" flipH="1">
            <a:off x="4389791" y="2018946"/>
            <a:ext cx="1400175" cy="2086681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stCxn id="28" idx="2"/>
            <a:endCxn id="40" idx="0"/>
          </p:cNvCxnSpPr>
          <p:nvPr/>
        </p:nvCxnSpPr>
        <p:spPr bwMode="auto">
          <a:xfrm rot="5400000">
            <a:off x="3590858" y="2398644"/>
            <a:ext cx="1400175" cy="132728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>
            <a:stCxn id="29" idx="2"/>
            <a:endCxn id="46" idx="0"/>
          </p:cNvCxnSpPr>
          <p:nvPr/>
        </p:nvCxnSpPr>
        <p:spPr bwMode="auto">
          <a:xfrm rot="5400000">
            <a:off x="4386715" y="2965901"/>
            <a:ext cx="1400175" cy="192772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30" idx="2"/>
            <a:endCxn id="52" idx="0"/>
          </p:cNvCxnSpPr>
          <p:nvPr/>
        </p:nvCxnSpPr>
        <p:spPr bwMode="auto">
          <a:xfrm rot="16200000" flipH="1">
            <a:off x="5186696" y="2587291"/>
            <a:ext cx="1400175" cy="94999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Straight Arrow Connector 142"/>
          <p:cNvCxnSpPr>
            <a:stCxn id="31" idx="2"/>
            <a:endCxn id="41" idx="0"/>
          </p:cNvCxnSpPr>
          <p:nvPr/>
        </p:nvCxnSpPr>
        <p:spPr bwMode="auto">
          <a:xfrm rot="5400000">
            <a:off x="4432213" y="1785849"/>
            <a:ext cx="1400175" cy="2552877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traight Arrow Connector 146"/>
          <p:cNvCxnSpPr>
            <a:stCxn id="32" idx="2"/>
            <a:endCxn id="47" idx="0"/>
          </p:cNvCxnSpPr>
          <p:nvPr/>
        </p:nvCxnSpPr>
        <p:spPr bwMode="auto">
          <a:xfrm rot="5400000">
            <a:off x="5228070" y="2353106"/>
            <a:ext cx="1400175" cy="141836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Straight Arrow Connector 151"/>
          <p:cNvCxnSpPr>
            <a:stCxn id="33" idx="2"/>
            <a:endCxn id="53" idx="0"/>
          </p:cNvCxnSpPr>
          <p:nvPr/>
        </p:nvCxnSpPr>
        <p:spPr bwMode="auto">
          <a:xfrm rot="5400000">
            <a:off x="6028052" y="2924488"/>
            <a:ext cx="1400175" cy="275598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9" name="Straight Arrow Connector 158"/>
          <p:cNvCxnSpPr>
            <a:stCxn id="34" idx="2"/>
            <a:endCxn id="42" idx="0"/>
          </p:cNvCxnSpPr>
          <p:nvPr/>
        </p:nvCxnSpPr>
        <p:spPr bwMode="auto">
          <a:xfrm rot="5400000">
            <a:off x="5229628" y="1218014"/>
            <a:ext cx="1400175" cy="3688546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Straight Arrow Connector 162"/>
          <p:cNvCxnSpPr>
            <a:stCxn id="35" idx="2"/>
            <a:endCxn id="48" idx="0"/>
          </p:cNvCxnSpPr>
          <p:nvPr/>
        </p:nvCxnSpPr>
        <p:spPr bwMode="auto">
          <a:xfrm rot="5400000">
            <a:off x="6025486" y="1785272"/>
            <a:ext cx="1400175" cy="2554031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Straight Arrow Connector 165"/>
          <p:cNvCxnSpPr>
            <a:stCxn id="36" idx="2"/>
            <a:endCxn id="54" idx="0"/>
          </p:cNvCxnSpPr>
          <p:nvPr/>
        </p:nvCxnSpPr>
        <p:spPr bwMode="auto">
          <a:xfrm rot="5400000">
            <a:off x="6825467" y="2356653"/>
            <a:ext cx="1400175" cy="1411268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5" name="Group 64"/>
          <p:cNvGrpSpPr>
            <a:grpSpLocks/>
          </p:cNvGrpSpPr>
          <p:nvPr/>
        </p:nvGrpSpPr>
        <p:grpSpPr bwMode="auto">
          <a:xfrm>
            <a:off x="651015" y="5791200"/>
            <a:ext cx="685800" cy="304800"/>
            <a:chOff x="655950" y="2057400"/>
            <a:chExt cx="685800" cy="304800"/>
          </a:xfrm>
        </p:grpSpPr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6" name="Group 73"/>
          <p:cNvGrpSpPr>
            <a:grpSpLocks/>
          </p:cNvGrpSpPr>
          <p:nvPr/>
        </p:nvGrpSpPr>
        <p:grpSpPr bwMode="auto">
          <a:xfrm>
            <a:off x="2022615" y="5791200"/>
            <a:ext cx="685800" cy="304800"/>
            <a:chOff x="2020320" y="2057400"/>
            <a:chExt cx="685800" cy="304800"/>
          </a:xfrm>
        </p:grpSpPr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7" name="Group 78"/>
          <p:cNvGrpSpPr>
            <a:grpSpLocks/>
          </p:cNvGrpSpPr>
          <p:nvPr/>
        </p:nvGrpSpPr>
        <p:grpSpPr bwMode="auto">
          <a:xfrm>
            <a:off x="3477590" y="5791200"/>
            <a:ext cx="685800" cy="304800"/>
            <a:chOff x="3475350" y="2057400"/>
            <a:chExt cx="685800" cy="304800"/>
          </a:xfrm>
        </p:grpSpPr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8" name="Group 83"/>
          <p:cNvGrpSpPr>
            <a:grpSpLocks/>
          </p:cNvGrpSpPr>
          <p:nvPr/>
        </p:nvGrpSpPr>
        <p:grpSpPr bwMode="auto">
          <a:xfrm>
            <a:off x="4842015" y="5791200"/>
            <a:ext cx="685800" cy="304800"/>
            <a:chOff x="4839720" y="2057400"/>
            <a:chExt cx="685800" cy="304800"/>
          </a:xfrm>
        </p:grpSpPr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9" name="Group 88"/>
          <p:cNvGrpSpPr>
            <a:grpSpLocks/>
          </p:cNvGrpSpPr>
          <p:nvPr/>
        </p:nvGrpSpPr>
        <p:grpSpPr bwMode="auto">
          <a:xfrm>
            <a:off x="6296990" y="5791200"/>
            <a:ext cx="685800" cy="304800"/>
            <a:chOff x="6294750" y="2057400"/>
            <a:chExt cx="685800" cy="304800"/>
          </a:xfrm>
        </p:grpSpPr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60" name="Group 93"/>
          <p:cNvGrpSpPr>
            <a:grpSpLocks/>
          </p:cNvGrpSpPr>
          <p:nvPr/>
        </p:nvGrpSpPr>
        <p:grpSpPr bwMode="auto">
          <a:xfrm>
            <a:off x="7654785" y="5791200"/>
            <a:ext cx="685800" cy="304800"/>
            <a:chOff x="7659120" y="2057400"/>
            <a:chExt cx="685800" cy="304800"/>
          </a:xfrm>
        </p:grpSpPr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cxnSp>
        <p:nvCxnSpPr>
          <p:cNvPr id="200" name="Straight Arrow Connector 199"/>
          <p:cNvCxnSpPr>
            <a:stCxn id="16" idx="2"/>
            <a:endCxn id="171" idx="0"/>
          </p:cNvCxnSpPr>
          <p:nvPr/>
        </p:nvCxnSpPr>
        <p:spPr bwMode="auto">
          <a:xfrm rot="5400000">
            <a:off x="-946873" y="4074389"/>
            <a:ext cx="3429000" cy="46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3" name="Straight Arrow Connector 202"/>
          <p:cNvCxnSpPr/>
          <p:nvPr/>
        </p:nvCxnSpPr>
        <p:spPr bwMode="auto">
          <a:xfrm rot="5400000">
            <a:off x="-726212" y="4074389"/>
            <a:ext cx="3429000" cy="46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4" name="Straight Arrow Connector 203"/>
          <p:cNvCxnSpPr/>
          <p:nvPr/>
        </p:nvCxnSpPr>
        <p:spPr bwMode="auto">
          <a:xfrm rot="5400000">
            <a:off x="-497612" y="4074389"/>
            <a:ext cx="3429000" cy="46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" name="Straight Arrow Connector 204"/>
          <p:cNvCxnSpPr>
            <a:stCxn id="19" idx="2"/>
            <a:endCxn id="177" idx="0"/>
          </p:cNvCxnSpPr>
          <p:nvPr/>
        </p:nvCxnSpPr>
        <p:spPr bwMode="auto">
          <a:xfrm rot="16200000" flipH="1">
            <a:off x="421551" y="4075836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rot="16200000" flipH="1">
            <a:off x="6468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rot="16200000" flipH="1">
            <a:off x="8754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>
            <a:stCxn id="25" idx="2"/>
            <a:endCxn id="181" idx="0"/>
          </p:cNvCxnSpPr>
          <p:nvPr/>
        </p:nvCxnSpPr>
        <p:spPr bwMode="auto">
          <a:xfrm rot="16200000" flipH="1">
            <a:off x="187611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rot="16200000" flipH="1">
            <a:off x="209422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4" name="Straight Arrow Connector 213"/>
          <p:cNvCxnSpPr/>
          <p:nvPr/>
        </p:nvCxnSpPr>
        <p:spPr bwMode="auto">
          <a:xfrm rot="16200000" flipH="1">
            <a:off x="2322823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5" name="Straight Arrow Connector 214"/>
          <p:cNvCxnSpPr>
            <a:stCxn id="28" idx="2"/>
            <a:endCxn id="185" idx="0"/>
          </p:cNvCxnSpPr>
          <p:nvPr/>
        </p:nvCxnSpPr>
        <p:spPr bwMode="auto">
          <a:xfrm rot="16200000" flipH="1">
            <a:off x="3240951" y="4075836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8" name="Straight Arrow Connector 217"/>
          <p:cNvCxnSpPr/>
          <p:nvPr/>
        </p:nvCxnSpPr>
        <p:spPr bwMode="auto">
          <a:xfrm rot="16200000" flipH="1">
            <a:off x="34662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Arrow Connector 218"/>
          <p:cNvCxnSpPr/>
          <p:nvPr/>
        </p:nvCxnSpPr>
        <p:spPr bwMode="auto">
          <a:xfrm rot="16200000" flipH="1">
            <a:off x="36948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0" name="Straight Arrow Connector 219"/>
          <p:cNvCxnSpPr>
            <a:stCxn id="31" idx="2"/>
            <a:endCxn id="189" idx="0"/>
          </p:cNvCxnSpPr>
          <p:nvPr/>
        </p:nvCxnSpPr>
        <p:spPr bwMode="auto">
          <a:xfrm rot="16200000" flipH="1">
            <a:off x="469551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/>
          <p:nvPr/>
        </p:nvCxnSpPr>
        <p:spPr bwMode="auto">
          <a:xfrm rot="16200000" flipH="1">
            <a:off x="4913624" y="4075425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4" name="Straight Arrow Connector 223"/>
          <p:cNvCxnSpPr/>
          <p:nvPr/>
        </p:nvCxnSpPr>
        <p:spPr bwMode="auto">
          <a:xfrm rot="16200000" flipH="1">
            <a:off x="514222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Straight Arrow Connector 224"/>
          <p:cNvCxnSpPr>
            <a:stCxn id="34" idx="2"/>
            <a:endCxn id="197" idx="0"/>
          </p:cNvCxnSpPr>
          <p:nvPr/>
        </p:nvCxnSpPr>
        <p:spPr bwMode="auto">
          <a:xfrm rot="5400000">
            <a:off x="6057037" y="4074249"/>
            <a:ext cx="3429000" cy="490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8" name="Straight Arrow Connector 227"/>
          <p:cNvCxnSpPr/>
          <p:nvPr/>
        </p:nvCxnSpPr>
        <p:spPr bwMode="auto">
          <a:xfrm rot="5400000">
            <a:off x="6284048" y="4074249"/>
            <a:ext cx="3429000" cy="490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9" name="Straight Arrow Connector 228"/>
          <p:cNvCxnSpPr/>
          <p:nvPr/>
        </p:nvCxnSpPr>
        <p:spPr bwMode="auto">
          <a:xfrm rot="5400000">
            <a:off x="6512648" y="4074249"/>
            <a:ext cx="3429000" cy="490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8" name="Can 157"/>
          <p:cNvSpPr>
            <a:spLocks noChangeArrowheads="1"/>
          </p:cNvSpPr>
          <p:nvPr/>
        </p:nvSpPr>
        <p:spPr bwMode="auto">
          <a:xfrm>
            <a:off x="658190" y="3276600"/>
            <a:ext cx="7696200" cy="925513"/>
          </a:xfrm>
          <a:prstGeom prst="can">
            <a:avLst>
              <a:gd name="adj" fmla="val 38713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0" name="TextBox 56"/>
          <p:cNvSpPr txBox="1">
            <a:spLocks noChangeArrowheads="1"/>
          </p:cNvSpPr>
          <p:nvPr/>
        </p:nvSpPr>
        <p:spPr bwMode="auto">
          <a:xfrm>
            <a:off x="2819400" y="6412468"/>
            <a:ext cx="4160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Physical Underlying Parallel File System</a:t>
            </a:r>
            <a:endParaRPr kumimoji="0" lang="en-US" b="0" dirty="0">
              <a:solidFill>
                <a:srgbClr val="5A1705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8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8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8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8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8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8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8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8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8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8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8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78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78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78" grpId="0"/>
      <p:bldP spid="781378" grpId="1"/>
      <p:bldP spid="781379" grpId="1"/>
      <p:bldP spid="781381" grpId="0"/>
      <p:bldP spid="781382" grpId="0"/>
      <p:bldP spid="781383" grpId="0"/>
      <p:bldP spid="781384" grpId="0"/>
      <p:bldP spid="781384" grpId="1"/>
      <p:bldP spid="781385" grpId="0"/>
      <p:bldP spid="781385" grpId="1"/>
      <p:bldP spid="781386" grpId="0"/>
      <p:bldP spid="781386" grpId="1"/>
      <p:bldP spid="781387" grpId="0"/>
      <p:bldP spid="781387" grpId="1"/>
      <p:bldP spid="781394" grpId="0"/>
      <p:bldP spid="781394" grpId="1"/>
      <p:bldP spid="781395" grpId="0"/>
      <p:bldP spid="781395" grpId="1"/>
      <p:bldP spid="781396" grpId="0"/>
      <p:bldP spid="781396" grpId="1"/>
      <p:bldP spid="781403" grpId="0"/>
      <p:bldP spid="781403" grpId="1"/>
      <p:bldP spid="781404" grpId="0"/>
      <p:bldP spid="781404" grpId="1"/>
      <p:bldP spid="781405" grpId="0"/>
      <p:bldP spid="781405" grpId="1"/>
      <p:bldP spid="781409" grpId="0"/>
      <p:bldP spid="781409" grpId="1"/>
      <p:bldP spid="781410" grpId="0"/>
      <p:bldP spid="781410" grpId="1"/>
      <p:bldP spid="781411" grpId="0"/>
      <p:bldP spid="781411" grpId="1"/>
      <p:bldP spid="1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7770813" cy="752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Thoroughly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Tested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833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770813" cy="5867400"/>
          </a:xfrm>
        </p:spPr>
        <p:txBody>
          <a:bodyPr/>
          <a:lstStyle/>
          <a:p>
            <a:r>
              <a:rPr lang="en-US" sz="2000" dirty="0" smtClean="0"/>
              <a:t>File Systems</a:t>
            </a:r>
          </a:p>
          <a:p>
            <a:pPr lvl="1"/>
            <a:r>
              <a:rPr lang="en-US" sz="2000" dirty="0" smtClean="0"/>
              <a:t>GPFS</a:t>
            </a:r>
          </a:p>
          <a:p>
            <a:pPr lvl="1"/>
            <a:r>
              <a:rPr lang="en-US" sz="2000" dirty="0" err="1" smtClean="0"/>
              <a:t>Lustre</a:t>
            </a:r>
            <a:endParaRPr lang="en-US" sz="2000" dirty="0" smtClean="0"/>
          </a:p>
          <a:p>
            <a:pPr lvl="1"/>
            <a:r>
              <a:rPr lang="en-US" sz="2000" dirty="0" err="1" smtClean="0"/>
              <a:t>Panfs</a:t>
            </a:r>
            <a:endParaRPr lang="en-US" sz="2000" dirty="0" smtClean="0"/>
          </a:p>
          <a:p>
            <a:r>
              <a:rPr lang="en-US" sz="2000" dirty="0" smtClean="0"/>
              <a:t>Synthetic Checkpoint Benchmarks</a:t>
            </a:r>
          </a:p>
          <a:p>
            <a:pPr lvl="1"/>
            <a:r>
              <a:rPr lang="en-US" sz="2000" dirty="0" smtClean="0"/>
              <a:t>LANL MPI-IO test</a:t>
            </a:r>
          </a:p>
          <a:p>
            <a:pPr lvl="1"/>
            <a:r>
              <a:rPr lang="en-US" sz="2000" dirty="0" smtClean="0"/>
              <a:t>NERSC Pattern-IO </a:t>
            </a:r>
          </a:p>
          <a:p>
            <a:r>
              <a:rPr lang="en-US" sz="2000" dirty="0" smtClean="0"/>
              <a:t>Applications and IO Kernels</a:t>
            </a:r>
          </a:p>
          <a:p>
            <a:pPr lvl="1"/>
            <a:r>
              <a:rPr lang="en-US" sz="2000" dirty="0" smtClean="0"/>
              <a:t>LANL1, LANL2, LANL3</a:t>
            </a:r>
          </a:p>
          <a:p>
            <a:pPr lvl="1"/>
            <a:r>
              <a:rPr lang="en-US" sz="2000" dirty="0"/>
              <a:t>Office of Science</a:t>
            </a:r>
            <a:r>
              <a:rPr lang="en-US" sz="2000" dirty="0" smtClean="0"/>
              <a:t> </a:t>
            </a:r>
          </a:p>
          <a:p>
            <a:pPr lvl="2"/>
            <a:r>
              <a:rPr lang="en-US" sz="1800" dirty="0" smtClean="0"/>
              <a:t>FLASH</a:t>
            </a:r>
            <a:r>
              <a:rPr lang="en-US" sz="1800" dirty="0"/>
              <a:t>-IO </a:t>
            </a:r>
            <a:r>
              <a:rPr lang="en-US" sz="1800" dirty="0" smtClean="0"/>
              <a:t>benchmark with HDF5</a:t>
            </a:r>
          </a:p>
          <a:p>
            <a:pPr lvl="2"/>
            <a:r>
              <a:rPr lang="en-US" sz="1800" dirty="0" err="1" smtClean="0"/>
              <a:t>Chombo</a:t>
            </a:r>
            <a:r>
              <a:rPr lang="en-US" sz="1800" dirty="0" smtClean="0"/>
              <a:t>-IO benchmark with HDF5</a:t>
            </a:r>
          </a:p>
          <a:p>
            <a:pPr lvl="2"/>
            <a:r>
              <a:rPr lang="en-US" sz="1800" dirty="0" smtClean="0"/>
              <a:t>QCD QIO</a:t>
            </a:r>
          </a:p>
          <a:p>
            <a:pPr lvl="1"/>
            <a:r>
              <a:rPr lang="en-US" sz="2000" dirty="0" smtClean="0"/>
              <a:t>NASA BT-IO benchmark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olio">
  <a:themeElements>
    <a:clrScheme name="Folio 1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FFFFFF"/>
      </a:accent3>
      <a:accent4>
        <a:srgbClr val="000000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Folio 1">
        <a:dk1>
          <a:srgbClr val="000000"/>
        </a:dk1>
        <a:lt1>
          <a:srgbClr val="FFFFFF"/>
        </a:lt1>
        <a:dk2>
          <a:srgbClr val="2D2F2B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FFFFFF"/>
        </a:accent3>
        <a:accent4>
          <a:srgbClr val="000000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Folio">
  <a:themeElements>
    <a:clrScheme name="11_Folio 1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FFFFFF"/>
      </a:accent3>
      <a:accent4>
        <a:srgbClr val="000000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11_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1_Folio 1">
        <a:dk1>
          <a:srgbClr val="000000"/>
        </a:dk1>
        <a:lt1>
          <a:srgbClr val="FFFFFF"/>
        </a:lt1>
        <a:dk2>
          <a:srgbClr val="2D2F2B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FFFFFF"/>
        </a:accent3>
        <a:accent4>
          <a:srgbClr val="000000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olio">
  <a:themeElements>
    <a:clrScheme name="1_Folio 1">
      <a:dk1>
        <a:srgbClr val="2D2F2B"/>
      </a:dk1>
      <a:lt1>
        <a:srgbClr val="FFFFFF"/>
      </a:lt1>
      <a:dk2>
        <a:srgbClr val="000000"/>
      </a:dk2>
      <a:lt2>
        <a:srgbClr val="DEDED7"/>
      </a:lt2>
      <a:accent1>
        <a:srgbClr val="294171"/>
      </a:accent1>
      <a:accent2>
        <a:srgbClr val="748CBC"/>
      </a:accent2>
      <a:accent3>
        <a:srgbClr val="AAAAAA"/>
      </a:accent3>
      <a:accent4>
        <a:srgbClr val="DADADA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1_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_Folio 1">
        <a:dk1>
          <a:srgbClr val="2D2F2B"/>
        </a:dk1>
        <a:lt1>
          <a:srgbClr val="FFFFFF"/>
        </a:lt1>
        <a:dk2>
          <a:srgbClr val="000000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AAAAAA"/>
        </a:accent3>
        <a:accent4>
          <a:srgbClr val="DADADA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1053</Words>
  <Application>Microsoft Macintosh PowerPoint</Application>
  <PresentationFormat>On-screen Show (4:3)</PresentationFormat>
  <Paragraphs>295</Paragraphs>
  <Slides>21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Folio</vt:lpstr>
      <vt:lpstr>11_Folio</vt:lpstr>
      <vt:lpstr>1_Folio</vt:lpstr>
      <vt:lpstr>PLFS: Parallel LFS</vt:lpstr>
      <vt:lpstr>Parallel Apps do Parallel IO</vt:lpstr>
      <vt:lpstr>N-N File IO</vt:lpstr>
      <vt:lpstr>A Shared File is a Shared Problem</vt:lpstr>
      <vt:lpstr>Potential storage implications of N-to-1 strided</vt:lpstr>
      <vt:lpstr>N-1 is prominent</vt:lpstr>
      <vt:lpstr>Obvious solution:  Convert N-1 into N-N</vt:lpstr>
      <vt:lpstr>Decouples Logical from Physical</vt:lpstr>
      <vt:lpstr>Thoroughly Tested</vt:lpstr>
      <vt:lpstr>PLFS on three major HPC PFS’s</vt:lpstr>
      <vt:lpstr>LBNL PatternIO benchmark</vt:lpstr>
      <vt:lpstr>LANL 1</vt:lpstr>
      <vt:lpstr>LANL3</vt:lpstr>
      <vt:lpstr>Slide 14</vt:lpstr>
      <vt:lpstr>Other approaches</vt:lpstr>
      <vt:lpstr>Conclusion</vt:lpstr>
      <vt:lpstr>Trade-offs</vt:lpstr>
      <vt:lpstr>Other Operations</vt:lpstr>
      <vt:lpstr>Read Bandwidths</vt:lpstr>
      <vt:lpstr>Metadata rates</vt:lpstr>
      <vt:lpstr>FLASH IO</vt:lpstr>
    </vt:vector>
  </TitlesOfParts>
  <Company>Los Alamos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PLFS: Parallel LFS</dc:title>
  <dc:creator>John Bent</dc:creator>
  <cp:lastModifiedBy>John Bent</cp:lastModifiedBy>
  <cp:revision>26</cp:revision>
  <dcterms:created xsi:type="dcterms:W3CDTF">2009-04-23T17:37:22Z</dcterms:created>
  <dcterms:modified xsi:type="dcterms:W3CDTF">2009-04-23T17:37:54Z</dcterms:modified>
</cp:coreProperties>
</file>