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3" r:id="rId1"/>
  </p:sldMasterIdLst>
  <p:notesMasterIdLst>
    <p:notesMasterId r:id="rId34"/>
  </p:notesMasterIdLst>
  <p:sldIdLst>
    <p:sldId id="285" r:id="rId2"/>
    <p:sldId id="257" r:id="rId3"/>
    <p:sldId id="258" r:id="rId4"/>
    <p:sldId id="269" r:id="rId5"/>
    <p:sldId id="284" r:id="rId6"/>
    <p:sldId id="263" r:id="rId7"/>
    <p:sldId id="264" r:id="rId8"/>
    <p:sldId id="279" r:id="rId9"/>
    <p:sldId id="259" r:id="rId10"/>
    <p:sldId id="271" r:id="rId11"/>
    <p:sldId id="260" r:id="rId12"/>
    <p:sldId id="270" r:id="rId13"/>
    <p:sldId id="278" r:id="rId14"/>
    <p:sldId id="287" r:id="rId15"/>
    <p:sldId id="289" r:id="rId16"/>
    <p:sldId id="290" r:id="rId17"/>
    <p:sldId id="291" r:id="rId18"/>
    <p:sldId id="288" r:id="rId19"/>
    <p:sldId id="280" r:id="rId20"/>
    <p:sldId id="281" r:id="rId21"/>
    <p:sldId id="282" r:id="rId22"/>
    <p:sldId id="283" r:id="rId23"/>
    <p:sldId id="265" r:id="rId24"/>
    <p:sldId id="266" r:id="rId25"/>
    <p:sldId id="262" r:id="rId26"/>
    <p:sldId id="268" r:id="rId27"/>
    <p:sldId id="272" r:id="rId28"/>
    <p:sldId id="273" r:id="rId29"/>
    <p:sldId id="274" r:id="rId30"/>
    <p:sldId id="275" r:id="rId31"/>
    <p:sldId id="276" r:id="rId32"/>
    <p:sldId id="27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8" d="100"/>
          <a:sy n="148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printerSettings" Target="printerSettings/printerSettings1.bin"/><Relationship Id="rId31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7" Type="http://schemas.openxmlformats.org/officeDocument/2006/relationships/slide" Target="slides/slide6.xml"/><Relationship Id="rId3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theme" Target="theme/theme1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A0500-1F06-4701-9366-EC1FB55ECB06}" type="datetimeFigureOut">
              <a:rPr lang="en-US" smtClean="0"/>
              <a:pPr/>
              <a:t>3/19/09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8EA53-6B61-4072-BFF6-73E66E699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8EA53-6B61-4072-BFF6-73E66E699F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switched</a:t>
            </a:r>
            <a:r>
              <a:rPr lang="en-US" baseline="0" dirty="0" smtClean="0"/>
              <a:t> the close to flush instead </a:t>
            </a:r>
            <a:r>
              <a:rPr lang="en-US" baseline="0" smtClean="0"/>
              <a:t>of release.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8EA53-6B61-4072-BFF6-73E66E699F1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switched</a:t>
            </a:r>
            <a:r>
              <a:rPr lang="en-US" baseline="0" dirty="0" smtClean="0"/>
              <a:t> the close to flush instead </a:t>
            </a:r>
            <a:r>
              <a:rPr lang="en-US" baseline="0" smtClean="0"/>
              <a:t>of release.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8EA53-6B61-4072-BFF6-73E66E699F1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switched</a:t>
            </a:r>
            <a:r>
              <a:rPr lang="en-US" baseline="0" dirty="0" smtClean="0"/>
              <a:t> the close to flush instead </a:t>
            </a:r>
            <a:r>
              <a:rPr lang="en-US" baseline="0" smtClean="0"/>
              <a:t>of release.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8EA53-6B61-4072-BFF6-73E66E699F1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time and not bandwidth because it’s such a small amount</a:t>
            </a:r>
            <a:r>
              <a:rPr lang="en-US" baseline="0" dirty="0" smtClean="0"/>
              <a:t> of IO that the bandwidths are really low:  1.7 MB/</a:t>
            </a:r>
            <a:r>
              <a:rPr lang="en-US" baseline="0" dirty="0" err="1" smtClean="0"/>
              <a:t>s</a:t>
            </a:r>
            <a:r>
              <a:rPr lang="en-US" baseline="0" smtClean="0"/>
              <a:t> for </a:t>
            </a:r>
            <a:r>
              <a:rPr lang="en-US" baseline="0" dirty="0" smtClean="0"/>
              <a:t>PLFS and 0.08 for without.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8EA53-6B61-4072-BFF6-73E66E699F1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Slowdown on writes is that the file size is very small</a:t>
            </a:r>
            <a:r>
              <a:rPr lang="en-US" baseline="0" dirty="0" smtClean="0"/>
              <a:t> only about 4 GB’s total.  Reads are improved so much because caching </a:t>
            </a:r>
            <a:r>
              <a:rPr lang="en-US" baseline="0" smtClean="0"/>
              <a:t>works </a:t>
            </a:r>
            <a:r>
              <a:rPr lang="en-US" baseline="0" smtClean="0"/>
              <a:t>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8EA53-6B61-4072-BFF6-73E66E699F1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8EA53-6B61-4072-BFF6-73E66E699F1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8EA53-6B61-4072-BFF6-73E66E699F1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8EA53-6B61-4072-BFF6-73E66E699F1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switched</a:t>
            </a:r>
            <a:r>
              <a:rPr lang="en-US" baseline="0" dirty="0" smtClean="0"/>
              <a:t> the close to flush instead of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8EA53-6B61-4072-BFF6-73E66E699F1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switched</a:t>
            </a:r>
            <a:r>
              <a:rPr lang="en-US" baseline="0" dirty="0" smtClean="0"/>
              <a:t> the close to flush instead </a:t>
            </a:r>
            <a:r>
              <a:rPr lang="en-US" baseline="0" smtClean="0"/>
              <a:t>of release.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8EA53-6B61-4072-BFF6-73E66E699F1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switched</a:t>
            </a:r>
            <a:r>
              <a:rPr lang="en-US" baseline="0" dirty="0" smtClean="0"/>
              <a:t> the close to flush instead </a:t>
            </a:r>
            <a:r>
              <a:rPr lang="en-US" baseline="0" smtClean="0"/>
              <a:t>of release.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8EA53-6B61-4072-BFF6-73E66E699F1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991371" y="6532602"/>
            <a:ext cx="1152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LA-CC-08-104</a:t>
            </a:r>
          </a:p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4B5-FE57-4DCB-BB3B-51A6EB49476E}" type="datetimeFigureOut">
              <a:rPr lang="en-US" smtClean="0"/>
              <a:pPr/>
              <a:t>3/19/09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BC39-AAE5-4FE5-BBA3-04B5E1932C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4B5-FE57-4DCB-BB3B-51A6EB49476E}" type="datetimeFigureOut">
              <a:rPr lang="en-US" smtClean="0"/>
              <a:pPr/>
              <a:t>3/19/09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BC39-AAE5-4FE5-BBA3-04B5E1932C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4B5-FE57-4DCB-BB3B-51A6EB49476E}" type="datetimeFigureOut">
              <a:rPr lang="en-US" smtClean="0"/>
              <a:pPr/>
              <a:t>3/19/09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BC39-AAE5-4FE5-BBA3-04B5E1932C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4B5-FE57-4DCB-BB3B-51A6EB49476E}" type="datetimeFigureOut">
              <a:rPr lang="en-US" smtClean="0"/>
              <a:pPr/>
              <a:t>3/19/09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BC39-AAE5-4FE5-BBA3-04B5E1932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4B5-FE57-4DCB-BB3B-51A6EB49476E}" type="datetimeFigureOut">
              <a:rPr lang="en-US" smtClean="0"/>
              <a:pPr/>
              <a:t>3/19/09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BC39-AAE5-4FE5-BBA3-04B5E1932C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4B5-FE57-4DCB-BB3B-51A6EB49476E}" type="datetimeFigureOut">
              <a:rPr lang="en-US" smtClean="0"/>
              <a:pPr/>
              <a:t>3/19/09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BC39-AAE5-4FE5-BBA3-04B5E1932C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4B5-FE57-4DCB-BB3B-51A6EB49476E}" type="datetimeFigureOut">
              <a:rPr lang="en-US" smtClean="0"/>
              <a:pPr/>
              <a:t>3/19/09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BC39-AAE5-4FE5-BBA3-04B5E1932C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4B5-FE57-4DCB-BB3B-51A6EB49476E}" type="datetimeFigureOut">
              <a:rPr lang="en-US" smtClean="0"/>
              <a:pPr/>
              <a:t>3/19/09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BC39-AAE5-4FE5-BBA3-04B5E1932C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4B5-FE57-4DCB-BB3B-51A6EB49476E}" type="datetimeFigureOut">
              <a:rPr lang="en-US" smtClean="0"/>
              <a:pPr/>
              <a:t>3/19/09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BC39-AAE5-4FE5-BBA3-04B5E1932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4B5-FE57-4DCB-BB3B-51A6EB49476E}" type="datetimeFigureOut">
              <a:rPr lang="en-US" smtClean="0"/>
              <a:pPr/>
              <a:t>3/19/09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BC39-AAE5-4FE5-BBA3-04B5E1932C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4B5-FE57-4DCB-BB3B-51A6EB49476E}" type="datetimeFigureOut">
              <a:rPr lang="en-US" smtClean="0"/>
              <a:pPr/>
              <a:t>3/19/09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BC39-AAE5-4FE5-BBA3-04B5E1932C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4">
            <a:duotone>
              <a:schemeClr val="bg2">
                <a:shade val="3000"/>
                <a:lumMod val="10000"/>
              </a:schemeClr>
              <a:schemeClr val="bg2">
                <a:tint val="91000"/>
                <a:satMod val="500000"/>
                <a:lumMod val="125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8BC39-AAE5-4FE5-BBA3-04B5E1932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94B5-FE57-4DCB-BB3B-51A6EB49476E}" type="datetimeFigureOut">
              <a:rPr lang="en-US" smtClean="0"/>
              <a:pPr/>
              <a:t>3/19/09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accent3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bg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PLFS: Parallel LFS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24400"/>
            <a:ext cx="79248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John Bent, Gary </a:t>
            </a:r>
            <a:r>
              <a:rPr lang="en-US" dirty="0" err="1" smtClean="0"/>
              <a:t>Grider</a:t>
            </a:r>
            <a:r>
              <a:rPr lang="en-US" dirty="0" smtClean="0"/>
              <a:t>, James Nunez</a:t>
            </a:r>
          </a:p>
          <a:p>
            <a:r>
              <a:rPr lang="en-US" dirty="0" smtClean="0"/>
              <a:t>Los Alamos National Labs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7236"/>
            <a:ext cx="8915400" cy="1371600"/>
          </a:xfrm>
        </p:spPr>
        <p:txBody>
          <a:bodyPr/>
          <a:lstStyle/>
          <a:p>
            <a:r>
              <a:rPr lang="en-US" dirty="0" smtClean="0"/>
              <a:t>PLFS / GPFS</a:t>
            </a:r>
            <a:endParaRPr lang="en-US" dirty="0"/>
          </a:p>
        </p:txBody>
      </p:sp>
      <p:pic>
        <p:nvPicPr>
          <p:cNvPr id="5" name="Picture 4" descr="gpf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7315200" cy="5486400"/>
          </a:xfrm>
          <a:prstGeom prst="rect">
            <a:avLst/>
          </a:prstGeom>
        </p:spPr>
      </p:pic>
      <p:pic>
        <p:nvPicPr>
          <p:cNvPr id="4" name="Picture 3" descr="gpfs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143000"/>
            <a:ext cx="7315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Study, Rage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295400"/>
            <a:ext cx="7770813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multiphysics</a:t>
            </a:r>
            <a:r>
              <a:rPr lang="en-US" dirty="0" smtClean="0"/>
              <a:t> hydrodynamics code </a:t>
            </a:r>
          </a:p>
          <a:p>
            <a:r>
              <a:rPr lang="en-US" dirty="0" smtClean="0"/>
              <a:t>This problem is a 3d simulation of an asteroid                hitting the earth, killing lots of dinosaurs</a:t>
            </a:r>
          </a:p>
          <a:p>
            <a:r>
              <a:rPr lang="en-US" dirty="0" smtClean="0"/>
              <a:t>Does horrible N-1 pattern</a:t>
            </a:r>
          </a:p>
          <a:p>
            <a:r>
              <a:rPr lang="en-US" dirty="0" smtClean="0"/>
              <a:t>Developers are aware of N-1 performance issues </a:t>
            </a:r>
          </a:p>
          <a:p>
            <a:pPr lvl="1"/>
            <a:r>
              <a:rPr lang="en-US" dirty="0" smtClean="0"/>
              <a:t>However, they will never change to N-N</a:t>
            </a:r>
          </a:p>
          <a:p>
            <a:pPr lvl="1"/>
            <a:r>
              <a:rPr lang="en-US" dirty="0" smtClean="0"/>
              <a:t>They have developed bulk-</a:t>
            </a:r>
            <a:r>
              <a:rPr lang="en-US" dirty="0" err="1" smtClean="0"/>
              <a:t>io</a:t>
            </a:r>
            <a:endParaRPr lang="en-US" dirty="0" smtClean="0"/>
          </a:p>
          <a:p>
            <a:pPr lvl="2"/>
            <a:r>
              <a:rPr lang="en-US" dirty="0" smtClean="0"/>
              <a:t>Fusion of MPI-IO collective and </a:t>
            </a:r>
            <a:r>
              <a:rPr lang="en-US" dirty="0" err="1" smtClean="0"/>
              <a:t>Dache</a:t>
            </a:r>
            <a:endParaRPr lang="en-US" dirty="0" smtClean="0"/>
          </a:p>
          <a:p>
            <a:pPr lvl="2"/>
            <a:r>
              <a:rPr lang="en-US" dirty="0" smtClean="0"/>
              <a:t>One proc per node aggregates and caches</a:t>
            </a:r>
          </a:p>
          <a:p>
            <a:pPr lvl="2"/>
            <a:r>
              <a:rPr lang="en-US" dirty="0" smtClean="0"/>
              <a:t>Flushes every 10 MB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0813" cy="1371600"/>
          </a:xfrm>
        </p:spPr>
        <p:txBody>
          <a:bodyPr/>
          <a:lstStyle/>
          <a:p>
            <a:r>
              <a:rPr lang="en-US" dirty="0" smtClean="0"/>
              <a:t>Rage IO Pattern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847164"/>
            <a:ext cx="6705600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0:           22448-           22455     (8)</a:t>
            </a:r>
          </a:p>
          <a:p>
            <a:r>
              <a:rPr lang="en-US" dirty="0" smtClean="0"/>
              <a:t>    0:           22456-           22463     (8)</a:t>
            </a:r>
          </a:p>
          <a:p>
            <a:r>
              <a:rPr lang="en-US" dirty="0" smtClean="0"/>
              <a:t>    0:           22464-           22471     (8)</a:t>
            </a:r>
          </a:p>
          <a:p>
            <a:r>
              <a:rPr lang="en-US" dirty="0" smtClean="0"/>
              <a:t>    0:           22472-           26575     (4104)</a:t>
            </a:r>
          </a:p>
          <a:p>
            <a:r>
              <a:rPr lang="en-US" dirty="0" smtClean="0"/>
              <a:t>    0:           26576-           26903     (328)</a:t>
            </a:r>
          </a:p>
          <a:p>
            <a:r>
              <a:rPr lang="en-US" dirty="0" smtClean="0"/>
              <a:t>    0:           26904-          156439     (129536)</a:t>
            </a:r>
          </a:p>
          <a:p>
            <a:r>
              <a:rPr lang="en-US" dirty="0" smtClean="0"/>
              <a:t>    0:          156440-          287511     (131072)</a:t>
            </a:r>
          </a:p>
          <a:p>
            <a:r>
              <a:rPr lang="en-US" dirty="0" smtClean="0"/>
              <a:t>    0:          287512-          418583     (131072)</a:t>
            </a:r>
          </a:p>
          <a:p>
            <a:r>
              <a:rPr lang="en-US" dirty="0" smtClean="0"/>
              <a:t>    0:          418584-          526935     (108352)</a:t>
            </a:r>
          </a:p>
          <a:p>
            <a:r>
              <a:rPr lang="en-US" dirty="0" smtClean="0"/>
              <a:t>    1:          526936-          655303     (128368)</a:t>
            </a:r>
          </a:p>
          <a:p>
            <a:r>
              <a:rPr lang="en-US" dirty="0" smtClean="0"/>
              <a:t>    1:          655304-          786375     (131072)</a:t>
            </a:r>
          </a:p>
          <a:p>
            <a:r>
              <a:rPr lang="en-US" dirty="0" smtClean="0"/>
              <a:t>    1:          786376-          917447     (131072)</a:t>
            </a:r>
          </a:p>
          <a:p>
            <a:r>
              <a:rPr lang="en-US" dirty="0" smtClean="0"/>
              <a:t>    1:          917448-         1026967     (109520)</a:t>
            </a:r>
          </a:p>
          <a:p>
            <a:r>
              <a:rPr lang="en-US" dirty="0" smtClean="0"/>
              <a:t>    4:         1026968-         1155255     (128288)</a:t>
            </a:r>
          </a:p>
          <a:p>
            <a:r>
              <a:rPr lang="en-US" dirty="0" smtClean="0"/>
              <a:t>    4:         1155256-         1286327     (131072)</a:t>
            </a:r>
          </a:p>
          <a:p>
            <a:r>
              <a:rPr lang="en-US" dirty="0" smtClean="0"/>
              <a:t>    4:         1286328-         1417399     (131072)</a:t>
            </a:r>
          </a:p>
          <a:p>
            <a:r>
              <a:rPr lang="en-US" dirty="0" smtClean="0"/>
              <a:t>    4:         1417400-         1526999     (109600)</a:t>
            </a:r>
          </a:p>
          <a:p>
            <a:r>
              <a:rPr lang="en-US" dirty="0" smtClean="0"/>
              <a:t>    2:         1527000-         1656503     (129504)</a:t>
            </a:r>
          </a:p>
          <a:p>
            <a:r>
              <a:rPr lang="en-US" dirty="0" smtClean="0"/>
              <a:t>    2:         1656504-         1787575     (131072)</a:t>
            </a:r>
          </a:p>
          <a:p>
            <a:r>
              <a:rPr lang="en-US" dirty="0" smtClean="0"/>
              <a:t>    2:         1787576-         1918647     (131072)</a:t>
            </a:r>
          </a:p>
          <a:p>
            <a:r>
              <a:rPr lang="en-US" dirty="0" smtClean="0"/>
              <a:t>    2:         1918648-         2027031     (108384)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3742764"/>
            <a:ext cx="95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500,032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5867400" y="3437964"/>
            <a:ext cx="228600" cy="990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72200" y="4885764"/>
            <a:ext cx="95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500,032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5867400" y="4580964"/>
            <a:ext cx="228600" cy="990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72200" y="2599764"/>
            <a:ext cx="95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500,032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5867400" y="2294964"/>
            <a:ext cx="228600" cy="990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72200" y="5958199"/>
            <a:ext cx="95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500,032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5867400" y="5653399"/>
            <a:ext cx="228600" cy="990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7236"/>
            <a:ext cx="8382000" cy="1371600"/>
          </a:xfrm>
        </p:spPr>
        <p:txBody>
          <a:bodyPr/>
          <a:lstStyle/>
          <a:p>
            <a:r>
              <a:rPr lang="en-US" dirty="0" smtClean="0"/>
              <a:t>Asteroid Problem Bandwidth</a:t>
            </a:r>
            <a:endParaRPr lang="en-US" dirty="0"/>
          </a:p>
        </p:txBody>
      </p:sp>
      <p:pic>
        <p:nvPicPr>
          <p:cNvPr id="4" name="Picture 3" descr="astero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7315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7236"/>
            <a:ext cx="8382000" cy="1371600"/>
          </a:xfrm>
        </p:spPr>
        <p:txBody>
          <a:bodyPr/>
          <a:lstStyle/>
          <a:p>
            <a:r>
              <a:rPr lang="en-US" dirty="0" smtClean="0"/>
              <a:t>FLASH IO using </a:t>
            </a:r>
            <a:r>
              <a:rPr lang="en-US" dirty="0" err="1" smtClean="0"/>
              <a:t>pNetCDF</a:t>
            </a:r>
            <a:endParaRPr lang="en-US" dirty="0"/>
          </a:p>
        </p:txBody>
      </p:sp>
      <p:pic>
        <p:nvPicPr>
          <p:cNvPr id="5" name="Picture 4" descr="flash_gar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95400"/>
            <a:ext cx="6799729" cy="52543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2801" y="3581400"/>
            <a:ext cx="4190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performance </a:t>
            </a:r>
            <a:r>
              <a:rPr lang="en-US" sz="1400" dirty="0" err="1" smtClean="0"/>
              <a:t>dropoff</a:t>
            </a:r>
            <a:r>
              <a:rPr lang="en-US" sz="1400" dirty="0" smtClean="0"/>
              <a:t> is because  we ran with an unrealistically small </a:t>
            </a:r>
            <a:r>
              <a:rPr lang="en-US" sz="1400" dirty="0" err="1" smtClean="0"/>
              <a:t>filesize</a:t>
            </a:r>
            <a:r>
              <a:rPr lang="en-US" sz="1400" dirty="0" smtClean="0"/>
              <a:t> and the open overhead is becoming increasingly significant.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7236"/>
            <a:ext cx="8382000" cy="1371600"/>
          </a:xfrm>
        </p:spPr>
        <p:txBody>
          <a:bodyPr/>
          <a:lstStyle/>
          <a:p>
            <a:r>
              <a:rPr lang="en-US" dirty="0" smtClean="0"/>
              <a:t>NASA’s BT-IO</a:t>
            </a:r>
            <a:endParaRPr lang="en-US" dirty="0"/>
          </a:p>
        </p:txBody>
      </p:sp>
      <p:pic>
        <p:nvPicPr>
          <p:cNvPr id="7" name="Picture 6" descr="bt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8915"/>
            <a:ext cx="7620000" cy="5350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7236"/>
            <a:ext cx="8382000" cy="1371600"/>
          </a:xfrm>
        </p:spPr>
        <p:txBody>
          <a:bodyPr/>
          <a:lstStyle/>
          <a:p>
            <a:r>
              <a:rPr lang="en-US" dirty="0" smtClean="0"/>
              <a:t>LANL Open Science App</a:t>
            </a:r>
            <a:endParaRPr lang="en-US" dirty="0"/>
          </a:p>
        </p:txBody>
      </p:sp>
      <p:pic>
        <p:nvPicPr>
          <p:cNvPr id="4" name="Picture 3" descr="d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48383"/>
            <a:ext cx="7772400" cy="5457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7236"/>
            <a:ext cx="8382000" cy="1371600"/>
          </a:xfrm>
        </p:spPr>
        <p:txBody>
          <a:bodyPr/>
          <a:lstStyle/>
          <a:p>
            <a:r>
              <a:rPr lang="en-US" dirty="0" smtClean="0"/>
              <a:t>PLFS can Help Reads Too</a:t>
            </a:r>
            <a:endParaRPr lang="en-US" dirty="0"/>
          </a:p>
        </p:txBody>
      </p:sp>
      <p:pic>
        <p:nvPicPr>
          <p:cNvPr id="5" name="Picture 4" descr="verific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52600"/>
            <a:ext cx="6934200" cy="4868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7236"/>
            <a:ext cx="8382000" cy="1371600"/>
          </a:xfrm>
        </p:spPr>
        <p:txBody>
          <a:bodyPr/>
          <a:lstStyle/>
          <a:p>
            <a:r>
              <a:rPr lang="en-US" dirty="0" smtClean="0"/>
              <a:t>LBNL </a:t>
            </a:r>
            <a:r>
              <a:rPr lang="en-US" dirty="0" err="1" smtClean="0"/>
              <a:t>PatternIO</a:t>
            </a:r>
            <a:r>
              <a:rPr lang="en-US" dirty="0" smtClean="0"/>
              <a:t> benchmark</a:t>
            </a:r>
            <a:endParaRPr lang="en-US" dirty="0"/>
          </a:p>
        </p:txBody>
      </p:sp>
      <p:pic>
        <p:nvPicPr>
          <p:cNvPr id="5" name="Picture 4" descr="patternIO.0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0150"/>
            <a:ext cx="7035800" cy="5276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7788" y="1519535"/>
            <a:ext cx="167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With PLFS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3131403"/>
            <a:ext cx="1275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FF00"/>
                </a:solidFill>
              </a:rPr>
              <a:t>Without</a:t>
            </a:r>
          </a:p>
          <a:p>
            <a:pPr algn="ctr"/>
            <a:r>
              <a:rPr lang="en-US" sz="2400" dirty="0" smtClean="0">
                <a:solidFill>
                  <a:srgbClr val="00FF00"/>
                </a:solidFill>
              </a:rPr>
              <a:t>PLFS</a:t>
            </a:r>
            <a:endParaRPr lang="en-US" sz="2400" dirty="0">
              <a:solidFill>
                <a:srgbClr val="00FF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9513362">
            <a:off x="2862679" y="4166590"/>
            <a:ext cx="2438400" cy="381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513362">
            <a:off x="2176880" y="3467099"/>
            <a:ext cx="2438400" cy="381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8234181">
            <a:off x="1537031" y="3007939"/>
            <a:ext cx="2010710" cy="63394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79212" y="54102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Stripe aligned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62965" y="5029200"/>
            <a:ext cx="17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4k block aligned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0200" y="44312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Unaligned</a:t>
            </a:r>
          </a:p>
        </p:txBody>
      </p:sp>
      <p:cxnSp>
        <p:nvCxnSpPr>
          <p:cNvPr id="21" name="Elbow Connector 20"/>
          <p:cNvCxnSpPr>
            <a:stCxn id="10" idx="4"/>
            <a:endCxn id="17" idx="1"/>
          </p:cNvCxnSpPr>
          <p:nvPr/>
        </p:nvCxnSpPr>
        <p:spPr>
          <a:xfrm rot="16200000" flipH="1">
            <a:off x="4749183" y="3954917"/>
            <a:ext cx="102372" cy="12196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0"/>
          <p:cNvCxnSpPr>
            <a:stCxn id="11" idx="2"/>
            <a:endCxn id="16" idx="1"/>
          </p:cNvCxnSpPr>
          <p:nvPr/>
        </p:nvCxnSpPr>
        <p:spPr>
          <a:xfrm rot="10800000" flipH="1" flipV="1">
            <a:off x="2394659" y="4353016"/>
            <a:ext cx="3068306" cy="860850"/>
          </a:xfrm>
          <a:prstGeom prst="bentConnector3">
            <a:avLst>
              <a:gd name="adj1" fmla="val -83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0"/>
          <p:cNvCxnSpPr>
            <a:stCxn id="12" idx="2"/>
            <a:endCxn id="15" idx="1"/>
          </p:cNvCxnSpPr>
          <p:nvPr/>
        </p:nvCxnSpPr>
        <p:spPr>
          <a:xfrm rot="16200000" flipH="1">
            <a:off x="3012647" y="3128301"/>
            <a:ext cx="1435528" cy="34976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81610" y="6477000"/>
            <a:ext cx="489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PLFS makes alignment and </a:t>
            </a:r>
            <a:r>
              <a:rPr lang="en-US" dirty="0" err="1" smtClean="0"/>
              <a:t>blocksize</a:t>
            </a:r>
            <a:r>
              <a:rPr lang="en-US" dirty="0" smtClean="0"/>
              <a:t> irrelevant!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Reads and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</a:t>
            </a:r>
          </a:p>
          <a:p>
            <a:pPr lvl="1"/>
            <a:r>
              <a:rPr lang="en-US" dirty="0" smtClean="0"/>
              <a:t>Read all index files, aggregate into a global index</a:t>
            </a:r>
          </a:p>
          <a:p>
            <a:pPr lvl="1"/>
            <a:r>
              <a:rPr lang="en-US" dirty="0" smtClean="0"/>
              <a:t>Logical offsets are mapped to a physical offset within a data file</a:t>
            </a:r>
          </a:p>
          <a:p>
            <a:r>
              <a:rPr lang="en-US" dirty="0" smtClean="0"/>
              <a:t>Stats</a:t>
            </a:r>
          </a:p>
          <a:p>
            <a:pPr lvl="1"/>
            <a:r>
              <a:rPr lang="en-US" dirty="0" smtClean="0"/>
              <a:t>Read all index files to find last offset and total bytes</a:t>
            </a:r>
          </a:p>
          <a:p>
            <a:pPr lvl="1"/>
            <a:r>
              <a:rPr lang="en-US" dirty="0" smtClean="0"/>
              <a:t>Index files may not be available if they’re being buffered</a:t>
            </a:r>
          </a:p>
          <a:p>
            <a:pPr lvl="2"/>
            <a:r>
              <a:rPr lang="en-US" dirty="0" smtClean="0"/>
              <a:t>Stat the data files and guess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867400"/>
            <a:ext cx="77708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May not be 100% accurate for files opened with O_WRONLY but at least it will continue to grow for the anxious ‘</a:t>
            </a:r>
            <a:r>
              <a:rPr lang="en-US" dirty="0" err="1" smtClean="0"/>
              <a:t>ls</a:t>
            </a:r>
            <a:r>
              <a:rPr lang="en-US" dirty="0" smtClean="0"/>
              <a:t> –</a:t>
            </a:r>
            <a:r>
              <a:rPr lang="en-US" dirty="0" err="1" smtClean="0"/>
              <a:t>l</a:t>
            </a:r>
            <a:r>
              <a:rPr lang="en-US" dirty="0" smtClean="0"/>
              <a:t> user.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N-1 Strided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914400" y="4876800"/>
            <a:ext cx="7696200" cy="1676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4876800"/>
            <a:ext cx="105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A1705"/>
                </a:solidFill>
              </a:rPr>
              <a:t>PanFS</a:t>
            </a:r>
            <a:endParaRPr lang="en-US" sz="2400" dirty="0">
              <a:solidFill>
                <a:srgbClr val="5A170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574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52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246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962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5950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4550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13150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20320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48920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7520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75350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03950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32550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39720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68320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96920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94750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23350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51950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59120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87720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116320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819400" y="5715000"/>
            <a:ext cx="4107570" cy="304800"/>
            <a:chOff x="770250" y="3810000"/>
            <a:chExt cx="4107570" cy="304800"/>
          </a:xfrm>
        </p:grpSpPr>
        <p:sp>
          <p:nvSpPr>
            <p:cNvPr id="37" name="Rectangle 36"/>
            <p:cNvSpPr/>
            <p:nvPr/>
          </p:nvSpPr>
          <p:spPr>
            <a:xfrm>
              <a:off x="77025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9885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2745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5605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8465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1427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36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622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908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194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776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052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338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624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910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196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492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143000" y="3657600"/>
            <a:ext cx="7173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Application logical view matches PanFS organization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an 160"/>
          <p:cNvSpPr/>
          <p:nvPr/>
        </p:nvSpPr>
        <p:spPr>
          <a:xfrm>
            <a:off x="152400" y="4763912"/>
            <a:ext cx="8904130" cy="1981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for faster stats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574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35052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246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962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4"/>
          <p:cNvGrpSpPr/>
          <p:nvPr/>
        </p:nvGrpSpPr>
        <p:grpSpPr>
          <a:xfrm>
            <a:off x="655950" y="2057400"/>
            <a:ext cx="685800" cy="304800"/>
            <a:chOff x="655950" y="2057400"/>
            <a:chExt cx="685800" cy="304800"/>
          </a:xfrm>
        </p:grpSpPr>
        <p:sp>
          <p:nvSpPr>
            <p:cNvPr id="16" name="Rectangle 15"/>
            <p:cNvSpPr/>
            <p:nvPr/>
          </p:nvSpPr>
          <p:spPr>
            <a:xfrm>
              <a:off x="6559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5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131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73"/>
          <p:cNvGrpSpPr/>
          <p:nvPr/>
        </p:nvGrpSpPr>
        <p:grpSpPr>
          <a:xfrm>
            <a:off x="2020320" y="2057400"/>
            <a:ext cx="685800" cy="304800"/>
            <a:chOff x="2020320" y="2057400"/>
            <a:chExt cx="685800" cy="304800"/>
          </a:xfrm>
        </p:grpSpPr>
        <p:sp>
          <p:nvSpPr>
            <p:cNvPr id="19" name="Rectangle 18"/>
            <p:cNvSpPr/>
            <p:nvPr/>
          </p:nvSpPr>
          <p:spPr>
            <a:xfrm>
              <a:off x="20203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489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75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8"/>
          <p:cNvGrpSpPr/>
          <p:nvPr/>
        </p:nvGrpSpPr>
        <p:grpSpPr>
          <a:xfrm>
            <a:off x="3475350" y="2057400"/>
            <a:ext cx="685800" cy="304800"/>
            <a:chOff x="3475350" y="2057400"/>
            <a:chExt cx="685800" cy="304800"/>
          </a:xfrm>
        </p:grpSpPr>
        <p:sp>
          <p:nvSpPr>
            <p:cNvPr id="25" name="Rectangle 24"/>
            <p:cNvSpPr/>
            <p:nvPr/>
          </p:nvSpPr>
          <p:spPr>
            <a:xfrm>
              <a:off x="34753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039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325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83"/>
          <p:cNvGrpSpPr/>
          <p:nvPr/>
        </p:nvGrpSpPr>
        <p:grpSpPr>
          <a:xfrm>
            <a:off x="4839720" y="2057400"/>
            <a:ext cx="685800" cy="304800"/>
            <a:chOff x="4839720" y="2057400"/>
            <a:chExt cx="685800" cy="304800"/>
          </a:xfrm>
        </p:grpSpPr>
        <p:sp>
          <p:nvSpPr>
            <p:cNvPr id="28" name="Rectangle 27"/>
            <p:cNvSpPr/>
            <p:nvPr/>
          </p:nvSpPr>
          <p:spPr>
            <a:xfrm>
              <a:off x="48397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683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969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88"/>
          <p:cNvGrpSpPr/>
          <p:nvPr/>
        </p:nvGrpSpPr>
        <p:grpSpPr>
          <a:xfrm>
            <a:off x="6294750" y="2057400"/>
            <a:ext cx="685800" cy="304800"/>
            <a:chOff x="6294750" y="2057400"/>
            <a:chExt cx="685800" cy="304800"/>
          </a:xfrm>
        </p:grpSpPr>
        <p:sp>
          <p:nvSpPr>
            <p:cNvPr id="31" name="Rectangle 30"/>
            <p:cNvSpPr/>
            <p:nvPr/>
          </p:nvSpPr>
          <p:spPr>
            <a:xfrm>
              <a:off x="62947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33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519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93"/>
          <p:cNvGrpSpPr/>
          <p:nvPr/>
        </p:nvGrpSpPr>
        <p:grpSpPr>
          <a:xfrm>
            <a:off x="7659120" y="2057400"/>
            <a:ext cx="685800" cy="304800"/>
            <a:chOff x="7659120" y="2057400"/>
            <a:chExt cx="685800" cy="304800"/>
          </a:xfrm>
        </p:grpSpPr>
        <p:sp>
          <p:nvSpPr>
            <p:cNvPr id="34" name="Rectangle 33"/>
            <p:cNvSpPr/>
            <p:nvPr/>
          </p:nvSpPr>
          <p:spPr>
            <a:xfrm>
              <a:off x="76591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8877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163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54"/>
          <p:cNvGrpSpPr/>
          <p:nvPr/>
        </p:nvGrpSpPr>
        <p:grpSpPr>
          <a:xfrm>
            <a:off x="2826630" y="3762022"/>
            <a:ext cx="4107570" cy="304800"/>
            <a:chOff x="770250" y="3810000"/>
            <a:chExt cx="4107570" cy="304800"/>
          </a:xfrm>
        </p:grpSpPr>
        <p:sp>
          <p:nvSpPr>
            <p:cNvPr id="37" name="Rectangle 36"/>
            <p:cNvSpPr/>
            <p:nvPr/>
          </p:nvSpPr>
          <p:spPr>
            <a:xfrm>
              <a:off x="77025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9885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2745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5605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8465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1427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36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622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908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194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776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052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338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624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910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196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492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Can 54"/>
          <p:cNvSpPr/>
          <p:nvPr/>
        </p:nvSpPr>
        <p:spPr>
          <a:xfrm>
            <a:off x="914400" y="3276600"/>
            <a:ext cx="7696200" cy="926068"/>
          </a:xfrm>
          <a:prstGeom prst="can">
            <a:avLst>
              <a:gd name="adj" fmla="val 38714"/>
            </a:avLst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99269" y="3220156"/>
            <a:ext cx="93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A1705"/>
                </a:solidFill>
              </a:rPr>
              <a:t>PLFS</a:t>
            </a:r>
            <a:endParaRPr lang="en-US" sz="2400" dirty="0">
              <a:solidFill>
                <a:srgbClr val="5A1705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63991" y="3669268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/foo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rot="5400000">
            <a:off x="4341983" y="4343003"/>
            <a:ext cx="6088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71600" y="2286000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191000" y="2297668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host2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982919" y="2286000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279626" y="4679624"/>
            <a:ext cx="74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/foo/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175975" y="5246132"/>
            <a:ext cx="83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host1/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233333" y="5271911"/>
            <a:ext cx="83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host2/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197157" y="5345668"/>
            <a:ext cx="83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host3/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14022" y="1424725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099733" y="1431246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554763" y="1410614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279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934612" y="1431246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281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352822" y="1419578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132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725790" y="1428044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148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52400" y="5726668"/>
            <a:ext cx="102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data.131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282789" y="6107668"/>
            <a:ext cx="62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indx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05000" y="5715000"/>
            <a:ext cx="102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data.132</a:t>
            </a:r>
            <a:endParaRPr lang="en-US" dirty="0"/>
          </a:p>
        </p:txBody>
      </p:sp>
      <p:cxnSp>
        <p:nvCxnSpPr>
          <p:cNvPr id="117" name="Straight Arrow Connector 116"/>
          <p:cNvCxnSpPr>
            <a:stCxn id="103" idx="2"/>
            <a:endCxn id="104" idx="0"/>
          </p:cNvCxnSpPr>
          <p:nvPr/>
        </p:nvCxnSpPr>
        <p:spPr>
          <a:xfrm rot="5400000">
            <a:off x="3025556" y="3617275"/>
            <a:ext cx="197176" cy="3060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3" idx="2"/>
            <a:endCxn id="105" idx="0"/>
          </p:cNvCxnSpPr>
          <p:nvPr/>
        </p:nvCxnSpPr>
        <p:spPr>
          <a:xfrm rot="5400000">
            <a:off x="4541346" y="5158843"/>
            <a:ext cx="222955" cy="3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3" idx="2"/>
            <a:endCxn id="106" idx="0"/>
          </p:cNvCxnSpPr>
          <p:nvPr/>
        </p:nvCxnSpPr>
        <p:spPr>
          <a:xfrm rot="16200000" flipH="1">
            <a:off x="5986378" y="3716990"/>
            <a:ext cx="296712" cy="296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4" idx="2"/>
            <a:endCxn id="113" idx="0"/>
          </p:cNvCxnSpPr>
          <p:nvPr/>
        </p:nvCxnSpPr>
        <p:spPr>
          <a:xfrm rot="5400000">
            <a:off x="1073429" y="5206223"/>
            <a:ext cx="111204" cy="929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4" idx="2"/>
            <a:endCxn id="114" idx="0"/>
          </p:cNvCxnSpPr>
          <p:nvPr/>
        </p:nvCxnSpPr>
        <p:spPr>
          <a:xfrm rot="16200000" flipH="1">
            <a:off x="1347782" y="5861555"/>
            <a:ext cx="492204" cy="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4" idx="2"/>
            <a:endCxn id="115" idx="0"/>
          </p:cNvCxnSpPr>
          <p:nvPr/>
        </p:nvCxnSpPr>
        <p:spPr>
          <a:xfrm rot="16200000" flipH="1">
            <a:off x="1955563" y="5253775"/>
            <a:ext cx="99536" cy="822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233375" y="5738336"/>
            <a:ext cx="102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data.279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018950" y="5726668"/>
            <a:ext cx="102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data.281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191000" y="6119336"/>
            <a:ext cx="62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indx</a:t>
            </a:r>
            <a:endParaRPr lang="en-US" dirty="0"/>
          </a:p>
        </p:txBody>
      </p:sp>
      <p:cxnSp>
        <p:nvCxnSpPr>
          <p:cNvPr id="146" name="Straight Arrow Connector 145"/>
          <p:cNvCxnSpPr>
            <a:endCxn id="142" idx="0"/>
          </p:cNvCxnSpPr>
          <p:nvPr/>
        </p:nvCxnSpPr>
        <p:spPr>
          <a:xfrm rot="10800000" flipV="1">
            <a:off x="3745163" y="5627132"/>
            <a:ext cx="929698" cy="111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45" idx="0"/>
          </p:cNvCxnSpPr>
          <p:nvPr/>
        </p:nvCxnSpPr>
        <p:spPr>
          <a:xfrm rot="5400000">
            <a:off x="4349436" y="5793918"/>
            <a:ext cx="478089" cy="172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144" idx="0"/>
          </p:cNvCxnSpPr>
          <p:nvPr/>
        </p:nvCxnSpPr>
        <p:spPr>
          <a:xfrm>
            <a:off x="4674848" y="5627132"/>
            <a:ext cx="855890" cy="9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247380" y="5837872"/>
            <a:ext cx="102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data.132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8032955" y="5826204"/>
            <a:ext cx="102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data.148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7378789" y="6218872"/>
            <a:ext cx="62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indx</a:t>
            </a:r>
            <a:endParaRPr lang="en-US" dirty="0"/>
          </a:p>
        </p:txBody>
      </p:sp>
      <p:cxnSp>
        <p:nvCxnSpPr>
          <p:cNvPr id="154" name="Straight Arrow Connector 153"/>
          <p:cNvCxnSpPr>
            <a:endCxn id="150" idx="0"/>
          </p:cNvCxnSpPr>
          <p:nvPr/>
        </p:nvCxnSpPr>
        <p:spPr>
          <a:xfrm rot="10800000" flipV="1">
            <a:off x="6759168" y="5726668"/>
            <a:ext cx="929690" cy="111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53" idx="0"/>
          </p:cNvCxnSpPr>
          <p:nvPr/>
        </p:nvCxnSpPr>
        <p:spPr>
          <a:xfrm rot="5400000">
            <a:off x="7452781" y="5975452"/>
            <a:ext cx="480535" cy="6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152" idx="0"/>
          </p:cNvCxnSpPr>
          <p:nvPr/>
        </p:nvCxnSpPr>
        <p:spPr>
          <a:xfrm>
            <a:off x="7688853" y="5726668"/>
            <a:ext cx="855890" cy="9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an 160"/>
          <p:cNvSpPr/>
          <p:nvPr/>
        </p:nvSpPr>
        <p:spPr>
          <a:xfrm>
            <a:off x="152400" y="4763912"/>
            <a:ext cx="8904130" cy="1981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for faster stats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574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35052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246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962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4"/>
          <p:cNvGrpSpPr/>
          <p:nvPr/>
        </p:nvGrpSpPr>
        <p:grpSpPr>
          <a:xfrm>
            <a:off x="655950" y="2057400"/>
            <a:ext cx="685800" cy="304800"/>
            <a:chOff x="655950" y="2057400"/>
            <a:chExt cx="685800" cy="304800"/>
          </a:xfrm>
        </p:grpSpPr>
        <p:sp>
          <p:nvSpPr>
            <p:cNvPr id="16" name="Rectangle 15"/>
            <p:cNvSpPr/>
            <p:nvPr/>
          </p:nvSpPr>
          <p:spPr>
            <a:xfrm>
              <a:off x="6559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5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131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73"/>
          <p:cNvGrpSpPr/>
          <p:nvPr/>
        </p:nvGrpSpPr>
        <p:grpSpPr>
          <a:xfrm>
            <a:off x="2020320" y="2057400"/>
            <a:ext cx="685800" cy="304800"/>
            <a:chOff x="2020320" y="2057400"/>
            <a:chExt cx="685800" cy="304800"/>
          </a:xfrm>
        </p:grpSpPr>
        <p:sp>
          <p:nvSpPr>
            <p:cNvPr id="19" name="Rectangle 18"/>
            <p:cNvSpPr/>
            <p:nvPr/>
          </p:nvSpPr>
          <p:spPr>
            <a:xfrm>
              <a:off x="20203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489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75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8"/>
          <p:cNvGrpSpPr/>
          <p:nvPr/>
        </p:nvGrpSpPr>
        <p:grpSpPr>
          <a:xfrm>
            <a:off x="3475350" y="2057400"/>
            <a:ext cx="685800" cy="304800"/>
            <a:chOff x="3475350" y="2057400"/>
            <a:chExt cx="685800" cy="304800"/>
          </a:xfrm>
        </p:grpSpPr>
        <p:sp>
          <p:nvSpPr>
            <p:cNvPr id="25" name="Rectangle 24"/>
            <p:cNvSpPr/>
            <p:nvPr/>
          </p:nvSpPr>
          <p:spPr>
            <a:xfrm>
              <a:off x="34753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039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325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83"/>
          <p:cNvGrpSpPr/>
          <p:nvPr/>
        </p:nvGrpSpPr>
        <p:grpSpPr>
          <a:xfrm>
            <a:off x="4839720" y="2057400"/>
            <a:ext cx="685800" cy="304800"/>
            <a:chOff x="4839720" y="2057400"/>
            <a:chExt cx="685800" cy="304800"/>
          </a:xfrm>
        </p:grpSpPr>
        <p:sp>
          <p:nvSpPr>
            <p:cNvPr id="28" name="Rectangle 27"/>
            <p:cNvSpPr/>
            <p:nvPr/>
          </p:nvSpPr>
          <p:spPr>
            <a:xfrm>
              <a:off x="48397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683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969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88"/>
          <p:cNvGrpSpPr/>
          <p:nvPr/>
        </p:nvGrpSpPr>
        <p:grpSpPr>
          <a:xfrm>
            <a:off x="6294750" y="2057400"/>
            <a:ext cx="685800" cy="304800"/>
            <a:chOff x="6294750" y="2057400"/>
            <a:chExt cx="685800" cy="304800"/>
          </a:xfrm>
        </p:grpSpPr>
        <p:sp>
          <p:nvSpPr>
            <p:cNvPr id="31" name="Rectangle 30"/>
            <p:cNvSpPr/>
            <p:nvPr/>
          </p:nvSpPr>
          <p:spPr>
            <a:xfrm>
              <a:off x="62947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33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519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93"/>
          <p:cNvGrpSpPr/>
          <p:nvPr/>
        </p:nvGrpSpPr>
        <p:grpSpPr>
          <a:xfrm>
            <a:off x="7659120" y="2057400"/>
            <a:ext cx="685800" cy="304800"/>
            <a:chOff x="7659120" y="2057400"/>
            <a:chExt cx="685800" cy="304800"/>
          </a:xfrm>
        </p:grpSpPr>
        <p:sp>
          <p:nvSpPr>
            <p:cNvPr id="34" name="Rectangle 33"/>
            <p:cNvSpPr/>
            <p:nvPr/>
          </p:nvSpPr>
          <p:spPr>
            <a:xfrm>
              <a:off x="76591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8877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163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54"/>
          <p:cNvGrpSpPr/>
          <p:nvPr/>
        </p:nvGrpSpPr>
        <p:grpSpPr>
          <a:xfrm>
            <a:off x="2826630" y="3762022"/>
            <a:ext cx="4107570" cy="304800"/>
            <a:chOff x="770250" y="3810000"/>
            <a:chExt cx="4107570" cy="304800"/>
          </a:xfrm>
        </p:grpSpPr>
        <p:sp>
          <p:nvSpPr>
            <p:cNvPr id="37" name="Rectangle 36"/>
            <p:cNvSpPr/>
            <p:nvPr/>
          </p:nvSpPr>
          <p:spPr>
            <a:xfrm>
              <a:off x="77025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9885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2745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5605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8465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1427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36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622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908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194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776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052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338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624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910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196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492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Can 54"/>
          <p:cNvSpPr/>
          <p:nvPr/>
        </p:nvSpPr>
        <p:spPr>
          <a:xfrm>
            <a:off x="914400" y="3276600"/>
            <a:ext cx="7696200" cy="926068"/>
          </a:xfrm>
          <a:prstGeom prst="can">
            <a:avLst>
              <a:gd name="adj" fmla="val 38714"/>
            </a:avLst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99269" y="3220156"/>
            <a:ext cx="93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A1705"/>
                </a:solidFill>
              </a:rPr>
              <a:t>PLFS</a:t>
            </a:r>
            <a:endParaRPr lang="en-US" sz="2400" dirty="0">
              <a:solidFill>
                <a:srgbClr val="5A1705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63991" y="3669268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/foo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rot="5400000">
            <a:off x="4341983" y="4343003"/>
            <a:ext cx="6088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71600" y="2286000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191000" y="2297668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host2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982919" y="2286000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279626" y="4679624"/>
            <a:ext cx="74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/foo/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14022" y="1424725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099733" y="1431246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554763" y="1410614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279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934612" y="1431246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281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352822" y="1419578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132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725790" y="1428044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an 160"/>
          <p:cNvSpPr/>
          <p:nvPr/>
        </p:nvSpPr>
        <p:spPr>
          <a:xfrm>
            <a:off x="152400" y="4763912"/>
            <a:ext cx="8904130" cy="1981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for faster stats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574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35052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246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962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4"/>
          <p:cNvGrpSpPr/>
          <p:nvPr/>
        </p:nvGrpSpPr>
        <p:grpSpPr>
          <a:xfrm>
            <a:off x="655950" y="2057400"/>
            <a:ext cx="685800" cy="304800"/>
            <a:chOff x="655950" y="2057400"/>
            <a:chExt cx="685800" cy="304800"/>
          </a:xfrm>
        </p:grpSpPr>
        <p:sp>
          <p:nvSpPr>
            <p:cNvPr id="16" name="Rectangle 15"/>
            <p:cNvSpPr/>
            <p:nvPr/>
          </p:nvSpPr>
          <p:spPr>
            <a:xfrm>
              <a:off x="6559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5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131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73"/>
          <p:cNvGrpSpPr/>
          <p:nvPr/>
        </p:nvGrpSpPr>
        <p:grpSpPr>
          <a:xfrm>
            <a:off x="2020320" y="2057400"/>
            <a:ext cx="685800" cy="304800"/>
            <a:chOff x="2020320" y="2057400"/>
            <a:chExt cx="685800" cy="304800"/>
          </a:xfrm>
        </p:grpSpPr>
        <p:sp>
          <p:nvSpPr>
            <p:cNvPr id="19" name="Rectangle 18"/>
            <p:cNvSpPr/>
            <p:nvPr/>
          </p:nvSpPr>
          <p:spPr>
            <a:xfrm>
              <a:off x="20203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489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75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8"/>
          <p:cNvGrpSpPr/>
          <p:nvPr/>
        </p:nvGrpSpPr>
        <p:grpSpPr>
          <a:xfrm>
            <a:off x="3475350" y="2057400"/>
            <a:ext cx="685800" cy="304800"/>
            <a:chOff x="3475350" y="2057400"/>
            <a:chExt cx="685800" cy="304800"/>
          </a:xfrm>
        </p:grpSpPr>
        <p:sp>
          <p:nvSpPr>
            <p:cNvPr id="25" name="Rectangle 24"/>
            <p:cNvSpPr/>
            <p:nvPr/>
          </p:nvSpPr>
          <p:spPr>
            <a:xfrm>
              <a:off x="34753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039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325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83"/>
          <p:cNvGrpSpPr/>
          <p:nvPr/>
        </p:nvGrpSpPr>
        <p:grpSpPr>
          <a:xfrm>
            <a:off x="4839720" y="2057400"/>
            <a:ext cx="685800" cy="304800"/>
            <a:chOff x="4839720" y="2057400"/>
            <a:chExt cx="685800" cy="304800"/>
          </a:xfrm>
        </p:grpSpPr>
        <p:sp>
          <p:nvSpPr>
            <p:cNvPr id="28" name="Rectangle 27"/>
            <p:cNvSpPr/>
            <p:nvPr/>
          </p:nvSpPr>
          <p:spPr>
            <a:xfrm>
              <a:off x="48397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683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969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88"/>
          <p:cNvGrpSpPr/>
          <p:nvPr/>
        </p:nvGrpSpPr>
        <p:grpSpPr>
          <a:xfrm>
            <a:off x="6294750" y="2057400"/>
            <a:ext cx="685800" cy="304800"/>
            <a:chOff x="6294750" y="2057400"/>
            <a:chExt cx="685800" cy="304800"/>
          </a:xfrm>
        </p:grpSpPr>
        <p:sp>
          <p:nvSpPr>
            <p:cNvPr id="31" name="Rectangle 30"/>
            <p:cNvSpPr/>
            <p:nvPr/>
          </p:nvSpPr>
          <p:spPr>
            <a:xfrm>
              <a:off x="62947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33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519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93"/>
          <p:cNvGrpSpPr/>
          <p:nvPr/>
        </p:nvGrpSpPr>
        <p:grpSpPr>
          <a:xfrm>
            <a:off x="7659120" y="2057400"/>
            <a:ext cx="685800" cy="304800"/>
            <a:chOff x="7659120" y="2057400"/>
            <a:chExt cx="685800" cy="304800"/>
          </a:xfrm>
        </p:grpSpPr>
        <p:sp>
          <p:nvSpPr>
            <p:cNvPr id="34" name="Rectangle 33"/>
            <p:cNvSpPr/>
            <p:nvPr/>
          </p:nvSpPr>
          <p:spPr>
            <a:xfrm>
              <a:off x="76591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8877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163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54"/>
          <p:cNvGrpSpPr/>
          <p:nvPr/>
        </p:nvGrpSpPr>
        <p:grpSpPr>
          <a:xfrm>
            <a:off x="2826630" y="3762022"/>
            <a:ext cx="4107570" cy="304800"/>
            <a:chOff x="770250" y="3810000"/>
            <a:chExt cx="4107570" cy="304800"/>
          </a:xfrm>
        </p:grpSpPr>
        <p:sp>
          <p:nvSpPr>
            <p:cNvPr id="37" name="Rectangle 36"/>
            <p:cNvSpPr/>
            <p:nvPr/>
          </p:nvSpPr>
          <p:spPr>
            <a:xfrm>
              <a:off x="77025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9885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2745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5605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8465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1427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36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622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908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194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776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052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338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624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910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196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492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Can 54"/>
          <p:cNvSpPr/>
          <p:nvPr/>
        </p:nvSpPr>
        <p:spPr>
          <a:xfrm>
            <a:off x="914400" y="3276600"/>
            <a:ext cx="7696200" cy="926068"/>
          </a:xfrm>
          <a:prstGeom prst="can">
            <a:avLst>
              <a:gd name="adj" fmla="val 38714"/>
            </a:avLst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99269" y="3220156"/>
            <a:ext cx="93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A1705"/>
                </a:solidFill>
              </a:rPr>
              <a:t>PLFS</a:t>
            </a:r>
            <a:endParaRPr lang="en-US" sz="2400" dirty="0">
              <a:solidFill>
                <a:srgbClr val="5A1705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63991" y="3669268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/foo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rot="5400000">
            <a:off x="4341983" y="4343003"/>
            <a:ext cx="6088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71600" y="2286000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191000" y="2297668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host2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982919" y="2286000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279626" y="4679624"/>
            <a:ext cx="74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/foo/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175975" y="5246132"/>
            <a:ext cx="78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038600" y="5271911"/>
            <a:ext cx="121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metadata/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197157" y="5345668"/>
            <a:ext cx="128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openhosts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14022" y="1424725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099733" y="1431246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554763" y="1410614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279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934612" y="1431246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281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352822" y="1419578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132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725790" y="1428044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148</a:t>
            </a:r>
            <a:endParaRPr lang="en-US" dirty="0"/>
          </a:p>
        </p:txBody>
      </p:sp>
      <p:cxnSp>
        <p:nvCxnSpPr>
          <p:cNvPr id="117" name="Straight Arrow Connector 116"/>
          <p:cNvCxnSpPr>
            <a:stCxn id="103" idx="2"/>
            <a:endCxn id="104" idx="0"/>
          </p:cNvCxnSpPr>
          <p:nvPr/>
        </p:nvCxnSpPr>
        <p:spPr>
          <a:xfrm rot="5400000">
            <a:off x="3013637" y="3605356"/>
            <a:ext cx="197176" cy="3084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3" idx="2"/>
            <a:endCxn id="105" idx="0"/>
          </p:cNvCxnSpPr>
          <p:nvPr/>
        </p:nvCxnSpPr>
        <p:spPr>
          <a:xfrm rot="5400000">
            <a:off x="4537952" y="5155449"/>
            <a:ext cx="222955" cy="9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3" idx="2"/>
            <a:endCxn id="106" idx="0"/>
          </p:cNvCxnSpPr>
          <p:nvPr/>
        </p:nvCxnSpPr>
        <p:spPr>
          <a:xfrm rot="16200000" flipH="1">
            <a:off x="6099343" y="3604025"/>
            <a:ext cx="296712" cy="3186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667000" y="5791200"/>
            <a:ext cx="4201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host1.last_offset.num_blocks.timestamp</a:t>
            </a:r>
          </a:p>
          <a:p>
            <a:r>
              <a:rPr lang="en-US" dirty="0" smtClean="0"/>
              <a:t>host2.last_offset.num_blocks.timestamp</a:t>
            </a:r>
          </a:p>
          <a:p>
            <a:r>
              <a:rPr lang="en-US" dirty="0" smtClean="0"/>
              <a:t>host3.last_offset.num_blocks.timestamp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 rot="5400000">
            <a:off x="4561781" y="5754323"/>
            <a:ext cx="22615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PLFS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1534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SLOC: 3000 lines of C++</a:t>
            </a:r>
          </a:p>
          <a:p>
            <a:r>
              <a:rPr lang="en-US" dirty="0" smtClean="0"/>
              <a:t>Tested for reads and writes with synthetic and real codes</a:t>
            </a:r>
          </a:p>
          <a:p>
            <a:r>
              <a:rPr lang="en-US" dirty="0" smtClean="0"/>
              <a:t>Helper app to print chunk map</a:t>
            </a:r>
          </a:p>
          <a:p>
            <a:r>
              <a:rPr lang="en-US" dirty="0" smtClean="0"/>
              <a:t>Runs as normal user with that user’s permissions</a:t>
            </a:r>
          </a:p>
          <a:p>
            <a:r>
              <a:rPr lang="en-US" dirty="0" smtClean="0"/>
              <a:t>Runs as root for multiple users</a:t>
            </a:r>
          </a:p>
          <a:p>
            <a:pPr lvl="1"/>
            <a:r>
              <a:rPr lang="en-US" dirty="0" smtClean="0"/>
              <a:t>Not extensively tested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PLFS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1534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Opens with O_RDWR or O_WRONLY</a:t>
            </a:r>
          </a:p>
          <a:p>
            <a:pPr lvl="1"/>
            <a:r>
              <a:rPr lang="en-US" dirty="0" smtClean="0"/>
              <a:t>Create one container per file</a:t>
            </a:r>
          </a:p>
          <a:p>
            <a:pPr lvl="2"/>
            <a:r>
              <a:rPr lang="en-US" dirty="0" smtClean="0"/>
              <a:t>Container is a directory with S_ISUID</a:t>
            </a:r>
          </a:p>
          <a:p>
            <a:pPr lvl="2"/>
            <a:r>
              <a:rPr lang="en-US" dirty="0" smtClean="0"/>
              <a:t>Creating container is easy for multiple </a:t>
            </a:r>
            <a:r>
              <a:rPr lang="en-US" dirty="0" err="1" smtClean="0"/>
              <a:t>pids</a:t>
            </a:r>
            <a:r>
              <a:rPr lang="en-US" dirty="0" smtClean="0"/>
              <a:t> on a node  - </a:t>
            </a:r>
            <a:r>
              <a:rPr lang="en-US" dirty="0" err="1" smtClean="0"/>
              <a:t>pthreads</a:t>
            </a:r>
            <a:endParaRPr lang="en-US" dirty="0" smtClean="0"/>
          </a:p>
          <a:p>
            <a:pPr lvl="2"/>
            <a:r>
              <a:rPr lang="en-US" dirty="0" smtClean="0"/>
              <a:t>Creating container is hard across multiple nodes</a:t>
            </a:r>
          </a:p>
          <a:p>
            <a:pPr lvl="2"/>
            <a:r>
              <a:rPr lang="en-US" dirty="0" err="1" smtClean="0"/>
              <a:t>Mkdir</a:t>
            </a:r>
            <a:r>
              <a:rPr lang="en-US" dirty="0" smtClean="0"/>
              <a:t> ignores S_ISUID though so can’t be atomic</a:t>
            </a:r>
          </a:p>
          <a:p>
            <a:pPr lvl="2"/>
            <a:r>
              <a:rPr lang="en-US" dirty="0" smtClean="0"/>
              <a:t>Each node stats container, creates temp if not there, then rename</a:t>
            </a:r>
          </a:p>
          <a:p>
            <a:pPr lvl="1"/>
            <a:r>
              <a:rPr lang="en-US" dirty="0" smtClean="0"/>
              <a:t>Set of </a:t>
            </a:r>
            <a:r>
              <a:rPr lang="en-US" dirty="0" err="1" smtClean="0"/>
              <a:t>hostdirs</a:t>
            </a:r>
            <a:r>
              <a:rPr lang="en-US" dirty="0" smtClean="0"/>
              <a:t> to hold data files and indices</a:t>
            </a:r>
          </a:p>
          <a:p>
            <a:pPr lvl="1"/>
            <a:r>
              <a:rPr lang="en-US" dirty="0" smtClean="0"/>
              <a:t>One data file per </a:t>
            </a:r>
            <a:r>
              <a:rPr lang="en-US" dirty="0" err="1" smtClean="0"/>
              <a:t>pid</a:t>
            </a:r>
            <a:endParaRPr lang="en-US" dirty="0" smtClean="0"/>
          </a:p>
          <a:p>
            <a:pPr lvl="1"/>
            <a:r>
              <a:rPr lang="en-US" dirty="0" smtClean="0"/>
              <a:t>One index per node</a:t>
            </a:r>
          </a:p>
          <a:p>
            <a:pPr lvl="1"/>
            <a:r>
              <a:rPr lang="en-US" dirty="0" smtClean="0"/>
              <a:t>Index is buffered and combines contiguous if O_WRONLY</a:t>
            </a:r>
          </a:p>
          <a:p>
            <a:r>
              <a:rPr lang="en-US" dirty="0" smtClean="0"/>
              <a:t>Opens with O_RDONLY create a single aggregated index</a:t>
            </a:r>
          </a:p>
          <a:p>
            <a:pPr lvl="1"/>
            <a:r>
              <a:rPr lang="en-US" dirty="0" smtClean="0"/>
              <a:t>Open is slow, subsequent reads are fast</a:t>
            </a:r>
          </a:p>
          <a:p>
            <a:pPr lvl="1"/>
            <a:r>
              <a:rPr lang="en-US" dirty="0" smtClean="0"/>
              <a:t>O_RDWR forces aggregated index creation on each read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an 98"/>
          <p:cNvSpPr/>
          <p:nvPr/>
        </p:nvSpPr>
        <p:spPr>
          <a:xfrm>
            <a:off x="152400" y="4763912"/>
            <a:ext cx="8904130" cy="1981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PLFS / PanFS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4800600"/>
            <a:ext cx="105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PanFS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574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52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246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962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655950" y="2057400"/>
            <a:ext cx="685800" cy="304800"/>
            <a:chOff x="655950" y="2057400"/>
            <a:chExt cx="685800" cy="304800"/>
          </a:xfrm>
        </p:grpSpPr>
        <p:sp>
          <p:nvSpPr>
            <p:cNvPr id="16" name="Rectangle 15"/>
            <p:cNvSpPr/>
            <p:nvPr/>
          </p:nvSpPr>
          <p:spPr>
            <a:xfrm>
              <a:off x="6559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5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131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20320" y="2057400"/>
            <a:ext cx="685800" cy="304800"/>
            <a:chOff x="2020320" y="2057400"/>
            <a:chExt cx="685800" cy="304800"/>
          </a:xfrm>
        </p:grpSpPr>
        <p:sp>
          <p:nvSpPr>
            <p:cNvPr id="19" name="Rectangle 18"/>
            <p:cNvSpPr/>
            <p:nvPr/>
          </p:nvSpPr>
          <p:spPr>
            <a:xfrm>
              <a:off x="20203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489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75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75350" y="2057400"/>
            <a:ext cx="685800" cy="304800"/>
            <a:chOff x="3475350" y="2057400"/>
            <a:chExt cx="685800" cy="304800"/>
          </a:xfrm>
        </p:grpSpPr>
        <p:sp>
          <p:nvSpPr>
            <p:cNvPr id="25" name="Rectangle 24"/>
            <p:cNvSpPr/>
            <p:nvPr/>
          </p:nvSpPr>
          <p:spPr>
            <a:xfrm>
              <a:off x="34753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039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325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839720" y="2057400"/>
            <a:ext cx="685800" cy="304800"/>
            <a:chOff x="4839720" y="2057400"/>
            <a:chExt cx="685800" cy="304800"/>
          </a:xfrm>
        </p:grpSpPr>
        <p:sp>
          <p:nvSpPr>
            <p:cNvPr id="28" name="Rectangle 27"/>
            <p:cNvSpPr/>
            <p:nvPr/>
          </p:nvSpPr>
          <p:spPr>
            <a:xfrm>
              <a:off x="48397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683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969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294750" y="2057400"/>
            <a:ext cx="685800" cy="304800"/>
            <a:chOff x="6294750" y="2057400"/>
            <a:chExt cx="685800" cy="304800"/>
          </a:xfrm>
        </p:grpSpPr>
        <p:sp>
          <p:nvSpPr>
            <p:cNvPr id="31" name="Rectangle 30"/>
            <p:cNvSpPr/>
            <p:nvPr/>
          </p:nvSpPr>
          <p:spPr>
            <a:xfrm>
              <a:off x="62947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33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519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659120" y="2057400"/>
            <a:ext cx="685800" cy="304800"/>
            <a:chOff x="7659120" y="2057400"/>
            <a:chExt cx="685800" cy="304800"/>
          </a:xfrm>
        </p:grpSpPr>
        <p:sp>
          <p:nvSpPr>
            <p:cNvPr id="34" name="Rectangle 33"/>
            <p:cNvSpPr/>
            <p:nvPr/>
          </p:nvSpPr>
          <p:spPr>
            <a:xfrm>
              <a:off x="76591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8877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163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54"/>
          <p:cNvGrpSpPr/>
          <p:nvPr/>
        </p:nvGrpSpPr>
        <p:grpSpPr>
          <a:xfrm>
            <a:off x="2826630" y="3762022"/>
            <a:ext cx="4107570" cy="304800"/>
            <a:chOff x="770250" y="3810000"/>
            <a:chExt cx="4107570" cy="304800"/>
          </a:xfrm>
        </p:grpSpPr>
        <p:sp>
          <p:nvSpPr>
            <p:cNvPr id="37" name="Rectangle 36"/>
            <p:cNvSpPr/>
            <p:nvPr/>
          </p:nvSpPr>
          <p:spPr>
            <a:xfrm>
              <a:off x="77025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9885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2745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5605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8465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1427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36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622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908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194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776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052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338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624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910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196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492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47800" y="2743200"/>
            <a:ext cx="6951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Application logical view matches PLFS virtual view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914400" y="3276600"/>
            <a:ext cx="7696200" cy="926068"/>
          </a:xfrm>
          <a:prstGeom prst="can">
            <a:avLst>
              <a:gd name="adj" fmla="val 38714"/>
            </a:avLst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99269" y="3220156"/>
            <a:ext cx="93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A1705"/>
                </a:solidFill>
              </a:rPr>
              <a:t>PLFS</a:t>
            </a:r>
            <a:endParaRPr lang="en-US" sz="2400" dirty="0">
              <a:solidFill>
                <a:srgbClr val="5A1705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14885" y="4355068"/>
            <a:ext cx="792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PLFS rearranges data on PanFS to emulate N-N IO pattern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1" name="Picture 60" descr="Picture 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90800" y="5234043"/>
            <a:ext cx="4495800" cy="1393312"/>
          </a:xfrm>
          <a:prstGeom prst="rect">
            <a:avLst/>
          </a:prstGeom>
        </p:spPr>
      </p:pic>
      <p:pic>
        <p:nvPicPr>
          <p:cNvPr id="62" name="Picture 61" descr="Picture 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2971800" y="5479458"/>
            <a:ext cx="1299853" cy="1037054"/>
          </a:xfrm>
          <a:prstGeom prst="rect">
            <a:avLst/>
          </a:prstGeom>
        </p:spPr>
      </p:pic>
      <p:pic>
        <p:nvPicPr>
          <p:cNvPr id="63" name="Picture 62" descr="Picture 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4172872" y="5487924"/>
            <a:ext cx="1299853" cy="1037054"/>
          </a:xfrm>
          <a:prstGeom prst="rect">
            <a:avLst/>
          </a:prstGeom>
        </p:spPr>
      </p:pic>
      <p:pic>
        <p:nvPicPr>
          <p:cNvPr id="64" name="Picture 63" descr="Picture 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5392072" y="5487924"/>
            <a:ext cx="1299853" cy="1037054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3162300" y="5686778"/>
            <a:ext cx="685800" cy="304800"/>
            <a:chOff x="655950" y="2057400"/>
            <a:chExt cx="685800" cy="304800"/>
          </a:xfrm>
        </p:grpSpPr>
        <p:sp>
          <p:nvSpPr>
            <p:cNvPr id="67" name="Rectangle 66"/>
            <p:cNvSpPr/>
            <p:nvPr/>
          </p:nvSpPr>
          <p:spPr>
            <a:xfrm>
              <a:off x="6559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845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131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433017" y="6048022"/>
            <a:ext cx="685800" cy="304800"/>
            <a:chOff x="2020320" y="2057400"/>
            <a:chExt cx="685800" cy="304800"/>
          </a:xfrm>
        </p:grpSpPr>
        <p:sp>
          <p:nvSpPr>
            <p:cNvPr id="76" name="Rectangle 75"/>
            <p:cNvSpPr/>
            <p:nvPr/>
          </p:nvSpPr>
          <p:spPr>
            <a:xfrm>
              <a:off x="20203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2489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775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313550" y="5743222"/>
            <a:ext cx="685800" cy="304800"/>
            <a:chOff x="3475350" y="2057400"/>
            <a:chExt cx="685800" cy="304800"/>
          </a:xfrm>
        </p:grpSpPr>
        <p:sp>
          <p:nvSpPr>
            <p:cNvPr id="81" name="Rectangle 80"/>
            <p:cNvSpPr/>
            <p:nvPr/>
          </p:nvSpPr>
          <p:spPr>
            <a:xfrm>
              <a:off x="34753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039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9325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25231" y="6090355"/>
            <a:ext cx="685800" cy="304800"/>
            <a:chOff x="4839720" y="2057400"/>
            <a:chExt cx="685800" cy="304800"/>
          </a:xfrm>
        </p:grpSpPr>
        <p:sp>
          <p:nvSpPr>
            <p:cNvPr id="86" name="Rectangle 85"/>
            <p:cNvSpPr/>
            <p:nvPr/>
          </p:nvSpPr>
          <p:spPr>
            <a:xfrm>
              <a:off x="48397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683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2969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562600" y="5715000"/>
            <a:ext cx="685800" cy="304800"/>
            <a:chOff x="6294750" y="2057400"/>
            <a:chExt cx="685800" cy="304800"/>
          </a:xfrm>
        </p:grpSpPr>
        <p:sp>
          <p:nvSpPr>
            <p:cNvPr id="91" name="Rectangle 90"/>
            <p:cNvSpPr/>
            <p:nvPr/>
          </p:nvSpPr>
          <p:spPr>
            <a:xfrm>
              <a:off x="62947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5233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7519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837550" y="6090355"/>
            <a:ext cx="685800" cy="304800"/>
            <a:chOff x="7659120" y="2057400"/>
            <a:chExt cx="685800" cy="304800"/>
          </a:xfrm>
        </p:grpSpPr>
        <p:sp>
          <p:nvSpPr>
            <p:cNvPr id="96" name="Rectangle 95"/>
            <p:cNvSpPr/>
            <p:nvPr/>
          </p:nvSpPr>
          <p:spPr>
            <a:xfrm>
              <a:off x="76591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8877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1163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0813" cy="1371600"/>
          </a:xfrm>
        </p:spPr>
        <p:txBody>
          <a:bodyPr/>
          <a:lstStyle/>
          <a:p>
            <a:r>
              <a:rPr lang="en-US" dirty="0" smtClean="0"/>
              <a:t>Not quite as good as N-N</a:t>
            </a:r>
            <a:endParaRPr lang="en-US" dirty="0"/>
          </a:p>
        </p:txBody>
      </p:sp>
      <p:pic>
        <p:nvPicPr>
          <p:cNvPr id="4" name="Picture 3" descr="caddy_fuse_op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750"/>
            <a:ext cx="7645400" cy="5734050"/>
          </a:xfrm>
          <a:prstGeom prst="rect">
            <a:avLst/>
          </a:prstGeom>
        </p:spPr>
      </p:pic>
      <p:pic>
        <p:nvPicPr>
          <p:cNvPr id="5" name="Picture 4" descr="caddy_fuse_wr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47750"/>
            <a:ext cx="7645400" cy="573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wr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43000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7236"/>
            <a:ext cx="8534400" cy="1371600"/>
          </a:xfrm>
        </p:spPr>
        <p:txBody>
          <a:bodyPr/>
          <a:lstStyle/>
          <a:p>
            <a:r>
              <a:rPr lang="en-US" dirty="0" smtClean="0"/>
              <a:t>PLFS/PanFS on RRZ (3.2.3a)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4267200"/>
            <a:ext cx="3962400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PLFS might be artificially high here because this is data from before we moved the close from release to flush.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riteop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43000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7236"/>
            <a:ext cx="8534400" cy="1371600"/>
          </a:xfrm>
        </p:spPr>
        <p:txBody>
          <a:bodyPr/>
          <a:lstStyle/>
          <a:p>
            <a:r>
              <a:rPr lang="en-US" dirty="0" smtClean="0"/>
              <a:t>PLFS/PanFS on RRZ (3.2.3a)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5144869"/>
            <a:ext cx="3124200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PLFS open times not bad!</a:t>
            </a:r>
          </a:p>
          <a:p>
            <a:pPr algn="ctr"/>
            <a:r>
              <a:rPr lang="en-US" dirty="0" smtClean="0"/>
              <a:t>Only slightly worse than N-N.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re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43000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7236"/>
            <a:ext cx="8534400" cy="1371600"/>
          </a:xfrm>
        </p:spPr>
        <p:txBody>
          <a:bodyPr/>
          <a:lstStyle/>
          <a:p>
            <a:r>
              <a:rPr lang="en-US" dirty="0" smtClean="0"/>
              <a:t>PLFS/PanFS on RRZ (3.2.3a)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6489" y="3436801"/>
            <a:ext cx="3276600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 is very comparable.  RRZ has a small storage system so lots of </a:t>
            </a:r>
            <a:r>
              <a:rPr lang="en-US" dirty="0" err="1" smtClean="0"/>
              <a:t>procs</a:t>
            </a:r>
            <a:r>
              <a:rPr lang="en-US" dirty="0" smtClean="0"/>
              <a:t> thrash storage and break read-ahead.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5029200"/>
            <a:ext cx="2286000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Cache avoidance technique only works on multiple nodes.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2209800" y="5410200"/>
            <a:ext cx="457200" cy="13716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551802">
            <a:off x="2996966" y="2692931"/>
            <a:ext cx="2975511" cy="9987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N-1 Strided can be Slow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on files, objects, RAID groups can slow down N-1 access patterns</a:t>
            </a:r>
          </a:p>
          <a:p>
            <a:r>
              <a:rPr lang="en-US" dirty="0" smtClean="0"/>
              <a:t>N-N or RAID type can 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adop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43000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7236"/>
            <a:ext cx="8534400" cy="1371600"/>
          </a:xfrm>
        </p:spPr>
        <p:txBody>
          <a:bodyPr/>
          <a:lstStyle/>
          <a:p>
            <a:r>
              <a:rPr lang="en-US" dirty="0" smtClean="0"/>
              <a:t>PLFS/PanFS on RRZ (3.2.3a)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3200400"/>
            <a:ext cx="28956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 open scales linearly.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adclo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43000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7236"/>
            <a:ext cx="8534400" cy="1371600"/>
          </a:xfrm>
        </p:spPr>
        <p:txBody>
          <a:bodyPr/>
          <a:lstStyle/>
          <a:p>
            <a:r>
              <a:rPr lang="en-US" dirty="0" smtClean="0"/>
              <a:t>PLFS/PanFS on RRZ (3.2.3a)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4267200"/>
            <a:ext cx="2895600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 close does a lot of work also.  Closes any open chunk files, cleans up data structures.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43000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7236"/>
            <a:ext cx="8534400" cy="1371600"/>
          </a:xfrm>
        </p:spPr>
        <p:txBody>
          <a:bodyPr/>
          <a:lstStyle/>
          <a:p>
            <a:r>
              <a:rPr lang="en-US" dirty="0" smtClean="0"/>
              <a:t>PLFS/PanFS on RRZ (3.2.3a)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2057400"/>
            <a:ext cx="3581400" cy="92333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Excluding open and close times, PLFS reads faster than N-N for large proc counts.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0813" cy="1371600"/>
          </a:xfrm>
        </p:spPr>
        <p:txBody>
          <a:bodyPr/>
          <a:lstStyle/>
          <a:p>
            <a:r>
              <a:rPr lang="en-US" dirty="0" smtClean="0"/>
              <a:t>RAID type, IO pattern</a:t>
            </a:r>
            <a:endParaRPr lang="en-US" dirty="0"/>
          </a:p>
        </p:txBody>
      </p:sp>
      <p:pic>
        <p:nvPicPr>
          <p:cNvPr id="7" name="Picture 6" descr="caddy_no_fu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4900"/>
            <a:ext cx="7569200" cy="567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7236"/>
            <a:ext cx="8915400" cy="1371600"/>
          </a:xfrm>
        </p:spPr>
        <p:txBody>
          <a:bodyPr/>
          <a:lstStyle/>
          <a:p>
            <a:r>
              <a:rPr lang="en-US" dirty="0" smtClean="0"/>
              <a:t>PLFS / GPFS</a:t>
            </a:r>
            <a:endParaRPr lang="en-US" dirty="0"/>
          </a:p>
        </p:txBody>
      </p:sp>
      <p:pic>
        <p:nvPicPr>
          <p:cNvPr id="5" name="Picture 4" descr="gpf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7315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7236"/>
            <a:ext cx="8915400" cy="1371600"/>
          </a:xfrm>
        </p:spPr>
        <p:txBody>
          <a:bodyPr/>
          <a:lstStyle/>
          <a:p>
            <a:r>
              <a:rPr lang="en-US" dirty="0" smtClean="0"/>
              <a:t>And PVFS</a:t>
            </a:r>
            <a:endParaRPr lang="en-US" dirty="0"/>
          </a:p>
        </p:txBody>
      </p:sp>
      <p:pic>
        <p:nvPicPr>
          <p:cNvPr id="4" name="Picture 3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800"/>
            <a:ext cx="7239000" cy="4994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6248400"/>
            <a:ext cx="639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Milo’s graph: 3 minutes of 47K writes on 7 clients and 3 servers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3212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N-N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4659868"/>
            <a:ext cx="127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N-1 </a:t>
            </a:r>
            <a:r>
              <a:rPr lang="en-US" dirty="0" err="1" smtClean="0">
                <a:solidFill>
                  <a:srgbClr val="008000"/>
                </a:solidFill>
              </a:rPr>
              <a:t>strided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733800" y="1752600"/>
            <a:ext cx="167640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10200" y="1764268"/>
            <a:ext cx="212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7 client nodes.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PLFS converts N-1 to N-N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A FUSE file system interposed between app and PanFS</a:t>
            </a:r>
          </a:p>
          <a:p>
            <a:r>
              <a:rPr lang="en-US" dirty="0" smtClean="0"/>
              <a:t>Maintains apps view of a single file</a:t>
            </a:r>
          </a:p>
          <a:p>
            <a:r>
              <a:rPr lang="en-US" dirty="0" smtClean="0"/>
              <a:t>Reorganizes data on PanFS into multiple files, one per </a:t>
            </a:r>
            <a:r>
              <a:rPr lang="en-US" dirty="0" err="1" smtClean="0"/>
              <a:t>pid</a:t>
            </a:r>
            <a:endParaRPr lang="en-US" dirty="0" smtClean="0"/>
          </a:p>
          <a:p>
            <a:r>
              <a:rPr lang="en-US" dirty="0" smtClean="0"/>
              <a:t>All writing is log-structured (i.e. append only)</a:t>
            </a:r>
          </a:p>
          <a:p>
            <a:r>
              <a:rPr lang="en-US" dirty="0" smtClean="0"/>
              <a:t>An index per file maps physical offsets to logical</a:t>
            </a:r>
          </a:p>
          <a:p>
            <a:r>
              <a:rPr lang="en-US" dirty="0" smtClean="0"/>
              <a:t>Reads consult indices to locate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an 160"/>
          <p:cNvSpPr/>
          <p:nvPr/>
        </p:nvSpPr>
        <p:spPr>
          <a:xfrm>
            <a:off x="152400" y="4763912"/>
            <a:ext cx="8904130" cy="1981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PLFS / PanFS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574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35052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246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696200" y="1295400"/>
            <a:ext cx="609600" cy="6096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4"/>
          <p:cNvGrpSpPr/>
          <p:nvPr/>
        </p:nvGrpSpPr>
        <p:grpSpPr>
          <a:xfrm>
            <a:off x="655950" y="2057400"/>
            <a:ext cx="685800" cy="304800"/>
            <a:chOff x="655950" y="2057400"/>
            <a:chExt cx="685800" cy="304800"/>
          </a:xfrm>
        </p:grpSpPr>
        <p:sp>
          <p:nvSpPr>
            <p:cNvPr id="16" name="Rectangle 15"/>
            <p:cNvSpPr/>
            <p:nvPr/>
          </p:nvSpPr>
          <p:spPr>
            <a:xfrm>
              <a:off x="6559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5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131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73"/>
          <p:cNvGrpSpPr/>
          <p:nvPr/>
        </p:nvGrpSpPr>
        <p:grpSpPr>
          <a:xfrm>
            <a:off x="2020320" y="2057400"/>
            <a:ext cx="685800" cy="304800"/>
            <a:chOff x="2020320" y="2057400"/>
            <a:chExt cx="685800" cy="304800"/>
          </a:xfrm>
        </p:grpSpPr>
        <p:sp>
          <p:nvSpPr>
            <p:cNvPr id="19" name="Rectangle 18"/>
            <p:cNvSpPr/>
            <p:nvPr/>
          </p:nvSpPr>
          <p:spPr>
            <a:xfrm>
              <a:off x="20203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489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75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78"/>
          <p:cNvGrpSpPr/>
          <p:nvPr/>
        </p:nvGrpSpPr>
        <p:grpSpPr>
          <a:xfrm>
            <a:off x="3475350" y="2057400"/>
            <a:ext cx="685800" cy="304800"/>
            <a:chOff x="3475350" y="2057400"/>
            <a:chExt cx="685800" cy="304800"/>
          </a:xfrm>
        </p:grpSpPr>
        <p:sp>
          <p:nvSpPr>
            <p:cNvPr id="25" name="Rectangle 24"/>
            <p:cNvSpPr/>
            <p:nvPr/>
          </p:nvSpPr>
          <p:spPr>
            <a:xfrm>
              <a:off x="34753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039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325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3"/>
          <p:cNvGrpSpPr/>
          <p:nvPr/>
        </p:nvGrpSpPr>
        <p:grpSpPr>
          <a:xfrm>
            <a:off x="4839720" y="2057400"/>
            <a:ext cx="685800" cy="304800"/>
            <a:chOff x="4839720" y="2057400"/>
            <a:chExt cx="685800" cy="304800"/>
          </a:xfrm>
        </p:grpSpPr>
        <p:sp>
          <p:nvSpPr>
            <p:cNvPr id="28" name="Rectangle 27"/>
            <p:cNvSpPr/>
            <p:nvPr/>
          </p:nvSpPr>
          <p:spPr>
            <a:xfrm>
              <a:off x="48397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683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969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88"/>
          <p:cNvGrpSpPr/>
          <p:nvPr/>
        </p:nvGrpSpPr>
        <p:grpSpPr>
          <a:xfrm>
            <a:off x="6294750" y="2057400"/>
            <a:ext cx="685800" cy="304800"/>
            <a:chOff x="6294750" y="2057400"/>
            <a:chExt cx="685800" cy="304800"/>
          </a:xfrm>
        </p:grpSpPr>
        <p:sp>
          <p:nvSpPr>
            <p:cNvPr id="31" name="Rectangle 30"/>
            <p:cNvSpPr/>
            <p:nvPr/>
          </p:nvSpPr>
          <p:spPr>
            <a:xfrm>
              <a:off x="62947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33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519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93"/>
          <p:cNvGrpSpPr/>
          <p:nvPr/>
        </p:nvGrpSpPr>
        <p:grpSpPr>
          <a:xfrm>
            <a:off x="7659120" y="2057400"/>
            <a:ext cx="685800" cy="304800"/>
            <a:chOff x="7659120" y="2057400"/>
            <a:chExt cx="685800" cy="304800"/>
          </a:xfrm>
        </p:grpSpPr>
        <p:sp>
          <p:nvSpPr>
            <p:cNvPr id="34" name="Rectangle 33"/>
            <p:cNvSpPr/>
            <p:nvPr/>
          </p:nvSpPr>
          <p:spPr>
            <a:xfrm>
              <a:off x="76591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8877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163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4"/>
          <p:cNvGrpSpPr/>
          <p:nvPr/>
        </p:nvGrpSpPr>
        <p:grpSpPr>
          <a:xfrm>
            <a:off x="2826630" y="3762022"/>
            <a:ext cx="4107570" cy="304800"/>
            <a:chOff x="770250" y="3810000"/>
            <a:chExt cx="4107570" cy="304800"/>
          </a:xfrm>
        </p:grpSpPr>
        <p:sp>
          <p:nvSpPr>
            <p:cNvPr id="37" name="Rectangle 36"/>
            <p:cNvSpPr/>
            <p:nvPr/>
          </p:nvSpPr>
          <p:spPr>
            <a:xfrm>
              <a:off x="77025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9885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2745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5605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8465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1427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36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622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908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194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776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052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338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624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910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196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492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47800" y="2743200"/>
            <a:ext cx="6951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Application logical view matches PLFS virtual view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914400" y="3276600"/>
            <a:ext cx="7696200" cy="926068"/>
          </a:xfrm>
          <a:prstGeom prst="can">
            <a:avLst>
              <a:gd name="adj" fmla="val 38714"/>
            </a:avLst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99269" y="3220156"/>
            <a:ext cx="93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A1705"/>
                </a:solidFill>
              </a:rPr>
              <a:t>PLFS</a:t>
            </a:r>
            <a:endParaRPr lang="en-US" sz="2400" dirty="0">
              <a:solidFill>
                <a:srgbClr val="5A1705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63991" y="3669268"/>
            <a:ext cx="6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/foo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rot="5400000">
            <a:off x="4341983" y="4343003"/>
            <a:ext cx="60880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71600" y="2286000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191000" y="2297668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host2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982919" y="2286000"/>
            <a:ext cx="7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279626" y="4679624"/>
            <a:ext cx="74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/foo/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175975" y="5246132"/>
            <a:ext cx="83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host1/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233333" y="5271911"/>
            <a:ext cx="83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host2/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197157" y="5345668"/>
            <a:ext cx="83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host3/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14022" y="1424725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099733" y="1431246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554763" y="1410614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279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934612" y="1431246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281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352822" y="1419578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132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725790" y="1428044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148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52400" y="5726668"/>
            <a:ext cx="102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data.131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282789" y="6107668"/>
            <a:ext cx="62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indx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05000" y="5715000"/>
            <a:ext cx="102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data.132</a:t>
            </a:r>
            <a:endParaRPr lang="en-US" dirty="0"/>
          </a:p>
        </p:txBody>
      </p:sp>
      <p:cxnSp>
        <p:nvCxnSpPr>
          <p:cNvPr id="117" name="Straight Arrow Connector 116"/>
          <p:cNvCxnSpPr>
            <a:stCxn id="103" idx="2"/>
            <a:endCxn id="104" idx="0"/>
          </p:cNvCxnSpPr>
          <p:nvPr/>
        </p:nvCxnSpPr>
        <p:spPr>
          <a:xfrm rot="5400000">
            <a:off x="3025556" y="3617275"/>
            <a:ext cx="197176" cy="3060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3" idx="2"/>
            <a:endCxn id="105" idx="0"/>
          </p:cNvCxnSpPr>
          <p:nvPr/>
        </p:nvCxnSpPr>
        <p:spPr>
          <a:xfrm rot="5400000">
            <a:off x="4541346" y="5158843"/>
            <a:ext cx="222955" cy="3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3" idx="2"/>
            <a:endCxn id="106" idx="0"/>
          </p:cNvCxnSpPr>
          <p:nvPr/>
        </p:nvCxnSpPr>
        <p:spPr>
          <a:xfrm rot="16200000" flipH="1">
            <a:off x="5986378" y="3716990"/>
            <a:ext cx="296712" cy="296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4" idx="2"/>
            <a:endCxn id="113" idx="0"/>
          </p:cNvCxnSpPr>
          <p:nvPr/>
        </p:nvCxnSpPr>
        <p:spPr>
          <a:xfrm rot="5400000">
            <a:off x="1073429" y="5206223"/>
            <a:ext cx="111204" cy="929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4" idx="2"/>
            <a:endCxn id="114" idx="0"/>
          </p:cNvCxnSpPr>
          <p:nvPr/>
        </p:nvCxnSpPr>
        <p:spPr>
          <a:xfrm rot="16200000" flipH="1">
            <a:off x="1347782" y="5861555"/>
            <a:ext cx="492204" cy="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4" idx="2"/>
            <a:endCxn id="115" idx="0"/>
          </p:cNvCxnSpPr>
          <p:nvPr/>
        </p:nvCxnSpPr>
        <p:spPr>
          <a:xfrm rot="16200000" flipH="1">
            <a:off x="1955563" y="5253775"/>
            <a:ext cx="99536" cy="822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233375" y="5738336"/>
            <a:ext cx="102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data.279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018950" y="5726668"/>
            <a:ext cx="102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data.281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191000" y="6119336"/>
            <a:ext cx="62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indx</a:t>
            </a:r>
            <a:endParaRPr lang="en-US" dirty="0"/>
          </a:p>
        </p:txBody>
      </p:sp>
      <p:cxnSp>
        <p:nvCxnSpPr>
          <p:cNvPr id="146" name="Straight Arrow Connector 145"/>
          <p:cNvCxnSpPr>
            <a:endCxn id="142" idx="0"/>
          </p:cNvCxnSpPr>
          <p:nvPr/>
        </p:nvCxnSpPr>
        <p:spPr>
          <a:xfrm rot="10800000" flipV="1">
            <a:off x="3745163" y="5627132"/>
            <a:ext cx="929698" cy="111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45" idx="0"/>
          </p:cNvCxnSpPr>
          <p:nvPr/>
        </p:nvCxnSpPr>
        <p:spPr>
          <a:xfrm rot="5400000">
            <a:off x="4349436" y="5793918"/>
            <a:ext cx="478089" cy="172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144" idx="0"/>
          </p:cNvCxnSpPr>
          <p:nvPr/>
        </p:nvCxnSpPr>
        <p:spPr>
          <a:xfrm>
            <a:off x="4674848" y="5627132"/>
            <a:ext cx="855890" cy="9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247380" y="5837872"/>
            <a:ext cx="102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data.132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8032955" y="5826204"/>
            <a:ext cx="102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data.148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7378789" y="6218872"/>
            <a:ext cx="62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indx</a:t>
            </a:r>
            <a:endParaRPr lang="en-US" dirty="0"/>
          </a:p>
        </p:txBody>
      </p:sp>
      <p:cxnSp>
        <p:nvCxnSpPr>
          <p:cNvPr id="154" name="Straight Arrow Connector 153"/>
          <p:cNvCxnSpPr>
            <a:endCxn id="150" idx="0"/>
          </p:cNvCxnSpPr>
          <p:nvPr/>
        </p:nvCxnSpPr>
        <p:spPr>
          <a:xfrm rot="10800000" flipV="1">
            <a:off x="6759168" y="5726668"/>
            <a:ext cx="929690" cy="111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53" idx="0"/>
          </p:cNvCxnSpPr>
          <p:nvPr/>
        </p:nvCxnSpPr>
        <p:spPr>
          <a:xfrm rot="5400000">
            <a:off x="7452781" y="5975452"/>
            <a:ext cx="480535" cy="6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152" idx="0"/>
          </p:cNvCxnSpPr>
          <p:nvPr/>
        </p:nvCxnSpPr>
        <p:spPr>
          <a:xfrm>
            <a:off x="7688853" y="5726668"/>
            <a:ext cx="855890" cy="9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371600"/>
          </a:xfrm>
        </p:spPr>
        <p:txBody>
          <a:bodyPr/>
          <a:lstStyle/>
          <a:p>
            <a:r>
              <a:rPr lang="en-US" dirty="0" smtClean="0"/>
              <a:t>PLFS/PanFS on Caddy (3.2.3)</a:t>
            </a:r>
            <a:endParaRPr lang="en-US" dirty="0"/>
          </a:p>
        </p:txBody>
      </p:sp>
      <p:pic>
        <p:nvPicPr>
          <p:cNvPr id="7" name="Picture 6" descr="caddy_no_fu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4900"/>
            <a:ext cx="7569200" cy="5676900"/>
          </a:xfrm>
          <a:prstGeom prst="rect">
            <a:avLst/>
          </a:prstGeom>
        </p:spPr>
      </p:pic>
      <p:pic>
        <p:nvPicPr>
          <p:cNvPr id="8" name="Picture 7" descr="caddy_fuse_ewr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04900"/>
            <a:ext cx="7569200" cy="567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Forte.thmx</Template>
  <TotalTime>755</TotalTime>
  <Words>1223</Words>
  <Application>Microsoft Macintosh PowerPoint</Application>
  <PresentationFormat>On-screen Show (4:3)</PresentationFormat>
  <Paragraphs>229</Paragraphs>
  <Slides>32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Folio</vt:lpstr>
      <vt:lpstr>PLFS: Parallel LFS</vt:lpstr>
      <vt:lpstr>N-1 Strided</vt:lpstr>
      <vt:lpstr>N-1 Strided can be Slow</vt:lpstr>
      <vt:lpstr>RAID type, IO pattern</vt:lpstr>
      <vt:lpstr>PLFS / GPFS</vt:lpstr>
      <vt:lpstr>And PVFS</vt:lpstr>
      <vt:lpstr>PLFS converts N-1 to N-N</vt:lpstr>
      <vt:lpstr>PLFS / PanFS</vt:lpstr>
      <vt:lpstr>PLFS/PanFS on Caddy (3.2.3)</vt:lpstr>
      <vt:lpstr>PLFS / GPFS</vt:lpstr>
      <vt:lpstr>Application Study, Rage</vt:lpstr>
      <vt:lpstr>Rage IO Pattern</vt:lpstr>
      <vt:lpstr>Asteroid Problem Bandwidth</vt:lpstr>
      <vt:lpstr>FLASH IO using pNetCDF</vt:lpstr>
      <vt:lpstr>NASA’s BT-IO</vt:lpstr>
      <vt:lpstr>LANL Open Science App</vt:lpstr>
      <vt:lpstr>PLFS can Help Reads Too</vt:lpstr>
      <vt:lpstr>LBNL PatternIO benchmark</vt:lpstr>
      <vt:lpstr>Reads and Stats</vt:lpstr>
      <vt:lpstr>Complexity for faster stats</vt:lpstr>
      <vt:lpstr>Complexity for faster stats</vt:lpstr>
      <vt:lpstr>Complexity for faster stats</vt:lpstr>
      <vt:lpstr>PLFS Status</vt:lpstr>
      <vt:lpstr>PLFS Status</vt:lpstr>
      <vt:lpstr>PLFS / PanFS</vt:lpstr>
      <vt:lpstr>Not quite as good as N-N</vt:lpstr>
      <vt:lpstr>PLFS/PanFS on RRZ (3.2.3a)</vt:lpstr>
      <vt:lpstr>PLFS/PanFS on RRZ (3.2.3a)</vt:lpstr>
      <vt:lpstr>PLFS/PanFS on RRZ (3.2.3a)</vt:lpstr>
      <vt:lpstr>PLFS/PanFS on RRZ (3.2.3a)</vt:lpstr>
      <vt:lpstr>PLFS/PanFS on RRZ (3.2.3a)</vt:lpstr>
      <vt:lpstr>PLFS/PanFS on RRZ (3.2.3a)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PLFS: Parallel LFS</dc:title>
  <dc:creator>John Bent</dc:creator>
  <cp:lastModifiedBy>John Bent</cp:lastModifiedBy>
  <cp:revision>17</cp:revision>
  <dcterms:created xsi:type="dcterms:W3CDTF">2009-03-19T21:15:54Z</dcterms:created>
  <dcterms:modified xsi:type="dcterms:W3CDTF">2009-03-19T21:16:26Z</dcterms:modified>
</cp:coreProperties>
</file>