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Default Extension="png" ContentType="image/png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Default Extension="bin" ContentType="application/vnd.openxmlformats-officedocument.presentationml.printerSettings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 varScale="1">
        <p:scale>
          <a:sx n="145" d="100"/>
          <a:sy n="145" d="100"/>
        </p:scale>
        <p:origin x="-63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7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6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9E80EB-CC8C-3B4B-8658-81D854E606CE}" type="datetimeFigureOut">
              <a:rPr lang="en-US" smtClean="0"/>
              <a:pPr/>
              <a:t>8/27/09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7A3F6-D8B1-4049-AF12-277C28FED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1) Currently extending PLFS to address</a:t>
            </a:r>
            <a:r>
              <a:rPr lang="en-US" baseline="0" dirty="0" smtClean="0"/>
              <a:t> parallel open problem of N-N as well.</a:t>
            </a:r>
          </a:p>
          <a:p>
            <a:r>
              <a:rPr lang="en-US" dirty="0" smtClean="0"/>
              <a:t>2) All benchmarks have traces available at http://</a:t>
            </a:r>
            <a:r>
              <a:rPr lang="en-US" dirty="0" err="1" smtClean="0"/>
              <a:t>institutes.lanl.gov/plfs/maps</a:t>
            </a:r>
            <a:r>
              <a:rPr lang="en-US" smtClean="0"/>
              <a:t>/.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7A3F6-D8B1-4049-AF12-277C28FED2C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79526-28C4-2E44-A5B2-569E3AF255AD}" type="datetimeFigureOut">
              <a:rPr lang="en-US" smtClean="0"/>
              <a:pPr/>
              <a:t>8/27/09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EF990-B1A8-9B45-AEF5-AECFC6672C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79526-28C4-2E44-A5B2-569E3AF255AD}" type="datetimeFigureOut">
              <a:rPr lang="en-US" smtClean="0"/>
              <a:pPr/>
              <a:t>8/27/09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EF990-B1A8-9B45-AEF5-AECFC6672C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79526-28C4-2E44-A5B2-569E3AF255AD}" type="datetimeFigureOut">
              <a:rPr lang="en-US" smtClean="0"/>
              <a:pPr/>
              <a:t>8/27/09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EF990-B1A8-9B45-AEF5-AECFC6672C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79526-28C4-2E44-A5B2-569E3AF255AD}" type="datetimeFigureOut">
              <a:rPr lang="en-US" smtClean="0"/>
              <a:pPr/>
              <a:t>8/27/09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EF990-B1A8-9B45-AEF5-AECFC6672C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79526-28C4-2E44-A5B2-569E3AF255AD}" type="datetimeFigureOut">
              <a:rPr lang="en-US" smtClean="0"/>
              <a:pPr/>
              <a:t>8/27/09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EF990-B1A8-9B45-AEF5-AECFC6672C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79526-28C4-2E44-A5B2-569E3AF255AD}" type="datetimeFigureOut">
              <a:rPr lang="en-US" smtClean="0"/>
              <a:pPr/>
              <a:t>8/27/09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EF990-B1A8-9B45-AEF5-AECFC6672C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79526-28C4-2E44-A5B2-569E3AF255AD}" type="datetimeFigureOut">
              <a:rPr lang="en-US" smtClean="0"/>
              <a:pPr/>
              <a:t>8/27/09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EF990-B1A8-9B45-AEF5-AECFC6672C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79526-28C4-2E44-A5B2-569E3AF255AD}" type="datetimeFigureOut">
              <a:rPr lang="en-US" smtClean="0"/>
              <a:pPr/>
              <a:t>8/27/09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EF990-B1A8-9B45-AEF5-AECFC6672C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79526-28C4-2E44-A5B2-569E3AF255AD}" type="datetimeFigureOut">
              <a:rPr lang="en-US" smtClean="0"/>
              <a:pPr/>
              <a:t>8/27/09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EF990-B1A8-9B45-AEF5-AECFC6672C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79526-28C4-2E44-A5B2-569E3AF255AD}" type="datetimeFigureOut">
              <a:rPr lang="en-US" smtClean="0"/>
              <a:pPr/>
              <a:t>8/27/09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EF990-B1A8-9B45-AEF5-AECFC6672C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79526-28C4-2E44-A5B2-569E3AF255AD}" type="datetimeFigureOut">
              <a:rPr lang="en-US" smtClean="0"/>
              <a:pPr/>
              <a:t>8/27/09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EF990-B1A8-9B45-AEF5-AECFC6672C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79526-28C4-2E44-A5B2-569E3AF255AD}" type="datetimeFigureOut">
              <a:rPr lang="en-US" smtClean="0"/>
              <a:pPr/>
              <a:t>8/27/09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EF990-B1A8-9B45-AEF5-AECFC6672C2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91"/>
          <p:cNvGrpSpPr/>
          <p:nvPr/>
        </p:nvGrpSpPr>
        <p:grpSpPr>
          <a:xfrm>
            <a:off x="304800" y="3200400"/>
            <a:ext cx="8534400" cy="3511820"/>
            <a:chOff x="152400" y="1143000"/>
            <a:chExt cx="8904130" cy="5620273"/>
          </a:xfrm>
        </p:grpSpPr>
        <p:sp>
          <p:nvSpPr>
            <p:cNvPr id="2" name="Can 1"/>
            <p:cNvSpPr/>
            <p:nvPr/>
          </p:nvSpPr>
          <p:spPr>
            <a:xfrm>
              <a:off x="152400" y="4763912"/>
              <a:ext cx="8904130" cy="1981200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400" b="0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457200" y="1143000"/>
              <a:ext cx="2514600" cy="1524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400" b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200400" y="1143000"/>
              <a:ext cx="2514600" cy="1524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400" b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019800" y="1143000"/>
              <a:ext cx="2514600" cy="1524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400" b="0"/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685800" y="1295400"/>
              <a:ext cx="609600" cy="609600"/>
            </a:xfrm>
            <a:prstGeom prst="ellipse">
              <a:avLst/>
            </a:prstGeom>
            <a:solidFill>
              <a:srgbClr val="A0A16A"/>
            </a:solidFill>
            <a:ln w="12700">
              <a:solidFill>
                <a:srgbClr val="263F70"/>
              </a:solidFill>
              <a:round/>
              <a:headEnd/>
              <a:tailEnd/>
            </a:ln>
            <a:effectLst>
              <a:outerShdw blurRad="38100" dist="26940" dir="5400000" algn="br" rotWithShape="0">
                <a:srgbClr val="000000">
                  <a:alpha val="50000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400" b="0">
                <a:solidFill>
                  <a:schemeClr val="lt1"/>
                </a:solidFill>
                <a:latin typeface="+mn-lt"/>
              </a:endParaRP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2057400" y="1295400"/>
              <a:ext cx="609600" cy="609600"/>
            </a:xfrm>
            <a:prstGeom prst="ellipse">
              <a:avLst/>
            </a:prstGeom>
            <a:solidFill>
              <a:srgbClr val="A0A16A"/>
            </a:solidFill>
            <a:ln w="12700">
              <a:solidFill>
                <a:srgbClr val="263F70"/>
              </a:solidFill>
              <a:round/>
              <a:headEnd/>
              <a:tailEnd/>
            </a:ln>
            <a:effectLst>
              <a:outerShdw blurRad="38100" dist="26940" dir="5400000" algn="br" rotWithShape="0">
                <a:srgbClr val="000000">
                  <a:alpha val="50000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050" b="0" dirty="0">
                <a:solidFill>
                  <a:schemeClr val="lt1"/>
                </a:solidFill>
                <a:latin typeface="+mn-lt"/>
              </a:endParaRPr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3505200" y="1295400"/>
              <a:ext cx="609600" cy="609600"/>
            </a:xfrm>
            <a:prstGeom prst="ellipse">
              <a:avLst/>
            </a:prstGeom>
            <a:solidFill>
              <a:srgbClr val="A0A16A"/>
            </a:solidFill>
            <a:ln w="12700">
              <a:solidFill>
                <a:srgbClr val="263F70"/>
              </a:solidFill>
              <a:round/>
              <a:headEnd/>
              <a:tailEnd/>
            </a:ln>
            <a:effectLst>
              <a:outerShdw blurRad="38100" dist="26940" dir="5400000" algn="br" rotWithShape="0">
                <a:srgbClr val="000000">
                  <a:alpha val="50000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400" b="0">
                <a:solidFill>
                  <a:schemeClr val="lt1"/>
                </a:solidFill>
                <a:latin typeface="+mn-lt"/>
              </a:endParaRPr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4876800" y="1295400"/>
              <a:ext cx="609600" cy="609600"/>
            </a:xfrm>
            <a:prstGeom prst="ellipse">
              <a:avLst/>
            </a:prstGeom>
            <a:solidFill>
              <a:srgbClr val="A0A16A"/>
            </a:solidFill>
            <a:ln w="12700">
              <a:solidFill>
                <a:srgbClr val="263F70"/>
              </a:solidFill>
              <a:round/>
              <a:headEnd/>
              <a:tailEnd/>
            </a:ln>
            <a:effectLst>
              <a:outerShdw blurRad="38100" dist="26940" dir="5400000" algn="br" rotWithShape="0">
                <a:srgbClr val="000000">
                  <a:alpha val="50000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400" b="0">
                <a:solidFill>
                  <a:schemeClr val="lt1"/>
                </a:solidFill>
                <a:latin typeface="+mn-lt"/>
              </a:endParaRPr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6324600" y="1295400"/>
              <a:ext cx="609600" cy="609600"/>
            </a:xfrm>
            <a:prstGeom prst="ellipse">
              <a:avLst/>
            </a:prstGeom>
            <a:solidFill>
              <a:srgbClr val="A0A16A"/>
            </a:solidFill>
            <a:ln w="12700">
              <a:solidFill>
                <a:srgbClr val="263F70"/>
              </a:solidFill>
              <a:round/>
              <a:headEnd/>
              <a:tailEnd/>
            </a:ln>
            <a:effectLst>
              <a:outerShdw blurRad="38100" dist="26940" dir="5400000" algn="br" rotWithShape="0">
                <a:srgbClr val="000000">
                  <a:alpha val="50000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400" b="0">
                <a:solidFill>
                  <a:schemeClr val="lt1"/>
                </a:solidFill>
                <a:latin typeface="+mn-lt"/>
              </a:endParaRPr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7696200" y="1295400"/>
              <a:ext cx="609600" cy="609600"/>
            </a:xfrm>
            <a:prstGeom prst="ellipse">
              <a:avLst/>
            </a:prstGeom>
            <a:solidFill>
              <a:srgbClr val="A0A16A"/>
            </a:solidFill>
            <a:ln w="12700">
              <a:solidFill>
                <a:srgbClr val="263F70"/>
              </a:solidFill>
              <a:round/>
              <a:headEnd/>
              <a:tailEnd/>
            </a:ln>
            <a:effectLst>
              <a:outerShdw blurRad="38100" dist="26940" dir="5400000" algn="br" rotWithShape="0">
                <a:srgbClr val="000000">
                  <a:alpha val="50000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400" b="0">
                <a:solidFill>
                  <a:schemeClr val="lt1"/>
                </a:solidFill>
                <a:latin typeface="+mn-lt"/>
              </a:endParaRPr>
            </a:p>
          </p:txBody>
        </p:sp>
        <p:grpSp>
          <p:nvGrpSpPr>
            <p:cNvPr id="13" name="Group 64"/>
            <p:cNvGrpSpPr>
              <a:grpSpLocks/>
            </p:cNvGrpSpPr>
            <p:nvPr/>
          </p:nvGrpSpPr>
          <p:grpSpPr bwMode="auto">
            <a:xfrm>
              <a:off x="655638" y="2057400"/>
              <a:ext cx="685800" cy="304800"/>
              <a:chOff x="655950" y="2057400"/>
              <a:chExt cx="685800" cy="304800"/>
            </a:xfrm>
          </p:grpSpPr>
          <p:sp>
            <p:nvSpPr>
              <p:cNvPr id="14" name="Rectangle 13"/>
              <p:cNvSpPr>
                <a:spLocks noChangeArrowheads="1"/>
              </p:cNvSpPr>
              <p:nvPr/>
            </p:nvSpPr>
            <p:spPr bwMode="auto">
              <a:xfrm>
                <a:off x="655950" y="2057400"/>
                <a:ext cx="228600" cy="304800"/>
              </a:xfrm>
              <a:prstGeom prst="rect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38100" dist="26940" dir="5400000" algn="br" rotWithShape="0">
                  <a:srgbClr val="000000">
                    <a:alpha val="50000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defTabSz="457200" eaLnBrk="1" fontAlgn="auto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400" b="0">
                  <a:solidFill>
                    <a:schemeClr val="lt1"/>
                  </a:solidFill>
                  <a:latin typeface="+mn-lt"/>
                </a:endParaRPr>
              </a:p>
            </p:txBody>
          </p:sp>
          <p:sp>
            <p:nvSpPr>
              <p:cNvPr id="15" name="Rectangle 14"/>
              <p:cNvSpPr>
                <a:spLocks noChangeArrowheads="1"/>
              </p:cNvSpPr>
              <p:nvPr/>
            </p:nvSpPr>
            <p:spPr bwMode="auto">
              <a:xfrm>
                <a:off x="884550" y="2057400"/>
                <a:ext cx="228600" cy="304800"/>
              </a:xfrm>
              <a:prstGeom prst="rect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38100" dist="26940" dir="5400000" algn="br" rotWithShape="0">
                  <a:srgbClr val="000000">
                    <a:alpha val="50000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defTabSz="457200" eaLnBrk="1" fontAlgn="auto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400" b="0">
                  <a:solidFill>
                    <a:schemeClr val="lt1"/>
                  </a:solidFill>
                  <a:latin typeface="+mn-lt"/>
                </a:endParaRPr>
              </a:p>
            </p:txBody>
          </p:sp>
          <p:sp>
            <p:nvSpPr>
              <p:cNvPr id="16" name="Rectangle 15"/>
              <p:cNvSpPr>
                <a:spLocks noChangeArrowheads="1"/>
              </p:cNvSpPr>
              <p:nvPr/>
            </p:nvSpPr>
            <p:spPr bwMode="auto">
              <a:xfrm>
                <a:off x="1113150" y="2057400"/>
                <a:ext cx="228600" cy="304800"/>
              </a:xfrm>
              <a:prstGeom prst="rect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38100" dist="26940" dir="5400000" algn="br" rotWithShape="0">
                  <a:srgbClr val="000000">
                    <a:alpha val="50000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defTabSz="457200" eaLnBrk="1" fontAlgn="auto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400" b="0">
                  <a:solidFill>
                    <a:schemeClr val="lt1"/>
                  </a:solidFill>
                  <a:latin typeface="+mn-lt"/>
                </a:endParaRPr>
              </a:p>
            </p:txBody>
          </p:sp>
        </p:grpSp>
        <p:grpSp>
          <p:nvGrpSpPr>
            <p:cNvPr id="17" name="Group 73"/>
            <p:cNvGrpSpPr>
              <a:grpSpLocks/>
            </p:cNvGrpSpPr>
            <p:nvPr/>
          </p:nvGrpSpPr>
          <p:grpSpPr bwMode="auto">
            <a:xfrm>
              <a:off x="2020888" y="2057400"/>
              <a:ext cx="685800" cy="304800"/>
              <a:chOff x="2020320" y="2057400"/>
              <a:chExt cx="685800" cy="304800"/>
            </a:xfrm>
          </p:grpSpPr>
          <p:sp>
            <p:nvSpPr>
              <p:cNvPr id="18" name="Rectangle 17"/>
              <p:cNvSpPr>
                <a:spLocks noChangeArrowheads="1"/>
              </p:cNvSpPr>
              <p:nvPr/>
            </p:nvSpPr>
            <p:spPr bwMode="auto">
              <a:xfrm>
                <a:off x="2020320" y="2057400"/>
                <a:ext cx="228600" cy="304800"/>
              </a:xfrm>
              <a:prstGeom prst="rect">
                <a:avLst/>
              </a:prstGeom>
              <a:solidFill>
                <a:srgbClr val="FF66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38100" dist="26940" dir="5400000" algn="br" rotWithShape="0">
                  <a:srgbClr val="000000">
                    <a:alpha val="50000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defTabSz="457200" eaLnBrk="1" fontAlgn="auto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400" b="0">
                  <a:solidFill>
                    <a:schemeClr val="lt1"/>
                  </a:solidFill>
                  <a:latin typeface="+mn-lt"/>
                </a:endParaRPr>
              </a:p>
            </p:txBody>
          </p:sp>
          <p:sp>
            <p:nvSpPr>
              <p:cNvPr id="19" name="Rectangle 18"/>
              <p:cNvSpPr>
                <a:spLocks noChangeArrowheads="1"/>
              </p:cNvSpPr>
              <p:nvPr/>
            </p:nvSpPr>
            <p:spPr bwMode="auto">
              <a:xfrm>
                <a:off x="2248920" y="2057400"/>
                <a:ext cx="228600" cy="304800"/>
              </a:xfrm>
              <a:prstGeom prst="rect">
                <a:avLst/>
              </a:prstGeom>
              <a:solidFill>
                <a:srgbClr val="FF66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38100" dist="26940" dir="5400000" algn="br" rotWithShape="0">
                  <a:srgbClr val="000000">
                    <a:alpha val="50000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defTabSz="457200" eaLnBrk="1" fontAlgn="auto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400" b="0">
                  <a:solidFill>
                    <a:schemeClr val="lt1"/>
                  </a:solidFill>
                  <a:latin typeface="+mn-lt"/>
                </a:endParaRPr>
              </a:p>
            </p:txBody>
          </p:sp>
          <p:sp>
            <p:nvSpPr>
              <p:cNvPr id="20" name="Rectangle 19"/>
              <p:cNvSpPr>
                <a:spLocks noChangeArrowheads="1"/>
              </p:cNvSpPr>
              <p:nvPr/>
            </p:nvSpPr>
            <p:spPr bwMode="auto">
              <a:xfrm>
                <a:off x="2477520" y="2057400"/>
                <a:ext cx="228600" cy="304800"/>
              </a:xfrm>
              <a:prstGeom prst="rect">
                <a:avLst/>
              </a:prstGeom>
              <a:solidFill>
                <a:srgbClr val="FF66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38100" dist="26940" dir="5400000" algn="br" rotWithShape="0">
                  <a:srgbClr val="000000">
                    <a:alpha val="50000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defTabSz="457200" eaLnBrk="1" fontAlgn="auto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400" b="0">
                  <a:solidFill>
                    <a:schemeClr val="lt1"/>
                  </a:solidFill>
                  <a:latin typeface="+mn-lt"/>
                </a:endParaRPr>
              </a:p>
            </p:txBody>
          </p:sp>
        </p:grpSp>
        <p:grpSp>
          <p:nvGrpSpPr>
            <p:cNvPr id="21" name="Group 78"/>
            <p:cNvGrpSpPr>
              <a:grpSpLocks/>
            </p:cNvGrpSpPr>
            <p:nvPr/>
          </p:nvGrpSpPr>
          <p:grpSpPr bwMode="auto">
            <a:xfrm>
              <a:off x="3475038" y="2057400"/>
              <a:ext cx="685800" cy="304800"/>
              <a:chOff x="3475350" y="2057400"/>
              <a:chExt cx="685800" cy="304800"/>
            </a:xfrm>
          </p:grpSpPr>
          <p:sp>
            <p:nvSpPr>
              <p:cNvPr id="22" name="Rectangle 21"/>
              <p:cNvSpPr>
                <a:spLocks noChangeArrowheads="1"/>
              </p:cNvSpPr>
              <p:nvPr/>
            </p:nvSpPr>
            <p:spPr bwMode="auto">
              <a:xfrm>
                <a:off x="3475350" y="2057400"/>
                <a:ext cx="228600" cy="304800"/>
              </a:xfrm>
              <a:prstGeom prst="rect">
                <a:avLst/>
              </a:prstGeom>
              <a:solidFill>
                <a:srgbClr val="FFFF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38100" dist="26940" dir="5400000" algn="br" rotWithShape="0">
                  <a:srgbClr val="000000">
                    <a:alpha val="50000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defTabSz="457200" eaLnBrk="1" fontAlgn="auto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400" b="0">
                  <a:solidFill>
                    <a:schemeClr val="lt1"/>
                  </a:solidFill>
                  <a:latin typeface="+mn-lt"/>
                </a:endParaRPr>
              </a:p>
            </p:txBody>
          </p:sp>
          <p:sp>
            <p:nvSpPr>
              <p:cNvPr id="23" name="Rectangle 22"/>
              <p:cNvSpPr>
                <a:spLocks noChangeArrowheads="1"/>
              </p:cNvSpPr>
              <p:nvPr/>
            </p:nvSpPr>
            <p:spPr bwMode="auto">
              <a:xfrm>
                <a:off x="3703950" y="2057400"/>
                <a:ext cx="228600" cy="304800"/>
              </a:xfrm>
              <a:prstGeom prst="rect">
                <a:avLst/>
              </a:prstGeom>
              <a:solidFill>
                <a:srgbClr val="FFFF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38100" dist="26940" dir="5400000" algn="br" rotWithShape="0">
                  <a:srgbClr val="000000">
                    <a:alpha val="50000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defTabSz="457200" eaLnBrk="1" fontAlgn="auto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400" b="0">
                  <a:solidFill>
                    <a:schemeClr val="lt1"/>
                  </a:solidFill>
                  <a:latin typeface="+mn-lt"/>
                </a:endParaRPr>
              </a:p>
            </p:txBody>
          </p:sp>
          <p:sp>
            <p:nvSpPr>
              <p:cNvPr id="24" name="Rectangle 23"/>
              <p:cNvSpPr>
                <a:spLocks noChangeArrowheads="1"/>
              </p:cNvSpPr>
              <p:nvPr/>
            </p:nvSpPr>
            <p:spPr bwMode="auto">
              <a:xfrm>
                <a:off x="3932550" y="2057400"/>
                <a:ext cx="228600" cy="304800"/>
              </a:xfrm>
              <a:prstGeom prst="rect">
                <a:avLst/>
              </a:prstGeom>
              <a:solidFill>
                <a:srgbClr val="FFFF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38100" dist="26940" dir="5400000" algn="br" rotWithShape="0">
                  <a:srgbClr val="000000">
                    <a:alpha val="50000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defTabSz="457200" eaLnBrk="1" fontAlgn="auto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400" b="0">
                  <a:solidFill>
                    <a:schemeClr val="lt1"/>
                  </a:solidFill>
                  <a:latin typeface="+mn-lt"/>
                </a:endParaRPr>
              </a:p>
            </p:txBody>
          </p:sp>
        </p:grpSp>
        <p:grpSp>
          <p:nvGrpSpPr>
            <p:cNvPr id="25" name="Group 83"/>
            <p:cNvGrpSpPr>
              <a:grpSpLocks/>
            </p:cNvGrpSpPr>
            <p:nvPr/>
          </p:nvGrpSpPr>
          <p:grpSpPr bwMode="auto">
            <a:xfrm>
              <a:off x="4840288" y="2057400"/>
              <a:ext cx="685800" cy="304800"/>
              <a:chOff x="4839720" y="2057400"/>
              <a:chExt cx="685800" cy="304800"/>
            </a:xfrm>
          </p:grpSpPr>
          <p:sp>
            <p:nvSpPr>
              <p:cNvPr id="26" name="Rectangle 25"/>
              <p:cNvSpPr>
                <a:spLocks noChangeArrowheads="1"/>
              </p:cNvSpPr>
              <p:nvPr/>
            </p:nvSpPr>
            <p:spPr bwMode="auto">
              <a:xfrm>
                <a:off x="4839720" y="2057400"/>
                <a:ext cx="228600" cy="304800"/>
              </a:xfrm>
              <a:prstGeom prst="rect">
                <a:avLst/>
              </a:prstGeom>
              <a:solidFill>
                <a:srgbClr val="0080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38100" dist="26940" dir="5400000" algn="br" rotWithShape="0">
                  <a:srgbClr val="000000">
                    <a:alpha val="50000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defTabSz="457200" eaLnBrk="1" fontAlgn="auto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400" b="0">
                  <a:solidFill>
                    <a:schemeClr val="lt1"/>
                  </a:solidFill>
                  <a:latin typeface="+mn-lt"/>
                </a:endParaRPr>
              </a:p>
            </p:txBody>
          </p:sp>
          <p:sp>
            <p:nvSpPr>
              <p:cNvPr id="27" name="Rectangle 26"/>
              <p:cNvSpPr>
                <a:spLocks noChangeArrowheads="1"/>
              </p:cNvSpPr>
              <p:nvPr/>
            </p:nvSpPr>
            <p:spPr bwMode="auto">
              <a:xfrm>
                <a:off x="5068320" y="2057400"/>
                <a:ext cx="228600" cy="304800"/>
              </a:xfrm>
              <a:prstGeom prst="rect">
                <a:avLst/>
              </a:prstGeom>
              <a:solidFill>
                <a:srgbClr val="0080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38100" dist="26940" dir="5400000" algn="br" rotWithShape="0">
                  <a:srgbClr val="000000">
                    <a:alpha val="50000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defTabSz="457200" eaLnBrk="1" fontAlgn="auto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400" b="0">
                  <a:solidFill>
                    <a:schemeClr val="lt1"/>
                  </a:solidFill>
                  <a:latin typeface="+mn-lt"/>
                </a:endParaRPr>
              </a:p>
            </p:txBody>
          </p:sp>
          <p:sp>
            <p:nvSpPr>
              <p:cNvPr id="28" name="Rectangle 27"/>
              <p:cNvSpPr>
                <a:spLocks noChangeArrowheads="1"/>
              </p:cNvSpPr>
              <p:nvPr/>
            </p:nvSpPr>
            <p:spPr bwMode="auto">
              <a:xfrm>
                <a:off x="5296920" y="2057400"/>
                <a:ext cx="228600" cy="304800"/>
              </a:xfrm>
              <a:prstGeom prst="rect">
                <a:avLst/>
              </a:prstGeom>
              <a:solidFill>
                <a:srgbClr val="0080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38100" dist="26940" dir="5400000" algn="br" rotWithShape="0">
                  <a:srgbClr val="000000">
                    <a:alpha val="50000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defTabSz="457200" eaLnBrk="1" fontAlgn="auto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400" b="0">
                  <a:solidFill>
                    <a:schemeClr val="lt1"/>
                  </a:solidFill>
                  <a:latin typeface="+mn-lt"/>
                </a:endParaRPr>
              </a:p>
            </p:txBody>
          </p:sp>
        </p:grpSp>
        <p:grpSp>
          <p:nvGrpSpPr>
            <p:cNvPr id="29" name="Group 88"/>
            <p:cNvGrpSpPr>
              <a:grpSpLocks/>
            </p:cNvGrpSpPr>
            <p:nvPr/>
          </p:nvGrpSpPr>
          <p:grpSpPr bwMode="auto">
            <a:xfrm>
              <a:off x="6294438" y="2057400"/>
              <a:ext cx="685800" cy="304800"/>
              <a:chOff x="6294750" y="2057400"/>
              <a:chExt cx="685800" cy="304800"/>
            </a:xfrm>
          </p:grpSpPr>
          <p:sp>
            <p:nvSpPr>
              <p:cNvPr id="30" name="Rectangle 29"/>
              <p:cNvSpPr>
                <a:spLocks noChangeArrowheads="1"/>
              </p:cNvSpPr>
              <p:nvPr/>
            </p:nvSpPr>
            <p:spPr bwMode="auto">
              <a:xfrm>
                <a:off x="6294750" y="2057400"/>
                <a:ext cx="228600" cy="304800"/>
              </a:xfrm>
              <a:prstGeom prst="rect">
                <a:avLst/>
              </a:prstGeom>
              <a:solidFill>
                <a:srgbClr val="3366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38100" dist="26940" dir="5400000" algn="br" rotWithShape="0">
                  <a:srgbClr val="000000">
                    <a:alpha val="50000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defTabSz="457200" eaLnBrk="1" fontAlgn="auto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400" b="0">
                  <a:solidFill>
                    <a:schemeClr val="lt1"/>
                  </a:solidFill>
                  <a:latin typeface="+mn-lt"/>
                </a:endParaRPr>
              </a:p>
            </p:txBody>
          </p:sp>
          <p:sp>
            <p:nvSpPr>
              <p:cNvPr id="31" name="Rectangle 30"/>
              <p:cNvSpPr>
                <a:spLocks noChangeArrowheads="1"/>
              </p:cNvSpPr>
              <p:nvPr/>
            </p:nvSpPr>
            <p:spPr bwMode="auto">
              <a:xfrm>
                <a:off x="6523350" y="2057400"/>
                <a:ext cx="228600" cy="304800"/>
              </a:xfrm>
              <a:prstGeom prst="rect">
                <a:avLst/>
              </a:prstGeom>
              <a:solidFill>
                <a:srgbClr val="3366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38100" dist="26940" dir="5400000" algn="br" rotWithShape="0">
                  <a:srgbClr val="000000">
                    <a:alpha val="50000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defTabSz="457200" eaLnBrk="1" fontAlgn="auto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400" b="0">
                  <a:solidFill>
                    <a:schemeClr val="lt1"/>
                  </a:solidFill>
                  <a:latin typeface="+mn-lt"/>
                </a:endParaRPr>
              </a:p>
            </p:txBody>
          </p:sp>
          <p:sp>
            <p:nvSpPr>
              <p:cNvPr id="32" name="Rectangle 31"/>
              <p:cNvSpPr>
                <a:spLocks noChangeArrowheads="1"/>
              </p:cNvSpPr>
              <p:nvPr/>
            </p:nvSpPr>
            <p:spPr bwMode="auto">
              <a:xfrm>
                <a:off x="6751950" y="2057400"/>
                <a:ext cx="228600" cy="304800"/>
              </a:xfrm>
              <a:prstGeom prst="rect">
                <a:avLst/>
              </a:prstGeom>
              <a:solidFill>
                <a:srgbClr val="3366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38100" dist="26940" dir="5400000" algn="br" rotWithShape="0">
                  <a:srgbClr val="000000">
                    <a:alpha val="50000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defTabSz="457200" eaLnBrk="1" fontAlgn="auto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400" b="0">
                  <a:solidFill>
                    <a:schemeClr val="lt1"/>
                  </a:solidFill>
                  <a:latin typeface="+mn-lt"/>
                </a:endParaRPr>
              </a:p>
            </p:txBody>
          </p:sp>
        </p:grpSp>
        <p:grpSp>
          <p:nvGrpSpPr>
            <p:cNvPr id="33" name="Group 93"/>
            <p:cNvGrpSpPr>
              <a:grpSpLocks/>
            </p:cNvGrpSpPr>
            <p:nvPr/>
          </p:nvGrpSpPr>
          <p:grpSpPr bwMode="auto">
            <a:xfrm>
              <a:off x="7659688" y="2057400"/>
              <a:ext cx="685800" cy="304800"/>
              <a:chOff x="7659120" y="2057400"/>
              <a:chExt cx="685800" cy="304800"/>
            </a:xfrm>
          </p:grpSpPr>
          <p:sp>
            <p:nvSpPr>
              <p:cNvPr id="34" name="Rectangle 33"/>
              <p:cNvSpPr>
                <a:spLocks noChangeArrowheads="1"/>
              </p:cNvSpPr>
              <p:nvPr/>
            </p:nvSpPr>
            <p:spPr bwMode="auto">
              <a:xfrm>
                <a:off x="7659120" y="2057400"/>
                <a:ext cx="228600" cy="304800"/>
              </a:xfrm>
              <a:prstGeom prst="rect">
                <a:avLst/>
              </a:prstGeom>
              <a:solidFill>
                <a:srgbClr val="660066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38100" dist="26940" dir="5400000" algn="br" rotWithShape="0">
                  <a:srgbClr val="000000">
                    <a:alpha val="50000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defTabSz="457200" eaLnBrk="1" fontAlgn="auto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400" b="0">
                  <a:solidFill>
                    <a:schemeClr val="lt1"/>
                  </a:solidFill>
                  <a:latin typeface="+mn-lt"/>
                </a:endParaRPr>
              </a:p>
            </p:txBody>
          </p:sp>
          <p:sp>
            <p:nvSpPr>
              <p:cNvPr id="35" name="Rectangle 34"/>
              <p:cNvSpPr>
                <a:spLocks noChangeArrowheads="1"/>
              </p:cNvSpPr>
              <p:nvPr/>
            </p:nvSpPr>
            <p:spPr bwMode="auto">
              <a:xfrm>
                <a:off x="7887720" y="2057400"/>
                <a:ext cx="228600" cy="304800"/>
              </a:xfrm>
              <a:prstGeom prst="rect">
                <a:avLst/>
              </a:prstGeom>
              <a:solidFill>
                <a:srgbClr val="660066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38100" dist="26940" dir="5400000" algn="br" rotWithShape="0">
                  <a:srgbClr val="000000">
                    <a:alpha val="50000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defTabSz="457200" eaLnBrk="1" fontAlgn="auto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400" b="0">
                  <a:solidFill>
                    <a:schemeClr val="lt1"/>
                  </a:solidFill>
                  <a:latin typeface="+mn-lt"/>
                </a:endParaRPr>
              </a:p>
            </p:txBody>
          </p:sp>
          <p:sp>
            <p:nvSpPr>
              <p:cNvPr id="36" name="Rectangle 35"/>
              <p:cNvSpPr>
                <a:spLocks noChangeArrowheads="1"/>
              </p:cNvSpPr>
              <p:nvPr/>
            </p:nvSpPr>
            <p:spPr bwMode="auto">
              <a:xfrm>
                <a:off x="8116320" y="2057400"/>
                <a:ext cx="228600" cy="304800"/>
              </a:xfrm>
              <a:prstGeom prst="rect">
                <a:avLst/>
              </a:prstGeom>
              <a:solidFill>
                <a:srgbClr val="660066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38100" dist="26940" dir="5400000" algn="br" rotWithShape="0">
                  <a:srgbClr val="000000">
                    <a:alpha val="50000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defTabSz="457200" eaLnBrk="1" fontAlgn="auto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400" b="0">
                  <a:solidFill>
                    <a:schemeClr val="lt1"/>
                  </a:solidFill>
                  <a:latin typeface="+mn-lt"/>
                </a:endParaRPr>
              </a:p>
            </p:txBody>
          </p:sp>
        </p:grpSp>
        <p:grpSp>
          <p:nvGrpSpPr>
            <p:cNvPr id="37" name="Group 54"/>
            <p:cNvGrpSpPr>
              <a:grpSpLocks/>
            </p:cNvGrpSpPr>
            <p:nvPr/>
          </p:nvGrpSpPr>
          <p:grpSpPr bwMode="auto">
            <a:xfrm>
              <a:off x="2827338" y="3762375"/>
              <a:ext cx="4106862" cy="304800"/>
              <a:chOff x="770250" y="3810000"/>
              <a:chExt cx="4107570" cy="304800"/>
            </a:xfrm>
          </p:grpSpPr>
          <p:sp>
            <p:nvSpPr>
              <p:cNvPr id="38" name="Rectangle 37"/>
              <p:cNvSpPr>
                <a:spLocks noChangeArrowheads="1"/>
              </p:cNvSpPr>
              <p:nvPr/>
            </p:nvSpPr>
            <p:spPr bwMode="auto">
              <a:xfrm>
                <a:off x="770250" y="3810000"/>
                <a:ext cx="228600" cy="304800"/>
              </a:xfrm>
              <a:prstGeom prst="rect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38100" dist="26940" dir="5400000" algn="br" rotWithShape="0">
                  <a:srgbClr val="000000">
                    <a:alpha val="50000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defTabSz="457200" eaLnBrk="1" fontAlgn="auto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400" b="0">
                  <a:solidFill>
                    <a:schemeClr val="lt1"/>
                  </a:solidFill>
                  <a:latin typeface="+mn-lt"/>
                </a:endParaRPr>
              </a:p>
            </p:txBody>
          </p:sp>
          <p:sp>
            <p:nvSpPr>
              <p:cNvPr id="39" name="Rectangle 38"/>
              <p:cNvSpPr>
                <a:spLocks noChangeArrowheads="1"/>
              </p:cNvSpPr>
              <p:nvPr/>
            </p:nvSpPr>
            <p:spPr bwMode="auto">
              <a:xfrm>
                <a:off x="998850" y="3810000"/>
                <a:ext cx="228600" cy="304800"/>
              </a:xfrm>
              <a:prstGeom prst="rect">
                <a:avLst/>
              </a:prstGeom>
              <a:solidFill>
                <a:srgbClr val="FF66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38100" dist="26940" dir="5400000" algn="br" rotWithShape="0">
                  <a:srgbClr val="000000">
                    <a:alpha val="50000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defTabSz="457200" eaLnBrk="1" fontAlgn="auto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400" b="0">
                  <a:solidFill>
                    <a:schemeClr val="lt1"/>
                  </a:solidFill>
                  <a:latin typeface="+mn-lt"/>
                </a:endParaRPr>
              </a:p>
            </p:txBody>
          </p:sp>
          <p:sp>
            <p:nvSpPr>
              <p:cNvPr id="40" name="Rectangle 39"/>
              <p:cNvSpPr>
                <a:spLocks noChangeArrowheads="1"/>
              </p:cNvSpPr>
              <p:nvPr/>
            </p:nvSpPr>
            <p:spPr bwMode="auto">
              <a:xfrm>
                <a:off x="1227450" y="3810000"/>
                <a:ext cx="228600" cy="304800"/>
              </a:xfrm>
              <a:prstGeom prst="rect">
                <a:avLst/>
              </a:prstGeom>
              <a:solidFill>
                <a:srgbClr val="FFFF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38100" dist="26940" dir="5400000" algn="br" rotWithShape="0">
                  <a:srgbClr val="000000">
                    <a:alpha val="50000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defTabSz="457200" eaLnBrk="1" fontAlgn="auto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400" b="0">
                  <a:solidFill>
                    <a:schemeClr val="lt1"/>
                  </a:solidFill>
                  <a:latin typeface="+mn-lt"/>
                </a:endParaRPr>
              </a:p>
            </p:txBody>
          </p:sp>
          <p:sp>
            <p:nvSpPr>
              <p:cNvPr id="41" name="Rectangle 40"/>
              <p:cNvSpPr>
                <a:spLocks noChangeArrowheads="1"/>
              </p:cNvSpPr>
              <p:nvPr/>
            </p:nvSpPr>
            <p:spPr bwMode="auto">
              <a:xfrm>
                <a:off x="1456050" y="3810000"/>
                <a:ext cx="228600" cy="304800"/>
              </a:xfrm>
              <a:prstGeom prst="rect">
                <a:avLst/>
              </a:prstGeom>
              <a:solidFill>
                <a:srgbClr val="0080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38100" dist="26940" dir="5400000" algn="br" rotWithShape="0">
                  <a:srgbClr val="000000">
                    <a:alpha val="50000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defTabSz="457200" eaLnBrk="1" fontAlgn="auto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400" b="0">
                  <a:solidFill>
                    <a:schemeClr val="lt1"/>
                  </a:solidFill>
                  <a:latin typeface="+mn-lt"/>
                </a:endParaRPr>
              </a:p>
            </p:txBody>
          </p:sp>
          <p:sp>
            <p:nvSpPr>
              <p:cNvPr id="42" name="Rectangle 41"/>
              <p:cNvSpPr>
                <a:spLocks noChangeArrowheads="1"/>
              </p:cNvSpPr>
              <p:nvPr/>
            </p:nvSpPr>
            <p:spPr bwMode="auto">
              <a:xfrm>
                <a:off x="1684650" y="3810000"/>
                <a:ext cx="228600" cy="304800"/>
              </a:xfrm>
              <a:prstGeom prst="rect">
                <a:avLst/>
              </a:prstGeom>
              <a:solidFill>
                <a:srgbClr val="3366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38100" dist="26940" dir="5400000" algn="br" rotWithShape="0">
                  <a:srgbClr val="000000">
                    <a:alpha val="50000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defTabSz="457200" eaLnBrk="1" fontAlgn="auto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400" b="0">
                  <a:solidFill>
                    <a:schemeClr val="lt1"/>
                  </a:solidFill>
                  <a:latin typeface="+mn-lt"/>
                </a:endParaRPr>
              </a:p>
            </p:txBody>
          </p:sp>
          <p:sp>
            <p:nvSpPr>
              <p:cNvPr id="43" name="Rectangle 42"/>
              <p:cNvSpPr>
                <a:spLocks noChangeArrowheads="1"/>
              </p:cNvSpPr>
              <p:nvPr/>
            </p:nvSpPr>
            <p:spPr bwMode="auto">
              <a:xfrm>
                <a:off x="1914270" y="3810000"/>
                <a:ext cx="228600" cy="304800"/>
              </a:xfrm>
              <a:prstGeom prst="rect">
                <a:avLst/>
              </a:prstGeom>
              <a:solidFill>
                <a:srgbClr val="660066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38100" dist="26940" dir="5400000" algn="br" rotWithShape="0">
                  <a:srgbClr val="000000">
                    <a:alpha val="50000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defTabSz="457200" eaLnBrk="1" fontAlgn="auto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400" b="0">
                  <a:solidFill>
                    <a:schemeClr val="lt1"/>
                  </a:solidFill>
                  <a:latin typeface="+mn-lt"/>
                </a:endParaRPr>
              </a:p>
            </p:txBody>
          </p:sp>
          <p:sp>
            <p:nvSpPr>
              <p:cNvPr id="44" name="Rectangle 43"/>
              <p:cNvSpPr>
                <a:spLocks noChangeArrowheads="1"/>
              </p:cNvSpPr>
              <p:nvPr/>
            </p:nvSpPr>
            <p:spPr bwMode="auto">
              <a:xfrm>
                <a:off x="2133600" y="3810000"/>
                <a:ext cx="228600" cy="304800"/>
              </a:xfrm>
              <a:prstGeom prst="rect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38100" dist="26940" dir="5400000" algn="br" rotWithShape="0">
                  <a:srgbClr val="000000">
                    <a:alpha val="50000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defTabSz="457200" eaLnBrk="1" fontAlgn="auto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400" b="0">
                  <a:solidFill>
                    <a:schemeClr val="lt1"/>
                  </a:solidFill>
                  <a:latin typeface="+mn-lt"/>
                </a:endParaRPr>
              </a:p>
            </p:txBody>
          </p:sp>
          <p:sp>
            <p:nvSpPr>
              <p:cNvPr id="45" name="Rectangle 44"/>
              <p:cNvSpPr>
                <a:spLocks noChangeArrowheads="1"/>
              </p:cNvSpPr>
              <p:nvPr/>
            </p:nvSpPr>
            <p:spPr bwMode="auto">
              <a:xfrm>
                <a:off x="2362200" y="3810000"/>
                <a:ext cx="228600" cy="304800"/>
              </a:xfrm>
              <a:prstGeom prst="rect">
                <a:avLst/>
              </a:prstGeom>
              <a:solidFill>
                <a:srgbClr val="FF66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38100" dist="26940" dir="5400000" algn="br" rotWithShape="0">
                  <a:srgbClr val="000000">
                    <a:alpha val="50000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defTabSz="457200" eaLnBrk="1" fontAlgn="auto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400" b="0">
                  <a:solidFill>
                    <a:schemeClr val="lt1"/>
                  </a:solidFill>
                  <a:latin typeface="+mn-lt"/>
                </a:endParaRPr>
              </a:p>
            </p:txBody>
          </p:sp>
          <p:sp>
            <p:nvSpPr>
              <p:cNvPr id="46" name="Rectangle 45"/>
              <p:cNvSpPr>
                <a:spLocks noChangeArrowheads="1"/>
              </p:cNvSpPr>
              <p:nvPr/>
            </p:nvSpPr>
            <p:spPr bwMode="auto">
              <a:xfrm>
                <a:off x="2590800" y="3810000"/>
                <a:ext cx="228600" cy="304800"/>
              </a:xfrm>
              <a:prstGeom prst="rect">
                <a:avLst/>
              </a:prstGeom>
              <a:solidFill>
                <a:srgbClr val="FFFF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38100" dist="26940" dir="5400000" algn="br" rotWithShape="0">
                  <a:srgbClr val="000000">
                    <a:alpha val="50000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defTabSz="457200" eaLnBrk="1" fontAlgn="auto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400" b="0">
                  <a:solidFill>
                    <a:schemeClr val="lt1"/>
                  </a:solidFill>
                  <a:latin typeface="+mn-lt"/>
                </a:endParaRPr>
              </a:p>
            </p:txBody>
          </p:sp>
          <p:sp>
            <p:nvSpPr>
              <p:cNvPr id="47" name="Rectangle 46"/>
              <p:cNvSpPr>
                <a:spLocks noChangeArrowheads="1"/>
              </p:cNvSpPr>
              <p:nvPr/>
            </p:nvSpPr>
            <p:spPr bwMode="auto">
              <a:xfrm>
                <a:off x="2819400" y="3810000"/>
                <a:ext cx="228600" cy="304800"/>
              </a:xfrm>
              <a:prstGeom prst="rect">
                <a:avLst/>
              </a:prstGeom>
              <a:solidFill>
                <a:srgbClr val="0080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38100" dist="26940" dir="5400000" algn="br" rotWithShape="0">
                  <a:srgbClr val="000000">
                    <a:alpha val="50000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defTabSz="457200" eaLnBrk="1" fontAlgn="auto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400" b="0">
                  <a:solidFill>
                    <a:schemeClr val="lt1"/>
                  </a:solidFill>
                  <a:latin typeface="+mn-lt"/>
                </a:endParaRPr>
              </a:p>
            </p:txBody>
          </p:sp>
          <p:sp>
            <p:nvSpPr>
              <p:cNvPr id="48" name="Rectangle 47"/>
              <p:cNvSpPr>
                <a:spLocks noChangeArrowheads="1"/>
              </p:cNvSpPr>
              <p:nvPr/>
            </p:nvSpPr>
            <p:spPr bwMode="auto">
              <a:xfrm>
                <a:off x="3048000" y="3810000"/>
                <a:ext cx="228600" cy="304800"/>
              </a:xfrm>
              <a:prstGeom prst="rect">
                <a:avLst/>
              </a:prstGeom>
              <a:solidFill>
                <a:srgbClr val="3366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38100" dist="26940" dir="5400000" algn="br" rotWithShape="0">
                  <a:srgbClr val="000000">
                    <a:alpha val="50000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defTabSz="457200" eaLnBrk="1" fontAlgn="auto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400" b="0">
                  <a:solidFill>
                    <a:schemeClr val="lt1"/>
                  </a:solidFill>
                  <a:latin typeface="+mn-lt"/>
                </a:endParaRPr>
              </a:p>
            </p:txBody>
          </p:sp>
          <p:sp>
            <p:nvSpPr>
              <p:cNvPr id="49" name="Rectangle 48"/>
              <p:cNvSpPr>
                <a:spLocks noChangeArrowheads="1"/>
              </p:cNvSpPr>
              <p:nvPr/>
            </p:nvSpPr>
            <p:spPr bwMode="auto">
              <a:xfrm>
                <a:off x="3277620" y="3810000"/>
                <a:ext cx="228600" cy="304800"/>
              </a:xfrm>
              <a:prstGeom prst="rect">
                <a:avLst/>
              </a:prstGeom>
              <a:solidFill>
                <a:srgbClr val="660066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38100" dist="26940" dir="5400000" algn="br" rotWithShape="0">
                  <a:srgbClr val="000000">
                    <a:alpha val="50000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defTabSz="457200" eaLnBrk="1" fontAlgn="auto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400" b="0">
                  <a:solidFill>
                    <a:schemeClr val="lt1"/>
                  </a:solidFill>
                  <a:latin typeface="+mn-lt"/>
                </a:endParaRPr>
              </a:p>
            </p:txBody>
          </p:sp>
          <p:sp>
            <p:nvSpPr>
              <p:cNvPr id="50" name="Rectangle 49"/>
              <p:cNvSpPr>
                <a:spLocks noChangeArrowheads="1"/>
              </p:cNvSpPr>
              <p:nvPr/>
            </p:nvSpPr>
            <p:spPr bwMode="auto">
              <a:xfrm>
                <a:off x="3505200" y="3810000"/>
                <a:ext cx="228600" cy="304800"/>
              </a:xfrm>
              <a:prstGeom prst="rect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38100" dist="26940" dir="5400000" algn="br" rotWithShape="0">
                  <a:srgbClr val="000000">
                    <a:alpha val="50000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defTabSz="457200" eaLnBrk="1" fontAlgn="auto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400" b="0">
                  <a:solidFill>
                    <a:schemeClr val="lt1"/>
                  </a:solidFill>
                  <a:latin typeface="+mn-lt"/>
                </a:endParaRPr>
              </a:p>
            </p:txBody>
          </p:sp>
          <p:sp>
            <p:nvSpPr>
              <p:cNvPr id="51" name="Rectangle 50"/>
              <p:cNvSpPr>
                <a:spLocks noChangeArrowheads="1"/>
              </p:cNvSpPr>
              <p:nvPr/>
            </p:nvSpPr>
            <p:spPr bwMode="auto">
              <a:xfrm>
                <a:off x="3733800" y="3810000"/>
                <a:ext cx="228600" cy="304800"/>
              </a:xfrm>
              <a:prstGeom prst="rect">
                <a:avLst/>
              </a:prstGeom>
              <a:solidFill>
                <a:srgbClr val="FF66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38100" dist="26940" dir="5400000" algn="br" rotWithShape="0">
                  <a:srgbClr val="000000">
                    <a:alpha val="50000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defTabSz="457200" eaLnBrk="1" fontAlgn="auto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400" b="0">
                  <a:solidFill>
                    <a:schemeClr val="lt1"/>
                  </a:solidFill>
                  <a:latin typeface="+mn-lt"/>
                </a:endParaRPr>
              </a:p>
            </p:txBody>
          </p:sp>
          <p:sp>
            <p:nvSpPr>
              <p:cNvPr id="52" name="Rectangle 51"/>
              <p:cNvSpPr>
                <a:spLocks noChangeArrowheads="1"/>
              </p:cNvSpPr>
              <p:nvPr/>
            </p:nvSpPr>
            <p:spPr bwMode="auto">
              <a:xfrm>
                <a:off x="3962400" y="3810000"/>
                <a:ext cx="228600" cy="304800"/>
              </a:xfrm>
              <a:prstGeom prst="rect">
                <a:avLst/>
              </a:prstGeom>
              <a:solidFill>
                <a:srgbClr val="FFFF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38100" dist="26940" dir="5400000" algn="br" rotWithShape="0">
                  <a:srgbClr val="000000">
                    <a:alpha val="50000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defTabSz="457200" eaLnBrk="1" fontAlgn="auto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400" b="0">
                  <a:solidFill>
                    <a:schemeClr val="lt1"/>
                  </a:solidFill>
                  <a:latin typeface="+mn-lt"/>
                </a:endParaRPr>
              </a:p>
            </p:txBody>
          </p:sp>
          <p:sp>
            <p:nvSpPr>
              <p:cNvPr id="53" name="Rectangle 52"/>
              <p:cNvSpPr>
                <a:spLocks noChangeArrowheads="1"/>
              </p:cNvSpPr>
              <p:nvPr/>
            </p:nvSpPr>
            <p:spPr bwMode="auto">
              <a:xfrm>
                <a:off x="4191000" y="3810000"/>
                <a:ext cx="228600" cy="304800"/>
              </a:xfrm>
              <a:prstGeom prst="rect">
                <a:avLst/>
              </a:prstGeom>
              <a:solidFill>
                <a:srgbClr val="0080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38100" dist="26940" dir="5400000" algn="br" rotWithShape="0">
                  <a:srgbClr val="000000">
                    <a:alpha val="50000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defTabSz="457200" eaLnBrk="1" fontAlgn="auto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400" b="0">
                  <a:solidFill>
                    <a:schemeClr val="lt1"/>
                  </a:solidFill>
                  <a:latin typeface="+mn-lt"/>
                </a:endParaRPr>
              </a:p>
            </p:txBody>
          </p:sp>
          <p:sp>
            <p:nvSpPr>
              <p:cNvPr id="54" name="Rectangle 53"/>
              <p:cNvSpPr>
                <a:spLocks noChangeArrowheads="1"/>
              </p:cNvSpPr>
              <p:nvPr/>
            </p:nvSpPr>
            <p:spPr bwMode="auto">
              <a:xfrm>
                <a:off x="4419600" y="3810000"/>
                <a:ext cx="228600" cy="304800"/>
              </a:xfrm>
              <a:prstGeom prst="rect">
                <a:avLst/>
              </a:prstGeom>
              <a:solidFill>
                <a:srgbClr val="3366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38100" dist="26940" dir="5400000" algn="br" rotWithShape="0">
                  <a:srgbClr val="000000">
                    <a:alpha val="50000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defTabSz="457200" eaLnBrk="1" fontAlgn="auto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400" b="0">
                  <a:solidFill>
                    <a:schemeClr val="lt1"/>
                  </a:solidFill>
                  <a:latin typeface="+mn-lt"/>
                </a:endParaRPr>
              </a:p>
            </p:txBody>
          </p:sp>
          <p:sp>
            <p:nvSpPr>
              <p:cNvPr id="55" name="Rectangle 54"/>
              <p:cNvSpPr>
                <a:spLocks noChangeArrowheads="1"/>
              </p:cNvSpPr>
              <p:nvPr/>
            </p:nvSpPr>
            <p:spPr bwMode="auto">
              <a:xfrm>
                <a:off x="4649220" y="3810000"/>
                <a:ext cx="228600" cy="304800"/>
              </a:xfrm>
              <a:prstGeom prst="rect">
                <a:avLst/>
              </a:prstGeom>
              <a:solidFill>
                <a:srgbClr val="660066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38100" dist="26940" dir="5400000" algn="br" rotWithShape="0">
                  <a:srgbClr val="000000">
                    <a:alpha val="50000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defTabSz="457200" eaLnBrk="1" fontAlgn="auto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400" b="0">
                  <a:solidFill>
                    <a:schemeClr val="lt1"/>
                  </a:solidFill>
                  <a:latin typeface="+mn-lt"/>
                </a:endParaRPr>
              </a:p>
            </p:txBody>
          </p:sp>
        </p:grpSp>
        <p:sp>
          <p:nvSpPr>
            <p:cNvPr id="56" name="TextBox 56"/>
            <p:cNvSpPr txBox="1">
              <a:spLocks noChangeArrowheads="1"/>
            </p:cNvSpPr>
            <p:nvPr/>
          </p:nvSpPr>
          <p:spPr bwMode="auto">
            <a:xfrm>
              <a:off x="1377557" y="3157358"/>
              <a:ext cx="1557384" cy="10343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defTabSz="45720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b="0" dirty="0" smtClean="0">
                  <a:solidFill>
                    <a:srgbClr val="5A1705"/>
                  </a:solidFill>
                  <a:latin typeface="Calisto MT" charset="0"/>
                  <a:ea typeface="ＭＳ Ｐゴシック" charset="-128"/>
                  <a:cs typeface="ＭＳ Ｐゴシック" charset="-128"/>
                </a:rPr>
                <a:t>PLFS Virtual</a:t>
              </a:r>
            </a:p>
            <a:p>
              <a:pPr algn="ctr" defTabSz="45720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dirty="0" smtClean="0">
                  <a:solidFill>
                    <a:srgbClr val="5A1705"/>
                  </a:solidFill>
                  <a:latin typeface="Calisto MT" charset="0"/>
                  <a:ea typeface="ＭＳ Ｐゴシック" charset="-128"/>
                  <a:cs typeface="ＭＳ Ｐゴシック" charset="-128"/>
                </a:rPr>
                <a:t>     </a:t>
              </a:r>
              <a:r>
                <a:rPr kumimoji="0" lang="en-US" b="0" dirty="0" smtClean="0">
                  <a:solidFill>
                    <a:srgbClr val="5A1705"/>
                  </a:solidFill>
                  <a:latin typeface="Calisto MT" charset="0"/>
                  <a:ea typeface="ＭＳ Ｐゴシック" charset="-128"/>
                  <a:cs typeface="ＭＳ Ｐゴシック" charset="-128"/>
                </a:rPr>
                <a:t> Layer</a:t>
              </a:r>
              <a:endParaRPr kumimoji="0" lang="en-US" b="0" dirty="0">
                <a:solidFill>
                  <a:srgbClr val="5A1705"/>
                </a:solidFill>
                <a:latin typeface="Calisto MT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57" name="TextBox 99"/>
            <p:cNvSpPr txBox="1">
              <a:spLocks noChangeArrowheads="1"/>
            </p:cNvSpPr>
            <p:nvPr/>
          </p:nvSpPr>
          <p:spPr bwMode="auto">
            <a:xfrm>
              <a:off x="1371600" y="1143002"/>
              <a:ext cx="621623" cy="49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defTabSz="45720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sz="1400" b="0" dirty="0">
                  <a:solidFill>
                    <a:schemeClr val="tx1"/>
                  </a:solidFill>
                  <a:latin typeface="Calisto MT" charset="0"/>
                  <a:ea typeface="ＭＳ Ｐゴシック" charset="-128"/>
                  <a:cs typeface="ＭＳ Ｐゴシック" charset="-128"/>
                </a:rPr>
                <a:t>host1</a:t>
              </a:r>
            </a:p>
          </p:txBody>
        </p:sp>
        <p:sp>
          <p:nvSpPr>
            <p:cNvPr id="58" name="TextBox 100"/>
            <p:cNvSpPr txBox="1">
              <a:spLocks noChangeArrowheads="1"/>
            </p:cNvSpPr>
            <p:nvPr/>
          </p:nvSpPr>
          <p:spPr bwMode="auto">
            <a:xfrm>
              <a:off x="4190999" y="1230312"/>
              <a:ext cx="621623" cy="49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defTabSz="45720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sz="1400" b="0" dirty="0">
                  <a:solidFill>
                    <a:schemeClr val="tx1"/>
                  </a:solidFill>
                  <a:latin typeface="Calisto MT" charset="0"/>
                  <a:ea typeface="ＭＳ Ｐゴシック" charset="-128"/>
                  <a:cs typeface="ＭＳ Ｐゴシック" charset="-128"/>
                </a:rPr>
                <a:t>host2</a:t>
              </a:r>
            </a:p>
          </p:txBody>
        </p:sp>
        <p:sp>
          <p:nvSpPr>
            <p:cNvPr id="59" name="TextBox 101"/>
            <p:cNvSpPr txBox="1">
              <a:spLocks noChangeArrowheads="1"/>
            </p:cNvSpPr>
            <p:nvPr/>
          </p:nvSpPr>
          <p:spPr bwMode="auto">
            <a:xfrm>
              <a:off x="6983412" y="1230311"/>
              <a:ext cx="621623" cy="49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defTabSz="45720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sz="1400" b="0" dirty="0">
                  <a:solidFill>
                    <a:schemeClr val="tx1"/>
                  </a:solidFill>
                  <a:latin typeface="Calisto MT" charset="0"/>
                  <a:ea typeface="ＭＳ Ｐゴシック" charset="-128"/>
                  <a:cs typeface="ＭＳ Ｐゴシック" charset="-128"/>
                </a:rPr>
                <a:t>host3</a:t>
              </a:r>
            </a:p>
          </p:txBody>
        </p:sp>
        <p:sp>
          <p:nvSpPr>
            <p:cNvPr id="60" name="TextBox 106"/>
            <p:cNvSpPr txBox="1">
              <a:spLocks noChangeArrowheads="1"/>
            </p:cNvSpPr>
            <p:nvPr/>
          </p:nvSpPr>
          <p:spPr bwMode="auto">
            <a:xfrm>
              <a:off x="714376" y="1423988"/>
              <a:ext cx="192666" cy="49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defTabSz="45720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1400" b="0" dirty="0">
                <a:solidFill>
                  <a:schemeClr val="tx1"/>
                </a:solidFill>
                <a:latin typeface="Calisto MT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61" name="TextBox 107"/>
            <p:cNvSpPr txBox="1">
              <a:spLocks noChangeArrowheads="1"/>
            </p:cNvSpPr>
            <p:nvPr/>
          </p:nvSpPr>
          <p:spPr bwMode="auto">
            <a:xfrm>
              <a:off x="2100263" y="1431924"/>
              <a:ext cx="192666" cy="49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defTabSz="45720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1400" b="0" dirty="0">
                <a:solidFill>
                  <a:schemeClr val="tx1"/>
                </a:solidFill>
                <a:latin typeface="Calisto MT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62" name="TextBox 108"/>
            <p:cNvSpPr txBox="1">
              <a:spLocks noChangeArrowheads="1"/>
            </p:cNvSpPr>
            <p:nvPr/>
          </p:nvSpPr>
          <p:spPr bwMode="auto">
            <a:xfrm>
              <a:off x="3554413" y="1411287"/>
              <a:ext cx="192666" cy="49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defTabSz="45720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1400" b="0" dirty="0">
                <a:solidFill>
                  <a:schemeClr val="tx1"/>
                </a:solidFill>
                <a:latin typeface="Calisto MT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63" name="TextBox 109"/>
            <p:cNvSpPr txBox="1">
              <a:spLocks noChangeArrowheads="1"/>
            </p:cNvSpPr>
            <p:nvPr/>
          </p:nvSpPr>
          <p:spPr bwMode="auto">
            <a:xfrm>
              <a:off x="4933951" y="1431924"/>
              <a:ext cx="192666" cy="49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defTabSz="45720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1400" b="0" dirty="0">
                <a:solidFill>
                  <a:schemeClr val="tx1"/>
                </a:solidFill>
                <a:latin typeface="Calisto MT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64" name="TextBox 111"/>
            <p:cNvSpPr txBox="1">
              <a:spLocks noChangeArrowheads="1"/>
            </p:cNvSpPr>
            <p:nvPr/>
          </p:nvSpPr>
          <p:spPr bwMode="auto">
            <a:xfrm>
              <a:off x="7726363" y="1428749"/>
              <a:ext cx="192666" cy="49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defTabSz="45720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sz="1400" b="0" dirty="0">
                <a:solidFill>
                  <a:schemeClr val="tx1"/>
                </a:solidFill>
                <a:latin typeface="Calisto MT" charset="0"/>
                <a:ea typeface="ＭＳ Ｐゴシック" charset="-128"/>
                <a:cs typeface="ＭＳ Ｐゴシック" charset="-128"/>
              </a:endParaRPr>
            </a:p>
          </p:txBody>
        </p:sp>
        <p:grpSp>
          <p:nvGrpSpPr>
            <p:cNvPr id="65" name="Group 64"/>
            <p:cNvGrpSpPr>
              <a:grpSpLocks/>
            </p:cNvGrpSpPr>
            <p:nvPr/>
          </p:nvGrpSpPr>
          <p:grpSpPr bwMode="auto">
            <a:xfrm>
              <a:off x="651015" y="5791200"/>
              <a:ext cx="685800" cy="304800"/>
              <a:chOff x="655950" y="2057400"/>
              <a:chExt cx="685800" cy="304800"/>
            </a:xfrm>
          </p:grpSpPr>
          <p:sp>
            <p:nvSpPr>
              <p:cNvPr id="66" name="Rectangle 65"/>
              <p:cNvSpPr>
                <a:spLocks noChangeArrowheads="1"/>
              </p:cNvSpPr>
              <p:nvPr/>
            </p:nvSpPr>
            <p:spPr bwMode="auto">
              <a:xfrm>
                <a:off x="655950" y="2057400"/>
                <a:ext cx="228600" cy="304800"/>
              </a:xfrm>
              <a:prstGeom prst="rect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38100" dist="26940" dir="5400000" algn="br" rotWithShape="0">
                  <a:srgbClr val="000000">
                    <a:alpha val="50000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defTabSz="457200" eaLnBrk="1" fontAlgn="auto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400" b="0">
                  <a:solidFill>
                    <a:schemeClr val="lt1"/>
                  </a:solidFill>
                  <a:latin typeface="+mn-lt"/>
                </a:endParaRPr>
              </a:p>
            </p:txBody>
          </p:sp>
          <p:sp>
            <p:nvSpPr>
              <p:cNvPr id="67" name="Rectangle 66"/>
              <p:cNvSpPr>
                <a:spLocks noChangeArrowheads="1"/>
              </p:cNvSpPr>
              <p:nvPr/>
            </p:nvSpPr>
            <p:spPr bwMode="auto">
              <a:xfrm>
                <a:off x="884550" y="2057400"/>
                <a:ext cx="228600" cy="304800"/>
              </a:xfrm>
              <a:prstGeom prst="rect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38100" dist="26940" dir="5400000" algn="br" rotWithShape="0">
                  <a:srgbClr val="000000">
                    <a:alpha val="50000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defTabSz="457200" eaLnBrk="1" fontAlgn="auto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400" b="0">
                  <a:solidFill>
                    <a:schemeClr val="lt1"/>
                  </a:solidFill>
                  <a:latin typeface="+mn-lt"/>
                </a:endParaRPr>
              </a:p>
            </p:txBody>
          </p:sp>
          <p:sp>
            <p:nvSpPr>
              <p:cNvPr id="68" name="Rectangle 67"/>
              <p:cNvSpPr>
                <a:spLocks noChangeArrowheads="1"/>
              </p:cNvSpPr>
              <p:nvPr/>
            </p:nvSpPr>
            <p:spPr bwMode="auto">
              <a:xfrm>
                <a:off x="1113150" y="2057400"/>
                <a:ext cx="228600" cy="304800"/>
              </a:xfrm>
              <a:prstGeom prst="rect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38100" dist="26940" dir="5400000" algn="br" rotWithShape="0">
                  <a:srgbClr val="000000">
                    <a:alpha val="50000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defTabSz="457200" eaLnBrk="1" fontAlgn="auto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400" b="0">
                  <a:solidFill>
                    <a:schemeClr val="lt1"/>
                  </a:solidFill>
                  <a:latin typeface="+mn-lt"/>
                </a:endParaRPr>
              </a:p>
            </p:txBody>
          </p:sp>
        </p:grpSp>
        <p:grpSp>
          <p:nvGrpSpPr>
            <p:cNvPr id="69" name="Group 73"/>
            <p:cNvGrpSpPr>
              <a:grpSpLocks/>
            </p:cNvGrpSpPr>
            <p:nvPr/>
          </p:nvGrpSpPr>
          <p:grpSpPr bwMode="auto">
            <a:xfrm>
              <a:off x="2022615" y="5791200"/>
              <a:ext cx="685800" cy="304800"/>
              <a:chOff x="2020320" y="2057400"/>
              <a:chExt cx="685800" cy="304800"/>
            </a:xfrm>
          </p:grpSpPr>
          <p:sp>
            <p:nvSpPr>
              <p:cNvPr id="70" name="Rectangle 69"/>
              <p:cNvSpPr>
                <a:spLocks noChangeArrowheads="1"/>
              </p:cNvSpPr>
              <p:nvPr/>
            </p:nvSpPr>
            <p:spPr bwMode="auto">
              <a:xfrm>
                <a:off x="2020320" y="2057400"/>
                <a:ext cx="228600" cy="304800"/>
              </a:xfrm>
              <a:prstGeom prst="rect">
                <a:avLst/>
              </a:prstGeom>
              <a:solidFill>
                <a:srgbClr val="FF66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38100" dist="26940" dir="5400000" algn="br" rotWithShape="0">
                  <a:srgbClr val="000000">
                    <a:alpha val="50000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defTabSz="457200" eaLnBrk="1" fontAlgn="auto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400" b="0">
                  <a:solidFill>
                    <a:schemeClr val="lt1"/>
                  </a:solidFill>
                  <a:latin typeface="+mn-lt"/>
                </a:endParaRPr>
              </a:p>
            </p:txBody>
          </p:sp>
          <p:sp>
            <p:nvSpPr>
              <p:cNvPr id="71" name="Rectangle 70"/>
              <p:cNvSpPr>
                <a:spLocks noChangeArrowheads="1"/>
              </p:cNvSpPr>
              <p:nvPr/>
            </p:nvSpPr>
            <p:spPr bwMode="auto">
              <a:xfrm>
                <a:off x="2248920" y="2057400"/>
                <a:ext cx="228600" cy="304800"/>
              </a:xfrm>
              <a:prstGeom prst="rect">
                <a:avLst/>
              </a:prstGeom>
              <a:solidFill>
                <a:srgbClr val="FF66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38100" dist="26940" dir="5400000" algn="br" rotWithShape="0">
                  <a:srgbClr val="000000">
                    <a:alpha val="50000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defTabSz="457200" eaLnBrk="1" fontAlgn="auto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400" b="0">
                  <a:solidFill>
                    <a:schemeClr val="lt1"/>
                  </a:solidFill>
                  <a:latin typeface="+mn-lt"/>
                </a:endParaRPr>
              </a:p>
            </p:txBody>
          </p:sp>
          <p:sp>
            <p:nvSpPr>
              <p:cNvPr id="72" name="Rectangle 71"/>
              <p:cNvSpPr>
                <a:spLocks noChangeArrowheads="1"/>
              </p:cNvSpPr>
              <p:nvPr/>
            </p:nvSpPr>
            <p:spPr bwMode="auto">
              <a:xfrm>
                <a:off x="2477520" y="2057400"/>
                <a:ext cx="228600" cy="304800"/>
              </a:xfrm>
              <a:prstGeom prst="rect">
                <a:avLst/>
              </a:prstGeom>
              <a:solidFill>
                <a:srgbClr val="FF66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38100" dist="26940" dir="5400000" algn="br" rotWithShape="0">
                  <a:srgbClr val="000000">
                    <a:alpha val="50000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defTabSz="457200" eaLnBrk="1" fontAlgn="auto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400" b="0">
                  <a:solidFill>
                    <a:schemeClr val="lt1"/>
                  </a:solidFill>
                  <a:latin typeface="+mn-lt"/>
                </a:endParaRPr>
              </a:p>
            </p:txBody>
          </p:sp>
        </p:grpSp>
        <p:grpSp>
          <p:nvGrpSpPr>
            <p:cNvPr id="73" name="Group 78"/>
            <p:cNvGrpSpPr>
              <a:grpSpLocks/>
            </p:cNvGrpSpPr>
            <p:nvPr/>
          </p:nvGrpSpPr>
          <p:grpSpPr bwMode="auto">
            <a:xfrm>
              <a:off x="3477590" y="5791200"/>
              <a:ext cx="685800" cy="304800"/>
              <a:chOff x="3475350" y="2057400"/>
              <a:chExt cx="685800" cy="304800"/>
            </a:xfrm>
          </p:grpSpPr>
          <p:sp>
            <p:nvSpPr>
              <p:cNvPr id="74" name="Rectangle 73"/>
              <p:cNvSpPr>
                <a:spLocks noChangeArrowheads="1"/>
              </p:cNvSpPr>
              <p:nvPr/>
            </p:nvSpPr>
            <p:spPr bwMode="auto">
              <a:xfrm>
                <a:off x="3475350" y="2057400"/>
                <a:ext cx="228600" cy="304800"/>
              </a:xfrm>
              <a:prstGeom prst="rect">
                <a:avLst/>
              </a:prstGeom>
              <a:solidFill>
                <a:srgbClr val="FFFF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38100" dist="26940" dir="5400000" algn="br" rotWithShape="0">
                  <a:srgbClr val="000000">
                    <a:alpha val="50000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defTabSz="457200" eaLnBrk="1" fontAlgn="auto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400" b="0">
                  <a:solidFill>
                    <a:schemeClr val="lt1"/>
                  </a:solidFill>
                  <a:latin typeface="+mn-lt"/>
                </a:endParaRPr>
              </a:p>
            </p:txBody>
          </p:sp>
          <p:sp>
            <p:nvSpPr>
              <p:cNvPr id="75" name="Rectangle 74"/>
              <p:cNvSpPr>
                <a:spLocks noChangeArrowheads="1"/>
              </p:cNvSpPr>
              <p:nvPr/>
            </p:nvSpPr>
            <p:spPr bwMode="auto">
              <a:xfrm>
                <a:off x="3703950" y="2057400"/>
                <a:ext cx="228600" cy="304800"/>
              </a:xfrm>
              <a:prstGeom prst="rect">
                <a:avLst/>
              </a:prstGeom>
              <a:solidFill>
                <a:srgbClr val="FFFF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38100" dist="26940" dir="5400000" algn="br" rotWithShape="0">
                  <a:srgbClr val="000000">
                    <a:alpha val="50000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defTabSz="457200" eaLnBrk="1" fontAlgn="auto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400" b="0">
                  <a:solidFill>
                    <a:schemeClr val="lt1"/>
                  </a:solidFill>
                  <a:latin typeface="+mn-lt"/>
                </a:endParaRPr>
              </a:p>
            </p:txBody>
          </p:sp>
          <p:sp>
            <p:nvSpPr>
              <p:cNvPr id="76" name="Rectangle 75"/>
              <p:cNvSpPr>
                <a:spLocks noChangeArrowheads="1"/>
              </p:cNvSpPr>
              <p:nvPr/>
            </p:nvSpPr>
            <p:spPr bwMode="auto">
              <a:xfrm>
                <a:off x="3932550" y="2057400"/>
                <a:ext cx="228600" cy="304800"/>
              </a:xfrm>
              <a:prstGeom prst="rect">
                <a:avLst/>
              </a:prstGeom>
              <a:solidFill>
                <a:srgbClr val="FFFF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38100" dist="26940" dir="5400000" algn="br" rotWithShape="0">
                  <a:srgbClr val="000000">
                    <a:alpha val="50000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defTabSz="457200" eaLnBrk="1" fontAlgn="auto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400" b="0">
                  <a:solidFill>
                    <a:schemeClr val="lt1"/>
                  </a:solidFill>
                  <a:latin typeface="+mn-lt"/>
                </a:endParaRPr>
              </a:p>
            </p:txBody>
          </p:sp>
        </p:grpSp>
        <p:grpSp>
          <p:nvGrpSpPr>
            <p:cNvPr id="77" name="Group 83"/>
            <p:cNvGrpSpPr>
              <a:grpSpLocks/>
            </p:cNvGrpSpPr>
            <p:nvPr/>
          </p:nvGrpSpPr>
          <p:grpSpPr bwMode="auto">
            <a:xfrm>
              <a:off x="4842015" y="5791200"/>
              <a:ext cx="685800" cy="304800"/>
              <a:chOff x="4839720" y="2057400"/>
              <a:chExt cx="685800" cy="304800"/>
            </a:xfrm>
          </p:grpSpPr>
          <p:sp>
            <p:nvSpPr>
              <p:cNvPr id="78" name="Rectangle 77"/>
              <p:cNvSpPr>
                <a:spLocks noChangeArrowheads="1"/>
              </p:cNvSpPr>
              <p:nvPr/>
            </p:nvSpPr>
            <p:spPr bwMode="auto">
              <a:xfrm>
                <a:off x="4839720" y="2057400"/>
                <a:ext cx="228600" cy="304800"/>
              </a:xfrm>
              <a:prstGeom prst="rect">
                <a:avLst/>
              </a:prstGeom>
              <a:solidFill>
                <a:srgbClr val="0080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38100" dist="26940" dir="5400000" algn="br" rotWithShape="0">
                  <a:srgbClr val="000000">
                    <a:alpha val="50000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defTabSz="457200" eaLnBrk="1" fontAlgn="auto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400" b="0">
                  <a:solidFill>
                    <a:schemeClr val="lt1"/>
                  </a:solidFill>
                  <a:latin typeface="+mn-lt"/>
                </a:endParaRPr>
              </a:p>
            </p:txBody>
          </p:sp>
          <p:sp>
            <p:nvSpPr>
              <p:cNvPr id="79" name="Rectangle 78"/>
              <p:cNvSpPr>
                <a:spLocks noChangeArrowheads="1"/>
              </p:cNvSpPr>
              <p:nvPr/>
            </p:nvSpPr>
            <p:spPr bwMode="auto">
              <a:xfrm>
                <a:off x="5068320" y="2057400"/>
                <a:ext cx="228600" cy="304800"/>
              </a:xfrm>
              <a:prstGeom prst="rect">
                <a:avLst/>
              </a:prstGeom>
              <a:solidFill>
                <a:srgbClr val="0080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38100" dist="26940" dir="5400000" algn="br" rotWithShape="0">
                  <a:srgbClr val="000000">
                    <a:alpha val="50000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defTabSz="457200" eaLnBrk="1" fontAlgn="auto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400" b="0">
                  <a:solidFill>
                    <a:schemeClr val="lt1"/>
                  </a:solidFill>
                  <a:latin typeface="+mn-lt"/>
                </a:endParaRPr>
              </a:p>
            </p:txBody>
          </p:sp>
          <p:sp>
            <p:nvSpPr>
              <p:cNvPr id="80" name="Rectangle 79"/>
              <p:cNvSpPr>
                <a:spLocks noChangeArrowheads="1"/>
              </p:cNvSpPr>
              <p:nvPr/>
            </p:nvSpPr>
            <p:spPr bwMode="auto">
              <a:xfrm>
                <a:off x="5296920" y="2057400"/>
                <a:ext cx="228600" cy="304800"/>
              </a:xfrm>
              <a:prstGeom prst="rect">
                <a:avLst/>
              </a:prstGeom>
              <a:solidFill>
                <a:srgbClr val="0080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38100" dist="26940" dir="5400000" algn="br" rotWithShape="0">
                  <a:srgbClr val="000000">
                    <a:alpha val="50000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defTabSz="457200" eaLnBrk="1" fontAlgn="auto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400" b="0">
                  <a:solidFill>
                    <a:schemeClr val="lt1"/>
                  </a:solidFill>
                  <a:latin typeface="+mn-lt"/>
                </a:endParaRPr>
              </a:p>
            </p:txBody>
          </p:sp>
        </p:grpSp>
        <p:grpSp>
          <p:nvGrpSpPr>
            <p:cNvPr id="81" name="Group 88"/>
            <p:cNvGrpSpPr>
              <a:grpSpLocks/>
            </p:cNvGrpSpPr>
            <p:nvPr/>
          </p:nvGrpSpPr>
          <p:grpSpPr bwMode="auto">
            <a:xfrm>
              <a:off x="6296990" y="5791200"/>
              <a:ext cx="685800" cy="304800"/>
              <a:chOff x="6294750" y="2057400"/>
              <a:chExt cx="685800" cy="304800"/>
            </a:xfrm>
          </p:grpSpPr>
          <p:sp>
            <p:nvSpPr>
              <p:cNvPr id="82" name="Rectangle 81"/>
              <p:cNvSpPr>
                <a:spLocks noChangeArrowheads="1"/>
              </p:cNvSpPr>
              <p:nvPr/>
            </p:nvSpPr>
            <p:spPr bwMode="auto">
              <a:xfrm>
                <a:off x="6294750" y="2057400"/>
                <a:ext cx="228600" cy="304800"/>
              </a:xfrm>
              <a:prstGeom prst="rect">
                <a:avLst/>
              </a:prstGeom>
              <a:solidFill>
                <a:srgbClr val="3366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38100" dist="26940" dir="5400000" algn="br" rotWithShape="0">
                  <a:srgbClr val="000000">
                    <a:alpha val="50000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defTabSz="457200" eaLnBrk="1" fontAlgn="auto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400" b="0">
                  <a:solidFill>
                    <a:schemeClr val="lt1"/>
                  </a:solidFill>
                  <a:latin typeface="+mn-lt"/>
                </a:endParaRPr>
              </a:p>
            </p:txBody>
          </p:sp>
          <p:sp>
            <p:nvSpPr>
              <p:cNvPr id="83" name="Rectangle 82"/>
              <p:cNvSpPr>
                <a:spLocks noChangeArrowheads="1"/>
              </p:cNvSpPr>
              <p:nvPr/>
            </p:nvSpPr>
            <p:spPr bwMode="auto">
              <a:xfrm>
                <a:off x="6523350" y="2057400"/>
                <a:ext cx="228600" cy="304800"/>
              </a:xfrm>
              <a:prstGeom prst="rect">
                <a:avLst/>
              </a:prstGeom>
              <a:solidFill>
                <a:srgbClr val="3366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38100" dist="26940" dir="5400000" algn="br" rotWithShape="0">
                  <a:srgbClr val="000000">
                    <a:alpha val="50000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defTabSz="457200" eaLnBrk="1" fontAlgn="auto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400" b="0">
                  <a:solidFill>
                    <a:schemeClr val="lt1"/>
                  </a:solidFill>
                  <a:latin typeface="+mn-lt"/>
                </a:endParaRPr>
              </a:p>
            </p:txBody>
          </p:sp>
          <p:sp>
            <p:nvSpPr>
              <p:cNvPr id="84" name="Rectangle 83"/>
              <p:cNvSpPr>
                <a:spLocks noChangeArrowheads="1"/>
              </p:cNvSpPr>
              <p:nvPr/>
            </p:nvSpPr>
            <p:spPr bwMode="auto">
              <a:xfrm>
                <a:off x="6751950" y="2057400"/>
                <a:ext cx="228600" cy="304800"/>
              </a:xfrm>
              <a:prstGeom prst="rect">
                <a:avLst/>
              </a:prstGeom>
              <a:solidFill>
                <a:srgbClr val="3366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38100" dist="26940" dir="5400000" algn="br" rotWithShape="0">
                  <a:srgbClr val="000000">
                    <a:alpha val="50000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defTabSz="457200" eaLnBrk="1" fontAlgn="auto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400" b="0">
                  <a:solidFill>
                    <a:schemeClr val="lt1"/>
                  </a:solidFill>
                  <a:latin typeface="+mn-lt"/>
                </a:endParaRPr>
              </a:p>
            </p:txBody>
          </p:sp>
        </p:grpSp>
        <p:grpSp>
          <p:nvGrpSpPr>
            <p:cNvPr id="85" name="Group 93"/>
            <p:cNvGrpSpPr>
              <a:grpSpLocks/>
            </p:cNvGrpSpPr>
            <p:nvPr/>
          </p:nvGrpSpPr>
          <p:grpSpPr bwMode="auto">
            <a:xfrm>
              <a:off x="7654785" y="5791200"/>
              <a:ext cx="685800" cy="304800"/>
              <a:chOff x="7659120" y="2057400"/>
              <a:chExt cx="685800" cy="304800"/>
            </a:xfrm>
          </p:grpSpPr>
          <p:sp>
            <p:nvSpPr>
              <p:cNvPr id="86" name="Rectangle 85"/>
              <p:cNvSpPr>
                <a:spLocks noChangeArrowheads="1"/>
              </p:cNvSpPr>
              <p:nvPr/>
            </p:nvSpPr>
            <p:spPr bwMode="auto">
              <a:xfrm>
                <a:off x="7659120" y="2057400"/>
                <a:ext cx="228600" cy="304800"/>
              </a:xfrm>
              <a:prstGeom prst="rect">
                <a:avLst/>
              </a:prstGeom>
              <a:solidFill>
                <a:srgbClr val="660066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38100" dist="26940" dir="5400000" algn="br" rotWithShape="0">
                  <a:srgbClr val="000000">
                    <a:alpha val="50000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defTabSz="457200" eaLnBrk="1" fontAlgn="auto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400" b="0">
                  <a:solidFill>
                    <a:schemeClr val="lt1"/>
                  </a:solidFill>
                  <a:latin typeface="+mn-lt"/>
                </a:endParaRPr>
              </a:p>
            </p:txBody>
          </p:sp>
          <p:sp>
            <p:nvSpPr>
              <p:cNvPr id="87" name="Rectangle 86"/>
              <p:cNvSpPr>
                <a:spLocks noChangeArrowheads="1"/>
              </p:cNvSpPr>
              <p:nvPr/>
            </p:nvSpPr>
            <p:spPr bwMode="auto">
              <a:xfrm>
                <a:off x="7887720" y="2057400"/>
                <a:ext cx="228600" cy="304800"/>
              </a:xfrm>
              <a:prstGeom prst="rect">
                <a:avLst/>
              </a:prstGeom>
              <a:solidFill>
                <a:srgbClr val="660066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38100" dist="26940" dir="5400000" algn="br" rotWithShape="0">
                  <a:srgbClr val="000000">
                    <a:alpha val="50000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defTabSz="457200" eaLnBrk="1" fontAlgn="auto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400" b="0">
                  <a:solidFill>
                    <a:schemeClr val="lt1"/>
                  </a:solidFill>
                  <a:latin typeface="+mn-lt"/>
                </a:endParaRPr>
              </a:p>
            </p:txBody>
          </p:sp>
          <p:sp>
            <p:nvSpPr>
              <p:cNvPr id="88" name="Rectangle 87"/>
              <p:cNvSpPr>
                <a:spLocks noChangeArrowheads="1"/>
              </p:cNvSpPr>
              <p:nvPr/>
            </p:nvSpPr>
            <p:spPr bwMode="auto">
              <a:xfrm>
                <a:off x="8116320" y="2057400"/>
                <a:ext cx="228600" cy="304800"/>
              </a:xfrm>
              <a:prstGeom prst="rect">
                <a:avLst/>
              </a:prstGeom>
              <a:solidFill>
                <a:srgbClr val="660066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38100" dist="26940" dir="5400000" algn="br" rotWithShape="0">
                  <a:srgbClr val="000000">
                    <a:alpha val="50000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defTabSz="457200" eaLnBrk="1" fontAlgn="auto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400" b="0">
                  <a:solidFill>
                    <a:schemeClr val="lt1"/>
                  </a:solidFill>
                  <a:latin typeface="+mn-lt"/>
                </a:endParaRPr>
              </a:p>
            </p:txBody>
          </p:sp>
        </p:grpSp>
        <p:sp>
          <p:nvSpPr>
            <p:cNvPr id="89" name="TextBox 56"/>
            <p:cNvSpPr txBox="1">
              <a:spLocks noChangeArrowheads="1"/>
            </p:cNvSpPr>
            <p:nvPr/>
          </p:nvSpPr>
          <p:spPr bwMode="auto">
            <a:xfrm>
              <a:off x="2286000" y="6172199"/>
              <a:ext cx="4340796" cy="5910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defTabSz="45720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dirty="0" smtClean="0">
                  <a:solidFill>
                    <a:srgbClr val="5A1705"/>
                  </a:solidFill>
                  <a:latin typeface="Calisto MT" charset="0"/>
                  <a:ea typeface="ＭＳ Ｐゴシック" charset="-128"/>
                  <a:cs typeface="ＭＳ Ｐゴシック" charset="-128"/>
                </a:rPr>
                <a:t>Physical Underlying Parallel File System</a:t>
              </a:r>
              <a:endParaRPr kumimoji="0" lang="en-US" b="0" dirty="0">
                <a:solidFill>
                  <a:srgbClr val="5A1705"/>
                </a:solidFill>
                <a:latin typeface="Calisto MT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90" name="Can 89"/>
            <p:cNvSpPr>
              <a:spLocks noChangeArrowheads="1"/>
            </p:cNvSpPr>
            <p:nvPr/>
          </p:nvSpPr>
          <p:spPr bwMode="auto">
            <a:xfrm>
              <a:off x="658190" y="3276600"/>
              <a:ext cx="7696200" cy="925513"/>
            </a:xfrm>
            <a:prstGeom prst="can">
              <a:avLst>
                <a:gd name="adj" fmla="val 38713"/>
              </a:avLst>
            </a:prstGeom>
            <a:solidFill>
              <a:schemeClr val="accent1">
                <a:alpha val="0"/>
              </a:schemeClr>
            </a:solidFill>
            <a:ln w="12700">
              <a:solidFill>
                <a:srgbClr val="263F70"/>
              </a:solidFill>
              <a:round/>
              <a:headEnd/>
              <a:tailEnd/>
            </a:ln>
            <a:effectLst>
              <a:outerShdw blurRad="38100" dist="26940" dir="5400000" algn="br" rotWithShape="0">
                <a:srgbClr val="000000">
                  <a:alpha val="50000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400" b="0" dirty="0">
                <a:solidFill>
                  <a:schemeClr val="lt1"/>
                </a:solidFill>
                <a:latin typeface="+mn-lt"/>
              </a:endParaRPr>
            </a:p>
          </p:txBody>
        </p:sp>
        <p:sp>
          <p:nvSpPr>
            <p:cNvPr id="91" name="Rectangle 90"/>
            <p:cNvSpPr/>
            <p:nvPr/>
          </p:nvSpPr>
          <p:spPr bwMode="auto">
            <a:xfrm>
              <a:off x="3968750" y="5334000"/>
              <a:ext cx="1136650" cy="3443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5386E"/>
                </a:buClr>
                <a:buSzPct val="80000"/>
                <a:buFont typeface="Wingdings" charset="2"/>
                <a:buNone/>
                <a:tabLst/>
              </a:pPr>
              <a:r>
                <a:rPr kumimoji="1" lang="en-US" b="1" i="0" u="none" strike="noStrike" cap="none" normalizeH="0" baseline="0" dirty="0" smtClean="0">
                  <a:ln>
                    <a:noFill/>
                  </a:ln>
                  <a:solidFill>
                    <a:srgbClr val="35386E"/>
                  </a:solidFill>
                  <a:effectLst/>
                  <a:latin typeface="Times" charset="0"/>
                </a:rPr>
                <a:t>index</a:t>
              </a:r>
              <a:endParaRPr kumimoji="1" lang="en-US" b="1" i="0" u="none" strike="noStrike" cap="none" normalizeH="0" baseline="0" dirty="0">
                <a:ln>
                  <a:noFill/>
                </a:ln>
                <a:solidFill>
                  <a:srgbClr val="35386E"/>
                </a:solidFill>
                <a:effectLst/>
                <a:latin typeface="Times" charset="0"/>
              </a:endParaRPr>
            </a:p>
          </p:txBody>
        </p:sp>
      </p:grpSp>
      <p:sp>
        <p:nvSpPr>
          <p:cNvPr id="94" name="Title 1"/>
          <p:cNvSpPr txBox="1">
            <a:spLocks/>
          </p:cNvSpPr>
          <p:nvPr/>
        </p:nvSpPr>
        <p:spPr>
          <a:xfrm>
            <a:off x="5486400" y="685800"/>
            <a:ext cx="6000631" cy="1929824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Decouples concurrency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2400" dirty="0" smtClean="0">
                <a:solidFill>
                  <a:schemeClr val="accent3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 App thinks N-1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Actually N-N on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UPFS</a:t>
            </a:r>
          </a:p>
          <a:p>
            <a:pPr defTabSz="914400">
              <a:spcBef>
                <a:spcPct val="0"/>
              </a:spcBef>
              <a:buFont typeface="Arial"/>
              <a:buChar char="•"/>
              <a:defRPr/>
            </a:pPr>
            <a:r>
              <a:rPr lang="en-US" sz="2400" dirty="0" smtClean="0">
                <a:solidFill>
                  <a:schemeClr val="accent3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 Works with </a:t>
            </a:r>
            <a:r>
              <a:rPr lang="en-US" sz="2400" dirty="0" err="1" smtClean="0">
                <a:solidFill>
                  <a:schemeClr val="accent3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unmod’d</a:t>
            </a:r>
            <a:r>
              <a:rPr lang="en-US" sz="2400" dirty="0" smtClean="0">
                <a:solidFill>
                  <a:schemeClr val="accent3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 apps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accent3"/>
              </a:solidFill>
              <a:effectLst>
                <a:outerShdw blurRad="38100" dist="12700" algn="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3"/>
              </a:solidFill>
              <a:effectLst>
                <a:outerShdw blurRad="38100" dist="12700" algn="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735652" y="177224"/>
            <a:ext cx="118914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PLFS</a:t>
            </a:r>
            <a:endParaRPr lang="en-US" dirty="0"/>
          </a:p>
        </p:txBody>
      </p:sp>
      <p:pic>
        <p:nvPicPr>
          <p:cNvPr id="96" name="Picture 95" descr="page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228600"/>
            <a:ext cx="5429644" cy="2387024"/>
          </a:xfrm>
          <a:prstGeom prst="rect">
            <a:avLst/>
          </a:prstGeom>
        </p:spPr>
      </p:pic>
      <p:cxnSp>
        <p:nvCxnSpPr>
          <p:cNvPr id="98" name="Straight Connector 97"/>
          <p:cNvCxnSpPr/>
          <p:nvPr/>
        </p:nvCxnSpPr>
        <p:spPr bwMode="auto">
          <a:xfrm>
            <a:off x="76200" y="2895600"/>
            <a:ext cx="8839200" cy="158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97" name="TextBox 96"/>
          <p:cNvSpPr txBox="1"/>
          <p:nvPr/>
        </p:nvSpPr>
        <p:spPr>
          <a:xfrm>
            <a:off x="1219200" y="1143000"/>
            <a:ext cx="53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23X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1828800" y="1459468"/>
            <a:ext cx="421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2286000" y="609600"/>
            <a:ext cx="655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150X</a:t>
            </a:r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2921877" y="1307068"/>
            <a:ext cx="53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12X</a:t>
            </a:r>
            <a:endParaRPr 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3540928" y="1600200"/>
            <a:ext cx="421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4092216" y="1078468"/>
            <a:ext cx="53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28X</a:t>
            </a:r>
            <a:endParaRPr 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4643134" y="762000"/>
            <a:ext cx="53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83X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83</Words>
  <Application>Microsoft Macintosh PowerPoint</Application>
  <PresentationFormat>On-screen Show (4:3)</PresentationFormat>
  <Paragraphs>22</Paragraphs>
  <Slides>1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Los Alamos</Company>
  <LinksUpToDate>false</LinksUpToDate>
  <SharedDoc>false</SharedDoc>
  <HyperlinksChanged>false</HyperlinksChanged>
  <AppVersion>12.0258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John Bent</dc:creator>
  <cp:lastModifiedBy>John Bent</cp:lastModifiedBy>
  <cp:revision>4</cp:revision>
  <dcterms:created xsi:type="dcterms:W3CDTF">2009-08-27T17:05:13Z</dcterms:created>
  <dcterms:modified xsi:type="dcterms:W3CDTF">2009-08-27T17:11:05Z</dcterms:modified>
</cp:coreProperties>
</file>