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35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theme/theme5.xml" ContentType="application/vnd.openxmlformats-officedocument.theme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notesSlides/notesSlide25.xml" ContentType="application/vnd.openxmlformats-officedocument.presentationml.notesSlide+xml"/>
  <Override PartName="/ppt/slideLayouts/slideLayout38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3.xml" ContentType="application/vnd.openxmlformats-officedocument.presentationml.notesSlide+xml"/>
  <Default Extension="xml" ContentType="application/xml"/>
  <Override PartName="/ppt/slideLayouts/slideLayout29.xml" ContentType="application/vnd.openxmlformats-officedocument.presentationml.slideLayout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5"/>
  </p:notesMasterIdLst>
  <p:handoutMasterIdLst>
    <p:handoutMasterId r:id="rId36"/>
  </p:handoutMasterIdLst>
  <p:sldIdLst>
    <p:sldId id="281" r:id="rId5"/>
    <p:sldId id="256" r:id="rId6"/>
    <p:sldId id="309" r:id="rId7"/>
    <p:sldId id="308" r:id="rId8"/>
    <p:sldId id="295" r:id="rId9"/>
    <p:sldId id="296" r:id="rId10"/>
    <p:sldId id="261" r:id="rId11"/>
    <p:sldId id="260" r:id="rId12"/>
    <p:sldId id="263" r:id="rId13"/>
    <p:sldId id="264" r:id="rId14"/>
    <p:sldId id="305" r:id="rId15"/>
    <p:sldId id="306" r:id="rId16"/>
    <p:sldId id="289" r:id="rId17"/>
    <p:sldId id="297" r:id="rId18"/>
    <p:sldId id="268" r:id="rId19"/>
    <p:sldId id="299" r:id="rId20"/>
    <p:sldId id="300" r:id="rId21"/>
    <p:sldId id="298" r:id="rId22"/>
    <p:sldId id="284" r:id="rId23"/>
    <p:sldId id="269" r:id="rId24"/>
    <p:sldId id="288" r:id="rId25"/>
    <p:sldId id="282" r:id="rId26"/>
    <p:sldId id="286" r:id="rId27"/>
    <p:sldId id="285" r:id="rId28"/>
    <p:sldId id="304" r:id="rId29"/>
    <p:sldId id="294" r:id="rId30"/>
    <p:sldId id="303" r:id="rId31"/>
    <p:sldId id="301" r:id="rId32"/>
    <p:sldId id="273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99"/>
    <a:srgbClr val="CC33CC"/>
    <a:srgbClr val="FF3333"/>
    <a:srgbClr val="FF6666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7081" autoAdjust="0"/>
    <p:restoredTop sz="94660"/>
  </p:normalViewPr>
  <p:slideViewPr>
    <p:cSldViewPr snapToObjects="1">
      <p:cViewPr varScale="1">
        <p:scale>
          <a:sx n="98" d="100"/>
          <a:sy n="98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notesMaster" Target="notesMasters/notesMaster1.xml"/><Relationship Id="rId31" Type="http://schemas.openxmlformats.org/officeDocument/2006/relationships/slide" Target="slides/slide27.xml"/><Relationship Id="rId34" Type="http://schemas.openxmlformats.org/officeDocument/2006/relationships/slide" Target="slides/slide30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3.xml"/><Relationship Id="rId3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37" Type="http://schemas.openxmlformats.org/officeDocument/2006/relationships/printerSettings" Target="printerSettings/printerSettings1.bin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" Type="http://schemas.openxmlformats.org/officeDocument/2006/relationships/slide" Target="slides/slide5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23.xml"/><Relationship Id="rId14" Type="http://schemas.openxmlformats.org/officeDocument/2006/relationships/slide" Target="slides/slide10.xml"/><Relationship Id="rId23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28" Type="http://schemas.openxmlformats.org/officeDocument/2006/relationships/slide" Target="slides/slide24.xml"/><Relationship Id="rId26" Type="http://schemas.openxmlformats.org/officeDocument/2006/relationships/slide" Target="slides/slide22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29" Type="http://schemas.openxmlformats.org/officeDocument/2006/relationships/slide" Target="slides/slide25.xml"/><Relationship Id="rId6" Type="http://schemas.openxmlformats.org/officeDocument/2006/relationships/slide" Target="slides/slide2.xml"/><Relationship Id="rId16" Type="http://schemas.openxmlformats.org/officeDocument/2006/relationships/slide" Target="slides/slide12.xml"/><Relationship Id="rId33" Type="http://schemas.openxmlformats.org/officeDocument/2006/relationships/slide" Target="slides/slide29.xml"/><Relationship Id="rId41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9" Type="http://schemas.openxmlformats.org/officeDocument/2006/relationships/slide" Target="slides/slide15.xml"/><Relationship Id="rId38" Type="http://schemas.openxmlformats.org/officeDocument/2006/relationships/presProps" Target="presProps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77D5-002B-C94E-B6ED-21553059D421}" type="datetimeFigureOut">
              <a:rPr lang="en-US" smtClean="0"/>
              <a:pPr/>
              <a:t>9/17/09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74444-09C2-C54C-8FF9-F82E2DAC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C284-4AAE-3146-AD55-31E5D8E28F34}" type="datetimeFigureOut">
              <a:rPr lang="en-US" smtClean="0"/>
              <a:pPr/>
              <a:t>9/17/09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4081-4ECE-3E4A-BF72-07B10D392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60FB4-EF26-5043-A185-F0B123EFD787}" type="slidenum">
              <a:rPr lang="en-US"/>
              <a:pPr/>
              <a:t>1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Last time I gave a talk at Wisconsin</a:t>
            </a:r>
            <a:r>
              <a:rPr lang="en-US" baseline="0" dirty="0" smtClean="0"/>
              <a:t> was for my defense so I’m expecting to be harassed and interrupted.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486AD-8DE3-FD45-AD8C-69138812B05C}" type="slidenum">
              <a:rPr lang="en-US"/>
              <a:pPr/>
              <a:t>10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5D13A-9DAC-094A-8EAF-116D2B3B1AD2}" type="slidenum">
              <a:rPr lang="en-US"/>
              <a:pPr/>
              <a:t>11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5D13A-9DAC-094A-8EAF-116D2B3B1AD2}" type="slidenum">
              <a:rPr lang="en-US"/>
              <a:pPr/>
              <a:t>12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B8087-0D13-684A-B9B4-7D12A5962445}" type="slidenum">
              <a:rPr lang="en-US"/>
              <a:pPr/>
              <a:t>13</a:t>
            </a:fld>
            <a:endParaRPr lang="en-US"/>
          </a:p>
        </p:txBody>
      </p:sp>
      <p:sp>
        <p:nvSpPr>
          <p:cNvPr id="78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2339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  <p:sp>
        <p:nvSpPr>
          <p:cNvPr id="782340" name="Slide Number Placeholder 3"/>
          <p:cNvSpPr txBox="1">
            <a:spLocks noGrp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B3BD430C-F50A-8547-A50E-BB27532F70DA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13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B8087-0D13-684A-B9B4-7D12A5962445}" type="slidenum">
              <a:rPr lang="en-US"/>
              <a:pPr/>
              <a:t>14</a:t>
            </a:fld>
            <a:endParaRPr lang="en-US"/>
          </a:p>
        </p:txBody>
      </p:sp>
      <p:sp>
        <p:nvSpPr>
          <p:cNvPr id="78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2339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  <p:sp>
        <p:nvSpPr>
          <p:cNvPr id="782340" name="Slide Number Placeholder 3"/>
          <p:cNvSpPr txBox="1">
            <a:spLocks noGrp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B3BD430C-F50A-8547-A50E-BB27532F70DA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14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E795C-B005-874D-A64C-81796A173062}" type="slidenum">
              <a:rPr lang="en-US"/>
              <a:pPr/>
              <a:t>15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E795C-B005-874D-A64C-81796A173062}" type="slidenum">
              <a:rPr lang="en-US"/>
              <a:pPr/>
              <a:t>16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E795C-B005-874D-A64C-81796A173062}" type="slidenum">
              <a:rPr lang="en-US"/>
              <a:pPr/>
              <a:t>17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E795C-B005-874D-A64C-81796A173062}" type="slidenum">
              <a:rPr lang="en-US"/>
              <a:pPr/>
              <a:t>18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19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compare to N-N because that’s the best we know how to do.  Although it’s our goal, not achieving does not mean failure.  Rather success is defined as beating N-1.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D981-9DA6-9544-904B-598C0773C79C}" type="slidenum">
              <a:rPr lang="en-US"/>
              <a:pPr/>
              <a:t>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Simulations would like to run on a single machine but would take forever</a:t>
            </a:r>
            <a:r>
              <a:rPr lang="en-US" baseline="0" dirty="0" smtClean="0"/>
              <a:t> so they split up problem and distribute across parallel machines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1FFDE-1763-A54F-A88F-C08496E507A1}" type="slidenum">
              <a:rPr lang="en-US"/>
              <a:pPr/>
              <a:t>20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Includes open and close times.</a:t>
            </a:r>
          </a:p>
          <a:p>
            <a:r>
              <a:rPr lang="en-US" dirty="0" smtClean="0"/>
              <a:t>Set</a:t>
            </a:r>
            <a:r>
              <a:rPr lang="en-US" baseline="0" dirty="0" smtClean="0"/>
              <a:t> problem to do constant IO from each proc:  </a:t>
            </a:r>
            <a:r>
              <a:rPr lang="en-US" dirty="0" smtClean="0"/>
              <a:t>From</a:t>
            </a:r>
            <a:r>
              <a:rPr lang="en-US" baseline="0" dirty="0" smtClean="0"/>
              <a:t> 0.5 GB to 62 GB.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4081-4ECE-3E4A-BF72-07B10D3929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height</a:t>
            </a:r>
            <a:r>
              <a:rPr lang="en-US" baseline="0" dirty="0" smtClean="0"/>
              <a:t> of the bars is roughly sorted by the scale of the experiment.  The larger the scale, the larger the speedup.  We expect comparable results as a function of scale (i.e.  With more scale, all results will be like FLASH).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4081-4ECE-3E4A-BF72-07B10D39295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25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compare to N-N because that’s the best we know how to do.  Although it’s our goal, not achieving does not mean failure.  Rather success is defined as beating N-1.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26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27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BE69C-31ED-364B-8C5A-E1AE68366BF9}" type="slidenum">
              <a:rPr lang="en-US"/>
              <a:pPr/>
              <a:t>28</a:t>
            </a:fld>
            <a:endParaRPr lang="en-US"/>
          </a:p>
        </p:txBody>
      </p:sp>
      <p:sp>
        <p:nvSpPr>
          <p:cNvPr id="778242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312BFD52-22E8-D142-A5F1-4EC5EA66D7C1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28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3AF6B-F33B-774A-B032-8BDE9078302F}" type="slidenum">
              <a:rPr lang="en-US"/>
              <a:pPr/>
              <a:t>29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30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D981-9DA6-9544-904B-598C0773C79C}" type="slidenum">
              <a:rPr lang="en-US"/>
              <a:pPr/>
              <a:t>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The choice</a:t>
            </a:r>
            <a:r>
              <a:rPr lang="en-US" baseline="0" dirty="0" smtClean="0"/>
              <a:t> of cell accelerators was due to LANL being a one off market which therefore does not get its own R&amp;D.  Have to piggyback R&amp;D for other markets – choose the biggest market out there – gaming.  Cell accelerators make programming much harder.  Relatively skinny pipe to move data into the cell chips so have to carefully identify which code sections are worth accelerating.  </a:t>
            </a:r>
            <a:r>
              <a:rPr lang="en-US" baseline="0" dirty="0" err="1" smtClean="0"/>
              <a:t>Misprediction</a:t>
            </a:r>
            <a:r>
              <a:rPr lang="en-US" baseline="0" dirty="0" smtClean="0"/>
              <a:t> can actually slow down code performance.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D981-9DA6-9544-904B-598C0773C79C}" type="slidenum">
              <a:rPr lang="en-US"/>
              <a:pPr/>
              <a:t>4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43216-3386-F440-BAC9-46DFC19F45C7}" type="slidenum">
              <a:rPr lang="en-US"/>
              <a:pPr/>
              <a:t>5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D981-9DA6-9544-904B-598C0773C79C}" type="slidenum">
              <a:rPr lang="en-US"/>
              <a:pPr/>
              <a:t>6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7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discussing this for DOE HQ, discuss why PanFS is slower for N-1.  When discussing this for ORNL, say “You know the problem in </a:t>
            </a:r>
            <a:r>
              <a:rPr lang="en-US" baseline="0" dirty="0" err="1" smtClean="0"/>
              <a:t>Lustre</a:t>
            </a:r>
            <a:r>
              <a:rPr lang="en-US" baseline="0" dirty="0" smtClean="0"/>
              <a:t>; you discussed it in your Exploiting paper.  It’s locks.  Also alignment is a problem.  Locks are also the problem in GPFS.  </a:t>
            </a:r>
            <a:r>
              <a:rPr lang="en-US" baseline="0" dirty="0" err="1" smtClean="0"/>
              <a:t>Panasas</a:t>
            </a:r>
            <a:r>
              <a:rPr lang="en-US" baseline="0" dirty="0" smtClean="0"/>
              <a:t> also has “locks,” they call them capabilities, but they allow you to turn them off.  So what’s the problem in PanFS?”  Next slide.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1B9C3-FC9F-EF4B-8043-C49E10C03FDA}" type="slidenum">
              <a:rPr lang="en-US"/>
              <a:pPr/>
              <a:t>8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66750"/>
            <a:ext cx="4645025" cy="348456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573" tIns="44788" rIns="89573" bIns="44788"/>
          <a:lstStyle/>
          <a:p>
            <a:r>
              <a:rPr lang="en-US" dirty="0" smtClean="0"/>
              <a:t>Also, alignment and locking are problems.</a:t>
            </a:r>
            <a:r>
              <a:rPr lang="en-US" baseline="0" dirty="0" smtClean="0"/>
              <a:t>  The problem in PanFS is client parity.  Client parity is a good thing for scalable rebuild and therefore availability.  But it makes N-1 </a:t>
            </a:r>
            <a:r>
              <a:rPr lang="en-US" baseline="0" dirty="0" err="1" smtClean="0"/>
              <a:t>strided</a:t>
            </a:r>
            <a:r>
              <a:rPr lang="en-US" baseline="0" smtClean="0"/>
              <a:t> hard.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5D13A-9DAC-094A-8EAF-116D2B3B1AD2}" type="slidenum">
              <a:rPr lang="en-US"/>
              <a:pPr/>
              <a:t>9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5BA5B9-4481-0F45-A52F-013FECA52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7A480-2A40-CE45-8672-B6B7429886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31E8FA-0D22-024D-BCEB-271B2C979D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64591-C518-4E41-B535-3CF235D19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B5AF18-EDBC-0E4A-9EAC-5F6A365B57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295E53-09FD-7C40-8FD9-35621311AA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04D1F5-7992-B447-A30F-A9EE0B0971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515AB2-98D1-8A41-BCB3-240D06B844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44DC-9D31-8047-ADAF-75FDD6E847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6D4D94-57C2-254F-83C7-BFF3EF5A40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73CA08-04CA-3047-B1E5-0508A51AD7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400800" y="6289675"/>
            <a:ext cx="2374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5A33781-4B86-4144-84C5-6A3E68F7EA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56BDC0A-C67B-7949-9855-1168263FF0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CC6131-81A6-284C-AD20-373CFF5C0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C5006D9-28D6-E842-9F00-20A9C66BC0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7068C4-9B67-9E41-A55A-18F8468A1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3E745D7-6318-BD43-A6B0-788109D447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AB3BAE7-AC9E-7A45-A84B-DADA5375F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44531D0-41AE-5044-B882-82B65ADB8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071E7107-1CDA-2E46-96B5-91318A6F4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48DF412-937A-1744-B561-B843491E8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675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FC2A64-34C4-EA4B-B501-44BFD00C09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67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76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10200" y="6477000"/>
            <a:ext cx="381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LA-UR-08-07314,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 09-02117, </a:t>
            </a:r>
            <a:r>
              <a:rPr kumimoji="0" lang="en-US" sz="1200" b="0" dirty="0" smtClean="0">
                <a:solidFill>
                  <a:schemeClr val="tx1"/>
                </a:solidFill>
                <a:latin typeface="+mn-lt"/>
              </a:rPr>
              <a:t>LA</a:t>
            </a:r>
            <a:r>
              <a:rPr kumimoji="0" lang="en-US" sz="1200" b="0" dirty="0">
                <a:solidFill>
                  <a:schemeClr val="tx1"/>
                </a:solidFill>
                <a:latin typeface="+mn-lt"/>
              </a:rPr>
              <a:t>-CC-08-104</a:t>
            </a:r>
          </a:p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36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9" Type="http://schemas.openxmlformats.org/officeDocument/2006/relationships/image" Target="../media/image12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image" Target="../media/image25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627094"/>
            <a:ext cx="7772400" cy="1470025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54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PLFS: Parallel LFS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4724400"/>
            <a:ext cx="7924800" cy="762000"/>
          </a:xfrm>
          <a:noFill/>
          <a:ln/>
        </p:spPr>
        <p:txBody>
          <a:bodyPr rtlCol="0">
            <a:normAutofit/>
          </a:bodyPr>
          <a:lstStyle/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John </a:t>
            </a:r>
            <a:r>
              <a:rPr lang="en-US" sz="16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Bent, PhD University of Wisconsin 2005</a:t>
            </a:r>
          </a:p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16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urrently at Los </a:t>
            </a: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Alamos National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Obvious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solution: </a:t>
            </a:r>
            <a:b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Convert N-N into N-1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414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4953000"/>
          </a:xfrm>
        </p:spPr>
        <p:txBody>
          <a:bodyPr/>
          <a:lstStyle/>
          <a:p>
            <a:r>
              <a:rPr lang="en-US" sz="2000" dirty="0" smtClean="0"/>
              <a:t>But many applications won’t do it</a:t>
            </a:r>
          </a:p>
          <a:p>
            <a:pPr lvl="1"/>
            <a:r>
              <a:rPr lang="en-US" sz="2000" dirty="0" smtClean="0"/>
              <a:t>Archiving, mgmt, visualization, non-uniform restart</a:t>
            </a:r>
          </a:p>
          <a:p>
            <a:pPr lvl="1"/>
            <a:r>
              <a:rPr lang="en-US" sz="2000" dirty="0" smtClean="0"/>
              <a:t>Developers are aware of the N-1 problems</a:t>
            </a:r>
          </a:p>
          <a:p>
            <a:pPr lvl="2"/>
            <a:r>
              <a:rPr lang="en-US" sz="1800" dirty="0" smtClean="0"/>
              <a:t>But are loathe to change to N-N</a:t>
            </a:r>
          </a:p>
          <a:p>
            <a:pPr lvl="2"/>
            <a:r>
              <a:rPr lang="en-US" sz="1800" dirty="0" smtClean="0"/>
              <a:t>One app wrote 10K lines of code, </a:t>
            </a:r>
            <a:r>
              <a:rPr lang="en-US" sz="1800" dirty="0" err="1" smtClean="0"/>
              <a:t>bulkio</a:t>
            </a:r>
            <a:r>
              <a:rPr lang="en-US" sz="1800" dirty="0" smtClean="0"/>
              <a:t>, to try to improve N-1</a:t>
            </a:r>
          </a:p>
          <a:p>
            <a:r>
              <a:rPr lang="en-US" sz="2000" dirty="0" smtClean="0"/>
              <a:t>If the apps won’t do it, interposition can</a:t>
            </a:r>
          </a:p>
          <a:p>
            <a:pPr lvl="1"/>
            <a:r>
              <a:rPr lang="en-US" sz="2000" dirty="0" smtClean="0"/>
              <a:t>Desirable characteristics</a:t>
            </a:r>
          </a:p>
          <a:p>
            <a:pPr lvl="2"/>
            <a:r>
              <a:rPr lang="en-US" sz="1800" dirty="0"/>
              <a:t>Low overhead (performance and resource)</a:t>
            </a:r>
          </a:p>
          <a:p>
            <a:pPr lvl="2"/>
            <a:r>
              <a:rPr lang="en-US" sz="1800" dirty="0"/>
              <a:t>User transparency (i.e. NO CODE REWRITING)</a:t>
            </a:r>
          </a:p>
          <a:p>
            <a:pPr lvl="2"/>
            <a:r>
              <a:rPr lang="en-US" sz="1800" dirty="0" smtClean="0"/>
              <a:t>Portable and maintainable</a:t>
            </a:r>
          </a:p>
          <a:p>
            <a:pPr lvl="1"/>
            <a:r>
              <a:rPr lang="en-US" sz="2000" dirty="0"/>
              <a:t>Our </a:t>
            </a:r>
            <a:r>
              <a:rPr lang="en-US" sz="2000" dirty="0" smtClean="0"/>
              <a:t>contribution:  </a:t>
            </a:r>
            <a:r>
              <a:rPr lang="en-US" sz="2800" b="1" dirty="0"/>
              <a:t>PLFS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Outline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2101" name="Content Placeholder 8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0813" cy="491807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PLFS Design and 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Trade-offs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Future Work and Conclusions</a:t>
            </a:r>
          </a:p>
          <a:p>
            <a:r>
              <a:rPr lang="en-US" dirty="0" smtClean="0"/>
              <a:t>Other outstanding problems in HPC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685800" y="295275"/>
            <a:ext cx="7770813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PLFS: </a:t>
            </a:r>
            <a:b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Parallel Log-structured FS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2101" name="Content Placeholder 8"/>
          <p:cNvSpPr>
            <a:spLocks noGrp="1"/>
          </p:cNvSpPr>
          <p:nvPr>
            <p:ph idx="4294967295"/>
          </p:nvPr>
        </p:nvSpPr>
        <p:spPr>
          <a:xfrm>
            <a:off x="685800" y="1939925"/>
            <a:ext cx="7770813" cy="4918075"/>
          </a:xfrm>
        </p:spPr>
        <p:txBody>
          <a:bodyPr/>
          <a:lstStyle/>
          <a:p>
            <a:r>
              <a:rPr lang="en-US" dirty="0" smtClean="0"/>
              <a:t>Virtual interposition file system using FUSE</a:t>
            </a:r>
          </a:p>
          <a:p>
            <a:r>
              <a:rPr lang="en-US" dirty="0" smtClean="0"/>
              <a:t>Transparently rearranges N-1 checkpoints into N files</a:t>
            </a:r>
          </a:p>
          <a:p>
            <a:pPr lvl="1"/>
            <a:r>
              <a:rPr lang="en-US" dirty="0" smtClean="0"/>
              <a:t>Very similar to  </a:t>
            </a:r>
            <a:r>
              <a:rPr lang="en-US" dirty="0" err="1" smtClean="0"/>
              <a:t>Lustre</a:t>
            </a:r>
            <a:r>
              <a:rPr lang="en-US" dirty="0" smtClean="0"/>
              <a:t> Split Writing</a:t>
            </a:r>
          </a:p>
          <a:p>
            <a:r>
              <a:rPr lang="en-US" dirty="0" smtClean="0"/>
              <a:t>Two main optimizations</a:t>
            </a:r>
          </a:p>
          <a:p>
            <a:pPr lvl="1"/>
            <a:r>
              <a:rPr lang="en-US" dirty="0" smtClean="0"/>
              <a:t>Decouples concurrent access</a:t>
            </a:r>
          </a:p>
          <a:p>
            <a:pPr lvl="1"/>
            <a:r>
              <a:rPr lang="en-US" dirty="0" smtClean="0"/>
              <a:t>Append-only writing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90413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Decouples Logical from Physical</a:t>
            </a:r>
            <a:endParaRPr lang="en-US" sz="48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55638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020888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475038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840288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6294438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7659688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2827338" y="3762375"/>
            <a:ext cx="4106862" cy="304800"/>
            <a:chOff x="770250" y="3810000"/>
            <a:chExt cx="410757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sp>
        <p:nvSpPr>
          <p:cNvPr id="781378" name="TextBox 56"/>
          <p:cNvSpPr txBox="1">
            <a:spLocks noChangeArrowheads="1"/>
          </p:cNvSpPr>
          <p:nvPr/>
        </p:nvSpPr>
        <p:spPr bwMode="auto">
          <a:xfrm>
            <a:off x="3609285" y="3212068"/>
            <a:ext cx="2105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 smtClean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Virtual Layer</a:t>
            </a:r>
            <a:endParaRPr kumimoji="0" lang="en-US" b="0" dirty="0">
              <a:solidFill>
                <a:srgbClr val="5A1705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81379" name="TextBox 88"/>
          <p:cNvSpPr txBox="1">
            <a:spLocks noChangeArrowheads="1"/>
          </p:cNvSpPr>
          <p:nvPr/>
        </p:nvSpPr>
        <p:spPr bwMode="auto">
          <a:xfrm>
            <a:off x="2163763" y="3668713"/>
            <a:ext cx="627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813" y="4343400"/>
            <a:ext cx="608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381" name="TextBox 99"/>
          <p:cNvSpPr txBox="1">
            <a:spLocks noChangeArrowheads="1"/>
          </p:cNvSpPr>
          <p:nvPr/>
        </p:nvSpPr>
        <p:spPr bwMode="auto">
          <a:xfrm>
            <a:off x="1371600" y="2286000"/>
            <a:ext cx="712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</a:t>
            </a:r>
          </a:p>
        </p:txBody>
      </p:sp>
      <p:sp>
        <p:nvSpPr>
          <p:cNvPr id="781382" name="TextBox 100"/>
          <p:cNvSpPr txBox="1">
            <a:spLocks noChangeArrowheads="1"/>
          </p:cNvSpPr>
          <p:nvPr/>
        </p:nvSpPr>
        <p:spPr bwMode="auto">
          <a:xfrm>
            <a:off x="4191000" y="2297113"/>
            <a:ext cx="712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</a:t>
            </a:r>
          </a:p>
        </p:txBody>
      </p:sp>
      <p:sp>
        <p:nvSpPr>
          <p:cNvPr id="781383" name="TextBox 101"/>
          <p:cNvSpPr txBox="1">
            <a:spLocks noChangeArrowheads="1"/>
          </p:cNvSpPr>
          <p:nvPr/>
        </p:nvSpPr>
        <p:spPr bwMode="auto">
          <a:xfrm>
            <a:off x="6983413" y="2286000"/>
            <a:ext cx="712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</a:t>
            </a:r>
          </a:p>
        </p:txBody>
      </p:sp>
      <p:sp>
        <p:nvSpPr>
          <p:cNvPr id="781384" name="TextBox 102"/>
          <p:cNvSpPr txBox="1">
            <a:spLocks noChangeArrowheads="1"/>
          </p:cNvSpPr>
          <p:nvPr/>
        </p:nvSpPr>
        <p:spPr bwMode="auto">
          <a:xfrm>
            <a:off x="4279900" y="4679950"/>
            <a:ext cx="749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/foo/</a:t>
            </a:r>
          </a:p>
        </p:txBody>
      </p:sp>
      <p:sp>
        <p:nvSpPr>
          <p:cNvPr id="781385" name="TextBox 103"/>
          <p:cNvSpPr txBox="1">
            <a:spLocks noChangeArrowheads="1"/>
          </p:cNvSpPr>
          <p:nvPr/>
        </p:nvSpPr>
        <p:spPr bwMode="auto">
          <a:xfrm>
            <a:off x="1176338" y="5246688"/>
            <a:ext cx="835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host1/</a:t>
            </a:r>
          </a:p>
        </p:txBody>
      </p:sp>
      <p:sp>
        <p:nvSpPr>
          <p:cNvPr id="781386" name="TextBox 104"/>
          <p:cNvSpPr txBox="1">
            <a:spLocks noChangeArrowheads="1"/>
          </p:cNvSpPr>
          <p:nvPr/>
        </p:nvSpPr>
        <p:spPr bwMode="auto">
          <a:xfrm>
            <a:off x="4233863" y="5272088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host2/</a:t>
            </a:r>
          </a:p>
        </p:txBody>
      </p:sp>
      <p:sp>
        <p:nvSpPr>
          <p:cNvPr id="781387" name="TextBox 105"/>
          <p:cNvSpPr txBox="1">
            <a:spLocks noChangeArrowheads="1"/>
          </p:cNvSpPr>
          <p:nvPr/>
        </p:nvSpPr>
        <p:spPr bwMode="auto">
          <a:xfrm>
            <a:off x="7197725" y="5345113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host3/</a:t>
            </a:r>
          </a:p>
        </p:txBody>
      </p:sp>
      <p:sp>
        <p:nvSpPr>
          <p:cNvPr id="781388" name="TextBox 106"/>
          <p:cNvSpPr txBox="1">
            <a:spLocks noChangeArrowheads="1"/>
          </p:cNvSpPr>
          <p:nvPr/>
        </p:nvSpPr>
        <p:spPr bwMode="auto">
          <a:xfrm>
            <a:off x="714375" y="142398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131</a:t>
            </a:r>
          </a:p>
        </p:txBody>
      </p:sp>
      <p:sp>
        <p:nvSpPr>
          <p:cNvPr id="781389" name="TextBox 107"/>
          <p:cNvSpPr txBox="1">
            <a:spLocks noChangeArrowheads="1"/>
          </p:cNvSpPr>
          <p:nvPr/>
        </p:nvSpPr>
        <p:spPr bwMode="auto">
          <a:xfrm>
            <a:off x="2100263" y="143192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0" name="TextBox 108"/>
          <p:cNvSpPr txBox="1">
            <a:spLocks noChangeArrowheads="1"/>
          </p:cNvSpPr>
          <p:nvPr/>
        </p:nvSpPr>
        <p:spPr bwMode="auto">
          <a:xfrm>
            <a:off x="3554413" y="1411288"/>
            <a:ext cx="538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279</a:t>
            </a:r>
          </a:p>
        </p:txBody>
      </p:sp>
      <p:sp>
        <p:nvSpPr>
          <p:cNvPr id="781391" name="TextBox 109"/>
          <p:cNvSpPr txBox="1">
            <a:spLocks noChangeArrowheads="1"/>
          </p:cNvSpPr>
          <p:nvPr/>
        </p:nvSpPr>
        <p:spPr bwMode="auto">
          <a:xfrm>
            <a:off x="4933950" y="1431925"/>
            <a:ext cx="538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281</a:t>
            </a:r>
          </a:p>
        </p:txBody>
      </p:sp>
      <p:sp>
        <p:nvSpPr>
          <p:cNvPr id="781392" name="TextBox 110"/>
          <p:cNvSpPr txBox="1">
            <a:spLocks noChangeArrowheads="1"/>
          </p:cNvSpPr>
          <p:nvPr/>
        </p:nvSpPr>
        <p:spPr bwMode="auto">
          <a:xfrm>
            <a:off x="6353175" y="141922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3" name="TextBox 111"/>
          <p:cNvSpPr txBox="1">
            <a:spLocks noChangeArrowheads="1"/>
          </p:cNvSpPr>
          <p:nvPr/>
        </p:nvSpPr>
        <p:spPr bwMode="auto">
          <a:xfrm>
            <a:off x="7726363" y="1428750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148</a:t>
            </a:r>
          </a:p>
        </p:txBody>
      </p:sp>
      <p:sp>
        <p:nvSpPr>
          <p:cNvPr id="781394" name="TextBox 112"/>
          <p:cNvSpPr txBox="1">
            <a:spLocks noChangeArrowheads="1"/>
          </p:cNvSpPr>
          <p:nvPr/>
        </p:nvSpPr>
        <p:spPr bwMode="auto">
          <a:xfrm>
            <a:off x="152400" y="5726113"/>
            <a:ext cx="1023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data.131</a:t>
            </a:r>
          </a:p>
        </p:txBody>
      </p:sp>
      <p:sp>
        <p:nvSpPr>
          <p:cNvPr id="781395" name="TextBox 113"/>
          <p:cNvSpPr txBox="1">
            <a:spLocks noChangeArrowheads="1"/>
          </p:cNvSpPr>
          <p:nvPr/>
        </p:nvSpPr>
        <p:spPr bwMode="auto">
          <a:xfrm>
            <a:off x="1282700" y="6107113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sp>
        <p:nvSpPr>
          <p:cNvPr id="781396" name="TextBox 114"/>
          <p:cNvSpPr txBox="1">
            <a:spLocks noChangeArrowheads="1"/>
          </p:cNvSpPr>
          <p:nvPr/>
        </p:nvSpPr>
        <p:spPr bwMode="auto">
          <a:xfrm>
            <a:off x="1905000" y="5715000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cxnSp>
        <p:nvCxnSpPr>
          <p:cNvPr id="117" name="Straight Arrow Connector 116"/>
          <p:cNvCxnSpPr>
            <a:stCxn id="781384" idx="2"/>
            <a:endCxn id="781385" idx="0"/>
          </p:cNvCxnSpPr>
          <p:nvPr/>
        </p:nvCxnSpPr>
        <p:spPr>
          <a:xfrm rot="5400000">
            <a:off x="3024981" y="3617119"/>
            <a:ext cx="198438" cy="306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81384" idx="2"/>
            <a:endCxn id="781386" idx="0"/>
          </p:cNvCxnSpPr>
          <p:nvPr/>
        </p:nvCxnSpPr>
        <p:spPr>
          <a:xfrm rot="5400000">
            <a:off x="4541044" y="5158581"/>
            <a:ext cx="223838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81384" idx="2"/>
            <a:endCxn id="781387" idx="0"/>
          </p:cNvCxnSpPr>
          <p:nvPr/>
        </p:nvCxnSpPr>
        <p:spPr>
          <a:xfrm rot="16200000" flipH="1">
            <a:off x="5986462" y="3716338"/>
            <a:ext cx="296863" cy="2960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81385" idx="2"/>
            <a:endCxn id="781394" idx="0"/>
          </p:cNvCxnSpPr>
          <p:nvPr/>
        </p:nvCxnSpPr>
        <p:spPr>
          <a:xfrm rot="5400000">
            <a:off x="1073150" y="5205413"/>
            <a:ext cx="111125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81385" idx="2"/>
            <a:endCxn id="781395" idx="0"/>
          </p:cNvCxnSpPr>
          <p:nvPr/>
        </p:nvCxnSpPr>
        <p:spPr>
          <a:xfrm rot="16200000" flipH="1">
            <a:off x="1347787" y="5861051"/>
            <a:ext cx="49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81385" idx="2"/>
            <a:endCxn id="781396" idx="0"/>
          </p:cNvCxnSpPr>
          <p:nvPr/>
        </p:nvCxnSpPr>
        <p:spPr>
          <a:xfrm rot="16200000" flipH="1">
            <a:off x="1955007" y="5253831"/>
            <a:ext cx="100012" cy="82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3" name="TextBox 141"/>
          <p:cNvSpPr txBox="1">
            <a:spLocks noChangeArrowheads="1"/>
          </p:cNvSpPr>
          <p:nvPr/>
        </p:nvSpPr>
        <p:spPr bwMode="auto">
          <a:xfrm>
            <a:off x="3233738" y="5738813"/>
            <a:ext cx="1023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data.279</a:t>
            </a:r>
          </a:p>
        </p:txBody>
      </p:sp>
      <p:sp>
        <p:nvSpPr>
          <p:cNvPr id="781404" name="TextBox 143"/>
          <p:cNvSpPr txBox="1">
            <a:spLocks noChangeArrowheads="1"/>
          </p:cNvSpPr>
          <p:nvPr/>
        </p:nvSpPr>
        <p:spPr bwMode="auto">
          <a:xfrm>
            <a:off x="5019675" y="5726113"/>
            <a:ext cx="102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data.281</a:t>
            </a:r>
          </a:p>
        </p:txBody>
      </p:sp>
      <p:sp>
        <p:nvSpPr>
          <p:cNvPr id="781405" name="TextBox 144"/>
          <p:cNvSpPr txBox="1">
            <a:spLocks noChangeArrowheads="1"/>
          </p:cNvSpPr>
          <p:nvPr/>
        </p:nvSpPr>
        <p:spPr bwMode="auto">
          <a:xfrm>
            <a:off x="4343400" y="6119813"/>
            <a:ext cx="622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err="1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  <a:endParaRPr kumimoji="0" lang="en-US" sz="1800" b="0" dirty="0">
              <a:solidFill>
                <a:schemeClr val="tx1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6" name="Straight Arrow Connector 145"/>
          <p:cNvCxnSpPr>
            <a:endCxn id="781403" idx="0"/>
          </p:cNvCxnSpPr>
          <p:nvPr/>
        </p:nvCxnSpPr>
        <p:spPr>
          <a:xfrm rot="10800000" flipV="1">
            <a:off x="3744913" y="5627688"/>
            <a:ext cx="930275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>
            <a:off x="4437686" y="5880895"/>
            <a:ext cx="4778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781404" idx="0"/>
          </p:cNvCxnSpPr>
          <p:nvPr/>
        </p:nvCxnSpPr>
        <p:spPr>
          <a:xfrm>
            <a:off x="4675188" y="5627688"/>
            <a:ext cx="855662" cy="9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9" name="TextBox 149"/>
          <p:cNvSpPr txBox="1">
            <a:spLocks noChangeArrowheads="1"/>
          </p:cNvSpPr>
          <p:nvPr/>
        </p:nvSpPr>
        <p:spPr bwMode="auto">
          <a:xfrm>
            <a:off x="6246813" y="5837238"/>
            <a:ext cx="102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sp>
        <p:nvSpPr>
          <p:cNvPr id="781410" name="TextBox 151"/>
          <p:cNvSpPr txBox="1">
            <a:spLocks noChangeArrowheads="1"/>
          </p:cNvSpPr>
          <p:nvPr/>
        </p:nvSpPr>
        <p:spPr bwMode="auto">
          <a:xfrm>
            <a:off x="8032750" y="5826125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data.148</a:t>
            </a:r>
          </a:p>
        </p:txBody>
      </p:sp>
      <p:sp>
        <p:nvSpPr>
          <p:cNvPr id="781411" name="TextBox 152"/>
          <p:cNvSpPr txBox="1">
            <a:spLocks noChangeArrowheads="1"/>
          </p:cNvSpPr>
          <p:nvPr/>
        </p:nvSpPr>
        <p:spPr bwMode="auto">
          <a:xfrm>
            <a:off x="7378700" y="6218238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cxnSp>
        <p:nvCxnSpPr>
          <p:cNvPr id="154" name="Straight Arrow Connector 153"/>
          <p:cNvCxnSpPr>
            <a:endCxn id="781409" idx="0"/>
          </p:cNvCxnSpPr>
          <p:nvPr/>
        </p:nvCxnSpPr>
        <p:spPr>
          <a:xfrm rot="10800000" flipV="1">
            <a:off x="6759575" y="5726113"/>
            <a:ext cx="928688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781411" idx="0"/>
          </p:cNvCxnSpPr>
          <p:nvPr/>
        </p:nvCxnSpPr>
        <p:spPr>
          <a:xfrm rot="5400000">
            <a:off x="7453312" y="5975351"/>
            <a:ext cx="47942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781410" idx="0"/>
          </p:cNvCxnSpPr>
          <p:nvPr/>
        </p:nvCxnSpPr>
        <p:spPr>
          <a:xfrm>
            <a:off x="7688263" y="5726113"/>
            <a:ext cx="857250" cy="100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6" idx="2"/>
            <a:endCxn id="37" idx="0"/>
          </p:cNvCxnSpPr>
          <p:nvPr/>
        </p:nvCxnSpPr>
        <p:spPr bwMode="auto">
          <a:xfrm rot="16200000" flipH="1">
            <a:off x="1155691" y="1976446"/>
            <a:ext cx="1400175" cy="217168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2"/>
            <a:endCxn id="43" idx="0"/>
          </p:cNvCxnSpPr>
          <p:nvPr/>
        </p:nvCxnSpPr>
        <p:spPr bwMode="auto">
          <a:xfrm rot="16200000" flipH="1">
            <a:off x="1951549" y="1409189"/>
            <a:ext cx="1400175" cy="330619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8" idx="2"/>
            <a:endCxn id="49" idx="0"/>
          </p:cNvCxnSpPr>
          <p:nvPr/>
        </p:nvCxnSpPr>
        <p:spPr bwMode="auto">
          <a:xfrm rot="16200000" flipH="1">
            <a:off x="2751531" y="837807"/>
            <a:ext cx="1400175" cy="444896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19" idx="2"/>
            <a:endCxn id="38" idx="0"/>
          </p:cNvCxnSpPr>
          <p:nvPr/>
        </p:nvCxnSpPr>
        <p:spPr bwMode="auto">
          <a:xfrm rot="16200000" flipH="1">
            <a:off x="1952597" y="2544791"/>
            <a:ext cx="1400175" cy="1034992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20" idx="2"/>
            <a:endCxn id="44" idx="0"/>
          </p:cNvCxnSpPr>
          <p:nvPr/>
        </p:nvCxnSpPr>
        <p:spPr bwMode="auto">
          <a:xfrm rot="16200000" flipH="1">
            <a:off x="2748454" y="1977533"/>
            <a:ext cx="1400175" cy="216950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21" idx="2"/>
            <a:endCxn id="50" idx="0"/>
          </p:cNvCxnSpPr>
          <p:nvPr/>
        </p:nvCxnSpPr>
        <p:spPr bwMode="auto">
          <a:xfrm rot="16200000" flipH="1">
            <a:off x="3548436" y="1406152"/>
            <a:ext cx="1400175" cy="3312270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5" idx="2"/>
            <a:endCxn id="39" idx="0"/>
          </p:cNvCxnSpPr>
          <p:nvPr/>
        </p:nvCxnSpPr>
        <p:spPr bwMode="auto">
          <a:xfrm rot="5400000">
            <a:off x="2793952" y="2966988"/>
            <a:ext cx="1400175" cy="190598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26" idx="2"/>
            <a:endCxn id="45" idx="0"/>
          </p:cNvCxnSpPr>
          <p:nvPr/>
        </p:nvCxnSpPr>
        <p:spPr bwMode="auto">
          <a:xfrm rot="16200000" flipH="1">
            <a:off x="3589809" y="2590328"/>
            <a:ext cx="1400175" cy="943917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>
            <a:stCxn id="27" idx="2"/>
            <a:endCxn id="51" idx="0"/>
          </p:cNvCxnSpPr>
          <p:nvPr/>
        </p:nvCxnSpPr>
        <p:spPr bwMode="auto">
          <a:xfrm rot="16200000" flipH="1">
            <a:off x="4389791" y="2018946"/>
            <a:ext cx="1400175" cy="2086681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28" idx="2"/>
            <a:endCxn id="40" idx="0"/>
          </p:cNvCxnSpPr>
          <p:nvPr/>
        </p:nvCxnSpPr>
        <p:spPr bwMode="auto">
          <a:xfrm rot="5400000">
            <a:off x="3590858" y="2398644"/>
            <a:ext cx="1400175" cy="132728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>
            <a:stCxn id="29" idx="2"/>
            <a:endCxn id="46" idx="0"/>
          </p:cNvCxnSpPr>
          <p:nvPr/>
        </p:nvCxnSpPr>
        <p:spPr bwMode="auto">
          <a:xfrm rot="5400000">
            <a:off x="4386715" y="2965901"/>
            <a:ext cx="1400175" cy="192772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30" idx="2"/>
            <a:endCxn id="52" idx="0"/>
          </p:cNvCxnSpPr>
          <p:nvPr/>
        </p:nvCxnSpPr>
        <p:spPr bwMode="auto">
          <a:xfrm rot="16200000" flipH="1">
            <a:off x="5186696" y="2587291"/>
            <a:ext cx="1400175" cy="94999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>
            <a:stCxn id="31" idx="2"/>
            <a:endCxn id="41" idx="0"/>
          </p:cNvCxnSpPr>
          <p:nvPr/>
        </p:nvCxnSpPr>
        <p:spPr bwMode="auto">
          <a:xfrm rot="5400000">
            <a:off x="4432213" y="1785849"/>
            <a:ext cx="1400175" cy="2552877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>
            <a:stCxn id="32" idx="2"/>
            <a:endCxn id="47" idx="0"/>
          </p:cNvCxnSpPr>
          <p:nvPr/>
        </p:nvCxnSpPr>
        <p:spPr bwMode="auto">
          <a:xfrm rot="5400000">
            <a:off x="5228070" y="2353106"/>
            <a:ext cx="1400175" cy="141836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Straight Arrow Connector 151"/>
          <p:cNvCxnSpPr>
            <a:stCxn id="33" idx="2"/>
            <a:endCxn id="53" idx="0"/>
          </p:cNvCxnSpPr>
          <p:nvPr/>
        </p:nvCxnSpPr>
        <p:spPr bwMode="auto">
          <a:xfrm rot="5400000">
            <a:off x="6028052" y="2924488"/>
            <a:ext cx="1400175" cy="275598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Straight Arrow Connector 158"/>
          <p:cNvCxnSpPr>
            <a:stCxn id="34" idx="2"/>
            <a:endCxn id="42" idx="0"/>
          </p:cNvCxnSpPr>
          <p:nvPr/>
        </p:nvCxnSpPr>
        <p:spPr bwMode="auto">
          <a:xfrm rot="5400000">
            <a:off x="5229628" y="1218014"/>
            <a:ext cx="1400175" cy="3688546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>
            <a:stCxn id="35" idx="2"/>
            <a:endCxn id="48" idx="0"/>
          </p:cNvCxnSpPr>
          <p:nvPr/>
        </p:nvCxnSpPr>
        <p:spPr bwMode="auto">
          <a:xfrm rot="5400000">
            <a:off x="6025486" y="1785272"/>
            <a:ext cx="1400175" cy="2554031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165"/>
          <p:cNvCxnSpPr>
            <a:stCxn id="36" idx="2"/>
            <a:endCxn id="54" idx="0"/>
          </p:cNvCxnSpPr>
          <p:nvPr/>
        </p:nvCxnSpPr>
        <p:spPr bwMode="auto">
          <a:xfrm rot="5400000">
            <a:off x="6825467" y="2356653"/>
            <a:ext cx="1400175" cy="1411268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5" name="Group 64"/>
          <p:cNvGrpSpPr>
            <a:grpSpLocks/>
          </p:cNvGrpSpPr>
          <p:nvPr/>
        </p:nvGrpSpPr>
        <p:grpSpPr bwMode="auto">
          <a:xfrm>
            <a:off x="651015" y="5791200"/>
            <a:ext cx="685800" cy="304800"/>
            <a:chOff x="655950" y="2057400"/>
            <a:chExt cx="685800" cy="304800"/>
          </a:xfrm>
        </p:grpSpPr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6" name="Group 73"/>
          <p:cNvGrpSpPr>
            <a:grpSpLocks/>
          </p:cNvGrpSpPr>
          <p:nvPr/>
        </p:nvGrpSpPr>
        <p:grpSpPr bwMode="auto">
          <a:xfrm>
            <a:off x="2022615" y="5791200"/>
            <a:ext cx="685800" cy="304800"/>
            <a:chOff x="2020320" y="2057400"/>
            <a:chExt cx="685800" cy="304800"/>
          </a:xfrm>
        </p:grpSpPr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7" name="Group 78"/>
          <p:cNvGrpSpPr>
            <a:grpSpLocks/>
          </p:cNvGrpSpPr>
          <p:nvPr/>
        </p:nvGrpSpPr>
        <p:grpSpPr bwMode="auto">
          <a:xfrm>
            <a:off x="3477590" y="5791200"/>
            <a:ext cx="685800" cy="304800"/>
            <a:chOff x="3475350" y="2057400"/>
            <a:chExt cx="685800" cy="304800"/>
          </a:xfrm>
        </p:grpSpPr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8" name="Group 83"/>
          <p:cNvGrpSpPr>
            <a:grpSpLocks/>
          </p:cNvGrpSpPr>
          <p:nvPr/>
        </p:nvGrpSpPr>
        <p:grpSpPr bwMode="auto">
          <a:xfrm>
            <a:off x="4842015" y="5791200"/>
            <a:ext cx="685800" cy="304800"/>
            <a:chOff x="4839720" y="2057400"/>
            <a:chExt cx="685800" cy="304800"/>
          </a:xfrm>
        </p:grpSpPr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9" name="Group 88"/>
          <p:cNvGrpSpPr>
            <a:grpSpLocks/>
          </p:cNvGrpSpPr>
          <p:nvPr/>
        </p:nvGrpSpPr>
        <p:grpSpPr bwMode="auto">
          <a:xfrm>
            <a:off x="6296990" y="5791200"/>
            <a:ext cx="685800" cy="304800"/>
            <a:chOff x="6294750" y="2057400"/>
            <a:chExt cx="685800" cy="304800"/>
          </a:xfrm>
        </p:grpSpPr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0" name="Group 93"/>
          <p:cNvGrpSpPr>
            <a:grpSpLocks/>
          </p:cNvGrpSpPr>
          <p:nvPr/>
        </p:nvGrpSpPr>
        <p:grpSpPr bwMode="auto">
          <a:xfrm>
            <a:off x="7654785" y="5791200"/>
            <a:ext cx="685800" cy="304800"/>
            <a:chOff x="7659120" y="2057400"/>
            <a:chExt cx="685800" cy="304800"/>
          </a:xfrm>
        </p:grpSpPr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cxnSp>
        <p:nvCxnSpPr>
          <p:cNvPr id="200" name="Straight Arrow Connector 199"/>
          <p:cNvCxnSpPr>
            <a:stCxn id="16" idx="2"/>
            <a:endCxn id="171" idx="0"/>
          </p:cNvCxnSpPr>
          <p:nvPr/>
        </p:nvCxnSpPr>
        <p:spPr bwMode="auto">
          <a:xfrm rot="5400000">
            <a:off x="-946873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rot="5400000">
            <a:off x="-726212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 rot="5400000">
            <a:off x="-497612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" name="Straight Arrow Connector 204"/>
          <p:cNvCxnSpPr>
            <a:stCxn id="19" idx="2"/>
            <a:endCxn id="177" idx="0"/>
          </p:cNvCxnSpPr>
          <p:nvPr/>
        </p:nvCxnSpPr>
        <p:spPr bwMode="auto">
          <a:xfrm rot="16200000" flipH="1">
            <a:off x="421551" y="4075836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rot="16200000" flipH="1">
            <a:off x="6468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rot="16200000" flipH="1">
            <a:off x="8754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>
            <a:stCxn id="25" idx="2"/>
            <a:endCxn id="181" idx="0"/>
          </p:cNvCxnSpPr>
          <p:nvPr/>
        </p:nvCxnSpPr>
        <p:spPr bwMode="auto">
          <a:xfrm rot="16200000" flipH="1">
            <a:off x="187611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rot="16200000" flipH="1">
            <a:off x="209422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rot="16200000" flipH="1">
            <a:off x="2322823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5" name="Straight Arrow Connector 214"/>
          <p:cNvCxnSpPr>
            <a:stCxn id="28" idx="2"/>
            <a:endCxn id="185" idx="0"/>
          </p:cNvCxnSpPr>
          <p:nvPr/>
        </p:nvCxnSpPr>
        <p:spPr bwMode="auto">
          <a:xfrm rot="16200000" flipH="1">
            <a:off x="3240951" y="4075836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8" name="Straight Arrow Connector 217"/>
          <p:cNvCxnSpPr/>
          <p:nvPr/>
        </p:nvCxnSpPr>
        <p:spPr bwMode="auto">
          <a:xfrm rot="16200000" flipH="1">
            <a:off x="34662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/>
          <p:nvPr/>
        </p:nvCxnSpPr>
        <p:spPr bwMode="auto">
          <a:xfrm rot="16200000" flipH="1">
            <a:off x="36948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0" name="Straight Arrow Connector 219"/>
          <p:cNvCxnSpPr>
            <a:stCxn id="31" idx="2"/>
            <a:endCxn id="189" idx="0"/>
          </p:cNvCxnSpPr>
          <p:nvPr/>
        </p:nvCxnSpPr>
        <p:spPr bwMode="auto">
          <a:xfrm rot="16200000" flipH="1">
            <a:off x="469551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/>
          <p:nvPr/>
        </p:nvCxnSpPr>
        <p:spPr bwMode="auto">
          <a:xfrm rot="16200000" flipH="1">
            <a:off x="4913624" y="4075425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4" name="Straight Arrow Connector 223"/>
          <p:cNvCxnSpPr/>
          <p:nvPr/>
        </p:nvCxnSpPr>
        <p:spPr bwMode="auto">
          <a:xfrm rot="16200000" flipH="1">
            <a:off x="514222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Straight Arrow Connector 224"/>
          <p:cNvCxnSpPr>
            <a:stCxn id="34" idx="2"/>
            <a:endCxn id="197" idx="0"/>
          </p:cNvCxnSpPr>
          <p:nvPr/>
        </p:nvCxnSpPr>
        <p:spPr bwMode="auto">
          <a:xfrm rot="5400000">
            <a:off x="6057037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8" name="Straight Arrow Connector 227"/>
          <p:cNvCxnSpPr/>
          <p:nvPr/>
        </p:nvCxnSpPr>
        <p:spPr bwMode="auto">
          <a:xfrm rot="5400000">
            <a:off x="6284048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Straight Arrow Connector 228"/>
          <p:cNvCxnSpPr/>
          <p:nvPr/>
        </p:nvCxnSpPr>
        <p:spPr bwMode="auto">
          <a:xfrm rot="5400000">
            <a:off x="6512648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8" name="Can 157"/>
          <p:cNvSpPr>
            <a:spLocks noChangeArrowheads="1"/>
          </p:cNvSpPr>
          <p:nvPr/>
        </p:nvSpPr>
        <p:spPr bwMode="auto">
          <a:xfrm>
            <a:off x="658190" y="3276600"/>
            <a:ext cx="7696200" cy="925513"/>
          </a:xfrm>
          <a:prstGeom prst="can">
            <a:avLst>
              <a:gd name="adj" fmla="val 38713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0" name="TextBox 56"/>
          <p:cNvSpPr txBox="1">
            <a:spLocks noChangeArrowheads="1"/>
          </p:cNvSpPr>
          <p:nvPr/>
        </p:nvSpPr>
        <p:spPr bwMode="auto">
          <a:xfrm>
            <a:off x="2819400" y="6412468"/>
            <a:ext cx="4160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Physical Underlying Parallel File System</a:t>
            </a:r>
            <a:endParaRPr kumimoji="0" lang="en-US" b="0" dirty="0">
              <a:solidFill>
                <a:srgbClr val="5A1705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8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8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8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8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8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8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8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8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8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8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8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8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8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78" grpId="0"/>
      <p:bldP spid="781378" grpId="1"/>
      <p:bldP spid="781379" grpId="1"/>
      <p:bldP spid="781381" grpId="0"/>
      <p:bldP spid="781382" grpId="0"/>
      <p:bldP spid="781383" grpId="0"/>
      <p:bldP spid="781384" grpId="0"/>
      <p:bldP spid="781384" grpId="1"/>
      <p:bldP spid="781385" grpId="0"/>
      <p:bldP spid="781385" grpId="1"/>
      <p:bldP spid="781386" grpId="0"/>
      <p:bldP spid="781386" grpId="1"/>
      <p:bldP spid="781387" grpId="0"/>
      <p:bldP spid="781387" grpId="1"/>
      <p:bldP spid="781394" grpId="0"/>
      <p:bldP spid="781394" grpId="1"/>
      <p:bldP spid="781395" grpId="0"/>
      <p:bldP spid="781395" grpId="1"/>
      <p:bldP spid="781396" grpId="0"/>
      <p:bldP spid="781396" grpId="1"/>
      <p:bldP spid="781403" grpId="0"/>
      <p:bldP spid="781403" grpId="1"/>
      <p:bldP spid="781404" grpId="0"/>
      <p:bldP spid="781404" grpId="1"/>
      <p:bldP spid="781405" grpId="0"/>
      <p:bldP spid="781405" grpId="1"/>
      <p:bldP spid="781409" grpId="0"/>
      <p:bldP spid="781409" grpId="1"/>
      <p:bldP spid="781410" grpId="0"/>
      <p:bldP spid="781410" grpId="1"/>
      <p:bldP spid="781411" grpId="0"/>
      <p:bldP spid="781411" grpId="1"/>
      <p:bldP spid="1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160" name="TextBox 56"/>
          <p:cNvSpPr txBox="1">
            <a:spLocks noChangeArrowheads="1"/>
          </p:cNvSpPr>
          <p:nvPr/>
        </p:nvSpPr>
        <p:spPr bwMode="auto">
          <a:xfrm>
            <a:off x="2819400" y="6412468"/>
            <a:ext cx="4160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Physical Underlying Parallel File System</a:t>
            </a:r>
            <a:endParaRPr kumimoji="0" lang="en-US" b="0" dirty="0">
              <a:solidFill>
                <a:srgbClr val="5A1705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152401" y="4812268"/>
            <a:ext cx="8839200" cy="1932843"/>
          </a:xfrm>
          <a:prstGeom prst="ellips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 dirty="0" smtClean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dirty="0" smtClean="0">
              <a:solidFill>
                <a:srgbClr val="35386E"/>
              </a:solidFill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 dirty="0" smtClean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“PLFS Container”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0"/>
            <a:ext cx="8904130" cy="609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Data Reorganization in PLFS</a:t>
            </a:r>
            <a:endParaRPr lang="en-US" sz="48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8" name="Rectangle 7"/>
          <p:cNvSpPr/>
          <p:nvPr/>
        </p:nvSpPr>
        <p:spPr>
          <a:xfrm>
            <a:off x="6477000" y="9906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81000" y="11430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752600" y="11430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781800" y="11430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153400" y="11430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1388" name="TextBox 106"/>
          <p:cNvSpPr txBox="1">
            <a:spLocks noChangeArrowheads="1"/>
          </p:cNvSpPr>
          <p:nvPr/>
        </p:nvSpPr>
        <p:spPr bwMode="auto">
          <a:xfrm>
            <a:off x="409575" y="127158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131</a:t>
            </a:r>
          </a:p>
        </p:txBody>
      </p:sp>
      <p:sp>
        <p:nvSpPr>
          <p:cNvPr id="781389" name="TextBox 107"/>
          <p:cNvSpPr txBox="1">
            <a:spLocks noChangeArrowheads="1"/>
          </p:cNvSpPr>
          <p:nvPr/>
        </p:nvSpPr>
        <p:spPr bwMode="auto">
          <a:xfrm>
            <a:off x="1795463" y="127952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0" name="TextBox 108"/>
          <p:cNvSpPr txBox="1">
            <a:spLocks noChangeArrowheads="1"/>
          </p:cNvSpPr>
          <p:nvPr/>
        </p:nvSpPr>
        <p:spPr bwMode="auto">
          <a:xfrm>
            <a:off x="6831013" y="1258888"/>
            <a:ext cx="538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279</a:t>
            </a:r>
          </a:p>
        </p:txBody>
      </p:sp>
      <p:sp>
        <p:nvSpPr>
          <p:cNvPr id="781391" name="TextBox 109"/>
          <p:cNvSpPr txBox="1">
            <a:spLocks noChangeArrowheads="1"/>
          </p:cNvSpPr>
          <p:nvPr/>
        </p:nvSpPr>
        <p:spPr bwMode="auto">
          <a:xfrm>
            <a:off x="8210550" y="1279525"/>
            <a:ext cx="538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281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152400" y="2057400"/>
            <a:ext cx="2514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</a:rPr>
              <a:t>PLFS (FUSE)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477000" y="2057400"/>
            <a:ext cx="2514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</a:rPr>
              <a:t>PLFS (FUSE)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743200" y="685800"/>
            <a:ext cx="358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All processes open file, foo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Each PLFS </a:t>
            </a:r>
            <a:r>
              <a:rPr lang="en-US" dirty="0" err="1" smtClean="0"/>
              <a:t>mkdir’s</a:t>
            </a:r>
            <a:r>
              <a:rPr lang="en-US" dirty="0" smtClean="0"/>
              <a:t> foo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Each PLFS </a:t>
            </a:r>
            <a:r>
              <a:rPr lang="en-US" dirty="0" err="1" smtClean="0"/>
              <a:t>mkdir’s</a:t>
            </a:r>
            <a:r>
              <a:rPr lang="en-US" dirty="0" smtClean="0"/>
              <a:t>     foo/</a:t>
            </a:r>
            <a:r>
              <a:rPr lang="en-US" dirty="0" err="1" smtClean="0"/>
              <a:t>hostN</a:t>
            </a: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Processes start writing to file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PLFS opens a data file per process and appends write data to them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PLFS opens an index file per node and appends metadata to them</a:t>
            </a:r>
          </a:p>
        </p:txBody>
      </p:sp>
      <p:cxnSp>
        <p:nvCxnSpPr>
          <p:cNvPr id="167" name="Straight Arrow Connector 166"/>
          <p:cNvCxnSpPr>
            <a:stCxn id="10" idx="4"/>
            <a:endCxn id="155" idx="0"/>
          </p:cNvCxnSpPr>
          <p:nvPr/>
        </p:nvCxnSpPr>
        <p:spPr bwMode="auto">
          <a:xfrm rot="16200000" flipH="1">
            <a:off x="895350" y="1543050"/>
            <a:ext cx="304800" cy="723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8" name="Straight Arrow Connector 167"/>
          <p:cNvCxnSpPr>
            <a:stCxn id="11" idx="4"/>
          </p:cNvCxnSpPr>
          <p:nvPr/>
        </p:nvCxnSpPr>
        <p:spPr bwMode="auto">
          <a:xfrm rot="5400000">
            <a:off x="1581151" y="1581151"/>
            <a:ext cx="304800" cy="6476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>
            <a:stCxn id="13" idx="4"/>
          </p:cNvCxnSpPr>
          <p:nvPr/>
        </p:nvCxnSpPr>
        <p:spPr bwMode="auto">
          <a:xfrm rot="5400000">
            <a:off x="8000999" y="1600201"/>
            <a:ext cx="304802" cy="6096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Straight Arrow Connector 179"/>
          <p:cNvCxnSpPr>
            <a:stCxn id="12" idx="4"/>
            <a:endCxn id="162" idx="0"/>
          </p:cNvCxnSpPr>
          <p:nvPr/>
        </p:nvCxnSpPr>
        <p:spPr bwMode="auto">
          <a:xfrm rot="16200000" flipH="1">
            <a:off x="7258050" y="1581150"/>
            <a:ext cx="304800" cy="647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2" name="Straight Arrow Connector 191"/>
          <p:cNvCxnSpPr>
            <a:stCxn id="155" idx="2"/>
            <a:endCxn id="201" idx="0"/>
          </p:cNvCxnSpPr>
          <p:nvPr/>
        </p:nvCxnSpPr>
        <p:spPr bwMode="auto">
          <a:xfrm rot="16200000" flipH="1">
            <a:off x="1796446" y="2127854"/>
            <a:ext cx="2297668" cy="30711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>
            <a:stCxn id="8" idx="2"/>
            <a:endCxn id="201" idx="0"/>
          </p:cNvCxnSpPr>
          <p:nvPr/>
        </p:nvCxnSpPr>
        <p:spPr bwMode="auto">
          <a:xfrm rot="5400000">
            <a:off x="4958746" y="2036714"/>
            <a:ext cx="2297668" cy="32534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4106073" y="4812268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/foo/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2089685" y="5345668"/>
            <a:ext cx="95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/host1/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6248400" y="5334000"/>
            <a:ext cx="95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/host2/</a:t>
            </a:r>
            <a:endParaRPr lang="en-US" dirty="0"/>
          </a:p>
        </p:txBody>
      </p:sp>
      <p:cxnSp>
        <p:nvCxnSpPr>
          <p:cNvPr id="216" name="Straight Arrow Connector 215"/>
          <p:cNvCxnSpPr>
            <a:stCxn id="201" idx="2"/>
            <a:endCxn id="207" idx="0"/>
          </p:cNvCxnSpPr>
          <p:nvPr/>
        </p:nvCxnSpPr>
        <p:spPr bwMode="auto">
          <a:xfrm rot="5400000">
            <a:off x="3442818" y="4307626"/>
            <a:ext cx="164068" cy="19120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2" name="Straight Arrow Connector 221"/>
          <p:cNvCxnSpPr>
            <a:stCxn id="201" idx="2"/>
            <a:endCxn id="211" idx="0"/>
          </p:cNvCxnSpPr>
          <p:nvPr/>
        </p:nvCxnSpPr>
        <p:spPr bwMode="auto">
          <a:xfrm rot="16200000" flipH="1">
            <a:off x="5528009" y="4134451"/>
            <a:ext cx="152400" cy="22466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838200" y="5867400"/>
            <a:ext cx="11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/data.131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1981200" y="5879068"/>
            <a:ext cx="11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/data.132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3276600" y="5879068"/>
            <a:ext cx="8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/index</a:t>
            </a:r>
            <a:endParaRPr lang="en-US" dirty="0"/>
          </a:p>
        </p:txBody>
      </p:sp>
      <p:cxnSp>
        <p:nvCxnSpPr>
          <p:cNvPr id="234" name="Straight Arrow Connector 233"/>
          <p:cNvCxnSpPr>
            <a:stCxn id="207" idx="2"/>
            <a:endCxn id="230" idx="0"/>
          </p:cNvCxnSpPr>
          <p:nvPr/>
        </p:nvCxnSpPr>
        <p:spPr bwMode="auto">
          <a:xfrm rot="5400000">
            <a:off x="1913845" y="5212402"/>
            <a:ext cx="152400" cy="11575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8" name="Straight Arrow Connector 237"/>
          <p:cNvCxnSpPr>
            <a:stCxn id="207" idx="2"/>
            <a:endCxn id="231" idx="0"/>
          </p:cNvCxnSpPr>
          <p:nvPr/>
        </p:nvCxnSpPr>
        <p:spPr bwMode="auto">
          <a:xfrm rot="5400000">
            <a:off x="2479511" y="5789736"/>
            <a:ext cx="164068" cy="145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2" name="Straight Arrow Connector 241"/>
          <p:cNvCxnSpPr>
            <a:stCxn id="207" idx="2"/>
            <a:endCxn id="232" idx="0"/>
          </p:cNvCxnSpPr>
          <p:nvPr/>
        </p:nvCxnSpPr>
        <p:spPr bwMode="auto">
          <a:xfrm rot="16200000" flipH="1">
            <a:off x="3052483" y="5231360"/>
            <a:ext cx="164068" cy="11313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6" name="Straight Arrow Connector 245"/>
          <p:cNvCxnSpPr/>
          <p:nvPr/>
        </p:nvCxnSpPr>
        <p:spPr bwMode="auto">
          <a:xfrm rot="5400000">
            <a:off x="6062254" y="5212403"/>
            <a:ext cx="152400" cy="11575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Straight Arrow Connector 246"/>
          <p:cNvCxnSpPr/>
          <p:nvPr/>
        </p:nvCxnSpPr>
        <p:spPr bwMode="auto">
          <a:xfrm rot="5400000">
            <a:off x="6627920" y="5789737"/>
            <a:ext cx="164068" cy="145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8" name="Straight Arrow Connector 247"/>
          <p:cNvCxnSpPr/>
          <p:nvPr/>
        </p:nvCxnSpPr>
        <p:spPr bwMode="auto">
          <a:xfrm rot="16200000" flipH="1">
            <a:off x="7200892" y="5231361"/>
            <a:ext cx="164068" cy="11313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9" name="TextBox 248"/>
          <p:cNvSpPr txBox="1"/>
          <p:nvPr/>
        </p:nvSpPr>
        <p:spPr>
          <a:xfrm>
            <a:off x="4944018" y="5867400"/>
            <a:ext cx="11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/data.279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6087018" y="5879068"/>
            <a:ext cx="11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/data.281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7382418" y="5879068"/>
            <a:ext cx="8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01" grpId="0"/>
      <p:bldP spid="207" grpId="0"/>
      <p:bldP spid="211" grpId="0"/>
      <p:bldP spid="230" grpId="0"/>
      <p:bldP spid="231" grpId="0"/>
      <p:bldP spid="232" grpId="0"/>
      <p:bldP spid="249" grpId="0"/>
      <p:bldP spid="250" grpId="0"/>
      <p:bldP spid="2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0813" cy="752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Index Record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8600" y="1981200"/>
            <a:ext cx="1295400" cy="5334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Data ID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1981200"/>
            <a:ext cx="1524000" cy="5334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Phys Off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1981200"/>
            <a:ext cx="1524000" cy="5334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Len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1981200"/>
            <a:ext cx="1524000" cy="5334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TS Begin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1981200"/>
            <a:ext cx="1524000" cy="5334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TS End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0" y="1981200"/>
            <a:ext cx="1295400" cy="5334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???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70215" y="2819400"/>
            <a:ext cx="5410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8E887C"/>
              </a:buClr>
              <a:buSzTx/>
              <a:buFont typeface="Wingdings" charset="2"/>
              <a:buChar char="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records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</a:t>
            </a:r>
            <a:r>
              <a:rPr lang="en-US" sz="2400" kern="0" dirty="0" smtClean="0">
                <a:solidFill>
                  <a:schemeClr val="bg2"/>
                </a:solidFill>
              </a:rPr>
              <a:t>physical offsets</a:t>
            </a:r>
          </a:p>
          <a:p>
            <a:pPr marL="914400" lvl="1" indent="-457200" defTabSz="914400" fontAlgn="base">
              <a:spcBef>
                <a:spcPts val="2000"/>
              </a:spcBef>
              <a:spcAft>
                <a:spcPct val="0"/>
              </a:spcAft>
              <a:buClr>
                <a:srgbClr val="8E887C"/>
              </a:buClr>
              <a:buFont typeface="Wingdings" charset="2"/>
              <a:buChar char=""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Lookup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 map</a:t>
            </a:r>
          </a:p>
          <a:p>
            <a:pPr marL="457200" indent="-457200" defTabSz="914400" fontAlgn="base">
              <a:spcBef>
                <a:spcPts val="2000"/>
              </a:spcBef>
              <a:spcAft>
                <a:spcPct val="0"/>
              </a:spcAft>
              <a:buClr>
                <a:srgbClr val="8E887C"/>
              </a:buClr>
              <a:buFont typeface="Wingdings" charset="2"/>
              <a:buChar char=""/>
            </a:pPr>
            <a:r>
              <a:rPr lang="en-US" sz="2200" kern="0" baseline="0" dirty="0" smtClean="0">
                <a:solidFill>
                  <a:schemeClr val="bg2"/>
                </a:solidFill>
              </a:rPr>
              <a:t>Sort</a:t>
            </a:r>
            <a:r>
              <a:rPr lang="en-US" sz="2200" kern="0" dirty="0" smtClean="0">
                <a:solidFill>
                  <a:schemeClr val="bg2"/>
                </a:solidFill>
              </a:rPr>
              <a:t> records by timestamps</a:t>
            </a:r>
          </a:p>
          <a:p>
            <a:pPr marL="914400" lvl="1" indent="-457200" defTabSz="914400" fontAlgn="base">
              <a:spcBef>
                <a:spcPts val="2000"/>
              </a:spcBef>
              <a:spcAft>
                <a:spcPct val="0"/>
              </a:spcAft>
              <a:buClr>
                <a:srgbClr val="8E887C"/>
              </a:buClr>
              <a:buFont typeface="Wingdings" charset="2"/>
              <a:buChar char=""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IO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 Trace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0813" cy="752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operations in PLFS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83363" name="Content Placeholder 2"/>
          <p:cNvSpPr>
            <a:spLocks noGrp="1"/>
          </p:cNvSpPr>
          <p:nvPr>
            <p:ph idx="4294967295"/>
          </p:nvPr>
        </p:nvSpPr>
        <p:spPr>
          <a:xfrm>
            <a:off x="381000" y="304800"/>
            <a:ext cx="8077200" cy="5867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Writes are much better but</a:t>
            </a:r>
          </a:p>
          <a:p>
            <a:pPr lvl="1"/>
            <a:r>
              <a:rPr lang="en-US" dirty="0" smtClean="0"/>
              <a:t>Overall only improved if other ops not much much worse</a:t>
            </a:r>
          </a:p>
          <a:p>
            <a:r>
              <a:rPr lang="en-US" dirty="0" smtClean="0"/>
              <a:t>Reads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Construct a global index </a:t>
            </a:r>
            <a:r>
              <a:rPr lang="en-US" sz="2000" dirty="0" smtClean="0"/>
              <a:t>by aggregating all the index files</a:t>
            </a:r>
          </a:p>
          <a:p>
            <a:pPr lvl="1"/>
            <a:r>
              <a:rPr lang="en-US" sz="2000" dirty="0" smtClean="0"/>
              <a:t>Map logical offsets to a physical offset within a data file</a:t>
            </a:r>
          </a:p>
          <a:p>
            <a:pPr lvl="1"/>
            <a:r>
              <a:rPr lang="en-US" sz="2000" dirty="0" smtClean="0"/>
              <a:t>Overlapping writes are undefined</a:t>
            </a:r>
          </a:p>
          <a:p>
            <a:r>
              <a:rPr lang="en-US" dirty="0" err="1" smtClean="0"/>
              <a:t>Chmods</a:t>
            </a:r>
            <a:r>
              <a:rPr lang="en-US" dirty="0" smtClean="0"/>
              <a:t>, </a:t>
            </a:r>
            <a:r>
              <a:rPr lang="en-US" dirty="0" err="1" smtClean="0"/>
              <a:t>Chowns</a:t>
            </a:r>
            <a:r>
              <a:rPr lang="en-US" dirty="0" smtClean="0"/>
              <a:t>, </a:t>
            </a:r>
            <a:r>
              <a:rPr lang="en-US" dirty="0" err="1" smtClean="0"/>
              <a:t>Chgrps</a:t>
            </a:r>
            <a:r>
              <a:rPr lang="en-US" dirty="0" smtClean="0"/>
              <a:t>, </a:t>
            </a:r>
            <a:r>
              <a:rPr lang="en-US" dirty="0" err="1" smtClean="0"/>
              <a:t>Utimes</a:t>
            </a:r>
            <a:r>
              <a:rPr lang="en-US" dirty="0" smtClean="0"/>
              <a:t>, etc.</a:t>
            </a:r>
          </a:p>
          <a:p>
            <a:pPr lvl="1"/>
            <a:r>
              <a:rPr lang="en-US" sz="2000" dirty="0" smtClean="0"/>
              <a:t>Use a container/access file</a:t>
            </a:r>
          </a:p>
          <a:p>
            <a:r>
              <a:rPr lang="en-US" dirty="0" smtClean="0"/>
              <a:t>Stats</a:t>
            </a:r>
            <a:endParaRPr lang="en-US" sz="2000" dirty="0" smtClean="0"/>
          </a:p>
          <a:p>
            <a:pPr lvl="1"/>
            <a:r>
              <a:rPr lang="en-US" sz="2000" dirty="0" smtClean="0"/>
              <a:t>Pull permissions, ownership from access file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Construct a global index </a:t>
            </a:r>
            <a:r>
              <a:rPr lang="en-US" sz="2000" dirty="0" smtClean="0"/>
              <a:t>to get file capacity and file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6320135"/>
            <a:ext cx="653240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!!!! Constructing a global index can be SLOW !!!!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0813" cy="752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Optimizations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833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990600"/>
            <a:ext cx="7770813" cy="5867400"/>
          </a:xfrm>
        </p:spPr>
        <p:txBody>
          <a:bodyPr/>
          <a:lstStyle/>
          <a:p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When possible (i.e. O_RDONLY), construct global index on the open, reuse for each read call</a:t>
            </a:r>
          </a:p>
          <a:p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On close, create a container/metadata/</a:t>
            </a:r>
            <a:r>
              <a:rPr lang="en-US" dirty="0" err="1" smtClean="0"/>
              <a:t>host.B.L.T</a:t>
            </a:r>
            <a:endParaRPr lang="en-US" dirty="0" smtClean="0"/>
          </a:p>
          <a:p>
            <a:pPr lvl="2"/>
            <a:r>
              <a:rPr lang="en-US" dirty="0" smtClean="0"/>
              <a:t>B = blocks of capacity</a:t>
            </a:r>
          </a:p>
          <a:p>
            <a:pPr lvl="2"/>
            <a:r>
              <a:rPr lang="en-US" dirty="0" smtClean="0"/>
              <a:t>L = last offset (i.e. file size)</a:t>
            </a:r>
          </a:p>
          <a:p>
            <a:pPr lvl="2"/>
            <a:r>
              <a:rPr lang="en-US" dirty="0" smtClean="0"/>
              <a:t>T = timestamp of last write</a:t>
            </a:r>
          </a:p>
          <a:p>
            <a:pPr lvl="1"/>
            <a:r>
              <a:rPr lang="en-US" dirty="0" smtClean="0"/>
              <a:t>Stat can be implemented with a </a:t>
            </a:r>
            <a:r>
              <a:rPr lang="en-US" dirty="0" err="1" smtClean="0"/>
              <a:t>readdir</a:t>
            </a:r>
            <a:endParaRPr lang="en-US" dirty="0" smtClean="0"/>
          </a:p>
          <a:p>
            <a:pPr lvl="1"/>
            <a:r>
              <a:rPr lang="en-US" dirty="0" smtClean="0"/>
              <a:t>Invalidate cache on subsequent re-opens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0813" cy="752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Thoroughly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Evaluated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833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770813" cy="5867400"/>
          </a:xfrm>
        </p:spPr>
        <p:txBody>
          <a:bodyPr/>
          <a:lstStyle/>
          <a:p>
            <a:r>
              <a:rPr lang="en-US" sz="2000" dirty="0" smtClean="0"/>
              <a:t>File Systems</a:t>
            </a:r>
          </a:p>
          <a:p>
            <a:pPr lvl="1"/>
            <a:r>
              <a:rPr lang="en-US" sz="2000" dirty="0" smtClean="0"/>
              <a:t>GPFS</a:t>
            </a:r>
          </a:p>
          <a:p>
            <a:pPr lvl="1"/>
            <a:r>
              <a:rPr lang="en-US" sz="2000" dirty="0" err="1" smtClean="0"/>
              <a:t>Lustre</a:t>
            </a:r>
            <a:endParaRPr lang="en-US" sz="2000" dirty="0" smtClean="0"/>
          </a:p>
          <a:p>
            <a:pPr lvl="1"/>
            <a:r>
              <a:rPr lang="en-US" sz="2000" dirty="0" err="1" smtClean="0"/>
              <a:t>Panfs</a:t>
            </a:r>
            <a:endParaRPr lang="en-US" sz="2000" dirty="0" smtClean="0"/>
          </a:p>
          <a:p>
            <a:r>
              <a:rPr lang="en-US" sz="2000" dirty="0" smtClean="0"/>
              <a:t>Synthetic Checkpoint Benchmarks</a:t>
            </a:r>
          </a:p>
          <a:p>
            <a:pPr lvl="1"/>
            <a:r>
              <a:rPr lang="en-US" sz="2000" dirty="0" smtClean="0"/>
              <a:t>LANL MPI-IO test</a:t>
            </a:r>
          </a:p>
          <a:p>
            <a:pPr lvl="1"/>
            <a:r>
              <a:rPr lang="en-US" sz="2000" dirty="0" smtClean="0"/>
              <a:t>NERSC Pattern-IO </a:t>
            </a:r>
          </a:p>
          <a:p>
            <a:r>
              <a:rPr lang="en-US" sz="2000" dirty="0" smtClean="0"/>
              <a:t>Applications and IO Kernels</a:t>
            </a:r>
          </a:p>
          <a:p>
            <a:pPr lvl="1"/>
            <a:r>
              <a:rPr lang="en-US" sz="2000" dirty="0" smtClean="0"/>
              <a:t>LANL1, LANL2, LANL3</a:t>
            </a:r>
          </a:p>
          <a:p>
            <a:pPr lvl="1"/>
            <a:r>
              <a:rPr lang="en-US" sz="2000" dirty="0"/>
              <a:t>Office of Science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dirty="0" smtClean="0"/>
              <a:t>FLASH</a:t>
            </a:r>
            <a:r>
              <a:rPr lang="en-US" sz="1800" dirty="0"/>
              <a:t>-IO </a:t>
            </a:r>
            <a:r>
              <a:rPr lang="en-US" sz="1800" dirty="0" smtClean="0"/>
              <a:t>benchmark with HDF5</a:t>
            </a:r>
          </a:p>
          <a:p>
            <a:pPr lvl="2"/>
            <a:r>
              <a:rPr lang="en-US" sz="1800" dirty="0" err="1" smtClean="0"/>
              <a:t>Chombo</a:t>
            </a:r>
            <a:r>
              <a:rPr lang="en-US" sz="1800" dirty="0" smtClean="0"/>
              <a:t>-IO benchmark with HDF5</a:t>
            </a:r>
          </a:p>
          <a:p>
            <a:pPr lvl="2"/>
            <a:r>
              <a:rPr lang="en-US" sz="1800" dirty="0" smtClean="0"/>
              <a:t>QCD QIO</a:t>
            </a:r>
          </a:p>
          <a:p>
            <a:pPr lvl="1"/>
            <a:r>
              <a:rPr lang="en-US" sz="2000" dirty="0" smtClean="0"/>
              <a:t>NASA BT-IO benchmark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3810000" cy="2857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886200"/>
            <a:ext cx="3776613" cy="28324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800" y="905838"/>
            <a:ext cx="3806600" cy="285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on three major HPC </a:t>
            </a:r>
            <a:r>
              <a:rPr lang="en-US" sz="4400" kern="1200" dirty="0" err="1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PFS’s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pic>
        <p:nvPicPr>
          <p:cNvPr id="29" name="Picture 28" descr="gpf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38100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9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GPFS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886200"/>
            <a:ext cx="3795184" cy="28463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534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pic>
        <p:nvPicPr>
          <p:cNvPr id="18" name="Picture 17" descr="panfs-zoo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914400"/>
            <a:ext cx="3810000" cy="2857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9919" y="2667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24800" y="3045767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57912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8X</a:t>
            </a:r>
            <a:endParaRPr lang="en-US" sz="2400" dirty="0"/>
          </a:p>
        </p:txBody>
      </p:sp>
      <p:pic>
        <p:nvPicPr>
          <p:cNvPr id="22" name="Picture 21" descr="panf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152400"/>
            <a:ext cx="8763000" cy="65722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38384" y="3424535"/>
            <a:ext cx="11385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3000X</a:t>
            </a:r>
          </a:p>
          <a:p>
            <a:r>
              <a:rPr lang="en-US" sz="2400" dirty="0" smtClean="0"/>
              <a:t>at scale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39971" y="609600"/>
            <a:ext cx="13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 GB/s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6868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LANL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Computational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Science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5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38275"/>
            <a:ext cx="7770813" cy="4429125"/>
          </a:xfrm>
        </p:spPr>
        <p:txBody>
          <a:bodyPr/>
          <a:lstStyle/>
          <a:p>
            <a:r>
              <a:rPr lang="en-US" dirty="0" smtClean="0"/>
              <a:t>Lots of tightly coupled parallel simulations</a:t>
            </a:r>
          </a:p>
          <a:p>
            <a:pPr lvl="1"/>
            <a:r>
              <a:rPr lang="en-US" dirty="0" smtClean="0"/>
              <a:t>Weapons design and verification</a:t>
            </a:r>
          </a:p>
          <a:p>
            <a:pPr lvl="1"/>
            <a:r>
              <a:rPr lang="en-US" dirty="0" smtClean="0"/>
              <a:t>Bioscience</a:t>
            </a:r>
          </a:p>
          <a:p>
            <a:pPr lvl="1"/>
            <a:r>
              <a:rPr lang="en-US" dirty="0" smtClean="0"/>
              <a:t>Astrophysics</a:t>
            </a:r>
          </a:p>
          <a:p>
            <a:r>
              <a:rPr lang="en-US" dirty="0" smtClean="0"/>
              <a:t>Require large computers </a:t>
            </a:r>
            <a:r>
              <a:rPr lang="en-US" dirty="0" err="1" smtClean="0"/>
              <a:t>w</a:t>
            </a:r>
            <a:r>
              <a:rPr lang="en-US" dirty="0" smtClean="0"/>
              <a:t>/ low latency interconnects</a:t>
            </a:r>
          </a:p>
          <a:p>
            <a:pPr lvl="1"/>
            <a:r>
              <a:rPr lang="en-US" dirty="0" smtClean="0"/>
              <a:t>Currently at a </a:t>
            </a:r>
            <a:r>
              <a:rPr lang="en-US" dirty="0" err="1" smtClean="0"/>
              <a:t>petaflop</a:t>
            </a:r>
            <a:endParaRPr lang="en-US" dirty="0" smtClean="0"/>
          </a:p>
          <a:p>
            <a:pPr lvl="1"/>
            <a:r>
              <a:rPr lang="en-US" dirty="0" smtClean="0"/>
              <a:t>Simulations always want MORE resolution</a:t>
            </a:r>
          </a:p>
          <a:p>
            <a:pPr lvl="1"/>
            <a:r>
              <a:rPr lang="en-US" dirty="0" smtClean="0"/>
              <a:t>Already designing </a:t>
            </a:r>
            <a:r>
              <a:rPr lang="en-US" dirty="0" err="1" smtClean="0"/>
              <a:t>exaflop</a:t>
            </a:r>
            <a:r>
              <a:rPr lang="en-US" dirty="0" smtClean="0"/>
              <a:t>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3" y="1218010"/>
            <a:ext cx="7113587" cy="53351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80" y="1219200"/>
            <a:ext cx="7116420" cy="5337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382000" cy="981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LBNL </a:t>
            </a:r>
            <a:r>
              <a:rPr lang="en-US" kern="1200" dirty="0" err="1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PatternIO</a:t>
            </a: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benchmark</a:t>
            </a:r>
          </a:p>
        </p:txBody>
      </p:sp>
      <p:sp>
        <p:nvSpPr>
          <p:cNvPr id="785412" name="TextBox 5"/>
          <p:cNvSpPr txBox="1">
            <a:spLocks noChangeArrowheads="1"/>
          </p:cNvSpPr>
          <p:nvPr/>
        </p:nvSpPr>
        <p:spPr bwMode="auto">
          <a:xfrm>
            <a:off x="1903413" y="1353032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>
                <a:solidFill>
                  <a:srgbClr val="FF00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 PLFS</a:t>
            </a:r>
          </a:p>
        </p:txBody>
      </p:sp>
      <p:sp>
        <p:nvSpPr>
          <p:cNvPr id="785413" name="TextBox 6"/>
          <p:cNvSpPr txBox="1">
            <a:spLocks noChangeArrowheads="1"/>
          </p:cNvSpPr>
          <p:nvPr/>
        </p:nvSpPr>
        <p:spPr bwMode="auto">
          <a:xfrm>
            <a:off x="6477000" y="3132138"/>
            <a:ext cx="1274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Without</a:t>
            </a:r>
          </a:p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-2086638">
            <a:off x="2862263" y="4098656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9055617">
            <a:off x="2176463" y="3398568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9024682">
            <a:off x="1391133" y="2633885"/>
            <a:ext cx="2801484" cy="633413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5417" name="TextBox 14"/>
          <p:cNvSpPr txBox="1">
            <a:spLocks noChangeArrowheads="1"/>
          </p:cNvSpPr>
          <p:nvPr/>
        </p:nvSpPr>
        <p:spPr bwMode="auto">
          <a:xfrm>
            <a:off x="5478463" y="5341668"/>
            <a:ext cx="1531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Stripe aligned</a:t>
            </a:r>
          </a:p>
        </p:txBody>
      </p:sp>
      <p:sp>
        <p:nvSpPr>
          <p:cNvPr id="785418" name="TextBox 15"/>
          <p:cNvSpPr txBox="1">
            <a:spLocks noChangeArrowheads="1"/>
          </p:cNvSpPr>
          <p:nvPr/>
        </p:nvSpPr>
        <p:spPr bwMode="auto">
          <a:xfrm>
            <a:off x="5462588" y="4960668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>
                <a:latin typeface="Calisto MT" charset="0"/>
                <a:ea typeface="ＭＳ Ｐゴシック" charset="-128"/>
                <a:cs typeface="ＭＳ Ｐゴシック" charset="-128"/>
              </a:rPr>
              <a:t>64</a:t>
            </a:r>
            <a:r>
              <a:rPr kumimoji="0" lang="en-US" sz="1800" b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k </a:t>
            </a: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block aligned</a:t>
            </a:r>
          </a:p>
        </p:txBody>
      </p:sp>
      <p:sp>
        <p:nvSpPr>
          <p:cNvPr id="785419" name="TextBox 16"/>
          <p:cNvSpPr txBox="1">
            <a:spLocks noChangeArrowheads="1"/>
          </p:cNvSpPr>
          <p:nvPr/>
        </p:nvSpPr>
        <p:spPr bwMode="auto">
          <a:xfrm>
            <a:off x="5410200" y="4362181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Unaligned</a:t>
            </a:r>
          </a:p>
        </p:txBody>
      </p:sp>
      <p:cxnSp>
        <p:nvCxnSpPr>
          <p:cNvPr id="21" name="Elbow Connector 20"/>
          <p:cNvCxnSpPr>
            <a:stCxn id="10" idx="4"/>
            <a:endCxn id="785419" idx="1"/>
          </p:cNvCxnSpPr>
          <p:nvPr/>
        </p:nvCxnSpPr>
        <p:spPr>
          <a:xfrm rot="16200000" flipH="1">
            <a:off x="4749413" y="3886337"/>
            <a:ext cx="101497" cy="12200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1" idx="2"/>
            <a:endCxn id="785418" idx="1"/>
          </p:cNvCxnSpPr>
          <p:nvPr/>
        </p:nvCxnSpPr>
        <p:spPr>
          <a:xfrm rot="10800000" flipH="1" flipV="1">
            <a:off x="2495430" y="4411278"/>
            <a:ext cx="2967158" cy="734056"/>
          </a:xfrm>
          <a:prstGeom prst="bentConnector3">
            <a:avLst>
              <a:gd name="adj1" fmla="val -184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0"/>
          <p:cNvCxnSpPr>
            <a:stCxn id="12" idx="2"/>
            <a:endCxn id="785417" idx="1"/>
          </p:cNvCxnSpPr>
          <p:nvPr/>
        </p:nvCxnSpPr>
        <p:spPr>
          <a:xfrm rot="10800000" flipH="1" flipV="1">
            <a:off x="1766137" y="3904500"/>
            <a:ext cx="3712326" cy="1622112"/>
          </a:xfrm>
          <a:prstGeom prst="bentConnector3">
            <a:avLst>
              <a:gd name="adj1" fmla="val -91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423" name="TextBox 30"/>
          <p:cNvSpPr txBox="1">
            <a:spLocks noChangeArrowheads="1"/>
          </p:cNvSpPr>
          <p:nvPr/>
        </p:nvSpPr>
        <p:spPr bwMode="auto">
          <a:xfrm>
            <a:off x="1981200" y="6477000"/>
            <a:ext cx="489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makes alignment and blocksize irrelevant!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2" grpId="0"/>
      <p:bldP spid="7854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0813" cy="685801"/>
          </a:xfrm>
        </p:spPr>
        <p:txBody>
          <a:bodyPr/>
          <a:lstStyle/>
          <a:p>
            <a:r>
              <a:rPr lang="en-US" dirty="0" smtClean="0"/>
              <a:t>FLASH 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57250"/>
            <a:ext cx="7696200" cy="5772150"/>
          </a:xfrm>
          <a:prstGeom prst="rect">
            <a:avLst/>
          </a:prstGeom>
        </p:spPr>
      </p:pic>
      <p:sp>
        <p:nvSpPr>
          <p:cNvPr id="4" name="Up-Down Arrow 3"/>
          <p:cNvSpPr/>
          <p:nvPr/>
        </p:nvSpPr>
        <p:spPr bwMode="auto">
          <a:xfrm>
            <a:off x="7391400" y="2299806"/>
            <a:ext cx="762000" cy="3657599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957935"/>
            <a:ext cx="88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150X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1514" y="32004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23X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41103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09620" y="1671935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150X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04714" y="37293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99808" y="44151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3514" y="30435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47914" y="22053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83X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3040" y="396875"/>
            <a:ext cx="6635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CC"/>
                </a:solidFill>
              </a:rPr>
              <a:t>PLFS Checkpoint BW Summary</a:t>
            </a:r>
            <a:endParaRPr lang="en-US" sz="3600" dirty="0">
              <a:solidFill>
                <a:srgbClr val="CC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387" y="4343400"/>
            <a:ext cx="4494213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Read Bandwidths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arch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52850"/>
            <a:ext cx="4038600" cy="3028950"/>
          </a:xfrm>
          <a:prstGeom prst="rect">
            <a:avLst/>
          </a:prstGeom>
        </p:spPr>
      </p:pic>
      <p:pic>
        <p:nvPicPr>
          <p:cNvPr id="4" name="Picture 3" descr="n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2400"/>
            <a:ext cx="4038600" cy="3028950"/>
          </a:xfrm>
          <a:prstGeom prst="rect">
            <a:avLst/>
          </a:prstGeom>
        </p:spPr>
      </p:pic>
      <p:pic>
        <p:nvPicPr>
          <p:cNvPr id="5" name="Picture 4" descr="n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4038600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177534"/>
            <a:ext cx="221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 restart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990600"/>
            <a:ext cx="281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Non-uniform restart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09355" y="4948535"/>
            <a:ext cx="148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Archiving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0813" cy="1057275"/>
          </a:xfrm>
        </p:spPr>
        <p:txBody>
          <a:bodyPr/>
          <a:lstStyle/>
          <a:p>
            <a:r>
              <a:rPr lang="en-US" dirty="0" smtClean="0"/>
              <a:t>Metadata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2050"/>
            <a:ext cx="71882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panfs-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527800" cy="48958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447800"/>
            <a:ext cx="6527800" cy="4895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PLFS/FUSE Overhead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1" descr="panf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47800"/>
            <a:ext cx="6527800" cy="489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Trade-offs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dirty="0" smtClean="0"/>
              <a:t>Small file bandwidth due to open overhead</a:t>
            </a:r>
          </a:p>
          <a:p>
            <a:r>
              <a:rPr lang="en-US" dirty="0" smtClean="0"/>
              <a:t>Single node bandwidth due to FUSE/PLFS overhead</a:t>
            </a:r>
          </a:p>
          <a:p>
            <a:pPr lvl="1"/>
            <a:r>
              <a:rPr lang="en-US" dirty="0" smtClean="0"/>
              <a:t>Small job performance due to single node bandwidth</a:t>
            </a:r>
          </a:p>
          <a:p>
            <a:r>
              <a:rPr lang="en-US" dirty="0" smtClean="0"/>
              <a:t>Reads in read-write mode</a:t>
            </a:r>
          </a:p>
          <a:p>
            <a:r>
              <a:rPr lang="en-US" dirty="0" smtClean="0"/>
              <a:t>Possible reduction in read BW for strange read patterns</a:t>
            </a:r>
          </a:p>
          <a:p>
            <a:r>
              <a:rPr lang="en-US" dirty="0" smtClean="0"/>
              <a:t>Overlapping writes are not ordered</a:t>
            </a:r>
          </a:p>
          <a:p>
            <a:r>
              <a:rPr lang="en-US" dirty="0" smtClean="0"/>
              <a:t>Shift complexity to N-N challenge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Current and Future Work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dirty="0" smtClean="0"/>
              <a:t>Directory striping to ameliorate N-N parallel open</a:t>
            </a:r>
          </a:p>
          <a:p>
            <a:r>
              <a:rPr lang="en-US" dirty="0" smtClean="0"/>
              <a:t>Overhead graph shows </a:t>
            </a:r>
          </a:p>
          <a:p>
            <a:pPr lvl="1"/>
            <a:r>
              <a:rPr lang="en-US" dirty="0" smtClean="0"/>
              <a:t>Problem for small jobs</a:t>
            </a:r>
          </a:p>
          <a:p>
            <a:pPr lvl="1"/>
            <a:r>
              <a:rPr lang="en-US" dirty="0" smtClean="0"/>
              <a:t>Lots of idle CPU for large jobs . . . </a:t>
            </a:r>
          </a:p>
          <a:p>
            <a:pPr lvl="2"/>
            <a:r>
              <a:rPr lang="en-US" dirty="0" smtClean="0"/>
              <a:t>Add compression to index record</a:t>
            </a:r>
          </a:p>
          <a:p>
            <a:pPr lvl="2"/>
            <a:r>
              <a:rPr lang="en-US" dirty="0" smtClean="0"/>
              <a:t>Add checksums to index record</a:t>
            </a:r>
          </a:p>
          <a:p>
            <a:pPr lvl="2"/>
            <a:r>
              <a:rPr lang="en-US" dirty="0" smtClean="0"/>
              <a:t>Add extensible metadata to index record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0934" y="5943600"/>
            <a:ext cx="1295400" cy="5334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Data ID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66334" y="5943600"/>
            <a:ext cx="1524000" cy="5334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Phys Off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90334" y="5943600"/>
            <a:ext cx="1524000" cy="5334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Len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4334" y="5943600"/>
            <a:ext cx="1524000" cy="5334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TS Begin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38334" y="5943600"/>
            <a:ext cx="1524000" cy="5334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TS End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2334" y="5943600"/>
            <a:ext cx="1295400" cy="5334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rPr>
              <a:t>???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1666" y="152400"/>
          <a:ext cx="8763001" cy="5933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/>
                <a:gridCol w="1066800"/>
                <a:gridCol w="1066800"/>
                <a:gridCol w="979024"/>
                <a:gridCol w="953795"/>
                <a:gridCol w="1112762"/>
                <a:gridCol w="1182310"/>
                <a:gridCol w="1182310"/>
              </a:tblGrid>
              <a:tr h="805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Interpostion</a:t>
                      </a:r>
                      <a:r>
                        <a:rPr lang="en-US" sz="1200" dirty="0" smtClean="0"/>
                        <a:t> Technique Used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 Extra Resources Used During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 Extra</a:t>
                      </a:r>
                      <a:r>
                        <a:rPr lang="en-US" sz="1200" baseline="0" dirty="0" smtClean="0"/>
                        <a:t> Resources Used After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Maintains Logical Format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 with Unmodified Applications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Immediately Available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Parallel</a:t>
                      </a:r>
                    </a:p>
                    <a:p>
                      <a:pPr algn="ctr"/>
                      <a:r>
                        <a:rPr lang="en-US" sz="1200" dirty="0" smtClean="0"/>
                        <a:t>Filesystem</a:t>
                      </a:r>
                    </a:p>
                    <a:p>
                      <a:pPr algn="ctr"/>
                      <a:r>
                        <a:rPr lang="en-US" sz="1200" dirty="0" smtClean="0"/>
                        <a:t>Agnostic</a:t>
                      </a:r>
                      <a:endParaRPr lang="en-US" sz="1200" dirty="0"/>
                    </a:p>
                  </a:txBody>
                  <a:tcPr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Library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stdck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(LD)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</a:p>
                    <a:p>
                      <a:pPr algn="ctr"/>
                      <a:r>
                        <a:rPr lang="en-US" sz="1400" dirty="0" smtClean="0"/>
                        <a:t>(LD,N)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Neighbor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</a:p>
                    <a:p>
                      <a:pPr algn="ctr"/>
                      <a:r>
                        <a:rPr lang="en-US" sz="1400" dirty="0" smtClean="0"/>
                        <a:t>(M)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</a:p>
                    <a:p>
                      <a:pPr algn="ctr"/>
                      <a:r>
                        <a:rPr lang="en-US" sz="1400" dirty="0" smtClean="0"/>
                        <a:t>(M,N)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Diskless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Library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(M)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</a:p>
                    <a:p>
                      <a:pPr algn="ctr"/>
                      <a:r>
                        <a:rPr lang="en-US" sz="1400" dirty="0" smtClean="0"/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ZEST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</a:p>
                    <a:p>
                      <a:pPr algn="ctr"/>
                      <a:r>
                        <a:rPr lang="en-US" sz="1400" dirty="0" smtClean="0"/>
                        <a:t>(RD)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</a:p>
                    <a:p>
                      <a:pPr algn="ctr"/>
                      <a:r>
                        <a:rPr lang="en-US" sz="1400" dirty="0" smtClean="0"/>
                        <a:t>(RD)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Lustre</a:t>
                      </a:r>
                      <a:r>
                        <a:rPr lang="en-US" dirty="0" smtClean="0"/>
                        <a:t> Split Writ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Library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No/Yes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PLFS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6324600"/>
            <a:ext cx="7019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KEY: LD = local disk, M = memory, N = network, RD = remote 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76200" y="9525"/>
            <a:ext cx="7770813" cy="676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Conclusion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9360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85800"/>
            <a:ext cx="8153400" cy="5486400"/>
          </a:xfrm>
        </p:spPr>
        <p:txBody>
          <a:bodyPr/>
          <a:lstStyle/>
          <a:p>
            <a:r>
              <a:rPr lang="en-US" sz="1800" dirty="0" smtClean="0"/>
              <a:t>3000 </a:t>
            </a:r>
            <a:r>
              <a:rPr lang="en-US" sz="1800" dirty="0"/>
              <a:t>lines of</a:t>
            </a:r>
            <a:r>
              <a:rPr lang="en-US" sz="1800" dirty="0" smtClean="0"/>
              <a:t> (soon to be open-source) C</a:t>
            </a:r>
            <a:r>
              <a:rPr lang="en-US" sz="1800" dirty="0"/>
              <a:t>+</a:t>
            </a:r>
            <a:r>
              <a:rPr lang="en-US" sz="1800" dirty="0" smtClean="0"/>
              <a:t>+</a:t>
            </a:r>
          </a:p>
          <a:p>
            <a:pPr lvl="1"/>
            <a:r>
              <a:rPr lang="en-US" sz="1800" dirty="0" smtClean="0"/>
              <a:t>Installed on Roadrunner for Open Science</a:t>
            </a:r>
          </a:p>
          <a:p>
            <a:pPr lvl="1"/>
            <a:r>
              <a:rPr lang="en-US" sz="1800" dirty="0" smtClean="0"/>
              <a:t>Moving onto other production machines next DST</a:t>
            </a:r>
          </a:p>
          <a:p>
            <a:r>
              <a:rPr lang="en-US" sz="2000" dirty="0" smtClean="0"/>
              <a:t>Improves reads, does not slow down lookups</a:t>
            </a:r>
          </a:p>
          <a:p>
            <a:r>
              <a:rPr lang="en-US" sz="1800" dirty="0" smtClean="0"/>
              <a:t>Enables easy tracing</a:t>
            </a:r>
          </a:p>
          <a:p>
            <a:pPr lvl="1"/>
            <a:r>
              <a:rPr lang="en-US" sz="1800" dirty="0" smtClean="0"/>
              <a:t>Traces from all studied benchmarks now published</a:t>
            </a:r>
          </a:p>
          <a:p>
            <a:r>
              <a:rPr lang="en-US" sz="1800" dirty="0" smtClean="0"/>
              <a:t>Every real app tested significantly improved up to 300X</a:t>
            </a:r>
          </a:p>
          <a:p>
            <a:r>
              <a:rPr lang="en-US" sz="1800" dirty="0" smtClean="0"/>
              <a:t>Full paper available at </a:t>
            </a:r>
            <a:r>
              <a:rPr lang="en-US" sz="1800" dirty="0" smtClean="0">
                <a:solidFill>
                  <a:srgbClr val="0000FF"/>
                </a:solidFill>
              </a:rPr>
              <a:t>http://</a:t>
            </a:r>
            <a:r>
              <a:rPr lang="en-US" sz="1800" dirty="0" err="1" smtClean="0">
                <a:solidFill>
                  <a:srgbClr val="0000FF"/>
                </a:solidFill>
              </a:rPr>
              <a:t>institutes.lanl.gov/plfs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pic>
        <p:nvPicPr>
          <p:cNvPr id="793604" name="Picture 3" descr="LANL_App2.mpiio_in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244" y="4592444"/>
            <a:ext cx="3504460" cy="218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5" name="TextBox 4"/>
          <p:cNvSpPr txBox="1">
            <a:spLocks noChangeArrowheads="1"/>
          </p:cNvSpPr>
          <p:nvPr/>
        </p:nvSpPr>
        <p:spPr bwMode="auto">
          <a:xfrm>
            <a:off x="1290857" y="4507468"/>
            <a:ext cx="137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LANL2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572000"/>
            <a:ext cx="3505200" cy="2189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0076" y="4659868"/>
            <a:ext cx="16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IO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131" y="2362200"/>
            <a:ext cx="2473949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362200"/>
            <a:ext cx="136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Chombo</a:t>
            </a:r>
            <a:r>
              <a:rPr lang="en-US" dirty="0" smtClean="0"/>
              <a:t> IO</a:t>
            </a:r>
            <a:endParaRPr lang="en-US" dirty="0"/>
          </a:p>
        </p:txBody>
      </p:sp>
      <p:pic>
        <p:nvPicPr>
          <p:cNvPr id="13" name="Picture 12" descr="lanl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717" y="228600"/>
            <a:ext cx="2443883" cy="1806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77200" y="1535668"/>
            <a:ext cx="97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LANL1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6675"/>
            <a:ext cx="83820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Roadrunner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5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38275"/>
            <a:ext cx="7770813" cy="4429125"/>
          </a:xfrm>
        </p:spPr>
        <p:txBody>
          <a:bodyPr/>
          <a:lstStyle/>
          <a:p>
            <a:r>
              <a:rPr lang="en-US" dirty="0" err="1" smtClean="0"/>
              <a:t>LANL’s</a:t>
            </a:r>
            <a:r>
              <a:rPr lang="en-US" dirty="0" smtClean="0"/>
              <a:t> </a:t>
            </a:r>
            <a:r>
              <a:rPr lang="en-US" dirty="0" err="1" smtClean="0"/>
              <a:t>petaflop</a:t>
            </a:r>
            <a:r>
              <a:rPr lang="en-US" dirty="0" smtClean="0"/>
              <a:t> supercomputer</a:t>
            </a:r>
          </a:p>
          <a:p>
            <a:pPr lvl="1"/>
            <a:r>
              <a:rPr lang="en-US" dirty="0" smtClean="0"/>
              <a:t>First to </a:t>
            </a:r>
            <a:r>
              <a:rPr lang="en-US" dirty="0" err="1" smtClean="0"/>
              <a:t>petaflop</a:t>
            </a:r>
            <a:r>
              <a:rPr lang="en-US" dirty="0" smtClean="0"/>
              <a:t>!  (sort of)</a:t>
            </a:r>
          </a:p>
          <a:p>
            <a:r>
              <a:rPr lang="en-US" dirty="0" smtClean="0"/>
              <a:t>3060 compute nodes</a:t>
            </a:r>
          </a:p>
          <a:p>
            <a:pPr lvl="1"/>
            <a:r>
              <a:rPr lang="en-US" dirty="0" smtClean="0"/>
              <a:t>Quad-core </a:t>
            </a:r>
            <a:r>
              <a:rPr lang="en-US" dirty="0" err="1" smtClean="0"/>
              <a:t>opterons</a:t>
            </a:r>
            <a:r>
              <a:rPr lang="en-US" dirty="0" smtClean="0"/>
              <a:t> with cell accelerators</a:t>
            </a:r>
          </a:p>
          <a:p>
            <a:pPr lvl="1"/>
            <a:r>
              <a:rPr lang="en-US" dirty="0" smtClean="0"/>
              <a:t>Low latency </a:t>
            </a:r>
            <a:r>
              <a:rPr lang="en-US" dirty="0" err="1" smtClean="0"/>
              <a:t>infiniband</a:t>
            </a:r>
            <a:r>
              <a:rPr lang="en-US" dirty="0" smtClean="0"/>
              <a:t> for IPC</a:t>
            </a:r>
          </a:p>
          <a:p>
            <a:pPr lvl="1"/>
            <a:r>
              <a:rPr lang="en-US" dirty="0" smtClean="0"/>
              <a:t>High bandwidth </a:t>
            </a:r>
            <a:r>
              <a:rPr lang="en-US" dirty="0" err="1" smtClean="0"/>
              <a:t>ethernet</a:t>
            </a:r>
            <a:r>
              <a:rPr lang="en-US" dirty="0" smtClean="0"/>
              <a:t> for data storage</a:t>
            </a:r>
          </a:p>
          <a:p>
            <a:r>
              <a:rPr lang="en-US" dirty="0" smtClean="0"/>
              <a:t>5 miles and multiple tons of networking cables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Outstanding HPC Problems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pPr lvl="1"/>
            <a:r>
              <a:rPr lang="en-US" dirty="0" smtClean="0"/>
              <a:t>Parallel open</a:t>
            </a:r>
          </a:p>
          <a:p>
            <a:pPr lvl="1"/>
            <a:r>
              <a:rPr lang="en-US" dirty="0" smtClean="0"/>
              <a:t>Resiliency </a:t>
            </a:r>
          </a:p>
          <a:p>
            <a:pPr lvl="1"/>
            <a:r>
              <a:rPr lang="en-US" dirty="0" smtClean="0"/>
              <a:t>Schedulers</a:t>
            </a:r>
          </a:p>
          <a:p>
            <a:pPr lvl="1"/>
            <a:r>
              <a:rPr lang="en-US" dirty="0" smtClean="0"/>
              <a:t>Scalable IO and MPI initialization</a:t>
            </a:r>
          </a:p>
          <a:p>
            <a:pPr lvl="1"/>
            <a:r>
              <a:rPr lang="en-US" dirty="0" smtClean="0"/>
              <a:t>Silent data corruption</a:t>
            </a:r>
          </a:p>
          <a:p>
            <a:pPr lvl="1"/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6324600"/>
            <a:ext cx="2048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johnbent@lanl.gov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Parallel Apps do Parallel IO</a:t>
            </a:r>
          </a:p>
        </p:txBody>
      </p:sp>
      <p:sp>
        <p:nvSpPr>
          <p:cNvPr id="75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38275"/>
            <a:ext cx="7770813" cy="4429125"/>
          </a:xfrm>
        </p:spPr>
        <p:txBody>
          <a:bodyPr/>
          <a:lstStyle/>
          <a:p>
            <a:r>
              <a:rPr lang="en-US" dirty="0" smtClean="0"/>
              <a:t>Large distributed systems are not free</a:t>
            </a:r>
          </a:p>
          <a:p>
            <a:pPr lvl="1"/>
            <a:r>
              <a:rPr lang="en-US" dirty="0" smtClean="0"/>
              <a:t>Some component is always about to fail</a:t>
            </a:r>
          </a:p>
          <a:p>
            <a:r>
              <a:rPr lang="en-US" dirty="0" smtClean="0"/>
              <a:t>Periodic </a:t>
            </a:r>
            <a:r>
              <a:rPr lang="en-US" dirty="0"/>
              <a:t>checkpoint writes</a:t>
            </a:r>
            <a:endParaRPr lang="en-US" dirty="0" smtClean="0"/>
          </a:p>
          <a:p>
            <a:pPr lvl="1"/>
            <a:r>
              <a:rPr lang="en-US" dirty="0" smtClean="0"/>
              <a:t>Also visualization </a:t>
            </a:r>
            <a:r>
              <a:rPr lang="en-US" dirty="0"/>
              <a:t>writes</a:t>
            </a:r>
          </a:p>
          <a:p>
            <a:r>
              <a:rPr lang="en-US" dirty="0"/>
              <a:t>Writes are synchronized</a:t>
            </a:r>
          </a:p>
          <a:p>
            <a:r>
              <a:rPr lang="en-US" dirty="0"/>
              <a:t>Tens of thousands of synchronized writes can be difficult for the file system</a:t>
            </a:r>
          </a:p>
          <a:p>
            <a:r>
              <a:rPr lang="en-US" dirty="0"/>
              <a:t>Two most common write patterns</a:t>
            </a:r>
          </a:p>
          <a:p>
            <a:pPr lvl="1"/>
            <a:r>
              <a:rPr lang="en-US" dirty="0"/>
              <a:t>N-1 where N </a:t>
            </a:r>
            <a:r>
              <a:rPr lang="en-US" dirty="0" err="1"/>
              <a:t>procs</a:t>
            </a:r>
            <a:r>
              <a:rPr lang="en-US" dirty="0"/>
              <a:t> write to 1 shared file</a:t>
            </a:r>
          </a:p>
          <a:p>
            <a:pPr lvl="1"/>
            <a:r>
              <a:rPr lang="en-US" dirty="0"/>
              <a:t>N-N where N </a:t>
            </a:r>
            <a:r>
              <a:rPr lang="en-US" dirty="0" err="1"/>
              <a:t>procs</a:t>
            </a:r>
            <a:r>
              <a:rPr lang="en-US" dirty="0"/>
              <a:t> write to N non-shared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0813" cy="1133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N-N File IO</a:t>
            </a:r>
          </a:p>
        </p:txBody>
      </p:sp>
      <p:sp>
        <p:nvSpPr>
          <p:cNvPr id="5" name="Can 4"/>
          <p:cNvSpPr/>
          <p:nvPr/>
        </p:nvSpPr>
        <p:spPr>
          <a:xfrm>
            <a:off x="770250" y="4800600"/>
            <a:ext cx="769620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509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795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081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431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3717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6003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1019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3305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591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465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2751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5037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1133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3419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5705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2642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4928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7214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51" name="Straight Arrow Connector 50"/>
          <p:cNvCxnSpPr>
            <a:stCxn id="16" idx="2"/>
            <a:endCxn id="55" idx="0"/>
          </p:cNvCxnSpPr>
          <p:nvPr/>
        </p:nvCxnSpPr>
        <p:spPr bwMode="auto">
          <a:xfrm rot="16200000" flipH="1">
            <a:off x="-6207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7" idx="2"/>
            <a:endCxn id="57" idx="0"/>
          </p:cNvCxnSpPr>
          <p:nvPr/>
        </p:nvCxnSpPr>
        <p:spPr bwMode="auto">
          <a:xfrm rot="16200000" flipH="1">
            <a:off x="-3921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8" idx="2"/>
            <a:endCxn id="58" idx="0"/>
          </p:cNvCxnSpPr>
          <p:nvPr/>
        </p:nvCxnSpPr>
        <p:spPr bwMode="auto">
          <a:xfrm rot="16200000" flipH="1">
            <a:off x="-1635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9" idx="2"/>
            <a:endCxn id="59" idx="0"/>
          </p:cNvCxnSpPr>
          <p:nvPr/>
        </p:nvCxnSpPr>
        <p:spPr bwMode="auto">
          <a:xfrm rot="16200000" flipH="1">
            <a:off x="6699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20" idx="2"/>
            <a:endCxn id="60" idx="0"/>
          </p:cNvCxnSpPr>
          <p:nvPr/>
        </p:nvCxnSpPr>
        <p:spPr bwMode="auto">
          <a:xfrm rot="16200000" flipH="1">
            <a:off x="8985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21" idx="2"/>
            <a:endCxn id="61" idx="0"/>
          </p:cNvCxnSpPr>
          <p:nvPr/>
        </p:nvCxnSpPr>
        <p:spPr bwMode="auto">
          <a:xfrm rot="16200000" flipH="1">
            <a:off x="11271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25" idx="2"/>
            <a:endCxn id="68" idx="0"/>
          </p:cNvCxnSpPr>
          <p:nvPr/>
        </p:nvCxnSpPr>
        <p:spPr bwMode="auto">
          <a:xfrm rot="5400000">
            <a:off x="16121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stCxn id="26" idx="2"/>
            <a:endCxn id="69" idx="0"/>
          </p:cNvCxnSpPr>
          <p:nvPr/>
        </p:nvCxnSpPr>
        <p:spPr bwMode="auto">
          <a:xfrm rot="5400000">
            <a:off x="18407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27" idx="2"/>
            <a:endCxn id="70" idx="0"/>
          </p:cNvCxnSpPr>
          <p:nvPr/>
        </p:nvCxnSpPr>
        <p:spPr bwMode="auto">
          <a:xfrm rot="5400000">
            <a:off x="20693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28" idx="2"/>
            <a:endCxn id="71" idx="0"/>
          </p:cNvCxnSpPr>
          <p:nvPr/>
        </p:nvCxnSpPr>
        <p:spPr bwMode="auto">
          <a:xfrm rot="5400000">
            <a:off x="30313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9" idx="2"/>
            <a:endCxn id="72" idx="0"/>
          </p:cNvCxnSpPr>
          <p:nvPr/>
        </p:nvCxnSpPr>
        <p:spPr bwMode="auto">
          <a:xfrm rot="5400000">
            <a:off x="32599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30" idx="2"/>
            <a:endCxn id="73" idx="0"/>
          </p:cNvCxnSpPr>
          <p:nvPr/>
        </p:nvCxnSpPr>
        <p:spPr bwMode="auto">
          <a:xfrm rot="5400000">
            <a:off x="34885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31" idx="2"/>
            <a:endCxn id="74" idx="0"/>
          </p:cNvCxnSpPr>
          <p:nvPr/>
        </p:nvCxnSpPr>
        <p:spPr bwMode="auto">
          <a:xfrm rot="5400000">
            <a:off x="40274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32" idx="2"/>
            <a:endCxn id="75" idx="0"/>
          </p:cNvCxnSpPr>
          <p:nvPr/>
        </p:nvCxnSpPr>
        <p:spPr bwMode="auto">
          <a:xfrm rot="5400000">
            <a:off x="42560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33" idx="2"/>
            <a:endCxn id="76" idx="0"/>
          </p:cNvCxnSpPr>
          <p:nvPr/>
        </p:nvCxnSpPr>
        <p:spPr bwMode="auto">
          <a:xfrm rot="5400000">
            <a:off x="44846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34" idx="2"/>
            <a:endCxn id="77" idx="0"/>
          </p:cNvCxnSpPr>
          <p:nvPr/>
        </p:nvCxnSpPr>
        <p:spPr bwMode="auto">
          <a:xfrm rot="5400000">
            <a:off x="55499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>
            <a:stCxn id="35" idx="2"/>
            <a:endCxn id="78" idx="0"/>
          </p:cNvCxnSpPr>
          <p:nvPr/>
        </p:nvCxnSpPr>
        <p:spPr bwMode="auto">
          <a:xfrm rot="5400000">
            <a:off x="57785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36" idx="2"/>
            <a:endCxn id="79" idx="0"/>
          </p:cNvCxnSpPr>
          <p:nvPr/>
        </p:nvCxnSpPr>
        <p:spPr bwMode="auto">
          <a:xfrm rot="5400000">
            <a:off x="60071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295525" y="57150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524125" y="57150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752725" y="57150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71800" y="57150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3200400" y="57150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3429000" y="57150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657600" y="5715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3886200" y="5715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4114800" y="5715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4343400" y="57150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4572000" y="57150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4800600" y="57150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5029200" y="57150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5257800" y="57150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5486400" y="57150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5715000" y="57150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5943600" y="57150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6172200" y="57150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96" name="Straight Arrow Connector 195"/>
          <p:cNvCxnSpPr>
            <a:stCxn id="131" idx="2"/>
            <a:endCxn id="123" idx="0"/>
          </p:cNvCxnSpPr>
          <p:nvPr/>
        </p:nvCxnSpPr>
        <p:spPr bwMode="auto">
          <a:xfrm rot="16200000" flipH="1">
            <a:off x="-86519" y="3218656"/>
            <a:ext cx="3352800" cy="16398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7" name="Straight Arrow Connector 196"/>
          <p:cNvCxnSpPr>
            <a:stCxn id="132" idx="2"/>
            <a:endCxn id="124" idx="0"/>
          </p:cNvCxnSpPr>
          <p:nvPr/>
        </p:nvCxnSpPr>
        <p:spPr bwMode="auto">
          <a:xfrm rot="16200000" flipH="1">
            <a:off x="142081" y="3218656"/>
            <a:ext cx="3352800" cy="16398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>
            <a:stCxn id="133" idx="2"/>
            <a:endCxn id="125" idx="0"/>
          </p:cNvCxnSpPr>
          <p:nvPr/>
        </p:nvCxnSpPr>
        <p:spPr bwMode="auto">
          <a:xfrm rot="16200000" flipH="1">
            <a:off x="370681" y="3218656"/>
            <a:ext cx="3352800" cy="16398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9" name="Straight Arrow Connector 198"/>
          <p:cNvCxnSpPr>
            <a:stCxn id="134" idx="2"/>
            <a:endCxn id="126" idx="0"/>
          </p:cNvCxnSpPr>
          <p:nvPr/>
        </p:nvCxnSpPr>
        <p:spPr bwMode="auto">
          <a:xfrm rot="16200000" flipH="1">
            <a:off x="934244" y="3563144"/>
            <a:ext cx="3352800" cy="950912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0" name="Straight Arrow Connector 199"/>
          <p:cNvCxnSpPr>
            <a:stCxn id="135" idx="2"/>
            <a:endCxn id="127" idx="0"/>
          </p:cNvCxnSpPr>
          <p:nvPr/>
        </p:nvCxnSpPr>
        <p:spPr bwMode="auto">
          <a:xfrm rot="16200000" flipH="1">
            <a:off x="1162844" y="3563144"/>
            <a:ext cx="3352800" cy="950912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>
            <a:stCxn id="136" idx="2"/>
            <a:endCxn id="128" idx="0"/>
          </p:cNvCxnSpPr>
          <p:nvPr/>
        </p:nvCxnSpPr>
        <p:spPr bwMode="auto">
          <a:xfrm rot="16200000" flipH="1">
            <a:off x="1391444" y="3563144"/>
            <a:ext cx="3352800" cy="950912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>
            <a:stCxn id="137" idx="2"/>
            <a:endCxn id="129" idx="0"/>
          </p:cNvCxnSpPr>
          <p:nvPr/>
        </p:nvCxnSpPr>
        <p:spPr bwMode="auto">
          <a:xfrm rot="16200000" flipH="1">
            <a:off x="2004219" y="3947319"/>
            <a:ext cx="3352800" cy="18256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3" name="Straight Arrow Connector 202"/>
          <p:cNvCxnSpPr>
            <a:stCxn id="138" idx="2"/>
            <a:endCxn id="149" idx="0"/>
          </p:cNvCxnSpPr>
          <p:nvPr/>
        </p:nvCxnSpPr>
        <p:spPr bwMode="auto">
          <a:xfrm rot="16200000" flipH="1">
            <a:off x="2232819" y="3947319"/>
            <a:ext cx="3352800" cy="18256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" name="Straight Arrow Connector 203"/>
          <p:cNvCxnSpPr>
            <a:stCxn id="139" idx="2"/>
            <a:endCxn id="186" idx="0"/>
          </p:cNvCxnSpPr>
          <p:nvPr/>
        </p:nvCxnSpPr>
        <p:spPr bwMode="auto">
          <a:xfrm rot="16200000" flipH="1">
            <a:off x="2461419" y="3947319"/>
            <a:ext cx="3352800" cy="18256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" name="Straight Arrow Connector 204"/>
          <p:cNvCxnSpPr>
            <a:stCxn id="140" idx="2"/>
            <a:endCxn id="187" idx="0"/>
          </p:cNvCxnSpPr>
          <p:nvPr/>
        </p:nvCxnSpPr>
        <p:spPr bwMode="auto">
          <a:xfrm rot="5400000">
            <a:off x="3029744" y="3790156"/>
            <a:ext cx="3352800" cy="496888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>
            <a:stCxn id="141" idx="2"/>
            <a:endCxn id="188" idx="0"/>
          </p:cNvCxnSpPr>
          <p:nvPr/>
        </p:nvCxnSpPr>
        <p:spPr bwMode="auto">
          <a:xfrm rot="5400000">
            <a:off x="3258344" y="3790156"/>
            <a:ext cx="3352800" cy="496888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>
            <a:stCxn id="142" idx="2"/>
            <a:endCxn id="189" idx="0"/>
          </p:cNvCxnSpPr>
          <p:nvPr/>
        </p:nvCxnSpPr>
        <p:spPr bwMode="auto">
          <a:xfrm rot="5400000">
            <a:off x="3486944" y="3790156"/>
            <a:ext cx="3352800" cy="496888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>
            <a:stCxn id="143" idx="2"/>
            <a:endCxn id="190" idx="0"/>
          </p:cNvCxnSpPr>
          <p:nvPr/>
        </p:nvCxnSpPr>
        <p:spPr bwMode="auto">
          <a:xfrm rot="5400000">
            <a:off x="4099719" y="3405981"/>
            <a:ext cx="3352800" cy="1265238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>
            <a:stCxn id="144" idx="2"/>
            <a:endCxn id="191" idx="0"/>
          </p:cNvCxnSpPr>
          <p:nvPr/>
        </p:nvCxnSpPr>
        <p:spPr bwMode="auto">
          <a:xfrm rot="5400000">
            <a:off x="4328319" y="3405981"/>
            <a:ext cx="3352800" cy="1265238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>
            <a:stCxn id="145" idx="2"/>
            <a:endCxn id="192" idx="0"/>
          </p:cNvCxnSpPr>
          <p:nvPr/>
        </p:nvCxnSpPr>
        <p:spPr bwMode="auto">
          <a:xfrm rot="5400000">
            <a:off x="4556919" y="3405981"/>
            <a:ext cx="3352800" cy="1265238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>
            <a:stCxn id="146" idx="2"/>
            <a:endCxn id="193" idx="0"/>
          </p:cNvCxnSpPr>
          <p:nvPr/>
        </p:nvCxnSpPr>
        <p:spPr bwMode="auto">
          <a:xfrm rot="5400000">
            <a:off x="5125244" y="3066256"/>
            <a:ext cx="3352800" cy="1944688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>
            <a:stCxn id="147" idx="2"/>
            <a:endCxn id="194" idx="0"/>
          </p:cNvCxnSpPr>
          <p:nvPr/>
        </p:nvCxnSpPr>
        <p:spPr bwMode="auto">
          <a:xfrm rot="5400000">
            <a:off x="5353844" y="3066256"/>
            <a:ext cx="3352800" cy="1944688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>
            <a:stCxn id="148" idx="2"/>
            <a:endCxn id="195" idx="0"/>
          </p:cNvCxnSpPr>
          <p:nvPr/>
        </p:nvCxnSpPr>
        <p:spPr bwMode="auto">
          <a:xfrm rot="5400000">
            <a:off x="5582444" y="3066256"/>
            <a:ext cx="3352800" cy="1944688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2" name="Title 1"/>
          <p:cNvSpPr txBox="1">
            <a:spLocks/>
          </p:cNvSpPr>
          <p:nvPr/>
        </p:nvSpPr>
        <p:spPr>
          <a:xfrm>
            <a:off x="1144587" y="0"/>
            <a:ext cx="7770813" cy="113347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N-1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Segmented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File IO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" name="Title 1"/>
          <p:cNvSpPr txBox="1">
            <a:spLocks/>
          </p:cNvSpPr>
          <p:nvPr/>
        </p:nvSpPr>
        <p:spPr>
          <a:xfrm>
            <a:off x="942010" y="0"/>
            <a:ext cx="7770813" cy="113347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N-1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0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Strided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File IO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36" name="Group 54"/>
          <p:cNvGrpSpPr>
            <a:grpSpLocks/>
          </p:cNvGrpSpPr>
          <p:nvPr/>
        </p:nvGrpSpPr>
        <p:grpSpPr bwMode="auto">
          <a:xfrm>
            <a:off x="2819400" y="5715000"/>
            <a:ext cx="4106863" cy="304800"/>
            <a:chOff x="770250" y="3810000"/>
            <a:chExt cx="4107570" cy="304800"/>
          </a:xfrm>
        </p:grpSpPr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cxnSp>
        <p:nvCxnSpPr>
          <p:cNvPr id="255" name="Straight Arrow Connector 254"/>
          <p:cNvCxnSpPr>
            <a:endCxn id="237" idx="0"/>
          </p:cNvCxnSpPr>
          <p:nvPr/>
        </p:nvCxnSpPr>
        <p:spPr bwMode="auto">
          <a:xfrm rot="16200000" flipH="1">
            <a:off x="175409" y="2956728"/>
            <a:ext cx="3352800" cy="216374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6" name="Straight Arrow Connector 255"/>
          <p:cNvCxnSpPr>
            <a:endCxn id="243" idx="0"/>
          </p:cNvCxnSpPr>
          <p:nvPr/>
        </p:nvCxnSpPr>
        <p:spPr bwMode="auto">
          <a:xfrm rot="16200000" flipH="1">
            <a:off x="971267" y="2389471"/>
            <a:ext cx="3352800" cy="329825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7" name="Straight Arrow Connector 256"/>
          <p:cNvCxnSpPr>
            <a:endCxn id="249" idx="0"/>
          </p:cNvCxnSpPr>
          <p:nvPr/>
        </p:nvCxnSpPr>
        <p:spPr bwMode="auto">
          <a:xfrm>
            <a:off x="1227138" y="2362200"/>
            <a:ext cx="4441022" cy="3352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8" name="Straight Arrow Connector 257"/>
          <p:cNvCxnSpPr>
            <a:endCxn id="238" idx="0"/>
          </p:cNvCxnSpPr>
          <p:nvPr/>
        </p:nvCxnSpPr>
        <p:spPr bwMode="auto">
          <a:xfrm rot="16200000" flipH="1">
            <a:off x="972315" y="3525072"/>
            <a:ext cx="3352801" cy="1027054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9" name="Straight Arrow Connector 258"/>
          <p:cNvCxnSpPr>
            <a:endCxn id="244" idx="0"/>
          </p:cNvCxnSpPr>
          <p:nvPr/>
        </p:nvCxnSpPr>
        <p:spPr bwMode="auto">
          <a:xfrm rot="16200000" flipH="1">
            <a:off x="1768172" y="2957814"/>
            <a:ext cx="3352801" cy="2161569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0" name="Straight Arrow Connector 259"/>
          <p:cNvCxnSpPr>
            <a:endCxn id="250" idx="0"/>
          </p:cNvCxnSpPr>
          <p:nvPr/>
        </p:nvCxnSpPr>
        <p:spPr bwMode="auto">
          <a:xfrm rot="16200000" flipH="1">
            <a:off x="2568154" y="2386432"/>
            <a:ext cx="3352801" cy="3304333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1" name="Straight Arrow Connector 260"/>
          <p:cNvCxnSpPr>
            <a:endCxn id="239" idx="0"/>
          </p:cNvCxnSpPr>
          <p:nvPr/>
        </p:nvCxnSpPr>
        <p:spPr bwMode="auto">
          <a:xfrm rot="5400000">
            <a:off x="1813672" y="3939332"/>
            <a:ext cx="3352799" cy="198537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2" name="Straight Arrow Connector 261"/>
          <p:cNvCxnSpPr>
            <a:endCxn id="245" idx="0"/>
          </p:cNvCxnSpPr>
          <p:nvPr/>
        </p:nvCxnSpPr>
        <p:spPr bwMode="auto">
          <a:xfrm rot="16200000" flipH="1">
            <a:off x="2609529" y="3570610"/>
            <a:ext cx="3352799" cy="935979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3" name="Straight Arrow Connector 262"/>
          <p:cNvCxnSpPr>
            <a:endCxn id="251" idx="0"/>
          </p:cNvCxnSpPr>
          <p:nvPr/>
        </p:nvCxnSpPr>
        <p:spPr bwMode="auto">
          <a:xfrm rot="16200000" flipH="1">
            <a:off x="3409511" y="2999228"/>
            <a:ext cx="3352799" cy="207874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4" name="Straight Arrow Connector 263"/>
          <p:cNvCxnSpPr>
            <a:endCxn id="240" idx="0"/>
          </p:cNvCxnSpPr>
          <p:nvPr/>
        </p:nvCxnSpPr>
        <p:spPr bwMode="auto">
          <a:xfrm rot="5400000">
            <a:off x="2610576" y="3370986"/>
            <a:ext cx="3352801" cy="1335226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5" name="Straight Arrow Connector 264"/>
          <p:cNvCxnSpPr>
            <a:endCxn id="246" idx="0"/>
          </p:cNvCxnSpPr>
          <p:nvPr/>
        </p:nvCxnSpPr>
        <p:spPr bwMode="auto">
          <a:xfrm rot="5400000">
            <a:off x="3406434" y="3938244"/>
            <a:ext cx="3352801" cy="20071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6" name="Straight Arrow Connector 265"/>
          <p:cNvCxnSpPr>
            <a:endCxn id="252" idx="0"/>
          </p:cNvCxnSpPr>
          <p:nvPr/>
        </p:nvCxnSpPr>
        <p:spPr bwMode="auto">
          <a:xfrm rot="16200000" flipH="1">
            <a:off x="4206415" y="3567572"/>
            <a:ext cx="3352801" cy="942053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7" name="Straight Arrow Connector 266"/>
          <p:cNvCxnSpPr>
            <a:endCxn id="241" idx="0"/>
          </p:cNvCxnSpPr>
          <p:nvPr/>
        </p:nvCxnSpPr>
        <p:spPr bwMode="auto">
          <a:xfrm rot="5400000">
            <a:off x="3451931" y="2758193"/>
            <a:ext cx="3352800" cy="2560814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8" name="Straight Arrow Connector 267"/>
          <p:cNvCxnSpPr>
            <a:endCxn id="247" idx="0"/>
          </p:cNvCxnSpPr>
          <p:nvPr/>
        </p:nvCxnSpPr>
        <p:spPr bwMode="auto">
          <a:xfrm rot="5400000">
            <a:off x="4247789" y="3325451"/>
            <a:ext cx="3352800" cy="1426299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9" name="Straight Arrow Connector 268"/>
          <p:cNvCxnSpPr>
            <a:endCxn id="253" idx="0"/>
          </p:cNvCxnSpPr>
          <p:nvPr/>
        </p:nvCxnSpPr>
        <p:spPr bwMode="auto">
          <a:xfrm rot="5400000">
            <a:off x="5047771" y="3896833"/>
            <a:ext cx="3352800" cy="283535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0" name="Straight Arrow Connector 269"/>
          <p:cNvCxnSpPr>
            <a:endCxn id="242" idx="0"/>
          </p:cNvCxnSpPr>
          <p:nvPr/>
        </p:nvCxnSpPr>
        <p:spPr bwMode="auto">
          <a:xfrm rot="10800000" flipV="1">
            <a:off x="4077504" y="2362200"/>
            <a:ext cx="3696486" cy="3352800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1" name="Straight Arrow Connector 270"/>
          <p:cNvCxnSpPr>
            <a:endCxn id="248" idx="0"/>
          </p:cNvCxnSpPr>
          <p:nvPr/>
        </p:nvCxnSpPr>
        <p:spPr bwMode="auto">
          <a:xfrm rot="5400000">
            <a:off x="5045205" y="2757615"/>
            <a:ext cx="3352800" cy="2561971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2" name="Straight Arrow Connector 271"/>
          <p:cNvCxnSpPr>
            <a:endCxn id="254" idx="0"/>
          </p:cNvCxnSpPr>
          <p:nvPr/>
        </p:nvCxnSpPr>
        <p:spPr bwMode="auto">
          <a:xfrm rot="5400000">
            <a:off x="5845187" y="3328997"/>
            <a:ext cx="3352800" cy="1419207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0"/>
                            </p:stCondLst>
                            <p:childTnLst>
                              <p:par>
                                <p:cTn id="250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00"/>
                            </p:stCondLst>
                            <p:childTnLst>
                              <p:par>
                                <p:cTn id="3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123" grpId="0" animBg="1"/>
      <p:bldP spid="124" grpId="0" animBg="1"/>
      <p:bldP spid="125" grpId="3" animBg="1"/>
      <p:bldP spid="125" grpId="4" animBg="1"/>
      <p:bldP spid="126" grpId="0" animBg="1"/>
      <p:bldP spid="127" grpId="0" animBg="1"/>
      <p:bldP spid="128" grpId="0" animBg="1"/>
      <p:bldP spid="129" grpId="0" animBg="1"/>
      <p:bldP spid="149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232" grpId="1"/>
      <p:bldP spid="232" grpId="3"/>
      <p:bldP spid="2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76200"/>
            <a:ext cx="7770813" cy="523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Checkpoint Patterns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5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609600"/>
            <a:ext cx="7770813" cy="4429125"/>
          </a:xfrm>
        </p:spPr>
        <p:txBody>
          <a:bodyPr/>
          <a:lstStyle/>
          <a:p>
            <a:r>
              <a:rPr lang="en-US" dirty="0" smtClean="0"/>
              <a:t>N-N</a:t>
            </a:r>
          </a:p>
          <a:p>
            <a:pPr lvl="1"/>
            <a:r>
              <a:rPr lang="en-US" dirty="0" smtClean="0"/>
              <a:t>Writes and reads easy for file system</a:t>
            </a:r>
          </a:p>
          <a:p>
            <a:pPr lvl="1"/>
            <a:r>
              <a:rPr lang="en-US" dirty="0" smtClean="0"/>
              <a:t>Opens can be hard</a:t>
            </a:r>
          </a:p>
          <a:p>
            <a:pPr lvl="1"/>
            <a:r>
              <a:rPr lang="en-US" dirty="0" smtClean="0"/>
              <a:t>Hard for application and user </a:t>
            </a:r>
          </a:p>
          <a:p>
            <a:pPr lvl="2"/>
            <a:r>
              <a:rPr lang="en-US" dirty="0" smtClean="0"/>
              <a:t>Archiving, non uniform restart, </a:t>
            </a:r>
            <a:r>
              <a:rPr lang="en-US" dirty="0" err="1" smtClean="0"/>
              <a:t>viz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N-1 Segmented</a:t>
            </a:r>
          </a:p>
          <a:p>
            <a:pPr lvl="1"/>
            <a:r>
              <a:rPr lang="en-US" dirty="0" smtClean="0"/>
              <a:t>Writes and reads slightly harder for FS</a:t>
            </a:r>
          </a:p>
          <a:p>
            <a:pPr lvl="1"/>
            <a:r>
              <a:rPr lang="en-US" dirty="0" smtClean="0"/>
              <a:t>Opens easier</a:t>
            </a:r>
          </a:p>
          <a:p>
            <a:pPr lvl="1"/>
            <a:r>
              <a:rPr lang="en-US" dirty="0" smtClean="0"/>
              <a:t>A little easier for the application and user</a:t>
            </a:r>
          </a:p>
          <a:p>
            <a:pPr lvl="1"/>
            <a:r>
              <a:rPr lang="en-US" dirty="0" smtClean="0"/>
              <a:t>Rare in practice</a:t>
            </a:r>
          </a:p>
          <a:p>
            <a:r>
              <a:rPr lang="en-US" dirty="0" smtClean="0"/>
              <a:t>N-1 Strided</a:t>
            </a:r>
          </a:p>
          <a:p>
            <a:pPr lvl="1"/>
            <a:r>
              <a:rPr lang="en-US" dirty="0" smtClean="0"/>
              <a:t>Writes and reads very hard</a:t>
            </a:r>
          </a:p>
          <a:p>
            <a:pPr lvl="1"/>
            <a:r>
              <a:rPr lang="en-US" dirty="0" smtClean="0"/>
              <a:t>Easy for application and user</a:t>
            </a:r>
          </a:p>
          <a:p>
            <a:pPr lvl="1"/>
            <a:r>
              <a:rPr lang="en-US" dirty="0" smtClean="0"/>
              <a:t>Common pattern at LANL and elsewhere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nfs-motivation-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11" y="914401"/>
            <a:ext cx="3795184" cy="2846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 Shared File is a Shared Problem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419600" y="4323648"/>
            <a:ext cx="47244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Cross graph comparisons not meaningful</a:t>
            </a:r>
          </a:p>
        </p:txBody>
      </p:sp>
      <p:pic>
        <p:nvPicPr>
          <p:cNvPr id="10" name="Picture 9" descr="gpfs-motiv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6" y="914400"/>
            <a:ext cx="3795184" cy="284638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2" name="Picture 11" descr="lustre-motiv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6" y="3886200"/>
            <a:ext cx="3795184" cy="2846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1075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GPFS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8" name="Up-Down Arrow 17"/>
          <p:cNvSpPr/>
          <p:nvPr/>
        </p:nvSpPr>
        <p:spPr bwMode="auto">
          <a:xfrm>
            <a:off x="3169919" y="1447800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19767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8911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0296" y="3043535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5943600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7512" y="914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990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3.3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4" name="Up-Down Arrow 23"/>
          <p:cNvSpPr/>
          <p:nvPr/>
        </p:nvSpPr>
        <p:spPr bwMode="auto">
          <a:xfrm>
            <a:off x="8001000" y="1526232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2057400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330X</a:t>
            </a:r>
            <a:endParaRPr lang="en-US" sz="2400" dirty="0"/>
          </a:p>
        </p:txBody>
      </p:sp>
      <p:sp>
        <p:nvSpPr>
          <p:cNvPr id="26" name="Up-Down Arrow 25"/>
          <p:cNvSpPr/>
          <p:nvPr/>
        </p:nvSpPr>
        <p:spPr bwMode="auto">
          <a:xfrm>
            <a:off x="2407919" y="4500265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2712" y="4038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1.8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80714" y="4953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90X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283803"/>
            <a:ext cx="787395" cy="83099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3333"/>
                </a:solidFill>
              </a:rPr>
              <a:t>N-N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</a:rPr>
              <a:t>N-1</a:t>
            </a:r>
            <a:endParaRPr lang="en-US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5791200" y="4724400"/>
            <a:ext cx="2895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2514600" y="4724400"/>
            <a:ext cx="3276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152400" y="4724400"/>
            <a:ext cx="2362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76200" y="4419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Parallel file</a:t>
            </a:r>
          </a:p>
        </p:txBody>
      </p:sp>
      <p:sp>
        <p:nvSpPr>
          <p:cNvPr id="809990" name="AutoShape 6"/>
          <p:cNvSpPr>
            <a:spLocks/>
          </p:cNvSpPr>
          <p:nvPr/>
        </p:nvSpPr>
        <p:spPr bwMode="auto">
          <a:xfrm rot="16200000">
            <a:off x="1143000" y="4343400"/>
            <a:ext cx="304800" cy="25908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11</a:t>
            </a:r>
          </a:p>
        </p:txBody>
      </p:sp>
      <p:sp>
        <p:nvSpPr>
          <p:cNvPr id="809992" name="Text Box 8"/>
          <p:cNvSpPr txBox="1">
            <a:spLocks noChangeArrowheads="1"/>
          </p:cNvSpPr>
          <p:nvPr/>
        </p:nvSpPr>
        <p:spPr bwMode="auto">
          <a:xfrm>
            <a:off x="60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13</a:t>
            </a:r>
          </a:p>
        </p:txBody>
      </p:sp>
      <p:sp>
        <p:nvSpPr>
          <p:cNvPr id="809994" name="Text Box 10"/>
          <p:cNvSpPr txBox="1">
            <a:spLocks noChangeArrowheads="1"/>
          </p:cNvSpPr>
          <p:nvPr/>
        </p:nvSpPr>
        <p:spPr bwMode="auto">
          <a:xfrm>
            <a:off x="15240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 14</a:t>
            </a: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38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1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2057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21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514600" y="3205163"/>
            <a:ext cx="457200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22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2971800" y="2930525"/>
            <a:ext cx="457200" cy="6508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23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3429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24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2362200" y="2590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2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396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31</a:t>
            </a:r>
          </a:p>
        </p:txBody>
      </p:sp>
      <p:sp>
        <p:nvSpPr>
          <p:cNvPr id="810002" name="Text Box 18"/>
          <p:cNvSpPr txBox="1">
            <a:spLocks noChangeArrowheads="1"/>
          </p:cNvSpPr>
          <p:nvPr/>
        </p:nvSpPr>
        <p:spPr bwMode="auto">
          <a:xfrm>
            <a:off x="441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32</a:t>
            </a:r>
          </a:p>
        </p:txBody>
      </p:sp>
      <p:sp>
        <p:nvSpPr>
          <p:cNvPr id="810003" name="Text Box 19"/>
          <p:cNvSpPr txBox="1">
            <a:spLocks noChangeArrowheads="1"/>
          </p:cNvSpPr>
          <p:nvPr/>
        </p:nvSpPr>
        <p:spPr bwMode="auto">
          <a:xfrm>
            <a:off x="487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33</a:t>
            </a:r>
          </a:p>
        </p:txBody>
      </p:sp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5334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34</a:t>
            </a:r>
          </a:p>
        </p:txBody>
      </p:sp>
      <p:sp>
        <p:nvSpPr>
          <p:cNvPr id="810005" name="Text Box 21"/>
          <p:cNvSpPr txBox="1">
            <a:spLocks noChangeArrowheads="1"/>
          </p:cNvSpPr>
          <p:nvPr/>
        </p:nvSpPr>
        <p:spPr bwMode="auto">
          <a:xfrm>
            <a:off x="419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3</a:t>
            </a:r>
          </a:p>
        </p:txBody>
      </p:sp>
      <p:sp>
        <p:nvSpPr>
          <p:cNvPr id="810006" name="Text Box 22"/>
          <p:cNvSpPr txBox="1">
            <a:spLocks noChangeArrowheads="1"/>
          </p:cNvSpPr>
          <p:nvPr/>
        </p:nvSpPr>
        <p:spPr bwMode="auto">
          <a:xfrm>
            <a:off x="59436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41</a:t>
            </a:r>
          </a:p>
        </p:txBody>
      </p:sp>
      <p:sp>
        <p:nvSpPr>
          <p:cNvPr id="810007" name="Text Box 23"/>
          <p:cNvSpPr txBox="1">
            <a:spLocks noChangeArrowheads="1"/>
          </p:cNvSpPr>
          <p:nvPr/>
        </p:nvSpPr>
        <p:spPr bwMode="auto">
          <a:xfrm>
            <a:off x="64008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42</a:t>
            </a:r>
          </a:p>
        </p:txBody>
      </p:sp>
      <p:sp>
        <p:nvSpPr>
          <p:cNvPr id="810008" name="Text Box 24"/>
          <p:cNvSpPr txBox="1">
            <a:spLocks noChangeArrowheads="1"/>
          </p:cNvSpPr>
          <p:nvPr/>
        </p:nvSpPr>
        <p:spPr bwMode="auto">
          <a:xfrm>
            <a:off x="68580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43</a:t>
            </a:r>
          </a:p>
        </p:txBody>
      </p:sp>
      <p:sp>
        <p:nvSpPr>
          <p:cNvPr id="810009" name="Text Box 25"/>
          <p:cNvSpPr txBox="1">
            <a:spLocks noChangeArrowheads="1"/>
          </p:cNvSpPr>
          <p:nvPr/>
        </p:nvSpPr>
        <p:spPr bwMode="auto">
          <a:xfrm>
            <a:off x="73152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44</a:t>
            </a:r>
          </a:p>
        </p:txBody>
      </p:sp>
      <p:sp>
        <p:nvSpPr>
          <p:cNvPr id="810010" name="Text Box 26"/>
          <p:cNvSpPr txBox="1">
            <a:spLocks noChangeArrowheads="1"/>
          </p:cNvSpPr>
          <p:nvPr/>
        </p:nvSpPr>
        <p:spPr bwMode="auto">
          <a:xfrm>
            <a:off x="61722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4</a:t>
            </a:r>
          </a:p>
        </p:txBody>
      </p:sp>
      <p:sp>
        <p:nvSpPr>
          <p:cNvPr id="810011" name="AutoShape 27"/>
          <p:cNvSpPr>
            <a:spLocks noChangeArrowheads="1"/>
          </p:cNvSpPr>
          <p:nvPr/>
        </p:nvSpPr>
        <p:spPr bwMode="auto">
          <a:xfrm>
            <a:off x="457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2" name="AutoShape 28"/>
          <p:cNvSpPr>
            <a:spLocks noChangeArrowheads="1"/>
          </p:cNvSpPr>
          <p:nvPr/>
        </p:nvSpPr>
        <p:spPr bwMode="auto">
          <a:xfrm>
            <a:off x="838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3" name="AutoShape 29"/>
          <p:cNvSpPr>
            <a:spLocks noChangeArrowheads="1"/>
          </p:cNvSpPr>
          <p:nvPr/>
        </p:nvSpPr>
        <p:spPr bwMode="auto">
          <a:xfrm>
            <a:off x="1219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4" name="AutoShape 30"/>
          <p:cNvSpPr>
            <a:spLocks noChangeArrowheads="1"/>
          </p:cNvSpPr>
          <p:nvPr/>
        </p:nvSpPr>
        <p:spPr bwMode="auto">
          <a:xfrm>
            <a:off x="1600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5" name="AutoShape 31"/>
          <p:cNvSpPr>
            <a:spLocks noChangeArrowheads="1"/>
          </p:cNvSpPr>
          <p:nvPr/>
        </p:nvSpPr>
        <p:spPr bwMode="auto">
          <a:xfrm>
            <a:off x="19812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6" name="AutoShape 32"/>
          <p:cNvSpPr>
            <a:spLocks noChangeArrowheads="1"/>
          </p:cNvSpPr>
          <p:nvPr/>
        </p:nvSpPr>
        <p:spPr bwMode="auto">
          <a:xfrm>
            <a:off x="4724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7" name="AutoShape 33"/>
          <p:cNvSpPr>
            <a:spLocks noChangeArrowheads="1"/>
          </p:cNvSpPr>
          <p:nvPr/>
        </p:nvSpPr>
        <p:spPr bwMode="auto">
          <a:xfrm>
            <a:off x="3581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8" name="AutoShape 34"/>
          <p:cNvSpPr>
            <a:spLocks noChangeArrowheads="1"/>
          </p:cNvSpPr>
          <p:nvPr/>
        </p:nvSpPr>
        <p:spPr bwMode="auto">
          <a:xfrm>
            <a:off x="3962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9" name="AutoShape 35"/>
          <p:cNvSpPr>
            <a:spLocks noChangeArrowheads="1"/>
          </p:cNvSpPr>
          <p:nvPr/>
        </p:nvSpPr>
        <p:spPr bwMode="auto">
          <a:xfrm>
            <a:off x="4343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0" name="AutoShape 36"/>
          <p:cNvSpPr>
            <a:spLocks noChangeArrowheads="1"/>
          </p:cNvSpPr>
          <p:nvPr/>
        </p:nvSpPr>
        <p:spPr bwMode="auto">
          <a:xfrm>
            <a:off x="51054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1" name="Oval 37"/>
          <p:cNvSpPr>
            <a:spLocks noChangeArrowheads="1"/>
          </p:cNvSpPr>
          <p:nvPr/>
        </p:nvSpPr>
        <p:spPr bwMode="auto">
          <a:xfrm>
            <a:off x="86868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2" name="Oval 38"/>
          <p:cNvSpPr>
            <a:spLocks noChangeArrowheads="1"/>
          </p:cNvSpPr>
          <p:nvPr/>
        </p:nvSpPr>
        <p:spPr bwMode="auto">
          <a:xfrm>
            <a:off x="8382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3" name="Oval 39"/>
          <p:cNvSpPr>
            <a:spLocks noChangeArrowheads="1"/>
          </p:cNvSpPr>
          <p:nvPr/>
        </p:nvSpPr>
        <p:spPr bwMode="auto">
          <a:xfrm>
            <a:off x="80772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4" name="AutoShape 40"/>
          <p:cNvSpPr>
            <a:spLocks/>
          </p:cNvSpPr>
          <p:nvPr/>
        </p:nvSpPr>
        <p:spPr bwMode="auto">
          <a:xfrm rot="16200000">
            <a:off x="4114800" y="3962400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5" name="Text Box 41"/>
          <p:cNvSpPr txBox="1">
            <a:spLocks noChangeArrowheads="1"/>
          </p:cNvSpPr>
          <p:nvPr/>
        </p:nvSpPr>
        <p:spPr bwMode="auto">
          <a:xfrm>
            <a:off x="5334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1</a:t>
            </a:r>
          </a:p>
        </p:txBody>
      </p:sp>
      <p:sp>
        <p:nvSpPr>
          <p:cNvPr id="810026" name="Text Box 42"/>
          <p:cNvSpPr txBox="1">
            <a:spLocks noChangeArrowheads="1"/>
          </p:cNvSpPr>
          <p:nvPr/>
        </p:nvSpPr>
        <p:spPr bwMode="auto">
          <a:xfrm>
            <a:off x="36576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2</a:t>
            </a:r>
          </a:p>
        </p:txBody>
      </p:sp>
      <p:sp>
        <p:nvSpPr>
          <p:cNvPr id="810028" name="Text Box 44"/>
          <p:cNvSpPr txBox="1">
            <a:spLocks noChangeArrowheads="1"/>
          </p:cNvSpPr>
          <p:nvPr/>
        </p:nvSpPr>
        <p:spPr bwMode="auto">
          <a:xfrm>
            <a:off x="68580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3</a:t>
            </a:r>
          </a:p>
        </p:txBody>
      </p:sp>
      <p:sp>
        <p:nvSpPr>
          <p:cNvPr id="810029" name="AutoShape 45"/>
          <p:cNvSpPr>
            <a:spLocks noChangeArrowheads="1"/>
          </p:cNvSpPr>
          <p:nvPr/>
        </p:nvSpPr>
        <p:spPr bwMode="auto">
          <a:xfrm>
            <a:off x="8001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0" name="AutoShape 46"/>
          <p:cNvSpPr>
            <a:spLocks noChangeArrowheads="1"/>
          </p:cNvSpPr>
          <p:nvPr/>
        </p:nvSpPr>
        <p:spPr bwMode="auto">
          <a:xfrm>
            <a:off x="6858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1" name="AutoShape 47"/>
          <p:cNvSpPr>
            <a:spLocks noChangeArrowheads="1"/>
          </p:cNvSpPr>
          <p:nvPr/>
        </p:nvSpPr>
        <p:spPr bwMode="auto">
          <a:xfrm>
            <a:off x="7239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2" name="AutoShape 48"/>
          <p:cNvSpPr>
            <a:spLocks noChangeArrowheads="1"/>
          </p:cNvSpPr>
          <p:nvPr/>
        </p:nvSpPr>
        <p:spPr bwMode="auto">
          <a:xfrm>
            <a:off x="7620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3" name="AutoShape 49"/>
          <p:cNvSpPr>
            <a:spLocks noChangeArrowheads="1"/>
          </p:cNvSpPr>
          <p:nvPr/>
        </p:nvSpPr>
        <p:spPr bwMode="auto">
          <a:xfrm>
            <a:off x="83820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4" name="AutoShape 50"/>
          <p:cNvSpPr>
            <a:spLocks/>
          </p:cNvSpPr>
          <p:nvPr/>
        </p:nvSpPr>
        <p:spPr bwMode="auto">
          <a:xfrm rot="16200000">
            <a:off x="7315200" y="4114800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5" name="Rectangle 51"/>
          <p:cNvSpPr>
            <a:spLocks noChangeArrowheads="1"/>
          </p:cNvSpPr>
          <p:nvPr/>
        </p:nvSpPr>
        <p:spPr bwMode="auto">
          <a:xfrm>
            <a:off x="152400" y="4724400"/>
            <a:ext cx="868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6" name="Rectangle 52"/>
          <p:cNvSpPr>
            <a:spLocks noGrp="1"/>
          </p:cNvSpPr>
          <p:nvPr>
            <p:ph type="title"/>
          </p:nvPr>
        </p:nvSpPr>
        <p:spPr bwMode="auto">
          <a:xfrm>
            <a:off x="685800" y="381000"/>
            <a:ext cx="7770813" cy="1371600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dirty="0"/>
              <a:t>Potential</a:t>
            </a:r>
            <a:r>
              <a:rPr lang="en-US" dirty="0" smtClean="0"/>
              <a:t> PanFS storage </a:t>
            </a:r>
            <a:r>
              <a:rPr lang="en-US" dirty="0"/>
              <a:t>implications of N</a:t>
            </a:r>
            <a:r>
              <a:rPr lang="en-US" dirty="0" smtClean="0"/>
              <a:t>-1 </a:t>
            </a:r>
            <a:r>
              <a:rPr lang="en-US" dirty="0" err="1"/>
              <a:t>strided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228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007 C 1.38778E-17 0.00116 -0.00417 -0.15439 1.38778E-17 -0.15416 C 0.00417 -0.15393 1.38778E-17 0.0007 1.38778E-17 0.00116 Z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46 C 3.33333E-6 0.0007 0.20833 -0.15393 0.20798 -0.15486 C 0.20781 -0.15555 3.33333E-6 0.00046 3.33333E-6 0.0007 Z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85185E-6 C 0.0092 0.02315 0.01181 0.05903 0.00694 0.08079 C 0.00608 0.08449 -0.00139 0.08449 -0.00139 0.08472 C -0.00312 0.08634 -0.00469 0.08842 -0.00677 0.09004 C -0.00799 0.09097 -0.00972 0.09074 -0.01094 0.0919 C -0.01944 0.10116 -0.0066 0.09514 -0.0191 0.0993 C -0.02187 0.11041 -0.01806 0.09977 -0.02604 0.10856 C -0.02726 0.10995 -0.0276 0.1125 -0.02865 0.11412 C -0.03229 0.11875 -0.03819 0.12106 -0.04236 0.125 C -0.04566 0.13403 -0.0467 0.13704 -0.05347 0.14166 C -0.06024 0.15532 -0.05104 0.13958 -0.06163 0.14907 C -0.06302 0.15023 -0.06319 0.15278 -0.06441 0.1544 C -0.06597 0.15648 -0.06823 0.15764 -0.06979 0.15995 C -0.07205 0.16319 -0.07344 0.16736 -0.07535 0.17106 C -0.07726 0.17477 -0.08976 0.18588 -0.09184 0.18773 C -0.10347 0.19791 -0.11719 0.20509 -0.13021 0.21157 C -0.13733 0.21504 -0.14514 0.21713 -0.15208 0.22083 C -0.15833 0.22407 -0.15764 0.22222 -0.15764 0.22824 " pathEditMode="relative" rAng="0" ptsTypes="fffffffffffffffffA">
                                      <p:cBhvr>
                                        <p:cTn id="33" dur="2000" fill="hold"/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961 -0.0132 0.04375 -0.01227 0.06527 -0.01482 C 0.10295 -0.01945 0.1401 -0.02454 0.17777 -0.02963 C 0.19896 -0.03241 0.22482 -0.03565 0.24305 -0.05186 C 0.24739 -0.06667 0.24774 -0.06898 0.25833 -0.07593 C 0.2592 -0.07778 0.25972 -0.08033 0.26111 -0.08148 C 0.26319 -0.08311 0.2658 -0.08218 0.26805 -0.08334 C 0.27413 -0.08635 0.28159 -0.09098 0.2875 -0.09445 C 0.30451 -0.10463 0.31996 -0.11736 0.33611 -0.12963 C 0.34635 -0.1375 0.3335 -0.12824 0.34444 -0.14074 C 0.34861 -0.14561 0.35868 -0.14699 0.3625 -0.14815 C 0.37066 -0.15093 0.37916 -0.15764 0.3875 -0.15926 C 0.39757 -0.16111 0.41805 -0.16297 0.41805 -0.16297 C 0.41059 -0.15648 0.39739 -0.15301 0.38889 -0.15 C 0.37968 -0.14676 0.37048 -0.14329 0.36111 -0.14074 C 0.34687 -0.13704 0.33229 -0.13797 0.31805 -0.13334 C 0.30677 -0.12338 0.3217 -0.13565 0.30833 -0.12778 C 0.30139 -0.12361 0.29774 -0.11736 0.29027 -0.11482 C 0.28038 -0.10602 0.28524 -0.10857 0.27639 -0.10556 C 0.27152 -0.10116 0.26788 -0.09723 0.2625 -0.09445 C 0.2526 -0.08912 0.24149 -0.08773 0.23194 -0.08148 C 0.21545 -0.07061 0.22309 -0.07338 0.20972 -0.07037 C 0.20139 -0.06297 0.19166 -0.06135 0.18194 -0.05926 C 0.16267 -0.0463 0.14288 -0.04028 0.12222 -0.03334 C 0.11753 -0.03172 0.11284 -0.02986 0.10833 -0.02778 C 0.10642 -0.02686 0.10468 -0.02477 0.10277 -0.02408 C 0.08854 -0.01852 0.08003 -0.0176 0.06527 -0.01482 C 0.05208 -0.00602 0.04149 -0.00348 0.02639 -0.00186 C 0.01562 0.00532 0.00347 0.00879 -0.00834 0.01111 C -0.00782 0.00856 -0.00834 0.00555 -0.00695 0.0037 C -0.00521 0.00139 3.33333E-6 4.44444E-6 3.33333E-6 4.44444E-6 Z " pathEditMode="relative" ptsTypes="fffffffffffffffffffffffffffffff">
                                      <p:cBhvr>
                                        <p:cTn id="4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1.85185E-6 C 0.00469 0.00856 0.00313 0.01713 0.00278 0.02592 C 0.00278 0.02778 0.00434 0.02963 0.00417 0.03148 C 0.00382 0.03356 0.00226 0.03518 0.00139 0.03704 C 0.00174 0.03981 0.00348 0.05764 0.00417 0.06111 C 0.00643 0.07291 0.00417 0.07222 0.00834 0.07222 C 0.0033 0.07361 -0.00225 0.07454 -0.00694 0.07778 C -0.01232 0.08148 -0.01632 0.08495 -0.02222 0.08704 C -0.02968 0.09375 -0.03889 0.09676 -0.04722 0.10185 C -0.05243 0.10509 -0.05729 0.10972 -0.0625 0.11296 C -0.0651 0.11458 -0.0684 0.11458 -0.07083 0.11666 C -0.07222 0.11782 -0.07343 0.11967 -0.075 0.12037 C -0.0842 0.12477 -0.09461 0.12778 -0.10416 0.12963 C -0.11458 0.13426 -0.12222 0.13727 -0.13333 0.13889 C -0.14305 0.14745 -0.13125 0.13819 -0.15139 0.14444 C -0.15659 0.14606 -0.16267 0.15185 -0.16805 0.1537 C -0.18559 0.15995 -0.18628 0.15903 -0.20277 0.16111 C -0.22864 0.17361 -0.2092 0.16574 -0.24444 0.17407 C -0.26545 0.17916 -0.28645 0.18704 -0.30694 0.19444 C -0.31371 0.20787 -0.31093 0.20162 -0.31527 0.21296 C -0.31232 0.22477 -0.3125 0.22014 -0.3125 0.22592 " pathEditMode="relative" rAng="0" ptsTypes="ffffffffffffffffffffA">
                                      <p:cBhvr>
                                        <p:cTn id="48" dur="2000" fill="hold"/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2361 -0.00695 0.04826 -0.00996 0.07222 -0.01482 C 0.07864 -0.01621 0.09167 -0.01852 0.09167 -0.01852 C 0.11128 -0.02894 0.08941 -0.01829 0.13472 -0.02593 C 0.13767 -0.02639 0.1401 -0.02917 0.14305 -0.02963 C 0.15364 -0.03148 0.16441 -0.03218 0.175 -0.03333 C 0.2059 -0.04699 0.25399 -0.04815 0.2875 -0.05556 C 0.30851 -0.06019 0.29566 -0.05833 0.31944 -0.06667 C 0.33299 -0.0713 0.34809 -0.07315 0.36111 -0.07963 C 0.37396 -0.08611 0.38489 -0.09537 0.39861 -0.1 C 0.41545 -0.11343 0.44583 -0.125 0.4651 -0.12963 C 0.47621 -0.13935 0.49149 -0.14213 0.50417 -0.1463 C 0.51493 -0.15602 0.53507 -0.15972 0.54861 -0.16482 C 0.63385 -0.16296 0.60503 -0.16296 0.63472 -0.16296 C 0.61875 -0.15764 0.60226 -0.15278 0.58594 -0.15 C 0.57656 -0.14583 0.58333 -0.14838 0.56528 -0.14445 C 0.55278 -0.14167 0.53976 -0.1338 0.52778 -0.12963 C 0.51528 -0.12546 0.51128 -0.12755 0.5 -0.12222 C 0.46424 -0.10533 0.42691 -0.08704 0.38889 -0.08148 C 0.37569 -0.0757 0.35573 -0.075 0.34305 -0.07222 C 0.325 -0.06829 0.30694 -0.06366 0.28889 -0.05926 C 0.28489 -0.05833 0.26545 -0.05116 0.25694 -0.05 C 0.24722 -0.04884 0.21788 -0.04676 0.20972 -0.0463 C 0.2033 -0.04514 0.1967 -0.04445 0.19028 -0.04259 C 0.18802 -0.0419 0.1868 -0.03935 0.18472 -0.03889 C 0.17187 -0.03658 0.15868 -0.03681 0.14583 -0.03519 C 0.13767 -0.02801 0.1276 -0.03033 0.11805 -0.02778 C 0.10521 -0.02431 0.09097 -0.01852 0.07778 -0.01667 C 0.06719 -0.01505 0.04583 -0.01296 0.04583 -0.01296 C 0.03576 -0.00996 0.02552 -0.00741 0.01528 -0.00556 C 0.00017 -0.00278 0.00347 -0.00949 -2.22222E-6 2.59259E-6 Z " pathEditMode="relative" ptsTypes="fffffffffffffffffffffffffffffff">
                                      <p:cBhvr>
                                        <p:cTn id="6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02 C 0.00608 0.01389 0.00833 0.02199 0.00972 0.03009 C 0.01076 0.03611 0.0125 0.04861 0.0125 0.04884 C 0.0092 0.07454 0.00972 0.06342 0.00972 0.08194 C 0.00434 0.08565 -0.00104 0.08935 -0.00556 0.09491 C -0.00851 0.09838 -0.01042 0.10347 -0.01389 0.10602 C -0.02899 0.11713 -0.04271 0.13171 -0.05972 0.1375 C -0.07083 0.14676 -0.08038 0.15069 -0.09306 0.15416 C -0.10295 0.16088 -0.11406 0.16643 -0.125 0.16898 C -0.13802 0.175 -0.15052 0.1831 -0.16389 0.1875 C -0.18646 0.19491 -0.21024 0.19583 -0.23333 0.19861 C -0.28785 0.20532 -0.34375 0.2044 -0.39861 0.20602 C -0.42378 0.20787 -0.45434 0.20532 -0.47778 0.22083 C -0.48108 0.22731 -0.47882 0.22639 -0.48333 0.22639 " pathEditMode="relative" rAng="0" ptsTypes="fffffffffffffA">
                                      <p:cBhvr>
                                        <p:cTn id="63" dur="2000" fill="hold"/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C -0.00208 -0.01666 -0.00416 -0.03356 -0.00694 -0.05 C -0.00798 -0.05625 -0.01389 -0.06666 -0.01389 -0.06666 C -0.01528 -0.07592 -0.01857 -0.08194 -0.02083 -0.09074 C -0.02083 -0.0912 -0.02882 -0.18009 -0.02083 -0.14815 C -0.01389 -0.1544 0.00278 -0.15926 0.00278 -0.15926 C 0.00191 -0.15625 -2.22222E-6 -0.15 -2.22222E-6 -0.15 C 0.00052 -0.15301 -0.00034 -0.15694 0.00139 -0.15926 C 0.00243 -0.16065 0.00278 -0.15555 0.00278 -0.1537 C 0.00365 -0.13333 0.00347 -0.11296 0.00417 -0.09259 C 0.00452 -0.08333 0.00504 -0.07407 0.00556 -0.06481 C 0.00643 -0.05069 0.00834 -0.02222 0.00834 -0.02222 C 0.00521 0.0044 0.01146 0.00394 -2.22222E-6 -1.85185E-6 Z " pathEditMode="relative" ptsTypes="fffffffffffff">
                                      <p:cBhvr>
                                        <p:cTn id="7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5.55556E-6 C -0.00626 0.02106 -0.0033 0.01249 -0.00834 0.02592 C -0.00626 0.06388 -0.00921 0.07638 -0.02084 0.1074 C -0.02362 0.12384 -0.02205 0.12198 -0.02917 0.13148 C -0.01077 0.13958 0.00798 0.14837 0.02499 0.1611 C 0.03854 0.17106 0.05017 0.18726 0.06388 0.19629 C 0.06649 0.19814 0.06927 0.19837 0.07222 0.19999 C 0.07534 0.20185 0.07881 0.20323 0.08194 0.20555 C 0.09392 0.21435 0.08124 0.20902 0.09305 0.21296 C 0.10833 0.22823 0.08836 0.20995 0.10555 0.22036 C 0.11614 0.22685 0.11388 0.22847 0.12499 0.23148 C 0.13263 0.23657 0.13749 0.23888 0.14583 0.23333 C 0.14878 0.23124 0.15416 0.22592 0.15416 0.22592 C 0.15555 0.22661 0.15711 0.22893 0.15833 0.22777 C 0.16579 0.22036 0.15555 0.21712 0.15555 0.22407 " pathEditMode="relative" ptsTypes="ffffffffffffffA">
                                      <p:cBhvr>
                                        <p:cTn id="78" dur="20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6 C -0.00678 -0.01365 -0.01407 -0.02708 -0.02084 -0.04074 C -0.02327 -0.0456 -0.02779 -0.05185 -0.02917 -0.0574 C -0.03022 -0.06157 -0.03195 -0.06875 -0.03334 -0.07222 C -0.0349 -0.07615 -0.03785 -0.07916 -0.0389 -0.08333 C -0.04324 -0.10069 -0.05088 -0.11273 -0.05834 -0.12777 C -0.05921 -0.13333 -0.05973 -0.13912 -0.06112 -0.14444 C -0.06303 -0.15208 -0.06945 -0.1581 -0.06945 -0.16666 C -0.06355 -0.16921 -0.05869 -0.16736 -0.05279 -0.16481 C -0.05001 -0.16111 -0.04532 -0.15879 -0.04445 -0.1537 C -0.04393 -0.15115 -0.0441 -0.14837 -0.04306 -0.14629 C -0.03994 -0.13958 -0.0356 -0.13402 -0.03195 -0.12777 C -0.02744 -0.12037 -0.0257 -0.11157 -0.02223 -0.1037 C -0.0172 -0.09189 -0.01042 -0.0831 -0.00695 -0.07037 C -0.00331 -0.05648 -0.00174 -0.04675 0.00416 -0.03518 C 0.00572 -0.03217 0.00728 -0.02916 0.00833 -0.02592 C 0.00954 -0.02245 0.0111 -0.01481 0.0111 -0.01481 C 0.00433 -0.00138 0.01336 -0.01736 0.00277 -0.00555 C 0.00155 -0.00416 -5.55556E-6 -3.7037E-6 -5.55556E-6 -3.7037E-6 Z " pathEditMode="relative" ptsTypes="fffffffffffffffffff">
                                      <p:cBhvr>
                                        <p:cTn id="9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2.59259E-6 C -0.00573 0.00255 -0.00781 0.00463 -0.00937 0.00741 C -0.01059 0.00972 -0.01076 0.01273 -0.01215 0.01482 C -0.01337 0.01667 -0.01997 0.02246 -0.02187 0.02408 C -0.02552 0.03125 -0.03194 0.03912 -0.03715 0.04445 C -0.04115 0.05787 -0.03854 0.05093 -0.04549 0.06482 C -0.04844 0.07084 -0.05 0.07037 -0.04687 0.07037 C -0.0408 0.07593 -0.03524 0.08079 -0.02882 0.08519 C -0.02656 0.08959 -0.02378 0.09352 -0.02187 0.09815 C -0.0158 0.11273 -0.01493 0.13056 -0.01215 0.1463 C -0.01111 0.15209 -0.00885 0.15718 -0.00799 0.16297 C -0.00608 0.1757 -0.00608 0.18264 -0.00104 0.1926 C -0.00052 0.1963 -0.00035 0.2 0.00035 0.20371 C 0.00104 0.20741 0.00313 0.21482 0.00313 0.21505 C -0.00365 0.21922 -0.00382 0.21667 0.00035 0.22222 " pathEditMode="relative" rAng="0" ptsTypes="ffffffffffffffA">
                                      <p:cBhvr>
                                        <p:cTn id="95" dur="2000" fill="hold"/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C 0.03698 -0.02963 0.07813 -0.04838 0.11667 -0.07407 C 0.11979 -0.08264 0.12292 -0.0919 0.12639 -0.1 C 0.13004 -0.10879 0.13577 -0.11666 0.13889 -0.12592 C 0.14306 -0.13819 0.14583 -0.16111 0.15278 -0.17037 C 0.1441 -0.14143 0.13125 -0.11481 0.12083 -0.08703 C 0.11858 -0.06898 0.11389 -0.05926 0.10417 -0.04629 C 0.10278 -0.04444 0.10035 -0.04421 0.09861 -0.04259 C 0.08958 -0.03402 0.10035 -0.03865 0.0875 -0.03518 C 0.07153 -0.02592 0.05452 -0.02546 0.0375 -0.02037 C 0.02952 -0.01805 0.02379 -0.01134 0.01667 -0.0074 C 0.01129 -0.0044 0.00538 -0.00347 -4.44444E-6 -1.85185E-6 Z " pathEditMode="relative" ptsTypes="ffffffffffff">
                                      <p:cBhvr>
                                        <p:cTn id="10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1.85185E-6 C 0.01302 0.01898 0.01407 0.03866 0.00973 0.05741 C 0.00782 0.06528 0.00851 0.07153 0.00278 0.07592 C 0.00052 0.07754 -0.01215 0.07963 -0.0125 0.07963 C -0.02448 0.075 -0.01892 0.07592 -0.02916 0.07592 C -0.02291 0.08148 -0.02239 0.08449 -0.02083 0.09444 C -0.02395 0.10509 -0.02691 0.12454 -0.03472 0.13148 C -0.04514 0.1544 -0.06302 0.16805 -0.07916 0.18333 C -0.08177 0.19398 -0.07864 0.18565 -0.08889 0.19444 C -0.09461 0.19954 -0.10277 0.2118 -0.10972 0.21481 C -0.12291 0.2206 -0.13923 0.22083 -0.15277 0.22222 C -0.15468 0.22291 -0.15833 0.22407 -0.15833 0.2243 " pathEditMode="relative" rAng="0" ptsTypes="fffffffffffA">
                                      <p:cBhvr>
                                        <p:cTn id="110" dur="2000" fill="hold"/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1.85185E-6 C 0.01319 -0.0088 0.02552 -0.01111 0.04027 -0.01296 C 0.05121 -0.02037 0.06319 -0.02222 0.07499 -0.02593 C 0.12204 -0.04051 0.16909 -0.05463 0.21666 -0.06667 C 0.2302 -0.0757 0.21406 -0.0662 0.24305 -0.07222 C 0.24513 -0.07269 0.24652 -0.07546 0.24861 -0.07593 C 0.2592 -0.07894 0.26996 -0.08056 0.28055 -0.08333 C 0.30972 -0.0912 0.33993 -0.09468 0.36944 -0.1 C 0.37291 -0.11412 0.37274 -0.12986 0.37499 -0.14445 C 0.37569 -0.14884 0.37777 -0.15741 0.37777 -0.15741 C 0.36683 -0.16111 0.36267 -0.15417 0.35138 -0.14815 C 0.33593 -0.14005 0.31909 -0.13333 0.30277 -0.12963 C 0.2835 -0.1169 0.26458 -0.11343 0.24444 -0.10556 C 0.19062 -0.08449 0.13767 -0.06065 0.08333 -0.04259 C 0.07135 -0.03866 0.0592 -0.0338 0.04722 -0.02963 C 0.03072 -0.02384 0.01388 -0.0213 -0.00139 -0.01111 C 0.00052 -0.0037 -7.77778E-6 -0.00741 -7.77778E-6 1.85185E-6 Z " pathEditMode="relative" ptsTypes="fffffffffffffffff">
                                      <p:cBhvr>
                                        <p:cTn id="12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C 0.00226 0.0125 0.00139 0.03333 -0.00694 0.04259 C -0.01649 0.05301 -0.00903 0.03773 -0.01806 0.0537 C -0.02118 0.05926 -0.02205 0.06643 -0.025 0.07222 C -0.00955 0.08588 0.01198 0.07083 0.02917 0.06852 C 0.06632 0.06342 0.05781 0.05301 0.06806 0.06666 C 0.06615 0.06782 0.06424 0.06875 0.0625 0.07037 C 0.06007 0.07245 0.05816 0.07592 0.05556 0.07778 C 0.04809 0.0831 0.03941 0.08333 0.03194 0.08889 C 0.02135 0.09699 0.00903 0.10764 -0.00278 0.11296 C -0.01128 0.12245 -0.01476 0.12754 -0.025 0.13333 C -0.0309 0.1412 -0.03872 0.1456 -0.04583 0.15185 C -0.04983 0.15995 -0.05694 0.1625 -0.06389 0.16481 C -0.07604 0.17546 -0.09705 0.18102 -0.11111 0.18518 C -0.13611 0.19259 -0.16059 0.2037 -0.18611 0.2074 C -0.19792 0.21134 -0.20885 0.21643 -0.22083 0.21852 C -0.23212 0.22615 -0.24444 0.22916 -0.25694 0.23148 C -0.26753 0.23611 -0.26233 0.23449 -0.27222 0.23703 C -0.27882 0.23403 -0.2849 0.23009 -0.29167 0.22778 C -0.30365 0.21713 -0.30295 0.22014 -0.31806 0.22407 C -0.31979 0.22268 -0.32639 0.2162 -0.32639 0.22407 " pathEditMode="relative" ptsTypes="ffffffffffffffffffffA">
                                      <p:cBhvr>
                                        <p:cTn id="125" dur="20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7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2379 -0.00277 -0.02587 -0.00162 -0.04445 -0.0074 C -0.06181 -0.01273 -0.07813 -0.02106 -0.09583 -0.02592 C -0.1066 -0.0331 -0.09601 -0.02708 -0.1125 -0.03148 C -0.12274 -0.03425 -0.13212 -0.04074 -0.14167 -0.04629 C -0.14688 -0.05324 -0.15208 -0.05787 -0.15833 -0.06296 C -0.16267 -0.07453 -0.16372 -0.06921 -0.17083 -0.07777 C -0.18177 -0.09097 -0.17483 -0.08703 -0.18333 -0.09074 C -0.1882 -0.0956 -0.19149 -0.10115 -0.19722 -0.1037 C -0.20434 -0.11574 -0.21163 -0.12199 -0.22222 -0.12777 C -0.23056 -0.13888 -0.23299 -0.14027 -0.24167 -0.14814 C -0.24653 -0.15787 -0.25556 -0.16203 -0.26389 -0.16481 C -0.26806 -0.1662 -0.28073 -0.16851 -0.27639 -0.16851 C -0.26615 -0.16851 -0.24583 -0.16481 -0.24583 -0.16481 C -0.2316 -0.15995 -0.24931 -0.16643 -0.23472 -0.15925 C -0.23299 -0.15833 -0.22726 -0.15694 -0.22917 -0.1574 C -0.23438 -0.15833 -0.23941 -0.15995 -0.24445 -0.16111 C -0.2467 -0.16226 -0.24896 -0.16481 -0.25139 -0.16481 C -0.26806 -0.16527 -0.28472 -0.16203 -0.30139 -0.16296 C -0.30747 -0.16342 -0.28941 -0.16574 -0.28333 -0.16666 C -0.28142 -0.16689 -0.27969 -0.16666 -0.27778 -0.16666 C -0.26719 -0.16319 -0.25608 -0.16041 -0.24583 -0.15555 C -0.23663 -0.15115 -0.22934 -0.14629 -0.21945 -0.14444 C -0.19722 -0.13055 -0.17431 -0.10717 -0.15 -0.10185 C -0.13038 -0.09027 -0.09514 -0.07245 -0.07361 -0.0574 C -0.06198 -0.0493 -0.05399 -0.03888 -0.04028 -0.03518 C -0.03212 -0.02962 -0.02361 -0.02523 -0.01528 -0.02037 C -0.00972 -0.01712 -0.00573 -0.0118 0.0 -0.00925 C 0.00052 -0.0074 0.00156 -0.00555 0.00139 -0.0037 C 0.00104 -0.00046 -0.00035 0.00255 -0.00139 0.00556 C -0.00208 0.00741 -0.00052 0.00186 0.0 0.0 Z " pathEditMode="relative" ptsTypes="fffffffffffffffffffffffffffffff">
                                      <p:cBhvr>
                                        <p:cTn id="13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1157 C 0.00642 0.02014 0.00816 0.03217 0.00277 0.0375 C 0.00086 0.03935 -0.00122 0.04074 -0.00278 0.04305 C -0.01354 0.05926 -0.00278 0.05046 -0.01389 0.05787 C -0.01806 0.0662 -0.02257 0.07384 -0.02917 0.07824 C -0.03264 0.08495 -0.03664 0.0868 -0.04167 0.0912 C -0.04514 0.09838 -0.04445 0.09444 -0.04445 0.10231 C -0.04358 0.10046 -0.04323 0.09745 -0.04167 0.09676 C -0.04098 0.09653 -0.03316 0.09977 -0.03195 0.10046 C -0.02205 0.10625 -0.01198 0.11342 -0.00139 0.11713 C 0.00173 0.11829 0.00503 0.11829 0.00833 0.11898 C 0.01632 0.1243 0.02326 0.13102 0.03194 0.13379 C 0.04149 0.14213 0.02951 0.13264 0.04409 0.13935 C 0.05816 0.14537 0.07586 0.15949 0.08889 0.16713 C 0.10295 0.17523 0.11545 0.18773 0.13055 0.1912 C 0.14982 0.20092 0.16666 0.2169 0.1875 0.22083 C 0.19461 0.22407 0.20225 0.22616 0.20972 0.22824 C 0.23107 0.22662 0.25225 0.22176 0.27361 0.22083 C 0.28524 0.22037 0.2967 0.22268 0.30833 0.22268 " pathEditMode="relative" rAng="0" ptsTypes="ffffffffffffffffffA">
                                      <p:cBhvr>
                                        <p:cTn id="140" dur="20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2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312 -0.00856 -0.00434 -0.01736 -0.00694 -0.02592 C -0.01059 -0.0375 -0.01632 -0.04838 -0.02083 -0.05926 C -0.02482 -0.06875 -0.02708 -0.07986 -0.03194 -0.08888 C -0.03611 -0.09652 -0.04166 -0.10347 -0.04583 -0.11111 C -0.05503 -0.12824 -0.04201 -0.10972 -0.05278 -0.12407 C -0.05486 -0.1324 -0.05885 -0.13912 -0.0625 -0.14629 C -0.06371 -0.14861 -0.06389 -0.15162 -0.06528 -0.1537 C -0.06684 -0.15601 -0.06927 -0.15717 -0.07083 -0.15926 C -0.07309 -0.16226 -0.075 -0.17037 -0.075 -0.17037 C -0.07031 -0.15763 -0.06614 -0.14467 -0.05972 -0.13333 C -0.0559 -0.11782 -0.0467 -0.10069 -0.0375 -0.09074 C -0.03455 -0.0787 -0.03854 -0.09189 -0.02916 -0.07592 C -0.02396 -0.06689 -0.0217 -0.05532 -0.01666 -0.04629 C -0.01423 -0.0331 -0.00989 -0.02245 -0.00416 -0.01111 C -0.0033 -0.00926 -0.00191 -0.00763 -0.00139 -0.00555 C -0.00087 -0.0037 0.0 0.0 0.0 0.0 Z " pathEditMode="relative" ptsTypes="fffffffffffffffff">
                                      <p:cBhvr>
                                        <p:cTn id="15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4.81481E-6 C 0.01997 0.01296 0.02483 0.01875 0.03056 0.02962 C 0.03611 0.03981 0.03021 0.03472 0.0375 0.04444 C 0.04462 0.05393 0.03906 0.04166 0.04583 0.0537 C 0.05503 0.07013 0.04392 0.05648 0.05694 0.07037 C 0.05972 0.08125 0.06493 0.08912 0.06944 0.09814 C 0.07118 0.10162 0.07188 0.10578 0.07361 0.10925 C 0.07465 0.11134 0.07674 0.11273 0.07778 0.11481 C 0.07951 0.11828 0.08038 0.12245 0.08194 0.12592 C 0.08854 0.14027 0.09809 0.153 0.10694 0.16481 C 0.1158 0.17662 0.12569 0.18472 0.13333 0.19814 C 0.13524 0.21087 0.13993 0.22268 0.14306 0.23518 C 0.14358 0.23726 0.14514 0.23865 0.14583 0.24074 C 0.14809 0.24768 0.15 0.25717 0.15 0.26481 " pathEditMode="relative" rAng="0" ptsTypes="fffffffffffffA">
                                      <p:cBhvr>
                                        <p:cTn id="155" dur="2000" fill="hold"/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7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39 -0.00185 0.0026 -0.00393 0.00417 -0.00556 C 0.0059 -0.00718 0.00816 -0.00741 0.00972 -0.00926 C 0.01094 -0.01065 0.01111 -0.01366 0.0125 -0.01481 C 0.01406 -0.0162 0.01632 -0.01597 0.01806 -0.01667 C 0.02465 -0.01968 0.02604 -0.02106 0.03194 -0.02593 C 0.03872 -0.03148 0.04375 -0.03912 0.05139 -0.04259 C 0.05729 -0.0544 0.06649 -0.06389 0.07222 -0.07593 C 0.07448 -0.08056 0.07517 -0.08634 0.07778 -0.09074 C 0.07969 -0.09375 0.0816 -0.09676 0.08333 -0.1 C 0.08524 -0.10324 0.08819 -0.11042 0.09028 -0.11296 C 0.09271 -0.11597 0.09861 -0.12037 0.09861 -0.12037 C 0.10174 -0.13264 0.09757 -0.11991 0.10972 -0.13333 C 0.11198 -0.13588 0.11302 -0.14005 0.11528 -0.14259 C 0.1184 -0.1463 0.12309 -0.14653 0.12639 -0.15 C 0.12847 -0.15208 0.13003 -0.15509 0.13194 -0.15741 C 0.13681 -0.16296 0.14444 -0.16898 0.14444 -0.17778 C 0.13767 -0.16435 0.1467 -0.18032 0.13611 -0.16852 C 0.12014 -0.15069 0.13142 -0.15579 0.11944 -0.15185 C 0.11806 -0.15 0.11684 -0.14768 0.11528 -0.1463 C 0.11406 -0.14514 0.11233 -0.1456 0.11111 -0.14444 C 0.10208 -0.13495 0.11458 -0.14167 0.10417 -0.13704 C 0.10191 -0.13449 0.09931 -0.13241 0.09722 -0.12963 C 0.09601 -0.12801 0.09583 -0.12546 0.09444 -0.12407 C 0.09323 -0.12292 0.09167 -0.12315 0.09028 -0.12222 C 0.08507 -0.11875 0.07917 -0.11065 0.075 -0.10556 C 0.07118 -0.10093 0.06753 -0.0956 0.06389 -0.09074 C 0.06198 -0.08819 0.05833 -0.08333 0.05833 -0.08333 C 0.05521 -0.07083 0.05972 -0.08518 0.04861 -0.07037 C 0.03663 -0.0544 0.02552 -0.04143 0.01389 -0.02593 C 0.0092 -0.01968 0.00556 -0.01227 0.00139 -0.00556 C -0.00226 0.00046 -0.00295 0.0 0.0 0.0 Z " pathEditMode="relative" ptsTypes="ffffffffffffffffffffffffffffffff">
                                      <p:cBhvr>
                                        <p:cTn id="16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695 C -0.0026 0.01366 -0.00139 0.01088 -0.00555 0.02639 C -0.00937 0.04004 -0.00642 0.03171 -0.0125 0.0412 C -0.0151 0.04514 -0.01632 0.05092 -0.01944 0.05416 C -0.02066 0.05532 -0.02239 0.05509 -0.02361 0.05602 C -0.02656 0.0581 -0.02882 0.06204 -0.03194 0.06342 C -0.04236 0.06805 -0.0533 0.07106 -0.06389 0.07454 C -0.07291 0.08657 -0.07673 0.09051 -0.08889 0.09861 C -0.09045 0.09954 -0.08472 0.09491 -0.08472 0.09514 C -0.08055 0.09676 -0.07586 0.09722 -0.07222 0.10046 C -0.0677 0.1044 -0.06423 0.10949 -0.05972 0.11342 C -0.05798 0.12014 -0.05173 0.12801 -0.04722 0.13194 C -0.0434 0.13981 -0.03941 0.14722 -0.03472 0.15416 C -0.03159 0.15879 -0.025 0.16713 -0.025 0.16736 C -0.0217 0.18055 -0.01718 0.19282 -0.01389 0.20602 C -0.01354 0.20764 -0.01007 0.22222 -0.00972 0.22268 C -0.00503 0.22685 -0.00677 0.22477 -0.00416 0.22824 " pathEditMode="relative" rAng="0" ptsTypes="ffffffffffffffffA">
                                      <p:cBhvr>
                                        <p:cTn id="170" dur="2000" fill="hold"/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2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528 -0.01019 0.03195 -0.01644 0.04862 -0.02037 C 0.06858 -0.03357 0.03455 -0.01158 0.09167 -0.03704 C 0.12934 -0.05371 0.17119 -0.05972 0.20973 -0.07222 C 0.25747 -0.08773 0.30504 -0.1044 0.35278 -0.12037 C 0.37709 -0.12847 0.40053 -0.14352 0.425 -0.15 C 0.42119 -0.1706 0.40278 -0.16111 0.38889 -0.16111 C 0.37518 -0.17037 0.34497 -0.16204 0.33056 -0.16111 C 0.32553 -0.15996 0.32049 -0.1581 0.31528 -0.15741 C 0.30695 -0.15625 0.29862 -0.15718 0.29028 -0.15556 C 0.25886 -0.14954 0.22744 -0.13935 0.19584 -0.13334 C 0.1783 -0.12547 0.15851 -0.12385 0.14028 -0.12037 C 0.12796 -0.11204 0.11233 -0.10949 0.09862 -0.10741 C 0.09028 -0.10185 0.08021 -0.10023 0.07223 -0.09445 C 0.06059 -0.08611 0.04914 -0.07385 0.03612 -0.07037 C 0.03143 -0.06574 0.02778 -0.06181 0.02223 -0.05926 C 0.01945 -0.05556 0.01667 -0.05185 0.01389 -0.04815 C 0.0125 -0.0463 0.00973 -0.0426 0.00973 -0.0426 C 0.00886 -0.03889 0.0073 -0.03542 0.00695 -0.03148 C 0.00678 -0.02963 0.00851 -0.02778 0.00834 -0.02593 C 0.00799 -0.02315 0.00625 -0.02107 0.00556 -0.01852 C 0.00434 -0.01435 0.004 -0.00972 0.00278 -0.00556 C -0.00017 0.00532 0.0 0.00393 0.0 0.0 Z " pathEditMode="relative" ptsTypes="fffffffffffffffffffffff">
                                      <p:cBhvr>
                                        <p:cTn id="18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1.85185E-6 C -0.00139 0.01481 0.00833 -0.00301 -0.00087 0.00926 C -0.00278 0.0118 -0.00538 0.01921 -0.00642 0.02222 C -0.01372 0.06643 -0.00312 -0.00046 -0.01198 0.07592 C -0.01267 0.08241 -0.01424 0.08842 -0.01615 0.09444 C -0.01684 0.09653 -0.01892 0.1 -0.01892 0.10023 C -0.02743 0.1037 -0.03351 0.11088 -0.04115 0.11666 C -0.05017 0.12361 -0.03993 0.1118 -0.05087 0.12222 C -0.05972 0.13079 -0.04983 0.12616 -0.06059 0.12963 C -0.06667 0.13773 -0.07257 0.1419 -0.08003 0.14815 C -0.08576 0.15301 -0.08958 0.15995 -0.09531 0.16481 C -0.09705 0.1662 -0.09931 0.1669 -0.10087 0.16852 C -0.10799 0.17616 -0.11024 0.1831 -0.11892 0.18704 C -0.1224 0.19051 -0.12674 0.19259 -0.13003 0.19629 C -0.13125 0.19768 -0.13142 0.20046 -0.13281 0.20185 C -0.13403 0.20301 -0.13559 0.20278 -0.13698 0.2037 C -0.14097 0.20625 -0.1441 0.21065 -0.14809 0.21296 C -0.15295 0.21574 -0.15972 0.21713 -0.16476 0.21852 C -0.17083 0.22268 -0.16892 0.22037 -0.1717 0.22407 " pathEditMode="relative" rAng="0" ptsTypes="ffffffffffffffffffA">
                                      <p:cBhvr>
                                        <p:cTn id="185" dur="2000" fill="hold"/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C -0.06181 -0.00648 -0.12344 -0.00926 -0.18472 -0.02222 C -0.21823 -0.0294 -0.25104 -0.03982 -0.28472 -0.04445 C -0.30504 -0.05347 -0.27934 -0.04306 -0.31945 -0.05185 C -0.32743 -0.05371 -0.33507 -0.05718 -0.34306 -0.05926 C -0.34948 -0.06088 -0.35608 -0.06181 -0.3625 -0.06297 C -0.37535 -0.07153 -0.36268 -0.06389 -0.38889 -0.07222 C -0.41476 -0.08056 -0.44097 -0.08658 -0.46667 -0.0963 C -0.47587 -0.1044 -0.48143 -0.10463 -0.49306 -0.10926 C -0.51059 -0.11621 -0.52639 -0.12246 -0.54445 -0.12593 C -0.56858 -0.13658 -0.58837 -0.15371 -0.61528 -0.15371 C -0.57917 -0.16181 -0.54063 -0.15371 -0.50417 -0.15185 C -0.47691 -0.14722 -0.44965 -0.1463 -0.42222 -0.14445 C -0.39948 -0.14121 -0.37691 -0.13889 -0.35417 -0.13704 C -0.33802 -0.13565 -0.30556 -0.13334 -0.30556 -0.13334 C -0.29202 -0.12431 -0.30816 -0.1338 -0.27917 -0.12778 C -0.27709 -0.12732 -0.27552 -0.12523 -0.27361 -0.12408 C -0.2684 -0.12107 -0.2599 -0.11991 -0.25556 -0.11852 C -0.23334 -0.11158 -0.21077 -0.10602 -0.18889 -0.09815 C -0.18177 -0.0956 -0.17535 -0.09005 -0.16806 -0.08889 C -0.15452 -0.08681 -0.14132 -0.08472 -0.12778 -0.08334 C -0.11268 -0.0794 -0.09722 -0.07847 -0.08195 -0.07593 C -0.06684 -0.06922 -0.07379 -0.0713 -0.06111 -0.06852 C -0.05625 -0.06528 -0.05052 -0.06459 -0.04584 -0.06111 C -0.03889 -0.05602 -0.03525 -0.04885 -0.02778 -0.0463 C -0.02639 -0.04514 -0.02518 -0.04352 -0.02361 -0.0426 C -0.02188 -0.04167 -0.01962 -0.04213 -0.01806 -0.04074 C -0.00556 -0.02963 -0.02465 -0.03935 -0.01111 -0.03334 C -0.00712 -0.02547 -0.00261 -0.01922 0.00139 -0.01111 C 0.00781 0.00185 0.00555 3.7037E-6 -1.11111E-6 3.7037E-6 Z " pathEditMode="relative" ptsTypes="ffffffffffffffffffffffffffffff">
                                      <p:cBhvr>
                                        <p:cTn id="19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301 C -0.00452 0.00602 -0.00782 0.01389 -0.01389 0.02107 C -0.01667 0.02431 -0.02153 0.02778 -0.02361 0.03218 C -0.03264 0.05116 -0.02414 0.04375 -0.03473 0.0507 C -0.03976 0.06088 -0.03993 0.06713 -0.04861 0.07292 C -0.05348 0.08102 -0.05747 0.08588 -0.06389 0.09144 C -0.06927 0.10232 -0.0632 0.09283 -0.07223 0.09885 C -0.07848 0.10301 -0.08229 0.1088 -0.08889 0.11181 C -0.09254 0.11898 -0.0974 0.12176 -0.10278 0.12662 C -0.10365 0.12847 -0.10417 0.13079 -0.10556 0.13218 C -0.10834 0.13519 -0.11528 0.1331 -0.11528 0.13959 C -0.10417 0.14329 -0.09393 0.14792 -0.08334 0.15255 C -0.07032 0.15834 -0.05625 0.16065 -0.04306 0.16551 C -0.0257 0.17176 -0.00834 0.17917 0.00972 0.18218 C 0.02205 0.18773 0.03472 0.18912 0.04722 0.19329 C 0.05573 0.20093 0.06771 0.19954 0.07777 0.2007 C 0.08854 0.21042 0.10399 0.21297 0.11649 0.21551 C 0.13073 0.21852 0.14392 0.22153 0.15833 0.22292 C 0.18298 0.22917 0.20729 0.23704 0.23194 0.24329 C 0.24757 0.25162 0.22847 0.24236 0.25555 0.24885 C 0.25798 0.24931 0.26007 0.25209 0.26232 0.25255 C 0.27396 0.25463 0.29722 0.25625 0.29722 0.25648 C 0.3118 0.26621 0.29479 0.25579 0.32916 0.26181 C 0.33107 0.26227 0.33264 0.26482 0.33472 0.26551 C 0.34739 0.26991 0.3618 0.27292 0.375 0.27477 C 0.39896 0.27824 0.42291 0.27917 0.44705 0.28218 C 0.45607 0.28102 0.46493 0.28172 0.47361 0.27847 C 0.47552 0.27778 0.47691 0.27361 0.47621 0.27107 C 0.47569 0.26806 0.4717 0.27292 0.46944 0.27292 " pathEditMode="relative" rAng="0" ptsTypes="ffffffffffffffffffffffffffffA">
                                      <p:cBhvr>
                                        <p:cTn id="200" dur="2000" fill="hold"/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C -0.00486 -0.00255 -0.00903 -0.00718 -0.01389 -0.00926 C -0.03055 -0.01667 -0.04826 -0.01991 -0.06528 -0.02593 C -0.08021 -0.03125 -0.09479 -0.03866 -0.10972 -0.04445 C -0.12135 -0.05602 -0.10868 -0.04491 -0.13055 -0.05556 C -0.15121 -0.06574 -0.17014 -0.07963 -0.19028 -0.09074 C -0.19253 -0.0919 -0.19496 -0.09144 -0.19722 -0.0926 C -0.20851 -0.09838 -0.22031 -0.10278 -0.23055 -0.11111 C -0.23941 -0.11829 -0.24392 -0.12246 -0.25278 -0.12778 C -0.2592 -0.13172 -0.27222 -0.13889 -0.27222 -0.13889 C -0.27743 -0.14584 -0.28246 -0.14514 -0.28889 -0.15 C -0.30139 -0.15926 -0.31389 -0.1676 -0.32778 -0.17223 C -0.33455 -0.17824 -0.34358 -0.18172 -0.35139 -0.18519 C -0.36337 -0.18287 -0.37552 -0.18172 -0.3875 -0.17963 C -0.39566 -0.17824 -0.40434 -0.17408 -0.4125 -0.17408 C -0.39687 -0.16713 -0.38021 -0.16667 -0.36389 -0.16297 C -0.3434 -0.15255 -0.34878 -0.15394 -0.32778 -0.14815 C -0.3158 -0.14491 -0.30312 -0.14445 -0.29167 -0.13889 C -0.27344 -0.1301 -0.25451 -0.12709 -0.23611 -0.11852 C -0.22309 -0.1125 -0.21094 -0.10556 -0.19722 -0.10186 C -0.18923 -0.09653 -0.18177 -0.08982 -0.17361 -0.08519 C -0.15937 -0.07709 -0.15243 -0.07732 -0.1375 -0.07037 C -0.11667 -0.06065 -0.1401 -0.06783 -0.12222 -0.06297 C -0.10642 -0.05232 -0.08923 -0.04954 -0.07222 -0.04445 C -0.0618 -0.0375 -0.06962 -0.04167 -0.05139 -0.03889 C -0.03385 -0.03635 -0.01614 -0.03357 0.00139 -0.02963 C 0.00191 -0.02662 0.00313 -0.02338 0.00278 -0.02037 C 0.00261 -0.01806 0.00035 -0.0169 -4.44444E-6 -0.01482 C -0.00017 -0.01297 0.00139 -0.01111 0.00139 -0.00926 C 0.00139 -0.00602 0.00052 -0.00301 -4.44444E-6 4.44444E-6 Z " pathEditMode="relative" ptsTypes="ffffffffffffffffffffffffffffff">
                                      <p:cBhvr>
                                        <p:cTn id="21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2245 C -0.00052 0.0243 0.00139 0.02569 0.00139 0.02801 C 0.00139 0.03032 -0.00052 0.03171 -0.00139 0.03356 C -0.00312 0.03773 -0.00694 0.05023 -0.00972 0.05208 C -0.0158 0.05602 -0.02153 0.06041 -0.02639 0.0669 C -0.02795 0.06898 -0.02865 0.07245 -0.03056 0.0743 C -0.03212 0.07569 -0.03437 0.07523 -0.03611 0.07616 C -0.04149 0.07893 -0.04601 0.08379 -0.05 0.08912 C -0.03906 0.08426 -0.02187 0.09884 -0.00972 0.10208 C 0.0191 0.11921 0.00625 0.11551 0.02778 0.11875 C 0.04826 0.13079 0.03316 0.12315 0.04583 0.12801 C 0.05833 0.13287 0.08333 0.14282 0.08333 0.14305 C 0.09826 0.15764 0.07899 0.14028 0.09583 0.15023 C 0.1217 0.16574 0.13681 0.17824 0.16389 0.18727 C 0.17691 0.19768 0.19219 0.20324 0.20694 0.20764 C 0.21979 0.21551 0.2316 0.22245 0.24583 0.2243 C 0.25608 0.22569 0.27639 0.22801 0.27639 0.22824 C 0.28976 0.22477 0.29913 0.22014 0.3125 0.22245 C 0.31389 0.22315 0.31667 0.2243 0.31667 0.22454 " pathEditMode="relative" rAng="0" ptsTypes="ffffffffffffffffffA">
                                      <p:cBhvr>
                                        <p:cTn id="215" dur="2000" fill="hold"/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7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1.85185E-6 C -0.01372 -0.00902 -0.03004 -0.00764 -0.04445 -0.01481 C -0.07535 -0.03032 -0.10365 -0.05509 -0.13611 -0.06481 C -0.15139 -0.075 -0.16684 -0.0824 -0.18195 -0.09259 C -0.18403 -0.10092 -0.18872 -0.10694 -0.19167 -0.11481 C -0.19497 -0.1456 -0.19445 -0.13194 -0.19445 -0.15555 C -0.19341 -0.15463 -0.18507 -0.15023 -0.18473 -0.15 C -0.18334 -0.14884 -0.18334 -0.1456 -0.18195 -0.14444 C -0.1783 -0.14166 -0.16945 -0.14051 -0.16528 -0.13889 C -0.15747 -0.13588 -0.16476 -0.13819 -0.15556 -0.13333 C -0.15278 -0.13194 -0.14723 -0.12963 -0.14723 -0.12963 C -0.13195 -0.11435 -0.15191 -0.13264 -0.13473 -0.12222 C -0.1316 -0.12037 -0.12969 -0.11597 -0.12639 -0.11481 C -0.11615 -0.11134 -0.10087 -0.10671 -0.09306 -0.09629 C -0.08733 -0.08865 -0.08004 -0.08449 -0.075 -0.07592 C -0.07032 -0.06782 -0.06997 -0.0625 -0.0625 -0.05926 C -0.05434 -0.04838 -0.04601 -0.03796 -0.0375 -0.02777 C -0.025 -0.01273 -0.03264 -0.0169 -0.02361 -0.01296 C -0.01893 -0.0037 -0.01372 -0.00046 -0.00695 0.00556 C 0.00208 0.00162 0.00347 0.00463 -1.38778E-17 -1.85185E-6 Z " pathEditMode="relative" ptsTypes="ffffffffffffffffffff">
                                      <p:cBhvr>
                                        <p:cTn id="22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.01713 C -0.03073 0.02454 -0.02257 0.01574 -0.02916 0.03009 C -0.0302 0.03241 -0.03211 0.03356 -0.03333 0.03565 C -0.03524 0.03866 -0.03732 0.04143 -0.03889 0.04491 C -0.04514 0.05926 -0.0493 0.07407 -0.05694 0.0875 C -0.0592 0.09676 -0.06076 0.09282 -0.06666 0.09676 C -0.05555 0.0919 -0.04965 0.10278 -0.04166 0.10972 C -0.04045 0.11088 -0.03889 0.11065 -0.0375 0.11157 C -0.03507 0.11319 -0.03264 0.11504 -0.03055 0.11713 C -0.02899 0.11875 -0.02812 0.12153 -0.02639 0.12268 C -0.02378 0.12454 -0.02048 0.1243 -0.01805 0.12639 C -0.0158 0.12824 -0.01336 0.12986 -0.01111 0.13194 C 0.00191 0.14352 0.01493 0.15694 0.02917 0.16528 C 0.04914 0.17708 0.07136 0.18287 0.09167 0.19305 C 0.10157 0.19791 0.09601 0.19051 0.11111 0.19861 C 0.12084 0.2037 0.11563 0.20116 0.12639 0.20602 C 0.13316 0.20903 0.14393 0.20995 0.15 0.21528 C 0.15434 0.21898 0.15747 0.22338 0.16111 0.22824 " pathEditMode="relative" rAng="0" ptsTypes="fffffffffffffffffA">
                                      <p:cBhvr>
                                        <p:cTn id="230" dur="2000" fill="hold"/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0625 -0.01644 0.0059 -0.01458 0.01389 -0.02778 C 0.01597 -0.03125 0.01753 -0.03519 0.01944 -0.03889 C 0.02031 -0.04074 0.02222 -0.04445 0.02222 -0.04445 C 0.02378 -0.05324 0.02621 -0.06158 0.02778 -0.07037 C 0.03003 -0.09838 0.03194 -0.12546 0.03194 -0.15371 C 0.03246 -0.15741 0.03524 -0.16736 0.03333 -0.16482 C 0.0309 -0.16158 0.0309 -0.15625 0.03055 -0.15185 C 0.02917 -0.13472 0.02917 -0.11713 0.02778 -0.1 C 0.02587 -0.07732 0.01753 -0.06273 0.01111 -0.04259 C 0.00608 -0.02662 -2.22222E-6 -0.00486 -0.00695 0.00926 C -0.00642 0.0118 -0.00747 0.01667 -0.00556 0.01667 C -0.00365 0.01667 -0.00486 0.01157 -0.00417 0.00926 C -0.00313 0.00602 -2.22222E-6 2.59259E-6 -2.22222E-6 2.59259E-6 Z " pathEditMode="relative" ptsTypes="ffffffffffffff">
                                      <p:cBhvr>
                                        <p:cTn id="24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2523 C -0.01493 0.00278 -0.02378 0.02431 -0.03611 0.04885 C -0.03854 0.05347 -0.04306 0.05556 -0.04583 0.05996 C -0.05035 0.06713 -0.05312 0.07222 -0.05972 0.07662 C -0.06302 0.08542 -0.06875 0.09144 -0.075 0.09699 C -0.08177 0.11042 -0.07274 0.09445 -0.08333 0.10625 C -0.08681 0.11019 -0.09167 0.12269 -0.09167 0.12847 C -0.06424 0.14074 -0.04757 0.1801 -0.02222 0.19699 C -0.0191 0.20949 -0.02344 0.19584 -0.01667 0.20625 C -0.01441 0.20949 -0.01111 0.21736 -0.01111 0.2176 C -0.00903 0.22847 -0.01024 0.22246 -0.00694 0.23588 C -0.00608 0.23959 -0.00417 0.24699 -0.00417 0.24722 C -0.00295 0.25764 0.00035 0.2676 -0.00417 0.27662 C -0.00365 0.27847 -0.00278 0.28218 -0.00278 0.28241 " pathEditMode="relative" rAng="0" ptsTypes="fffffffffffffA">
                                      <p:cBhvr>
                                        <p:cTn id="245" dur="2000" fill="hold"/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 animBg="1"/>
      <p:bldP spid="809986" grpId="1" animBg="1"/>
      <p:bldP spid="809986" grpId="2" animBg="1"/>
      <p:bldP spid="809986" grpId="3" animBg="1"/>
      <p:bldP spid="809987" grpId="0" animBg="1"/>
      <p:bldP spid="809987" grpId="1" animBg="1"/>
      <p:bldP spid="809987" grpId="2" animBg="1"/>
      <p:bldP spid="809987" grpId="3" animBg="1"/>
      <p:bldP spid="809987" grpId="4" animBg="1"/>
      <p:bldP spid="809987" grpId="5" animBg="1"/>
      <p:bldP spid="809987" grpId="6" animBg="1"/>
      <p:bldP spid="809988" grpId="0" animBg="1"/>
      <p:bldP spid="809988" grpId="1" animBg="1"/>
      <p:bldP spid="809988" grpId="2" animBg="1"/>
      <p:bldP spid="809988" grpId="3" animBg="1"/>
      <p:bldP spid="809988" grpId="4" animBg="1"/>
      <p:bldP spid="809991" grpId="0" animBg="1"/>
      <p:bldP spid="809992" grpId="0" animBg="1"/>
      <p:bldP spid="809993" grpId="0" animBg="1"/>
      <p:bldP spid="809994" grpId="0" animBg="1"/>
      <p:bldP spid="809996" grpId="0" animBg="1"/>
      <p:bldP spid="809997" grpId="0" animBg="1"/>
      <p:bldP spid="809998" grpId="0" animBg="1"/>
      <p:bldP spid="809999" grpId="0" animBg="1"/>
      <p:bldP spid="810001" grpId="0" animBg="1"/>
      <p:bldP spid="810002" grpId="0" animBg="1"/>
      <p:bldP spid="810003" grpId="0" animBg="1"/>
      <p:bldP spid="810004" grpId="0" animBg="1"/>
      <p:bldP spid="810006" grpId="0" animBg="1"/>
      <p:bldP spid="810007" grpId="0" animBg="1"/>
      <p:bldP spid="810008" grpId="0" animBg="1"/>
      <p:bldP spid="810009" grpId="0" animBg="1"/>
      <p:bldP spid="810011" grpId="0" animBg="1"/>
      <p:bldP spid="810011" grpId="1" animBg="1"/>
      <p:bldP spid="810011" grpId="2" animBg="1"/>
      <p:bldP spid="810011" grpId="3" animBg="1"/>
      <p:bldP spid="810011" grpId="4" animBg="1"/>
      <p:bldP spid="810012" grpId="0" animBg="1"/>
      <p:bldP spid="810012" grpId="1" animBg="1"/>
      <p:bldP spid="810012" grpId="2" animBg="1"/>
      <p:bldP spid="810012" grpId="3" animBg="1"/>
      <p:bldP spid="810012" grpId="4" animBg="1"/>
      <p:bldP spid="810013" grpId="0" animBg="1"/>
      <p:bldP spid="810013" grpId="1" animBg="1"/>
      <p:bldP spid="810013" grpId="2" animBg="1"/>
      <p:bldP spid="810013" grpId="3" animBg="1"/>
      <p:bldP spid="810013" grpId="4" animBg="1"/>
      <p:bldP spid="810014" grpId="0" animBg="1"/>
      <p:bldP spid="810014" grpId="1" animBg="1"/>
      <p:bldP spid="810014" grpId="2" animBg="1"/>
      <p:bldP spid="810014" grpId="3" animBg="1"/>
      <p:bldP spid="810014" grpId="4" animBg="1"/>
      <p:bldP spid="810015" grpId="0" animBg="1"/>
      <p:bldP spid="810015" grpId="1" animBg="1"/>
      <p:bldP spid="810015" grpId="2" animBg="1"/>
      <p:bldP spid="810015" grpId="3" animBg="1"/>
      <p:bldP spid="810015" grpId="4" animBg="1"/>
      <p:bldP spid="810016" grpId="0" animBg="1"/>
      <p:bldP spid="810016" grpId="1" animBg="1"/>
      <p:bldP spid="810016" grpId="2" animBg="1"/>
      <p:bldP spid="810016" grpId="3" animBg="1"/>
      <p:bldP spid="810016" grpId="4" animBg="1"/>
      <p:bldP spid="810016" grpId="5" animBg="1"/>
      <p:bldP spid="810016" grpId="6" animBg="1"/>
      <p:bldP spid="810017" grpId="0" animBg="1"/>
      <p:bldP spid="810017" grpId="1" animBg="1"/>
      <p:bldP spid="810017" grpId="2" animBg="1"/>
      <p:bldP spid="810017" grpId="3" animBg="1"/>
      <p:bldP spid="810017" grpId="4" animBg="1"/>
      <p:bldP spid="810017" grpId="5" animBg="1"/>
      <p:bldP spid="810017" grpId="6" animBg="1"/>
      <p:bldP spid="810018" grpId="0" animBg="1"/>
      <p:bldP spid="810018" grpId="1" animBg="1"/>
      <p:bldP spid="810018" grpId="2" animBg="1"/>
      <p:bldP spid="810018" grpId="3" animBg="1"/>
      <p:bldP spid="810018" grpId="4" animBg="1"/>
      <p:bldP spid="810018" grpId="5" animBg="1"/>
      <p:bldP spid="810018" grpId="6" animBg="1"/>
      <p:bldP spid="810018" grpId="7" animBg="1"/>
      <p:bldP spid="810019" grpId="0" animBg="1"/>
      <p:bldP spid="810019" grpId="1" animBg="1"/>
      <p:bldP spid="810019" grpId="2" animBg="1"/>
      <p:bldP spid="810019" grpId="3" animBg="1"/>
      <p:bldP spid="810019" grpId="4" animBg="1"/>
      <p:bldP spid="810019" grpId="5" animBg="1"/>
      <p:bldP spid="810019" grpId="6" animBg="1"/>
      <p:bldP spid="810020" grpId="0" animBg="1"/>
      <p:bldP spid="810020" grpId="1" animBg="1"/>
      <p:bldP spid="810020" grpId="2" animBg="1"/>
      <p:bldP spid="810020" grpId="3" animBg="1"/>
      <p:bldP spid="810020" grpId="4" animBg="1"/>
      <p:bldP spid="810020" grpId="5" animBg="1"/>
      <p:bldP spid="810020" grpId="6" animBg="1"/>
      <p:bldP spid="810029" grpId="0" animBg="1"/>
      <p:bldP spid="810029" grpId="1" animBg="1"/>
      <p:bldP spid="810029" grpId="2" animBg="1"/>
      <p:bldP spid="810029" grpId="3" animBg="1"/>
      <p:bldP spid="810030" grpId="0" animBg="1"/>
      <p:bldP spid="810030" grpId="1" animBg="1"/>
      <p:bldP spid="810030" grpId="2" animBg="1"/>
      <p:bldP spid="810030" grpId="3" animBg="1"/>
      <p:bldP spid="810031" grpId="0" animBg="1"/>
      <p:bldP spid="810031" grpId="1" animBg="1"/>
      <p:bldP spid="810031" grpId="2" animBg="1"/>
      <p:bldP spid="810031" grpId="3" animBg="1"/>
      <p:bldP spid="810032" grpId="0" animBg="1"/>
      <p:bldP spid="810032" grpId="1" animBg="1"/>
      <p:bldP spid="810032" grpId="2" animBg="1"/>
      <p:bldP spid="810032" grpId="3" animBg="1"/>
      <p:bldP spid="810033" grpId="0" animBg="1"/>
      <p:bldP spid="810033" grpId="1" animBg="1"/>
      <p:bldP spid="810033" grpId="2" animBg="1"/>
      <p:bldP spid="810033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N-1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is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prominent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2101" name="Content Placeholder 8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0813" cy="4918075"/>
          </a:xfrm>
        </p:spPr>
        <p:txBody>
          <a:bodyPr/>
          <a:lstStyle/>
          <a:p>
            <a:r>
              <a:rPr lang="en-US" dirty="0" smtClean="0"/>
              <a:t>Several old LANL codes use N-1 (over 50% of cycles)</a:t>
            </a:r>
          </a:p>
          <a:p>
            <a:r>
              <a:rPr lang="en-US" dirty="0" smtClean="0"/>
              <a:t>Newly written codes still choosing N-1</a:t>
            </a:r>
          </a:p>
          <a:p>
            <a:pPr lvl="1"/>
            <a:r>
              <a:rPr lang="en-US" dirty="0" smtClean="0"/>
              <a:t>2 of 8 open science applications on Roadrunner</a:t>
            </a:r>
          </a:p>
          <a:p>
            <a:pPr lvl="1"/>
            <a:r>
              <a:rPr lang="en-US" dirty="0" err="1" smtClean="0"/>
              <a:t>NetCDF</a:t>
            </a:r>
            <a:r>
              <a:rPr lang="en-US" dirty="0" smtClean="0"/>
              <a:t> and HDF5 formatting libraries</a:t>
            </a:r>
          </a:p>
          <a:p>
            <a:r>
              <a:rPr lang="en-US" dirty="0" smtClean="0"/>
              <a:t>N-1 also prominent elsewhere</a:t>
            </a:r>
          </a:p>
          <a:p>
            <a:pPr lvl="1"/>
            <a:r>
              <a:rPr lang="en-US" dirty="0" smtClean="0"/>
              <a:t>At least 10 of 23 on the PIO benchmarks page are N-1</a:t>
            </a:r>
          </a:p>
          <a:p>
            <a:pPr lvl="1"/>
            <a:r>
              <a:rPr lang="en-US" dirty="0" smtClean="0"/>
              <a:t>BTIO, FLASH IO, </a:t>
            </a:r>
            <a:r>
              <a:rPr lang="en-US" dirty="0" err="1" smtClean="0"/>
              <a:t>Chombo</a:t>
            </a:r>
            <a:r>
              <a:rPr lang="en-US" dirty="0" smtClean="0"/>
              <a:t> IO, QCD, etc. (GTC?)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lio">
  <a:themeElements>
    <a:clrScheme name="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Folio">
  <a:themeElements>
    <a:clrScheme name="11_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1_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olio">
  <a:themeElements>
    <a:clrScheme name="1_Folio 1">
      <a:dk1>
        <a:srgbClr val="2D2F2B"/>
      </a:dk1>
      <a:lt1>
        <a:srgbClr val="FFFFFF"/>
      </a:lt1>
      <a:dk2>
        <a:srgbClr val="000000"/>
      </a:dk2>
      <a:lt2>
        <a:srgbClr val="DEDED7"/>
      </a:lt2>
      <a:accent1>
        <a:srgbClr val="294171"/>
      </a:accent1>
      <a:accent2>
        <a:srgbClr val="748CBC"/>
      </a:accent2>
      <a:accent3>
        <a:srgbClr val="AAAAAA"/>
      </a:accent3>
      <a:accent4>
        <a:srgbClr val="DADADA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_Folio 1">
        <a:dk1>
          <a:srgbClr val="2D2F2B"/>
        </a:dk1>
        <a:lt1>
          <a:srgbClr val="FFFFFF"/>
        </a:lt1>
        <a:dk2>
          <a:srgbClr val="000000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AAAAAA"/>
        </a:accent3>
        <a:accent4>
          <a:srgbClr val="DADADA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1894</Words>
  <Application>Microsoft Macintosh PowerPoint</Application>
  <PresentationFormat>On-screen Show (4:3)</PresentationFormat>
  <Paragraphs>450</Paragraphs>
  <Slides>30</Slides>
  <Notes>28</Notes>
  <HiddenSlides>0</HiddenSlides>
  <MMClips>0</MMClips>
  <ScaleCrop>false</ScaleCrop>
  <HeadingPairs>
    <vt:vector size="4" baseType="variant">
      <vt:variant>
        <vt:lpstr>Design Template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Office Theme</vt:lpstr>
      <vt:lpstr>Folio</vt:lpstr>
      <vt:lpstr>11_Folio</vt:lpstr>
      <vt:lpstr>1_Folio</vt:lpstr>
      <vt:lpstr>PLFS: Parallel LFS</vt:lpstr>
      <vt:lpstr>LANL Computational Science</vt:lpstr>
      <vt:lpstr>Roadrunner</vt:lpstr>
      <vt:lpstr>Parallel Apps do Parallel IO</vt:lpstr>
      <vt:lpstr>N-N File IO</vt:lpstr>
      <vt:lpstr>Checkpoint Patterns</vt:lpstr>
      <vt:lpstr>A Shared File is a Shared Problem</vt:lpstr>
      <vt:lpstr>Potential PanFS storage implications of N-1 strided</vt:lpstr>
      <vt:lpstr>N-1 is prominent</vt:lpstr>
      <vt:lpstr>Obvious solution:  Convert N-N into N-1</vt:lpstr>
      <vt:lpstr>Outline</vt:lpstr>
      <vt:lpstr>PLFS:  Parallel Log-structured FS</vt:lpstr>
      <vt:lpstr>Decouples Logical from Physical</vt:lpstr>
      <vt:lpstr>Data Reorganization in PLFS</vt:lpstr>
      <vt:lpstr>PLFS Index Record</vt:lpstr>
      <vt:lpstr>Other operations in PLFS</vt:lpstr>
      <vt:lpstr>PLFS Optimizations</vt:lpstr>
      <vt:lpstr>Thoroughly Evaluated</vt:lpstr>
      <vt:lpstr>PLFS on three major HPC PFS’s</vt:lpstr>
      <vt:lpstr>LBNL PatternIO benchmark</vt:lpstr>
      <vt:lpstr>FLASH IO</vt:lpstr>
      <vt:lpstr>Slide 22</vt:lpstr>
      <vt:lpstr>Read Bandwidths</vt:lpstr>
      <vt:lpstr>Metadata rates</vt:lpstr>
      <vt:lpstr>PLFS/FUSE Overhead</vt:lpstr>
      <vt:lpstr>Trade-offs</vt:lpstr>
      <vt:lpstr>Current and Future Work</vt:lpstr>
      <vt:lpstr>Slide 28</vt:lpstr>
      <vt:lpstr>PLFS Conclusion</vt:lpstr>
      <vt:lpstr>Outstanding HPC Problems</vt:lpstr>
    </vt:vector>
  </TitlesOfParts>
  <Company>Los Alamos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PLFS: Parallel LFS</dc:title>
  <dc:creator>John Bent</dc:creator>
  <cp:lastModifiedBy>John Bent</cp:lastModifiedBy>
  <cp:revision>33</cp:revision>
  <dcterms:created xsi:type="dcterms:W3CDTF">2009-09-17T14:39:25Z</dcterms:created>
  <dcterms:modified xsi:type="dcterms:W3CDTF">2009-09-17T14:40:23Z</dcterms:modified>
</cp:coreProperties>
</file>