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64" r:id="rId5"/>
    <p:sldId id="313" r:id="rId6"/>
    <p:sldId id="314" r:id="rId7"/>
    <p:sldId id="317" r:id="rId8"/>
    <p:sldId id="319" r:id="rId9"/>
    <p:sldId id="320" r:id="rId10"/>
    <p:sldId id="321" r:id="rId11"/>
    <p:sldId id="322" r:id="rId12"/>
    <p:sldId id="318" r:id="rId13"/>
    <p:sldId id="323" r:id="rId14"/>
    <p:sldId id="324" r:id="rId15"/>
    <p:sldId id="316" r:id="rId16"/>
    <p:sldId id="3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3/5/2023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3/5/2023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3/5/2023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dirty="0"/>
              <a:t>Map reduce vs Apache spark</a:t>
            </a:r>
            <a:endParaRPr lang="en-US" sz="6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C1F6F-4772-116D-DC91-37F7B326299B}"/>
              </a:ext>
            </a:extLst>
          </p:cNvPr>
          <p:cNvSpPr>
            <a:spLocks noGrp="1"/>
          </p:cNvSpPr>
          <p:nvPr>
            <p:ph idx="1"/>
          </p:nvPr>
        </p:nvSpPr>
        <p:spPr>
          <a:xfrm>
            <a:off x="1066800" y="1036320"/>
            <a:ext cx="10058400" cy="3849624"/>
          </a:xfrm>
        </p:spPr>
        <p:txBody>
          <a:bodyPr/>
          <a:lstStyle/>
          <a:p>
            <a:r>
              <a:rPr lang="en-US" sz="1600" dirty="0"/>
              <a:t>data frame for average time taken in iterations for different queries in both HiveQL and Spark-SQL</a:t>
            </a:r>
            <a:endParaRPr lang="en-US" dirty="0"/>
          </a:p>
        </p:txBody>
      </p:sp>
      <p:pic>
        <p:nvPicPr>
          <p:cNvPr id="5" name="Picture 4">
            <a:extLst>
              <a:ext uri="{FF2B5EF4-FFF2-40B4-BE49-F238E27FC236}">
                <a16:creationId xmlns:a16="http://schemas.microsoft.com/office/drawing/2014/main" id="{C33CEAD8-BF57-31BF-41E3-0274B7CB7F62}"/>
              </a:ext>
            </a:extLst>
          </p:cNvPr>
          <p:cNvPicPr>
            <a:picLocks noChangeAspect="1"/>
          </p:cNvPicPr>
          <p:nvPr/>
        </p:nvPicPr>
        <p:blipFill>
          <a:blip r:embed="rId2"/>
          <a:stretch>
            <a:fillRect/>
          </a:stretch>
        </p:blipFill>
        <p:spPr>
          <a:xfrm>
            <a:off x="1343401" y="2211677"/>
            <a:ext cx="9781799" cy="2434646"/>
          </a:xfrm>
          <a:prstGeom prst="rect">
            <a:avLst/>
          </a:prstGeom>
        </p:spPr>
      </p:pic>
    </p:spTree>
    <p:extLst>
      <p:ext uri="{BB962C8B-B14F-4D97-AF65-F5344CB8AC3E}">
        <p14:creationId xmlns:p14="http://schemas.microsoft.com/office/powerpoint/2010/main" val="135214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AB403-9558-26DC-4F48-EEE5D5C1540E}"/>
              </a:ext>
            </a:extLst>
          </p:cNvPr>
          <p:cNvSpPr>
            <a:spLocks noGrp="1"/>
          </p:cNvSpPr>
          <p:nvPr>
            <p:ph idx="1"/>
          </p:nvPr>
        </p:nvSpPr>
        <p:spPr>
          <a:xfrm>
            <a:off x="824204" y="946124"/>
            <a:ext cx="10058400" cy="3849624"/>
          </a:xfrm>
        </p:spPr>
        <p:txBody>
          <a:bodyPr/>
          <a:lstStyle/>
          <a:p>
            <a:r>
              <a:rPr lang="en-US" sz="1400" dirty="0"/>
              <a:t>Clustered chart for average time taken in iterations for different queries in both HiveQL and Spark-SQL</a:t>
            </a:r>
            <a:endParaRPr lang="en-US" dirty="0"/>
          </a:p>
          <a:p>
            <a:endParaRPr lang="en-US" dirty="0"/>
          </a:p>
        </p:txBody>
      </p:sp>
      <p:pic>
        <p:nvPicPr>
          <p:cNvPr id="5" name="Picture 4">
            <a:extLst>
              <a:ext uri="{FF2B5EF4-FFF2-40B4-BE49-F238E27FC236}">
                <a16:creationId xmlns:a16="http://schemas.microsoft.com/office/drawing/2014/main" id="{99C7E88C-8BB9-3581-0023-A7EF00E44315}"/>
              </a:ext>
            </a:extLst>
          </p:cNvPr>
          <p:cNvPicPr>
            <a:picLocks noChangeAspect="1"/>
          </p:cNvPicPr>
          <p:nvPr/>
        </p:nvPicPr>
        <p:blipFill>
          <a:blip r:embed="rId2"/>
          <a:stretch>
            <a:fillRect/>
          </a:stretch>
        </p:blipFill>
        <p:spPr>
          <a:xfrm>
            <a:off x="3190875" y="1571625"/>
            <a:ext cx="6096000" cy="4095750"/>
          </a:xfrm>
          <a:prstGeom prst="rect">
            <a:avLst/>
          </a:prstGeom>
        </p:spPr>
      </p:pic>
    </p:spTree>
    <p:extLst>
      <p:ext uri="{BB962C8B-B14F-4D97-AF65-F5344CB8AC3E}">
        <p14:creationId xmlns:p14="http://schemas.microsoft.com/office/powerpoint/2010/main" val="27193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4BB6-672F-BCCE-DF9A-58EA424251AB}"/>
              </a:ext>
            </a:extLst>
          </p:cNvPr>
          <p:cNvSpPr>
            <a:spLocks noGrp="1"/>
          </p:cNvSpPr>
          <p:nvPr>
            <p:ph type="title"/>
          </p:nvPr>
        </p:nvSpPr>
        <p:spPr/>
        <p:txBody>
          <a:bodyPr/>
          <a:lstStyle/>
          <a:p>
            <a:pPr algn="ctr"/>
            <a:r>
              <a:rPr lang="en-US" dirty="0"/>
              <a:t>Comparison based on “Ease of Use” and “Fast Process”</a:t>
            </a:r>
          </a:p>
        </p:txBody>
      </p:sp>
      <p:graphicFrame>
        <p:nvGraphicFramePr>
          <p:cNvPr id="4" name="Table 4">
            <a:extLst>
              <a:ext uri="{FF2B5EF4-FFF2-40B4-BE49-F238E27FC236}">
                <a16:creationId xmlns:a16="http://schemas.microsoft.com/office/drawing/2014/main" id="{73DB1E04-2884-0494-5C94-041927F7B1FF}"/>
              </a:ext>
            </a:extLst>
          </p:cNvPr>
          <p:cNvGraphicFramePr>
            <a:graphicFrameLocks noGrp="1"/>
          </p:cNvGraphicFramePr>
          <p:nvPr>
            <p:ph idx="1"/>
            <p:extLst>
              <p:ext uri="{D42A27DB-BD31-4B8C-83A1-F6EECF244321}">
                <p14:modId xmlns:p14="http://schemas.microsoft.com/office/powerpoint/2010/main" val="2872685457"/>
              </p:ext>
            </p:extLst>
          </p:nvPr>
        </p:nvGraphicFramePr>
        <p:xfrm>
          <a:off x="1066800" y="2103438"/>
          <a:ext cx="10058397" cy="27482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535602047"/>
                    </a:ext>
                  </a:extLst>
                </a:gridCol>
                <a:gridCol w="3352799">
                  <a:extLst>
                    <a:ext uri="{9D8B030D-6E8A-4147-A177-3AD203B41FA5}">
                      <a16:colId xmlns:a16="http://schemas.microsoft.com/office/drawing/2014/main" val="1194046672"/>
                    </a:ext>
                  </a:extLst>
                </a:gridCol>
                <a:gridCol w="3352799">
                  <a:extLst>
                    <a:ext uri="{9D8B030D-6E8A-4147-A177-3AD203B41FA5}">
                      <a16:colId xmlns:a16="http://schemas.microsoft.com/office/drawing/2014/main" val="3955087785"/>
                    </a:ext>
                  </a:extLst>
                </a:gridCol>
              </a:tblGrid>
              <a:tr h="370840">
                <a:tc>
                  <a:txBody>
                    <a:bodyPr/>
                    <a:lstStyle/>
                    <a:p>
                      <a:r>
                        <a:rPr lang="en-US" dirty="0"/>
                        <a:t>Framework</a:t>
                      </a:r>
                    </a:p>
                  </a:txBody>
                  <a:tcPr/>
                </a:tc>
                <a:tc>
                  <a:txBody>
                    <a:bodyPr/>
                    <a:lstStyle/>
                    <a:p>
                      <a:r>
                        <a:rPr lang="en-US" dirty="0"/>
                        <a:t>Ease of Use</a:t>
                      </a:r>
                    </a:p>
                  </a:txBody>
                  <a:tcPr/>
                </a:tc>
                <a:tc>
                  <a:txBody>
                    <a:bodyPr/>
                    <a:lstStyle/>
                    <a:p>
                      <a:r>
                        <a:rPr lang="en-US" sz="1800" b="1" i="0" kern="1200" dirty="0">
                          <a:solidFill>
                            <a:schemeClr val="lt1"/>
                          </a:solidFill>
                          <a:effectLst/>
                          <a:latin typeface="+mn-lt"/>
                          <a:ea typeface="+mn-ea"/>
                          <a:cs typeface="+mn-cs"/>
                        </a:rPr>
                        <a:t>Fast Processing</a:t>
                      </a:r>
                      <a:endParaRPr lang="en-US" dirty="0"/>
                    </a:p>
                  </a:txBody>
                  <a:tcPr/>
                </a:tc>
                <a:extLst>
                  <a:ext uri="{0D108BD9-81ED-4DB2-BD59-A6C34878D82A}">
                    <a16:rowId xmlns:a16="http://schemas.microsoft.com/office/drawing/2014/main" val="1888801237"/>
                  </a:ext>
                </a:extLst>
              </a:tr>
              <a:tr h="370840">
                <a:tc>
                  <a:txBody>
                    <a:bodyPr/>
                    <a:lstStyle/>
                    <a:p>
                      <a:r>
                        <a:rPr lang="en-US" dirty="0"/>
                        <a:t>HiveQL and Hadoop Map reduce.</a:t>
                      </a:r>
                    </a:p>
                  </a:txBody>
                  <a:tcPr/>
                </a:tc>
                <a:tc>
                  <a:txBody>
                    <a:bodyPr/>
                    <a:lstStyle/>
                    <a:p>
                      <a:r>
                        <a:rPr lang="en-US" dirty="0"/>
                        <a:t>We have to create a table for every dataset csv/text file to do the queries. Need to write to disk.</a:t>
                      </a:r>
                    </a:p>
                  </a:txBody>
                  <a:tcPr/>
                </a:tc>
                <a:tc>
                  <a:txBody>
                    <a:bodyPr/>
                    <a:lstStyle/>
                    <a:p>
                      <a:r>
                        <a:rPr lang="en-US" dirty="0"/>
                        <a:t>slow for iterative processing</a:t>
                      </a:r>
                    </a:p>
                  </a:txBody>
                  <a:tcPr/>
                </a:tc>
                <a:extLst>
                  <a:ext uri="{0D108BD9-81ED-4DB2-BD59-A6C34878D82A}">
                    <a16:rowId xmlns:a16="http://schemas.microsoft.com/office/drawing/2014/main" val="2183845776"/>
                  </a:ext>
                </a:extLst>
              </a:tr>
              <a:tr h="370840">
                <a:tc>
                  <a:txBody>
                    <a:bodyPr/>
                    <a:lstStyle/>
                    <a:p>
                      <a:r>
                        <a:rPr lang="en-US" dirty="0"/>
                        <a:t>Spark SQL and Apache Spark</a:t>
                      </a:r>
                    </a:p>
                  </a:txBody>
                  <a:tcPr/>
                </a:tc>
                <a:tc>
                  <a:txBody>
                    <a:bodyPr/>
                    <a:lstStyle/>
                    <a:p>
                      <a:r>
                        <a:rPr lang="en-US" dirty="0"/>
                        <a:t>No need to do that. Spark-SQL stores the data in memory while processing</a:t>
                      </a:r>
                    </a:p>
                  </a:txBody>
                  <a:tcPr/>
                </a:tc>
                <a:tc>
                  <a:txBody>
                    <a:bodyPr/>
                    <a:lstStyle/>
                    <a:p>
                      <a:r>
                        <a:rPr lang="en-US" dirty="0"/>
                        <a:t>Efficient for both batch and iterative processing due to in-memory data processing model</a:t>
                      </a:r>
                    </a:p>
                  </a:txBody>
                  <a:tcPr/>
                </a:tc>
                <a:extLst>
                  <a:ext uri="{0D108BD9-81ED-4DB2-BD59-A6C34878D82A}">
                    <a16:rowId xmlns:a16="http://schemas.microsoft.com/office/drawing/2014/main" val="3637937303"/>
                  </a:ext>
                </a:extLst>
              </a:tr>
            </a:tbl>
          </a:graphicData>
        </a:graphic>
      </p:graphicFrame>
    </p:spTree>
    <p:extLst>
      <p:ext uri="{BB962C8B-B14F-4D97-AF65-F5344CB8AC3E}">
        <p14:creationId xmlns:p14="http://schemas.microsoft.com/office/powerpoint/2010/main" val="3514611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11BB3-B1F1-21D5-2867-922E4239B4EB}"/>
              </a:ext>
            </a:extLst>
          </p:cNvPr>
          <p:cNvSpPr>
            <a:spLocks noGrp="1"/>
          </p:cNvSpPr>
          <p:nvPr>
            <p:ph idx="1"/>
          </p:nvPr>
        </p:nvSpPr>
        <p:spPr>
          <a:xfrm>
            <a:off x="971909" y="602123"/>
            <a:ext cx="10058400" cy="5593403"/>
          </a:xfrm>
        </p:spPr>
        <p:txBody>
          <a:bodyPr>
            <a:normAutofit/>
          </a:bodyPr>
          <a:lstStyle/>
          <a:p>
            <a:pPr marL="0" indent="0">
              <a:buNone/>
            </a:pPr>
            <a:endParaRPr lang="en-US" sz="800" dirty="0"/>
          </a:p>
          <a:p>
            <a:pPr marL="0" indent="0" algn="ctr">
              <a:buNone/>
            </a:pPr>
            <a:r>
              <a:rPr lang="en-US" sz="4000" b="1" dirty="0"/>
              <a:t>Conclusion</a:t>
            </a:r>
          </a:p>
          <a:p>
            <a:endParaRPr lang="en-US" sz="800" dirty="0"/>
          </a:p>
          <a:p>
            <a:r>
              <a:rPr lang="en-US" sz="800" dirty="0"/>
              <a:t>. </a:t>
            </a:r>
            <a:r>
              <a:rPr lang="en-US" sz="1400" b="1" dirty="0"/>
              <a:t>Spark-SQL + Apache Spark is way faster and easy to use compared to HiveQL + Hadoop MapReduce :</a:t>
            </a:r>
          </a:p>
          <a:p>
            <a:pPr lvl="1"/>
            <a:r>
              <a:rPr lang="en-US" sz="1200" b="1" dirty="0"/>
              <a:t>In-Memory Processing</a:t>
            </a:r>
            <a:r>
              <a:rPr lang="en-US" sz="1200" dirty="0"/>
              <a:t>: Spark-SQL stores the data in memory while processing, whereas HiveQL writes intermediate results to disk. This allows Spark-SQL to perform operations faster and more efficiently.</a:t>
            </a:r>
          </a:p>
          <a:p>
            <a:pPr marL="274320" lvl="1" indent="0">
              <a:buNone/>
            </a:pPr>
            <a:endParaRPr lang="en-US" sz="1200" dirty="0"/>
          </a:p>
          <a:p>
            <a:pPr lvl="1"/>
            <a:r>
              <a:rPr lang="en-US" sz="1200" b="1" dirty="0"/>
              <a:t>Distributed Processing</a:t>
            </a:r>
            <a:r>
              <a:rPr lang="en-US" sz="1200" dirty="0"/>
              <a:t>: Spark-SQL uses distributed processing, which allows it to process data in parallel across multiple nodes. HiveQL, on the other hand, is designed for batch processing and cannot perform parallel processing as efficiently.</a:t>
            </a:r>
          </a:p>
          <a:p>
            <a:pPr marL="274320" lvl="1" indent="0">
              <a:buNone/>
            </a:pPr>
            <a:endParaRPr lang="en-US" sz="1200" dirty="0"/>
          </a:p>
          <a:p>
            <a:pPr lvl="1"/>
            <a:r>
              <a:rPr lang="en-US" sz="1200" b="1" dirty="0"/>
              <a:t>Execution Engine</a:t>
            </a:r>
            <a:r>
              <a:rPr lang="en-US" sz="1200" dirty="0"/>
              <a:t>: Spark-SQL uses a faster execution engine than HiveQL. It uses a DAG (Directed Acyclic Graph) engine, which optimizes queries and executes them more efficiently.</a:t>
            </a:r>
          </a:p>
          <a:p>
            <a:pPr marL="274320" lvl="1" indent="0">
              <a:buNone/>
            </a:pPr>
            <a:endParaRPr lang="en-US" sz="1200" dirty="0"/>
          </a:p>
          <a:p>
            <a:pPr lvl="1"/>
            <a:r>
              <a:rPr lang="en-US" sz="1200" b="1" dirty="0"/>
              <a:t>Caching: Spark</a:t>
            </a:r>
            <a:r>
              <a:rPr lang="en-US" sz="1200" dirty="0"/>
              <a:t>-SQL allows caching of data, which means that frequently accessed data can be stored in memory for faster access. This is not possible with HiveQL.</a:t>
            </a:r>
          </a:p>
          <a:p>
            <a:pPr marL="274320" lvl="1" indent="0">
              <a:buNone/>
            </a:pPr>
            <a:endParaRPr lang="en-US" sz="1200" dirty="0"/>
          </a:p>
          <a:p>
            <a:pPr lvl="1"/>
            <a:r>
              <a:rPr lang="en-US" sz="1200" dirty="0"/>
              <a:t>Overall, Spark-SQL is designed to be faster and more efficient than HiveQL, particularly for processing large amounts of data.</a:t>
            </a:r>
          </a:p>
        </p:txBody>
      </p:sp>
    </p:spTree>
    <p:extLst>
      <p:ext uri="{BB962C8B-B14F-4D97-AF65-F5344CB8AC3E}">
        <p14:creationId xmlns:p14="http://schemas.microsoft.com/office/powerpoint/2010/main" val="271002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371D-8203-34D3-437E-C420AF427323}"/>
              </a:ext>
            </a:extLst>
          </p:cNvPr>
          <p:cNvSpPr>
            <a:spLocks noGrp="1"/>
          </p:cNvSpPr>
          <p:nvPr>
            <p:ph type="title"/>
          </p:nvPr>
        </p:nvSpPr>
        <p:spPr/>
        <p:txBody>
          <a:bodyPr/>
          <a:lstStyle/>
          <a:p>
            <a:br>
              <a:rPr lang="en-US" dirty="0"/>
            </a:br>
            <a:r>
              <a:rPr lang="en-US" dirty="0"/>
              <a:t>Map Reduce</a:t>
            </a:r>
          </a:p>
        </p:txBody>
      </p:sp>
      <p:sp>
        <p:nvSpPr>
          <p:cNvPr id="3" name="Content Placeholder 2">
            <a:extLst>
              <a:ext uri="{FF2B5EF4-FFF2-40B4-BE49-F238E27FC236}">
                <a16:creationId xmlns:a16="http://schemas.microsoft.com/office/drawing/2014/main" id="{9FDEF5C4-891A-2550-687F-0F0C465883EB}"/>
              </a:ext>
            </a:extLst>
          </p:cNvPr>
          <p:cNvSpPr>
            <a:spLocks noGrp="1"/>
          </p:cNvSpPr>
          <p:nvPr>
            <p:ph idx="1"/>
          </p:nvPr>
        </p:nvSpPr>
        <p:spPr/>
        <p:txBody>
          <a:bodyPr>
            <a:normAutofit fontScale="92500"/>
          </a:bodyPr>
          <a:lstStyle/>
          <a:p>
            <a:r>
              <a:rPr lang="en-US" dirty="0"/>
              <a:t>MapReduce is a programming model and framework </a:t>
            </a:r>
            <a:r>
              <a:rPr lang="en-US" b="1" dirty="0"/>
              <a:t>for processing large datasets in parallel </a:t>
            </a:r>
            <a:r>
              <a:rPr lang="en-US" dirty="0"/>
              <a:t>on a cluster of computers.</a:t>
            </a:r>
          </a:p>
          <a:p>
            <a:r>
              <a:rPr lang="en-US" dirty="0"/>
              <a:t>It was originally </a:t>
            </a:r>
            <a:r>
              <a:rPr lang="en-US" b="1" dirty="0"/>
              <a:t>developed by Google</a:t>
            </a:r>
            <a:r>
              <a:rPr lang="en-US" dirty="0"/>
              <a:t> to support large-scale distributed computing over thousands of servers.</a:t>
            </a:r>
          </a:p>
          <a:p>
            <a:r>
              <a:rPr lang="en-US" dirty="0"/>
              <a:t>MapReduce divides the processing of data into two main stages: the </a:t>
            </a:r>
            <a:r>
              <a:rPr lang="en-US" b="1" dirty="0"/>
              <a:t>Map stage </a:t>
            </a:r>
            <a:r>
              <a:rPr lang="en-US" dirty="0"/>
              <a:t>and the </a:t>
            </a:r>
            <a:r>
              <a:rPr lang="en-US" b="1" dirty="0"/>
              <a:t>Reduce stage</a:t>
            </a:r>
            <a:r>
              <a:rPr lang="en-US" dirty="0"/>
              <a:t>.</a:t>
            </a:r>
          </a:p>
          <a:p>
            <a:r>
              <a:rPr lang="en-US" dirty="0"/>
              <a:t>In the Map stage, data is read from an input source and </a:t>
            </a:r>
            <a:r>
              <a:rPr lang="en-US" b="1" dirty="0"/>
              <a:t>transformed into a key-value pair format</a:t>
            </a:r>
            <a:r>
              <a:rPr lang="en-US" dirty="0"/>
              <a:t>.</a:t>
            </a:r>
          </a:p>
          <a:p>
            <a:r>
              <a:rPr lang="en-US" dirty="0"/>
              <a:t>The key-value pairs generated by the Map stage are then </a:t>
            </a:r>
            <a:r>
              <a:rPr lang="en-US" b="1" dirty="0"/>
              <a:t>shuffled</a:t>
            </a:r>
            <a:r>
              <a:rPr lang="en-US" dirty="0"/>
              <a:t> and </a:t>
            </a:r>
            <a:r>
              <a:rPr lang="en-US" b="1" dirty="0"/>
              <a:t>sorted</a:t>
            </a:r>
            <a:r>
              <a:rPr lang="en-US" dirty="0"/>
              <a:t> by key, and </a:t>
            </a:r>
            <a:r>
              <a:rPr lang="en-US" b="1" dirty="0"/>
              <a:t>grouped into partitions.</a:t>
            </a:r>
          </a:p>
          <a:p>
            <a:r>
              <a:rPr lang="en-US" dirty="0"/>
              <a:t>In the Reduce stage, each partition is processed independently by a reducer function that </a:t>
            </a:r>
            <a:r>
              <a:rPr lang="en-US" b="1" dirty="0"/>
              <a:t>aggregates the key-value pairs for that partition.</a:t>
            </a:r>
          </a:p>
          <a:p>
            <a:r>
              <a:rPr lang="en-US" dirty="0"/>
              <a:t>MapReduce provides </a:t>
            </a:r>
            <a:r>
              <a:rPr lang="en-US" b="1" dirty="0"/>
              <a:t>fault tolerance</a:t>
            </a:r>
            <a:r>
              <a:rPr lang="en-US" dirty="0"/>
              <a:t> by automatically replicating data across multiple nodes, and re-executing failed tasks on other nodes.</a:t>
            </a:r>
          </a:p>
          <a:p>
            <a:r>
              <a:rPr lang="en-US" dirty="0"/>
              <a:t>MapReduce is designed to be </a:t>
            </a:r>
            <a:r>
              <a:rPr lang="en-US" b="1" dirty="0"/>
              <a:t>highly scalable</a:t>
            </a:r>
            <a:r>
              <a:rPr lang="en-US" dirty="0"/>
              <a:t>, and </a:t>
            </a:r>
            <a:r>
              <a:rPr lang="en-US" b="1" dirty="0"/>
              <a:t>can handle petabytes </a:t>
            </a:r>
            <a:r>
              <a:rPr lang="en-US" dirty="0"/>
              <a:t>of data by distributing the processing across multiple nodes.</a:t>
            </a:r>
          </a:p>
        </p:txBody>
      </p:sp>
    </p:spTree>
    <p:extLst>
      <p:ext uri="{BB962C8B-B14F-4D97-AF65-F5344CB8AC3E}">
        <p14:creationId xmlns:p14="http://schemas.microsoft.com/office/powerpoint/2010/main" val="409179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B3A2-6518-508C-B7B9-A81B5339A6AE}"/>
              </a:ext>
            </a:extLst>
          </p:cNvPr>
          <p:cNvSpPr>
            <a:spLocks noGrp="1"/>
          </p:cNvSpPr>
          <p:nvPr>
            <p:ph type="title"/>
          </p:nvPr>
        </p:nvSpPr>
        <p:spPr/>
        <p:txBody>
          <a:bodyPr/>
          <a:lstStyle/>
          <a:p>
            <a:r>
              <a:rPr lang="en-US" dirty="0"/>
              <a:t>Apache Spark</a:t>
            </a:r>
          </a:p>
        </p:txBody>
      </p:sp>
      <p:sp>
        <p:nvSpPr>
          <p:cNvPr id="3" name="Content Placeholder 2">
            <a:extLst>
              <a:ext uri="{FF2B5EF4-FFF2-40B4-BE49-F238E27FC236}">
                <a16:creationId xmlns:a16="http://schemas.microsoft.com/office/drawing/2014/main" id="{526FB274-45D4-2592-8C18-2285EFF9862C}"/>
              </a:ext>
            </a:extLst>
          </p:cNvPr>
          <p:cNvSpPr>
            <a:spLocks noGrp="1"/>
          </p:cNvSpPr>
          <p:nvPr>
            <p:ph idx="1"/>
          </p:nvPr>
        </p:nvSpPr>
        <p:spPr/>
        <p:txBody>
          <a:bodyPr>
            <a:normAutofit fontScale="85000" lnSpcReduction="20000"/>
          </a:bodyPr>
          <a:lstStyle/>
          <a:p>
            <a:r>
              <a:rPr lang="en-US" dirty="0"/>
              <a:t>Apache Spark is an </a:t>
            </a:r>
            <a:r>
              <a:rPr lang="en-US" b="1" dirty="0"/>
              <a:t>open-source,</a:t>
            </a:r>
            <a:r>
              <a:rPr lang="en-US" dirty="0"/>
              <a:t> </a:t>
            </a:r>
            <a:r>
              <a:rPr lang="en-US" b="1" dirty="0"/>
              <a:t>distributed computing system </a:t>
            </a:r>
            <a:r>
              <a:rPr lang="en-US" dirty="0"/>
              <a:t>used for </a:t>
            </a:r>
            <a:r>
              <a:rPr lang="en-US" b="1" dirty="0"/>
              <a:t>processing large amounts of data.</a:t>
            </a:r>
          </a:p>
          <a:p>
            <a:r>
              <a:rPr lang="en-US" dirty="0"/>
              <a:t>Spark provides a unified platform for </a:t>
            </a:r>
            <a:r>
              <a:rPr lang="en-US" b="1" dirty="0"/>
              <a:t>batch processing, stream processing, machine learning, and graph processing</a:t>
            </a:r>
            <a:r>
              <a:rPr lang="en-US" dirty="0"/>
              <a:t>.</a:t>
            </a:r>
          </a:p>
          <a:p>
            <a:r>
              <a:rPr lang="en-US" dirty="0"/>
              <a:t>Spark is built on top </a:t>
            </a:r>
            <a:r>
              <a:rPr lang="en-US" b="1" dirty="0"/>
              <a:t>of Hadoop Distributed File System (HDFS) </a:t>
            </a:r>
            <a:r>
              <a:rPr lang="en-US" dirty="0"/>
              <a:t>and can also integrate with other data sources like Cassandra, HBase, and Amazon S3.</a:t>
            </a:r>
          </a:p>
          <a:p>
            <a:r>
              <a:rPr lang="en-US" dirty="0"/>
              <a:t>The main programming interface for Spark is in Scala, but it also supports Java, Python, and R.</a:t>
            </a:r>
          </a:p>
          <a:p>
            <a:r>
              <a:rPr lang="en-US" dirty="0"/>
              <a:t>Spark provides a high-level API for data processing called </a:t>
            </a:r>
            <a:r>
              <a:rPr lang="en-US" b="1" dirty="0"/>
              <a:t>Spark SQL, </a:t>
            </a:r>
            <a:r>
              <a:rPr lang="en-US" dirty="0"/>
              <a:t>which allows for SQL-like querying of data stored in Spark.</a:t>
            </a:r>
          </a:p>
          <a:p>
            <a:r>
              <a:rPr lang="en-US" dirty="0"/>
              <a:t>Spark's main abstraction is the </a:t>
            </a:r>
            <a:r>
              <a:rPr lang="en-US" b="1" dirty="0"/>
              <a:t>Resilient Distributed Dataset (RDD),</a:t>
            </a:r>
            <a:r>
              <a:rPr lang="en-US" dirty="0"/>
              <a:t> which allows for parallel processing of data across a cluster of computers.</a:t>
            </a:r>
          </a:p>
          <a:p>
            <a:r>
              <a:rPr lang="en-US" dirty="0"/>
              <a:t>Spark provides a variety of machine learning libraries, </a:t>
            </a:r>
            <a:r>
              <a:rPr lang="en-US" b="1" dirty="0"/>
              <a:t>including </a:t>
            </a:r>
            <a:r>
              <a:rPr lang="en-US" b="1" dirty="0" err="1"/>
              <a:t>MLlib</a:t>
            </a:r>
            <a:r>
              <a:rPr lang="en-US" dirty="0"/>
              <a:t>, which can be used for tasks such as classification, regression, clustering, and collaborative filtering.</a:t>
            </a:r>
          </a:p>
          <a:p>
            <a:r>
              <a:rPr lang="en-US" dirty="0"/>
              <a:t>Spark also has a graph processing library called </a:t>
            </a:r>
            <a:r>
              <a:rPr lang="en-US" b="1" dirty="0" err="1"/>
              <a:t>GraphX</a:t>
            </a:r>
            <a:r>
              <a:rPr lang="en-US" b="1" dirty="0"/>
              <a:t>, </a:t>
            </a:r>
            <a:r>
              <a:rPr lang="en-US" dirty="0"/>
              <a:t>which can be used for analyzing graph-structured data.</a:t>
            </a:r>
          </a:p>
          <a:p>
            <a:r>
              <a:rPr lang="en-US" dirty="0"/>
              <a:t>Spark provides a cluster manager called Spark Standalone, but can also integrate with other cluster managers like </a:t>
            </a:r>
            <a:r>
              <a:rPr lang="en-US" b="1" dirty="0"/>
              <a:t>Apache Mesos and Hadoop YARN.</a:t>
            </a:r>
          </a:p>
          <a:p>
            <a:r>
              <a:rPr lang="en-US" dirty="0"/>
              <a:t>Spark is known for its </a:t>
            </a:r>
            <a:r>
              <a:rPr lang="en-US" b="1" dirty="0"/>
              <a:t>fast processing speed due to its ability to cache data in memory </a:t>
            </a:r>
            <a:r>
              <a:rPr lang="en-US" dirty="0"/>
              <a:t>and perform computations in parallel across a cluster.</a:t>
            </a:r>
          </a:p>
        </p:txBody>
      </p:sp>
    </p:spTree>
    <p:extLst>
      <p:ext uri="{BB962C8B-B14F-4D97-AF65-F5344CB8AC3E}">
        <p14:creationId xmlns:p14="http://schemas.microsoft.com/office/powerpoint/2010/main" val="24739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3D62-28ED-C4C2-F888-3FA67B9E4F9C}"/>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EF9C1916-8B48-7171-BF18-9B1B1AD821F0}"/>
              </a:ext>
            </a:extLst>
          </p:cNvPr>
          <p:cNvSpPr>
            <a:spLocks noGrp="1"/>
          </p:cNvSpPr>
          <p:nvPr>
            <p:ph idx="1"/>
          </p:nvPr>
        </p:nvSpPr>
        <p:spPr>
          <a:xfrm>
            <a:off x="1066800" y="2103120"/>
            <a:ext cx="10269894" cy="3849624"/>
          </a:xfrm>
        </p:spPr>
        <p:txBody>
          <a:bodyPr/>
          <a:lstStyle/>
          <a:p>
            <a:r>
              <a:rPr lang="en-US" b="1" dirty="0">
                <a:solidFill>
                  <a:srgbClr val="008000"/>
                </a:solidFill>
                <a:effectLst/>
                <a:latin typeface="Courier New" panose="02070309020205020404" pitchFamily="49" charset="0"/>
              </a:rPr>
              <a:t>Plot Running time comparison with respect to iterations </a:t>
            </a:r>
            <a:r>
              <a:rPr lang="en-US" b="1" dirty="0" err="1">
                <a:solidFill>
                  <a:srgbClr val="008000"/>
                </a:solidFill>
                <a:effectLst/>
                <a:latin typeface="Courier New" panose="02070309020205020404" pitchFamily="49" charset="0"/>
              </a:rPr>
              <a:t>Yearwise</a:t>
            </a:r>
            <a:r>
              <a:rPr lang="en-US" b="1" dirty="0">
                <a:solidFill>
                  <a:srgbClr val="008000"/>
                </a:solidFill>
                <a:effectLst/>
                <a:latin typeface="Courier New" panose="02070309020205020404" pitchFamily="49" charset="0"/>
              </a:rPr>
              <a:t> carrier delay from 2003-2010</a:t>
            </a:r>
            <a:endParaRPr lang="en-US" b="1" dirty="0">
              <a:solidFill>
                <a:srgbClr val="000000"/>
              </a:solidFill>
              <a:effectLst/>
              <a:latin typeface="Courier New" panose="02070309020205020404" pitchFamily="49" charset="0"/>
            </a:endParaRPr>
          </a:p>
          <a:p>
            <a:endParaRPr lang="en-US" dirty="0"/>
          </a:p>
        </p:txBody>
      </p:sp>
      <p:pic>
        <p:nvPicPr>
          <p:cNvPr id="7" name="Picture 6">
            <a:extLst>
              <a:ext uri="{FF2B5EF4-FFF2-40B4-BE49-F238E27FC236}">
                <a16:creationId xmlns:a16="http://schemas.microsoft.com/office/drawing/2014/main" id="{D2ED7219-FFA0-6A26-8034-DD94A6F2BCE7}"/>
              </a:ext>
            </a:extLst>
          </p:cNvPr>
          <p:cNvPicPr>
            <a:picLocks noChangeAspect="1"/>
          </p:cNvPicPr>
          <p:nvPr/>
        </p:nvPicPr>
        <p:blipFill>
          <a:blip r:embed="rId2"/>
          <a:stretch>
            <a:fillRect/>
          </a:stretch>
        </p:blipFill>
        <p:spPr>
          <a:xfrm>
            <a:off x="2457450" y="2919379"/>
            <a:ext cx="6600825" cy="2995265"/>
          </a:xfrm>
          <a:prstGeom prst="rect">
            <a:avLst/>
          </a:prstGeom>
        </p:spPr>
      </p:pic>
    </p:spTree>
    <p:extLst>
      <p:ext uri="{BB962C8B-B14F-4D97-AF65-F5344CB8AC3E}">
        <p14:creationId xmlns:p14="http://schemas.microsoft.com/office/powerpoint/2010/main" val="169123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C1916-8B48-7171-BF18-9B1B1AD821F0}"/>
              </a:ext>
            </a:extLst>
          </p:cNvPr>
          <p:cNvSpPr>
            <a:spLocks noGrp="1"/>
          </p:cNvSpPr>
          <p:nvPr>
            <p:ph idx="1"/>
          </p:nvPr>
        </p:nvSpPr>
        <p:spPr>
          <a:xfrm>
            <a:off x="1066800" y="2103120"/>
            <a:ext cx="10269894" cy="3849624"/>
          </a:xfrm>
        </p:spPr>
        <p:txBody>
          <a:bodyPr/>
          <a:lstStyle/>
          <a:p>
            <a:r>
              <a:rPr lang="en-US" b="1" dirty="0">
                <a:solidFill>
                  <a:srgbClr val="008000"/>
                </a:solidFill>
                <a:effectLst/>
                <a:latin typeface="Courier New" panose="02070309020205020404" pitchFamily="49" charset="0"/>
              </a:rPr>
              <a:t>Plot Running time comparison with respect to iterations </a:t>
            </a:r>
            <a:r>
              <a:rPr lang="en-US" b="1" dirty="0" err="1">
                <a:solidFill>
                  <a:srgbClr val="008000"/>
                </a:solidFill>
                <a:effectLst/>
                <a:latin typeface="Courier New" panose="02070309020205020404" pitchFamily="49" charset="0"/>
              </a:rPr>
              <a:t>Yearwise</a:t>
            </a:r>
            <a:r>
              <a:rPr lang="en-US" b="1" dirty="0">
                <a:solidFill>
                  <a:srgbClr val="008000"/>
                </a:solidFill>
                <a:effectLst/>
                <a:latin typeface="Courier New" panose="02070309020205020404" pitchFamily="49" charset="0"/>
              </a:rPr>
              <a:t> NAS delay from 2003-2010</a:t>
            </a:r>
            <a:endParaRPr lang="en-US" b="1" dirty="0">
              <a:solidFill>
                <a:srgbClr val="000000"/>
              </a:solidFill>
              <a:effectLst/>
              <a:latin typeface="Courier New" panose="02070309020205020404" pitchFamily="49" charset="0"/>
            </a:endParaRPr>
          </a:p>
          <a:p>
            <a:endParaRPr lang="en-US" dirty="0"/>
          </a:p>
        </p:txBody>
      </p:sp>
      <p:pic>
        <p:nvPicPr>
          <p:cNvPr id="5" name="Picture 4">
            <a:extLst>
              <a:ext uri="{FF2B5EF4-FFF2-40B4-BE49-F238E27FC236}">
                <a16:creationId xmlns:a16="http://schemas.microsoft.com/office/drawing/2014/main" id="{87618598-C9B6-DF60-F9B9-C347DE0C5FF1}"/>
              </a:ext>
            </a:extLst>
          </p:cNvPr>
          <p:cNvPicPr>
            <a:picLocks noChangeAspect="1"/>
          </p:cNvPicPr>
          <p:nvPr/>
        </p:nvPicPr>
        <p:blipFill>
          <a:blip r:embed="rId2"/>
          <a:stretch>
            <a:fillRect/>
          </a:stretch>
        </p:blipFill>
        <p:spPr>
          <a:xfrm>
            <a:off x="3259261" y="3002158"/>
            <a:ext cx="4979864" cy="3113475"/>
          </a:xfrm>
          <a:prstGeom prst="rect">
            <a:avLst/>
          </a:prstGeom>
        </p:spPr>
      </p:pic>
    </p:spTree>
    <p:extLst>
      <p:ext uri="{BB962C8B-B14F-4D97-AF65-F5344CB8AC3E}">
        <p14:creationId xmlns:p14="http://schemas.microsoft.com/office/powerpoint/2010/main" val="61328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C1916-8B48-7171-BF18-9B1B1AD821F0}"/>
              </a:ext>
            </a:extLst>
          </p:cNvPr>
          <p:cNvSpPr>
            <a:spLocks noGrp="1"/>
          </p:cNvSpPr>
          <p:nvPr>
            <p:ph idx="1"/>
          </p:nvPr>
        </p:nvSpPr>
        <p:spPr>
          <a:xfrm>
            <a:off x="1066800" y="2103120"/>
            <a:ext cx="10269894" cy="3849624"/>
          </a:xfrm>
        </p:spPr>
        <p:txBody>
          <a:bodyPr/>
          <a:lstStyle/>
          <a:p>
            <a:r>
              <a:rPr lang="en-US" b="1" dirty="0">
                <a:solidFill>
                  <a:srgbClr val="008000"/>
                </a:solidFill>
                <a:effectLst/>
                <a:latin typeface="Courier New" panose="02070309020205020404" pitchFamily="49" charset="0"/>
              </a:rPr>
              <a:t>Plot Running time comparison with respect to iterations </a:t>
            </a:r>
            <a:r>
              <a:rPr lang="en-US" b="1" dirty="0" err="1">
                <a:solidFill>
                  <a:srgbClr val="008000"/>
                </a:solidFill>
                <a:effectLst/>
                <a:latin typeface="Courier New" panose="02070309020205020404" pitchFamily="49" charset="0"/>
              </a:rPr>
              <a:t>Yearwise</a:t>
            </a:r>
            <a:r>
              <a:rPr lang="en-US" b="1" dirty="0">
                <a:solidFill>
                  <a:srgbClr val="008000"/>
                </a:solidFill>
                <a:effectLst/>
                <a:latin typeface="Courier New" panose="02070309020205020404" pitchFamily="49" charset="0"/>
              </a:rPr>
              <a:t> Weather delay from 2003-2010</a:t>
            </a:r>
            <a:endParaRPr lang="en-US" b="1" dirty="0">
              <a:solidFill>
                <a:srgbClr val="000000"/>
              </a:solidFill>
              <a:effectLst/>
              <a:latin typeface="Courier New" panose="02070309020205020404" pitchFamily="49" charset="0"/>
            </a:endParaRPr>
          </a:p>
          <a:p>
            <a:endParaRPr lang="en-US" dirty="0"/>
          </a:p>
        </p:txBody>
      </p:sp>
      <p:pic>
        <p:nvPicPr>
          <p:cNvPr id="8" name="Picture 7">
            <a:extLst>
              <a:ext uri="{FF2B5EF4-FFF2-40B4-BE49-F238E27FC236}">
                <a16:creationId xmlns:a16="http://schemas.microsoft.com/office/drawing/2014/main" id="{0003E5BF-C4F3-95F3-1DE7-DA7C43AED274}"/>
              </a:ext>
            </a:extLst>
          </p:cNvPr>
          <p:cNvPicPr>
            <a:picLocks noChangeAspect="1"/>
          </p:cNvPicPr>
          <p:nvPr/>
        </p:nvPicPr>
        <p:blipFill>
          <a:blip r:embed="rId2"/>
          <a:stretch>
            <a:fillRect/>
          </a:stretch>
        </p:blipFill>
        <p:spPr>
          <a:xfrm>
            <a:off x="3679308" y="2910717"/>
            <a:ext cx="5044877" cy="2827265"/>
          </a:xfrm>
          <a:prstGeom prst="rect">
            <a:avLst/>
          </a:prstGeom>
        </p:spPr>
      </p:pic>
    </p:spTree>
    <p:extLst>
      <p:ext uri="{BB962C8B-B14F-4D97-AF65-F5344CB8AC3E}">
        <p14:creationId xmlns:p14="http://schemas.microsoft.com/office/powerpoint/2010/main" val="128398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C1916-8B48-7171-BF18-9B1B1AD821F0}"/>
              </a:ext>
            </a:extLst>
          </p:cNvPr>
          <p:cNvSpPr>
            <a:spLocks noGrp="1"/>
          </p:cNvSpPr>
          <p:nvPr>
            <p:ph idx="1"/>
          </p:nvPr>
        </p:nvSpPr>
        <p:spPr>
          <a:xfrm>
            <a:off x="1066800" y="2103120"/>
            <a:ext cx="10269894" cy="3849624"/>
          </a:xfrm>
        </p:spPr>
        <p:txBody>
          <a:bodyPr/>
          <a:lstStyle/>
          <a:p>
            <a:r>
              <a:rPr lang="en-US" b="1" dirty="0">
                <a:solidFill>
                  <a:srgbClr val="008000"/>
                </a:solidFill>
                <a:effectLst/>
                <a:latin typeface="Courier New" panose="02070309020205020404" pitchFamily="49" charset="0"/>
              </a:rPr>
              <a:t>Plot Running time comparison with respect to iterations </a:t>
            </a:r>
            <a:r>
              <a:rPr lang="en-US" b="1" dirty="0" err="1">
                <a:solidFill>
                  <a:srgbClr val="008000"/>
                </a:solidFill>
                <a:effectLst/>
                <a:latin typeface="Courier New" panose="02070309020205020404" pitchFamily="49" charset="0"/>
              </a:rPr>
              <a:t>Yearwise</a:t>
            </a:r>
            <a:r>
              <a:rPr lang="en-US" b="1" dirty="0">
                <a:solidFill>
                  <a:srgbClr val="008000"/>
                </a:solidFill>
                <a:effectLst/>
                <a:latin typeface="Courier New" panose="02070309020205020404" pitchFamily="49" charset="0"/>
              </a:rPr>
              <a:t> late aircraft delay from 2003-2010</a:t>
            </a:r>
            <a:endParaRPr lang="en-US" b="1" dirty="0">
              <a:solidFill>
                <a:srgbClr val="000000"/>
              </a:solidFill>
              <a:effectLst/>
              <a:latin typeface="Courier New" panose="02070309020205020404" pitchFamily="49" charset="0"/>
            </a:endParaRPr>
          </a:p>
          <a:p>
            <a:endParaRPr lang="en-US" dirty="0"/>
          </a:p>
        </p:txBody>
      </p:sp>
      <p:pic>
        <p:nvPicPr>
          <p:cNvPr id="5" name="Picture 4">
            <a:extLst>
              <a:ext uri="{FF2B5EF4-FFF2-40B4-BE49-F238E27FC236}">
                <a16:creationId xmlns:a16="http://schemas.microsoft.com/office/drawing/2014/main" id="{FFE4CDAA-AFEA-0192-8D4A-1FCECA1B4073}"/>
              </a:ext>
            </a:extLst>
          </p:cNvPr>
          <p:cNvPicPr>
            <a:picLocks noChangeAspect="1"/>
          </p:cNvPicPr>
          <p:nvPr/>
        </p:nvPicPr>
        <p:blipFill>
          <a:blip r:embed="rId2"/>
          <a:stretch>
            <a:fillRect/>
          </a:stretch>
        </p:blipFill>
        <p:spPr>
          <a:xfrm>
            <a:off x="3085870" y="3045977"/>
            <a:ext cx="5296359" cy="2728196"/>
          </a:xfrm>
          <a:prstGeom prst="rect">
            <a:avLst/>
          </a:prstGeom>
        </p:spPr>
      </p:pic>
    </p:spTree>
    <p:extLst>
      <p:ext uri="{BB962C8B-B14F-4D97-AF65-F5344CB8AC3E}">
        <p14:creationId xmlns:p14="http://schemas.microsoft.com/office/powerpoint/2010/main" val="263854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C1916-8B48-7171-BF18-9B1B1AD821F0}"/>
              </a:ext>
            </a:extLst>
          </p:cNvPr>
          <p:cNvSpPr>
            <a:spLocks noGrp="1"/>
          </p:cNvSpPr>
          <p:nvPr>
            <p:ph idx="1"/>
          </p:nvPr>
        </p:nvSpPr>
        <p:spPr>
          <a:xfrm>
            <a:off x="1066800" y="2103120"/>
            <a:ext cx="10269894" cy="3849624"/>
          </a:xfrm>
        </p:spPr>
        <p:txBody>
          <a:bodyPr/>
          <a:lstStyle/>
          <a:p>
            <a:r>
              <a:rPr lang="en-US" b="1" dirty="0">
                <a:solidFill>
                  <a:srgbClr val="008000"/>
                </a:solidFill>
                <a:effectLst/>
                <a:latin typeface="Courier New" panose="02070309020205020404" pitchFamily="49" charset="0"/>
              </a:rPr>
              <a:t>Plot Running time comparison with respect to iterations </a:t>
            </a:r>
            <a:r>
              <a:rPr lang="en-US" b="1" dirty="0" err="1">
                <a:solidFill>
                  <a:srgbClr val="008000"/>
                </a:solidFill>
                <a:effectLst/>
                <a:latin typeface="Courier New" panose="02070309020205020404" pitchFamily="49" charset="0"/>
              </a:rPr>
              <a:t>Yearwise</a:t>
            </a:r>
            <a:r>
              <a:rPr lang="en-US" b="1" dirty="0">
                <a:solidFill>
                  <a:srgbClr val="008000"/>
                </a:solidFill>
                <a:effectLst/>
                <a:latin typeface="Courier New" panose="02070309020205020404" pitchFamily="49" charset="0"/>
              </a:rPr>
              <a:t> security delay from 2003-2010</a:t>
            </a:r>
            <a:endParaRPr lang="en-US" b="1" dirty="0">
              <a:solidFill>
                <a:srgbClr val="000000"/>
              </a:solidFill>
              <a:effectLst/>
              <a:latin typeface="Courier New" panose="02070309020205020404" pitchFamily="49" charset="0"/>
            </a:endParaRPr>
          </a:p>
          <a:p>
            <a:endParaRPr lang="en-US" dirty="0"/>
          </a:p>
        </p:txBody>
      </p:sp>
      <p:pic>
        <p:nvPicPr>
          <p:cNvPr id="5" name="Picture 4">
            <a:extLst>
              <a:ext uri="{FF2B5EF4-FFF2-40B4-BE49-F238E27FC236}">
                <a16:creationId xmlns:a16="http://schemas.microsoft.com/office/drawing/2014/main" id="{B0F005E8-32E3-5C0E-FE13-EC0E0BF996EC}"/>
              </a:ext>
            </a:extLst>
          </p:cNvPr>
          <p:cNvPicPr>
            <a:picLocks noChangeAspect="1"/>
          </p:cNvPicPr>
          <p:nvPr/>
        </p:nvPicPr>
        <p:blipFill>
          <a:blip r:embed="rId2"/>
          <a:stretch>
            <a:fillRect/>
          </a:stretch>
        </p:blipFill>
        <p:spPr>
          <a:xfrm>
            <a:off x="3516406" y="3053592"/>
            <a:ext cx="5159187" cy="2827265"/>
          </a:xfrm>
          <a:prstGeom prst="rect">
            <a:avLst/>
          </a:prstGeom>
        </p:spPr>
      </p:pic>
    </p:spTree>
    <p:extLst>
      <p:ext uri="{BB962C8B-B14F-4D97-AF65-F5344CB8AC3E}">
        <p14:creationId xmlns:p14="http://schemas.microsoft.com/office/powerpoint/2010/main" val="335227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FF480-FB03-C4E0-A63C-F5846A804CCE}"/>
              </a:ext>
            </a:extLst>
          </p:cNvPr>
          <p:cNvSpPr>
            <a:spLocks noGrp="1"/>
          </p:cNvSpPr>
          <p:nvPr>
            <p:ph idx="1"/>
          </p:nvPr>
        </p:nvSpPr>
        <p:spPr>
          <a:xfrm>
            <a:off x="1066800" y="1095414"/>
            <a:ext cx="10058400" cy="3849624"/>
          </a:xfrm>
        </p:spPr>
        <p:txBody>
          <a:bodyPr>
            <a:normAutofit/>
          </a:bodyPr>
          <a:lstStyle/>
          <a:p>
            <a:r>
              <a:rPr lang="en-US" sz="1800" dirty="0"/>
              <a:t> data frame for 1st iteration time for different queries in both HiveQL and Spark-SQL</a:t>
            </a:r>
          </a:p>
        </p:txBody>
      </p:sp>
      <p:pic>
        <p:nvPicPr>
          <p:cNvPr id="5" name="Picture 4">
            <a:extLst>
              <a:ext uri="{FF2B5EF4-FFF2-40B4-BE49-F238E27FC236}">
                <a16:creationId xmlns:a16="http://schemas.microsoft.com/office/drawing/2014/main" id="{5F71EBC2-A16C-8CE0-5723-AD395205A37E}"/>
              </a:ext>
            </a:extLst>
          </p:cNvPr>
          <p:cNvPicPr>
            <a:picLocks noChangeAspect="1"/>
          </p:cNvPicPr>
          <p:nvPr/>
        </p:nvPicPr>
        <p:blipFill>
          <a:blip r:embed="rId2"/>
          <a:stretch>
            <a:fillRect/>
          </a:stretch>
        </p:blipFill>
        <p:spPr>
          <a:xfrm>
            <a:off x="1851437" y="1927802"/>
            <a:ext cx="7918038" cy="2044123"/>
          </a:xfrm>
          <a:prstGeom prst="rect">
            <a:avLst/>
          </a:prstGeom>
        </p:spPr>
      </p:pic>
    </p:spTree>
    <p:extLst>
      <p:ext uri="{BB962C8B-B14F-4D97-AF65-F5344CB8AC3E}">
        <p14:creationId xmlns:p14="http://schemas.microsoft.com/office/powerpoint/2010/main" val="383268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Faded pastoral</Template>
  <TotalTime>334</TotalTime>
  <Words>778</Words>
  <Application>Microsoft Office PowerPoint</Application>
  <PresentationFormat>Widescreen</PresentationFormat>
  <Paragraphs>54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Avenir Next LT Pro</vt:lpstr>
      <vt:lpstr>Avenir Next LT Pro Light</vt:lpstr>
      <vt:lpstr>Calibri</vt:lpstr>
      <vt:lpstr>Courier New</vt:lpstr>
      <vt:lpstr>Garamond</vt:lpstr>
      <vt:lpstr>SavonVTI</vt:lpstr>
      <vt:lpstr>Map reduce vs Apache spark</vt:lpstr>
      <vt:lpstr> Map Reduce</vt:lpstr>
      <vt:lpstr>Apache Spark</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based on “Ease of Use” and “Fast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reduce vs Apache spark</dc:title>
  <dc:creator>Pasindu Hewagamage</dc:creator>
  <cp:lastModifiedBy>Pasindu Hewagamage</cp:lastModifiedBy>
  <cp:revision>3</cp:revision>
  <dcterms:created xsi:type="dcterms:W3CDTF">2023-03-04T04:36:37Z</dcterms:created>
  <dcterms:modified xsi:type="dcterms:W3CDTF">2023-03-04T19:09:38Z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