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8"/>
  </p:notesMasterIdLst>
  <p:handoutMasterIdLst>
    <p:handoutMasterId r:id="rId39"/>
  </p:handoutMasterIdLst>
  <p:sldIdLst>
    <p:sldId id="287" r:id="rId2"/>
    <p:sldId id="262" r:id="rId3"/>
    <p:sldId id="263" r:id="rId4"/>
    <p:sldId id="264" r:id="rId5"/>
    <p:sldId id="265" r:id="rId6"/>
    <p:sldId id="279" r:id="rId7"/>
    <p:sldId id="276" r:id="rId8"/>
    <p:sldId id="277" r:id="rId9"/>
    <p:sldId id="288" r:id="rId10"/>
    <p:sldId id="280" r:id="rId11"/>
    <p:sldId id="295" r:id="rId12"/>
    <p:sldId id="256" r:id="rId13"/>
    <p:sldId id="257" r:id="rId14"/>
    <p:sldId id="258" r:id="rId15"/>
    <p:sldId id="259" r:id="rId16"/>
    <p:sldId id="260" r:id="rId17"/>
    <p:sldId id="261" r:id="rId18"/>
    <p:sldId id="298" r:id="rId19"/>
    <p:sldId id="282" r:id="rId20"/>
    <p:sldId id="290" r:id="rId21"/>
    <p:sldId id="293" r:id="rId22"/>
    <p:sldId id="267" r:id="rId23"/>
    <p:sldId id="286" r:id="rId24"/>
    <p:sldId id="285" r:id="rId25"/>
    <p:sldId id="268" r:id="rId26"/>
    <p:sldId id="296" r:id="rId27"/>
    <p:sldId id="270" r:id="rId28"/>
    <p:sldId id="273" r:id="rId29"/>
    <p:sldId id="274" r:id="rId30"/>
    <p:sldId id="297" r:id="rId31"/>
    <p:sldId id="272" r:id="rId32"/>
    <p:sldId id="299" r:id="rId33"/>
    <p:sldId id="300" r:id="rId34"/>
    <p:sldId id="301" r:id="rId35"/>
    <p:sldId id="275"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2"/>
    <p:restoredTop sz="94662"/>
  </p:normalViewPr>
  <p:slideViewPr>
    <p:cSldViewPr snapToGrid="0" snapToObjects="1">
      <p:cViewPr varScale="1">
        <p:scale>
          <a:sx n="86" d="100"/>
          <a:sy n="86" d="100"/>
        </p:scale>
        <p:origin x="1208"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johnlynnsimpson/Desktop/SIPRC%20SURVEY%20RESPONSE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Sheet1!$C$1:$C$3</c:f>
              <c:strCache>
                <c:ptCount val="3"/>
                <c:pt idx="0">
                  <c:v>What is your Age?</c:v>
                </c:pt>
                <c:pt idx="2">
                  <c:v>RESPONSES</c:v>
                </c:pt>
              </c:strCache>
            </c:strRef>
          </c:tx>
          <c:spPr>
            <a:solidFill>
              <a:srgbClr val="FFFF00"/>
            </a:solidFill>
            <a:ln>
              <a:noFill/>
            </a:ln>
            <a:effectLst/>
            <a:sp3d/>
          </c:spPr>
          <c:invertIfNegative val="0"/>
          <c:dLbls>
            <c:dLbl>
              <c:idx val="0"/>
              <c:layout>
                <c:manualLayout>
                  <c:x val="6.2053986968662739E-3"/>
                  <c:y val="-6.476281003283015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EA-8D4A-94B5-12B420818D97}"/>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Sheet1!$B$4:$B$11</c:f>
              <c:strCache>
                <c:ptCount val="7"/>
                <c:pt idx="0">
                  <c:v>18 to 24</c:v>
                </c:pt>
                <c:pt idx="1">
                  <c:v>25 to 34</c:v>
                </c:pt>
                <c:pt idx="2">
                  <c:v>35 to 44</c:v>
                </c:pt>
                <c:pt idx="3">
                  <c:v>45 to 54</c:v>
                </c:pt>
                <c:pt idx="4">
                  <c:v>55 to 64</c:v>
                </c:pt>
                <c:pt idx="5">
                  <c:v>65 to 74</c:v>
                </c:pt>
                <c:pt idx="6">
                  <c:v>75 or older</c:v>
                </c:pt>
              </c:strCache>
            </c:strRef>
          </c:cat>
          <c:val>
            <c:numRef>
              <c:f>Sheet1!$C$4:$C$11</c:f>
              <c:numCache>
                <c:formatCode>General</c:formatCode>
                <c:ptCount val="8"/>
                <c:pt idx="0">
                  <c:v>0</c:v>
                </c:pt>
                <c:pt idx="1">
                  <c:v>6</c:v>
                </c:pt>
                <c:pt idx="2">
                  <c:v>6</c:v>
                </c:pt>
                <c:pt idx="3">
                  <c:v>9</c:v>
                </c:pt>
                <c:pt idx="4">
                  <c:v>36</c:v>
                </c:pt>
                <c:pt idx="5">
                  <c:v>49</c:v>
                </c:pt>
                <c:pt idx="6">
                  <c:v>17</c:v>
                </c:pt>
              </c:numCache>
            </c:numRef>
          </c:val>
          <c:extLst>
            <c:ext xmlns:c16="http://schemas.microsoft.com/office/drawing/2014/chart" uri="{C3380CC4-5D6E-409C-BE32-E72D297353CC}">
              <c16:uniqueId val="{00000000-44EA-8D4A-94B5-12B420818D97}"/>
            </c:ext>
          </c:extLst>
        </c:ser>
        <c:dLbls>
          <c:showLegendKey val="0"/>
          <c:showVal val="0"/>
          <c:showCatName val="0"/>
          <c:showSerName val="0"/>
          <c:showPercent val="0"/>
          <c:showBubbleSize val="0"/>
        </c:dLbls>
        <c:gapWidth val="182"/>
        <c:shape val="box"/>
        <c:axId val="223008544"/>
        <c:axId val="204027072"/>
        <c:axId val="0"/>
      </c:bar3DChart>
      <c:catAx>
        <c:axId val="22300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4027072"/>
        <c:crosses val="autoZero"/>
        <c:auto val="1"/>
        <c:lblAlgn val="ctr"/>
        <c:lblOffset val="100"/>
        <c:noMultiLvlLbl val="0"/>
      </c:catAx>
      <c:valAx>
        <c:axId val="204027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3008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Sheet1!$C$18</c:f>
              <c:strCache>
                <c:ptCount val="1"/>
                <c:pt idx="0">
                  <c:v>RESPONSES</c:v>
                </c:pt>
              </c:strCache>
            </c:strRef>
          </c:tx>
          <c:spPr>
            <a:solidFill>
              <a:schemeClr val="accent6">
                <a:lumMod val="75000"/>
              </a:schemeClr>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3-390C-9647-945B-AA393593FB2A}"/>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1-390C-9647-945B-AA393593FB2A}"/>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Sheet1!$B$19:$B$20</c:f>
              <c:strCache>
                <c:ptCount val="2"/>
                <c:pt idx="0">
                  <c:v>Yes</c:v>
                </c:pt>
                <c:pt idx="1">
                  <c:v>No</c:v>
                </c:pt>
              </c:strCache>
            </c:strRef>
          </c:cat>
          <c:val>
            <c:numRef>
              <c:f>Sheet1!$C$19:$C$20</c:f>
              <c:numCache>
                <c:formatCode>General</c:formatCode>
                <c:ptCount val="2"/>
                <c:pt idx="0">
                  <c:v>116</c:v>
                </c:pt>
                <c:pt idx="1">
                  <c:v>11</c:v>
                </c:pt>
              </c:numCache>
            </c:numRef>
          </c:val>
          <c:extLst>
            <c:ext xmlns:c16="http://schemas.microsoft.com/office/drawing/2014/chart" uri="{C3380CC4-5D6E-409C-BE32-E72D297353CC}">
              <c16:uniqueId val="{00000002-390C-9647-945B-AA393593FB2A}"/>
            </c:ext>
          </c:extLst>
        </c:ser>
        <c:dLbls>
          <c:showLegendKey val="0"/>
          <c:showVal val="0"/>
          <c:showCatName val="0"/>
          <c:showSerName val="0"/>
          <c:showPercent val="0"/>
          <c:showBubbleSize val="0"/>
        </c:dLbls>
        <c:gapWidth val="150"/>
        <c:shape val="box"/>
        <c:axId val="223782528"/>
        <c:axId val="223749424"/>
        <c:axId val="0"/>
      </c:bar3DChart>
      <c:catAx>
        <c:axId val="2237825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3749424"/>
        <c:crosses val="autoZero"/>
        <c:auto val="1"/>
        <c:lblAlgn val="ctr"/>
        <c:lblOffset val="100"/>
        <c:noMultiLvlLbl val="0"/>
      </c:catAx>
      <c:valAx>
        <c:axId val="22374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3782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Sheet1!$C$34</c:f>
              <c:strCache>
                <c:ptCount val="1"/>
                <c:pt idx="0">
                  <c:v>RESPONSES</c:v>
                </c:pt>
              </c:strCache>
            </c:strRef>
          </c:tx>
          <c:spPr>
            <a:solidFill>
              <a:srgbClr val="C00000"/>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1-1752-1C4C-B8EF-743F7B2607E2}"/>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3-1752-1C4C-B8EF-743F7B2607E2}"/>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Sheet1!$B$35:$B$36</c:f>
              <c:strCache>
                <c:ptCount val="2"/>
                <c:pt idx="0">
                  <c:v>Yes</c:v>
                </c:pt>
                <c:pt idx="1">
                  <c:v>No</c:v>
                </c:pt>
              </c:strCache>
            </c:strRef>
          </c:cat>
          <c:val>
            <c:numRef>
              <c:f>Sheet1!$C$35:$C$36</c:f>
              <c:numCache>
                <c:formatCode>General</c:formatCode>
                <c:ptCount val="2"/>
                <c:pt idx="0">
                  <c:v>85</c:v>
                </c:pt>
                <c:pt idx="1">
                  <c:v>41</c:v>
                </c:pt>
              </c:numCache>
            </c:numRef>
          </c:val>
          <c:extLst>
            <c:ext xmlns:c16="http://schemas.microsoft.com/office/drawing/2014/chart" uri="{C3380CC4-5D6E-409C-BE32-E72D297353CC}">
              <c16:uniqueId val="{00000002-1752-1C4C-B8EF-743F7B2607E2}"/>
            </c:ext>
          </c:extLst>
        </c:ser>
        <c:dLbls>
          <c:showLegendKey val="0"/>
          <c:showVal val="0"/>
          <c:showCatName val="0"/>
          <c:showSerName val="0"/>
          <c:showPercent val="0"/>
          <c:showBubbleSize val="0"/>
        </c:dLbls>
        <c:gapWidth val="150"/>
        <c:shape val="box"/>
        <c:axId val="209606464"/>
        <c:axId val="209633168"/>
        <c:axId val="0"/>
      </c:bar3DChart>
      <c:catAx>
        <c:axId val="2096064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09633168"/>
        <c:crosses val="autoZero"/>
        <c:auto val="1"/>
        <c:lblAlgn val="ctr"/>
        <c:lblOffset val="100"/>
        <c:noMultiLvlLbl val="0"/>
      </c:catAx>
      <c:valAx>
        <c:axId val="20963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09606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Sheet1!$C$44</c:f>
              <c:strCache>
                <c:ptCount val="1"/>
                <c:pt idx="0">
                  <c:v>RESPONSES</c:v>
                </c:pt>
              </c:strCache>
            </c:strRef>
          </c:tx>
          <c:spPr>
            <a:solidFill>
              <a:schemeClr val="accent6">
                <a:lumMod val="75000"/>
              </a:schemeClr>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3-741C-B845-AD2B-33AE845D6C83}"/>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1-741C-B845-AD2B-33AE845D6C83}"/>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Sheet1!$B$45:$B$46</c:f>
              <c:strCache>
                <c:ptCount val="2"/>
                <c:pt idx="0">
                  <c:v>Yes</c:v>
                </c:pt>
                <c:pt idx="1">
                  <c:v>No</c:v>
                </c:pt>
              </c:strCache>
            </c:strRef>
          </c:cat>
          <c:val>
            <c:numRef>
              <c:f>Sheet1!$C$45:$C$46</c:f>
              <c:numCache>
                <c:formatCode>General</c:formatCode>
                <c:ptCount val="2"/>
                <c:pt idx="0">
                  <c:v>84</c:v>
                </c:pt>
                <c:pt idx="1">
                  <c:v>31</c:v>
                </c:pt>
              </c:numCache>
            </c:numRef>
          </c:val>
          <c:extLst>
            <c:ext xmlns:c16="http://schemas.microsoft.com/office/drawing/2014/chart" uri="{C3380CC4-5D6E-409C-BE32-E72D297353CC}">
              <c16:uniqueId val="{00000002-741C-B845-AD2B-33AE845D6C83}"/>
            </c:ext>
          </c:extLst>
        </c:ser>
        <c:dLbls>
          <c:showLegendKey val="0"/>
          <c:showVal val="0"/>
          <c:showCatName val="0"/>
          <c:showSerName val="0"/>
          <c:showPercent val="0"/>
          <c:showBubbleSize val="0"/>
        </c:dLbls>
        <c:gapWidth val="150"/>
        <c:shape val="box"/>
        <c:axId val="245166816"/>
        <c:axId val="265413120"/>
        <c:axId val="0"/>
      </c:bar3DChart>
      <c:catAx>
        <c:axId val="2451668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65413120"/>
        <c:crosses val="autoZero"/>
        <c:auto val="1"/>
        <c:lblAlgn val="ctr"/>
        <c:lblOffset val="100"/>
        <c:noMultiLvlLbl val="0"/>
      </c:catAx>
      <c:valAx>
        <c:axId val="265413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45166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Sheet1!$C$54</c:f>
              <c:strCache>
                <c:ptCount val="1"/>
                <c:pt idx="0">
                  <c:v>RESPONSES</c:v>
                </c:pt>
              </c:strCache>
            </c:strRef>
          </c:tx>
          <c:spPr>
            <a:solidFill>
              <a:schemeClr val="accent1"/>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1-7C94-E445-9FE5-CFDC89BFE816}"/>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3-7C94-E445-9FE5-CFDC89BFE816}"/>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Sheet1!$B$55:$B$56</c:f>
              <c:strCache>
                <c:ptCount val="2"/>
                <c:pt idx="0">
                  <c:v>Yes</c:v>
                </c:pt>
                <c:pt idx="1">
                  <c:v>No</c:v>
                </c:pt>
              </c:strCache>
            </c:strRef>
          </c:cat>
          <c:val>
            <c:numRef>
              <c:f>Sheet1!$C$55:$C$56</c:f>
              <c:numCache>
                <c:formatCode>General</c:formatCode>
                <c:ptCount val="2"/>
                <c:pt idx="0">
                  <c:v>69</c:v>
                </c:pt>
                <c:pt idx="1">
                  <c:v>46</c:v>
                </c:pt>
              </c:numCache>
            </c:numRef>
          </c:val>
          <c:extLst>
            <c:ext xmlns:c16="http://schemas.microsoft.com/office/drawing/2014/chart" uri="{C3380CC4-5D6E-409C-BE32-E72D297353CC}">
              <c16:uniqueId val="{00000004-7C94-E445-9FE5-CFDC89BFE816}"/>
            </c:ext>
          </c:extLst>
        </c:ser>
        <c:dLbls>
          <c:showLegendKey val="0"/>
          <c:showVal val="0"/>
          <c:showCatName val="0"/>
          <c:showSerName val="0"/>
          <c:showPercent val="0"/>
          <c:showBubbleSize val="0"/>
        </c:dLbls>
        <c:gapWidth val="150"/>
        <c:shape val="box"/>
        <c:axId val="249512304"/>
        <c:axId val="205602784"/>
        <c:axId val="0"/>
      </c:bar3DChart>
      <c:catAx>
        <c:axId val="249512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205602784"/>
        <c:crosses val="autoZero"/>
        <c:auto val="1"/>
        <c:lblAlgn val="ctr"/>
        <c:lblOffset val="100"/>
        <c:noMultiLvlLbl val="0"/>
      </c:catAx>
      <c:valAx>
        <c:axId val="205602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49512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Sheet1!$C$68</c:f>
              <c:strCache>
                <c:ptCount val="1"/>
                <c:pt idx="0">
                  <c:v>RESPONSES</c:v>
                </c:pt>
              </c:strCache>
            </c:strRef>
          </c:tx>
          <c:spPr>
            <a:solidFill>
              <a:schemeClr val="accent1"/>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1-9D7C-B344-A560-DDD3F42CB12E}"/>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3-9D7C-B344-A560-DDD3F42CB12E}"/>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Sheet1!$B$69:$B$70</c:f>
              <c:strCache>
                <c:ptCount val="2"/>
                <c:pt idx="0">
                  <c:v>Yes</c:v>
                </c:pt>
                <c:pt idx="1">
                  <c:v>No</c:v>
                </c:pt>
              </c:strCache>
            </c:strRef>
          </c:cat>
          <c:val>
            <c:numRef>
              <c:f>Sheet1!$C$69:$C$70</c:f>
              <c:numCache>
                <c:formatCode>General</c:formatCode>
                <c:ptCount val="2"/>
                <c:pt idx="0">
                  <c:v>107</c:v>
                </c:pt>
                <c:pt idx="1">
                  <c:v>18</c:v>
                </c:pt>
              </c:numCache>
            </c:numRef>
          </c:val>
          <c:extLst>
            <c:ext xmlns:c16="http://schemas.microsoft.com/office/drawing/2014/chart" uri="{C3380CC4-5D6E-409C-BE32-E72D297353CC}">
              <c16:uniqueId val="{00000004-9D7C-B344-A560-DDD3F42CB12E}"/>
            </c:ext>
          </c:extLst>
        </c:ser>
        <c:dLbls>
          <c:showLegendKey val="0"/>
          <c:showVal val="0"/>
          <c:showCatName val="0"/>
          <c:showSerName val="0"/>
          <c:showPercent val="0"/>
          <c:showBubbleSize val="0"/>
        </c:dLbls>
        <c:gapWidth val="150"/>
        <c:shape val="box"/>
        <c:axId val="183796416"/>
        <c:axId val="248473296"/>
        <c:axId val="0"/>
      </c:bar3DChart>
      <c:catAx>
        <c:axId val="1837964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48473296"/>
        <c:crosses val="autoZero"/>
        <c:auto val="1"/>
        <c:lblAlgn val="ctr"/>
        <c:lblOffset val="100"/>
        <c:noMultiLvlLbl val="0"/>
      </c:catAx>
      <c:valAx>
        <c:axId val="248473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8379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Sheet1!$C$78</c:f>
              <c:strCache>
                <c:ptCount val="1"/>
                <c:pt idx="0">
                  <c:v>RESPONSES</c:v>
                </c:pt>
              </c:strCache>
            </c:strRef>
          </c:tx>
          <c:spPr>
            <a:solidFill>
              <a:schemeClr val="accent1"/>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1-471E-8A4C-99F6-961849CB9DB1}"/>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3-471E-8A4C-99F6-961849CB9DB1}"/>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Sheet1!$B$79:$B$80</c:f>
              <c:strCache>
                <c:ptCount val="2"/>
                <c:pt idx="0">
                  <c:v>Yes</c:v>
                </c:pt>
                <c:pt idx="1">
                  <c:v>No</c:v>
                </c:pt>
              </c:strCache>
            </c:strRef>
          </c:cat>
          <c:val>
            <c:numRef>
              <c:f>Sheet1!$C$79:$C$80</c:f>
              <c:numCache>
                <c:formatCode>General</c:formatCode>
                <c:ptCount val="2"/>
                <c:pt idx="0">
                  <c:v>104</c:v>
                </c:pt>
                <c:pt idx="1">
                  <c:v>26</c:v>
                </c:pt>
              </c:numCache>
            </c:numRef>
          </c:val>
          <c:extLst>
            <c:ext xmlns:c16="http://schemas.microsoft.com/office/drawing/2014/chart" uri="{C3380CC4-5D6E-409C-BE32-E72D297353CC}">
              <c16:uniqueId val="{00000004-471E-8A4C-99F6-961849CB9DB1}"/>
            </c:ext>
          </c:extLst>
        </c:ser>
        <c:dLbls>
          <c:showLegendKey val="0"/>
          <c:showVal val="0"/>
          <c:showCatName val="0"/>
          <c:showSerName val="0"/>
          <c:showPercent val="0"/>
          <c:showBubbleSize val="0"/>
        </c:dLbls>
        <c:gapWidth val="150"/>
        <c:shape val="box"/>
        <c:axId val="225003008"/>
        <c:axId val="262199344"/>
        <c:axId val="0"/>
      </c:bar3DChart>
      <c:catAx>
        <c:axId val="225003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62199344"/>
        <c:crosses val="autoZero"/>
        <c:auto val="1"/>
        <c:lblAlgn val="ctr"/>
        <c:lblOffset val="100"/>
        <c:noMultiLvlLbl val="0"/>
      </c:catAx>
      <c:valAx>
        <c:axId val="26219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5003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Sheet1!$C$88</c:f>
              <c:strCache>
                <c:ptCount val="1"/>
                <c:pt idx="0">
                  <c:v>RESPONSES</c:v>
                </c:pt>
              </c:strCache>
            </c:strRef>
          </c:tx>
          <c:spPr>
            <a:solidFill>
              <a:schemeClr val="accent1"/>
            </a:solidFill>
            <a:ln>
              <a:noFill/>
            </a:ln>
            <a:effectLst/>
            <a:sp3d/>
          </c:spPr>
          <c:invertIfNegative val="0"/>
          <c:dPt>
            <c:idx val="0"/>
            <c:invertIfNegative val="0"/>
            <c:bubble3D val="0"/>
            <c:spPr>
              <a:solidFill>
                <a:srgbClr val="FFFF00"/>
              </a:solidFill>
              <a:ln>
                <a:noFill/>
              </a:ln>
              <a:effectLst/>
              <a:sp3d/>
            </c:spPr>
            <c:extLst>
              <c:ext xmlns:c16="http://schemas.microsoft.com/office/drawing/2014/chart" uri="{C3380CC4-5D6E-409C-BE32-E72D297353CC}">
                <c16:uniqueId val="{00000001-346C-374F-BFC5-25B26B5E59C8}"/>
              </c:ext>
            </c:extLst>
          </c:dPt>
          <c:dPt>
            <c:idx val="1"/>
            <c:invertIfNegative val="0"/>
            <c:bubble3D val="0"/>
            <c:spPr>
              <a:solidFill>
                <a:srgbClr val="00B050"/>
              </a:solidFill>
              <a:ln>
                <a:noFill/>
              </a:ln>
              <a:effectLst/>
              <a:sp3d/>
            </c:spPr>
            <c:extLst>
              <c:ext xmlns:c16="http://schemas.microsoft.com/office/drawing/2014/chart" uri="{C3380CC4-5D6E-409C-BE32-E72D297353CC}">
                <c16:uniqueId val="{00000003-346C-374F-BFC5-25B26B5E59C8}"/>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Sheet1!$B$89:$B$90</c:f>
              <c:strCache>
                <c:ptCount val="2"/>
                <c:pt idx="0">
                  <c:v>Yes</c:v>
                </c:pt>
                <c:pt idx="1">
                  <c:v>No</c:v>
                </c:pt>
              </c:strCache>
            </c:strRef>
          </c:cat>
          <c:val>
            <c:numRef>
              <c:f>Sheet1!$C$89:$C$90</c:f>
              <c:numCache>
                <c:formatCode>General</c:formatCode>
                <c:ptCount val="2"/>
                <c:pt idx="0">
                  <c:v>78</c:v>
                </c:pt>
                <c:pt idx="1">
                  <c:v>41</c:v>
                </c:pt>
              </c:numCache>
            </c:numRef>
          </c:val>
          <c:extLst>
            <c:ext xmlns:c16="http://schemas.microsoft.com/office/drawing/2014/chart" uri="{C3380CC4-5D6E-409C-BE32-E72D297353CC}">
              <c16:uniqueId val="{00000004-346C-374F-BFC5-25B26B5E59C8}"/>
            </c:ext>
          </c:extLst>
        </c:ser>
        <c:dLbls>
          <c:showLegendKey val="0"/>
          <c:showVal val="0"/>
          <c:showCatName val="0"/>
          <c:showSerName val="0"/>
          <c:showPercent val="0"/>
          <c:showBubbleSize val="0"/>
        </c:dLbls>
        <c:gapWidth val="150"/>
        <c:shape val="box"/>
        <c:axId val="223042976"/>
        <c:axId val="224114416"/>
        <c:axId val="0"/>
      </c:bar3DChart>
      <c:catAx>
        <c:axId val="2230429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4114416"/>
        <c:crosses val="autoZero"/>
        <c:auto val="1"/>
        <c:lblAlgn val="ctr"/>
        <c:lblOffset val="100"/>
        <c:noMultiLvlLbl val="0"/>
      </c:catAx>
      <c:valAx>
        <c:axId val="22411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23042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7573175718073798"/>
          <c:y val="0.110150575730735"/>
          <c:w val="0.60826824281926195"/>
          <c:h val="0.85495435302650902"/>
        </c:manualLayout>
      </c:layout>
      <c:bar3DChart>
        <c:barDir val="bar"/>
        <c:grouping val="stacked"/>
        <c:varyColors val="0"/>
        <c:ser>
          <c:idx val="0"/>
          <c:order val="0"/>
          <c:tx>
            <c:strRef>
              <c:f>Sheet1!$C$98</c:f>
              <c:strCache>
                <c:ptCount val="1"/>
                <c:pt idx="0">
                  <c:v>RESPONSES–</c:v>
                </c:pt>
              </c:strCache>
            </c:strRef>
          </c:tx>
          <c:spPr>
            <a:solidFill>
              <a:schemeClr val="accent6">
                <a:lumMod val="75000"/>
              </a:schemeClr>
            </a:solidFill>
            <a:ln>
              <a:noFill/>
            </a:ln>
            <a:effectLst/>
            <a:sp3d/>
          </c:spPr>
          <c:invertIfNegative val="0"/>
          <c:dPt>
            <c:idx val="5"/>
            <c:invertIfNegative val="0"/>
            <c:bubble3D val="0"/>
            <c:spPr>
              <a:solidFill>
                <a:srgbClr val="C00000"/>
              </a:solidFill>
              <a:ln>
                <a:noFill/>
              </a:ln>
              <a:effectLst/>
              <a:sp3d/>
            </c:spPr>
            <c:extLst>
              <c:ext xmlns:c16="http://schemas.microsoft.com/office/drawing/2014/chart" uri="{C3380CC4-5D6E-409C-BE32-E72D297353CC}">
                <c16:uniqueId val="{00000001-8554-A841-A521-A6A1A40C7A28}"/>
              </c:ext>
            </c:extLst>
          </c:dPt>
          <c:dPt>
            <c:idx val="7"/>
            <c:invertIfNegative val="0"/>
            <c:bubble3D val="0"/>
            <c:spPr>
              <a:solidFill>
                <a:srgbClr val="C00000"/>
              </a:solidFill>
              <a:ln>
                <a:noFill/>
              </a:ln>
              <a:effectLst/>
              <a:sp3d/>
            </c:spPr>
            <c:extLst>
              <c:ext xmlns:c16="http://schemas.microsoft.com/office/drawing/2014/chart" uri="{C3380CC4-5D6E-409C-BE32-E72D297353CC}">
                <c16:uniqueId val="{00000003-8554-A841-A521-A6A1A40C7A28}"/>
              </c:ext>
            </c:extLst>
          </c:dPt>
          <c:dPt>
            <c:idx val="9"/>
            <c:invertIfNegative val="0"/>
            <c:bubble3D val="0"/>
            <c:spPr>
              <a:solidFill>
                <a:srgbClr val="7030A0"/>
              </a:solidFill>
              <a:ln>
                <a:noFill/>
              </a:ln>
              <a:effectLst/>
              <a:sp3d/>
            </c:spPr>
            <c:extLst>
              <c:ext xmlns:c16="http://schemas.microsoft.com/office/drawing/2014/chart" uri="{C3380CC4-5D6E-409C-BE32-E72D297353CC}">
                <c16:uniqueId val="{00000005-8554-A841-A521-A6A1A40C7A28}"/>
              </c:ext>
            </c:extLst>
          </c:dPt>
          <c:dPt>
            <c:idx val="15"/>
            <c:invertIfNegative val="0"/>
            <c:bubble3D val="0"/>
            <c:spPr>
              <a:solidFill>
                <a:srgbClr val="7030A0"/>
              </a:solidFill>
              <a:ln>
                <a:noFill/>
              </a:ln>
              <a:effectLst/>
              <a:sp3d/>
            </c:spPr>
            <c:extLst>
              <c:ext xmlns:c16="http://schemas.microsoft.com/office/drawing/2014/chart" uri="{C3380CC4-5D6E-409C-BE32-E72D297353CC}">
                <c16:uniqueId val="{00000007-8554-A841-A521-A6A1A40C7A28}"/>
              </c:ext>
            </c:extLst>
          </c:dPt>
          <c:dPt>
            <c:idx val="17"/>
            <c:invertIfNegative val="0"/>
            <c:bubble3D val="0"/>
            <c:spPr>
              <a:solidFill>
                <a:srgbClr val="7030A0"/>
              </a:solidFill>
              <a:ln>
                <a:noFill/>
              </a:ln>
              <a:effectLst/>
              <a:sp3d/>
            </c:spPr>
            <c:extLst>
              <c:ext xmlns:c16="http://schemas.microsoft.com/office/drawing/2014/chart" uri="{C3380CC4-5D6E-409C-BE32-E72D297353CC}">
                <c16:uniqueId val="{00000009-8554-A841-A521-A6A1A40C7A28}"/>
              </c:ext>
            </c:extLst>
          </c:dPt>
          <c:dPt>
            <c:idx val="19"/>
            <c:invertIfNegative val="0"/>
            <c:bubble3D val="0"/>
            <c:spPr>
              <a:solidFill>
                <a:schemeClr val="accent2"/>
              </a:solidFill>
              <a:ln>
                <a:noFill/>
              </a:ln>
              <a:effectLst/>
              <a:sp3d/>
            </c:spPr>
            <c:extLst>
              <c:ext xmlns:c16="http://schemas.microsoft.com/office/drawing/2014/chart" uri="{C3380CC4-5D6E-409C-BE32-E72D297353CC}">
                <c16:uniqueId val="{0000000B-8554-A841-A521-A6A1A40C7A28}"/>
              </c:ext>
            </c:extLst>
          </c:dPt>
          <c:dPt>
            <c:idx val="21"/>
            <c:invertIfNegative val="0"/>
            <c:bubble3D val="0"/>
            <c:spPr>
              <a:solidFill>
                <a:srgbClr val="C00000"/>
              </a:solidFill>
              <a:ln>
                <a:noFill/>
              </a:ln>
              <a:effectLst/>
              <a:sp3d/>
            </c:spPr>
            <c:extLst>
              <c:ext xmlns:c16="http://schemas.microsoft.com/office/drawing/2014/chart" uri="{C3380CC4-5D6E-409C-BE32-E72D297353CC}">
                <c16:uniqueId val="{0000000D-8554-A841-A521-A6A1A40C7A28}"/>
              </c:ext>
            </c:extLst>
          </c:dPt>
          <c:dPt>
            <c:idx val="23"/>
            <c:invertIfNegative val="0"/>
            <c:bubble3D val="0"/>
            <c:spPr>
              <a:solidFill>
                <a:srgbClr val="C00000"/>
              </a:solidFill>
              <a:ln>
                <a:noFill/>
              </a:ln>
              <a:effectLst/>
              <a:sp3d/>
            </c:spPr>
            <c:extLst>
              <c:ext xmlns:c16="http://schemas.microsoft.com/office/drawing/2014/chart" uri="{C3380CC4-5D6E-409C-BE32-E72D297353CC}">
                <c16:uniqueId val="{0000000F-8554-A841-A521-A6A1A40C7A28}"/>
              </c:ext>
            </c:extLst>
          </c:dPt>
          <c:dPt>
            <c:idx val="25"/>
            <c:invertIfNegative val="0"/>
            <c:bubble3D val="0"/>
            <c:spPr>
              <a:solidFill>
                <a:srgbClr val="C00000"/>
              </a:solidFill>
              <a:ln>
                <a:noFill/>
              </a:ln>
              <a:effectLst/>
              <a:sp3d/>
            </c:spPr>
            <c:extLst>
              <c:ext xmlns:c16="http://schemas.microsoft.com/office/drawing/2014/chart" uri="{C3380CC4-5D6E-409C-BE32-E72D297353CC}">
                <c16:uniqueId val="{00000011-8554-A841-A521-A6A1A40C7A28}"/>
              </c:ext>
            </c:extLst>
          </c:dPt>
          <c:dPt>
            <c:idx val="27"/>
            <c:invertIfNegative val="0"/>
            <c:bubble3D val="0"/>
            <c:spPr>
              <a:solidFill>
                <a:schemeClr val="accent2"/>
              </a:solidFill>
              <a:ln>
                <a:noFill/>
              </a:ln>
              <a:effectLst/>
              <a:sp3d/>
            </c:spPr>
            <c:extLst>
              <c:ext xmlns:c16="http://schemas.microsoft.com/office/drawing/2014/chart" uri="{C3380CC4-5D6E-409C-BE32-E72D297353CC}">
                <c16:uniqueId val="{00000013-8554-A841-A521-A6A1A40C7A28}"/>
              </c:ext>
            </c:extLst>
          </c:dPt>
          <c:dPt>
            <c:idx val="31"/>
            <c:invertIfNegative val="0"/>
            <c:bubble3D val="0"/>
            <c:spPr>
              <a:solidFill>
                <a:srgbClr val="7030A0"/>
              </a:solidFill>
              <a:ln>
                <a:noFill/>
              </a:ln>
              <a:effectLst/>
              <a:sp3d/>
            </c:spPr>
            <c:extLst>
              <c:ext xmlns:c16="http://schemas.microsoft.com/office/drawing/2014/chart" uri="{C3380CC4-5D6E-409C-BE32-E72D297353CC}">
                <c16:uniqueId val="{00000015-8554-A841-A521-A6A1A40C7A28}"/>
              </c:ext>
            </c:extLst>
          </c:dPt>
          <c:dPt>
            <c:idx val="33"/>
            <c:invertIfNegative val="0"/>
            <c:bubble3D val="0"/>
            <c:spPr>
              <a:solidFill>
                <a:srgbClr val="7030A0"/>
              </a:solidFill>
              <a:ln>
                <a:noFill/>
              </a:ln>
              <a:effectLst/>
              <a:sp3d/>
            </c:spPr>
            <c:extLst>
              <c:ext xmlns:c16="http://schemas.microsoft.com/office/drawing/2014/chart" uri="{C3380CC4-5D6E-409C-BE32-E72D297353CC}">
                <c16:uniqueId val="{00000017-8554-A841-A521-A6A1A40C7A28}"/>
              </c:ext>
            </c:extLst>
          </c:dPt>
          <c:dPt>
            <c:idx val="37"/>
            <c:invertIfNegative val="0"/>
            <c:bubble3D val="0"/>
            <c:spPr>
              <a:solidFill>
                <a:srgbClr val="7030A0"/>
              </a:solidFill>
              <a:ln>
                <a:noFill/>
              </a:ln>
              <a:effectLst/>
              <a:sp3d/>
            </c:spPr>
            <c:extLst>
              <c:ext xmlns:c16="http://schemas.microsoft.com/office/drawing/2014/chart" uri="{C3380CC4-5D6E-409C-BE32-E72D297353CC}">
                <c16:uniqueId val="{00000019-8554-A841-A521-A6A1A40C7A28}"/>
              </c:ext>
            </c:extLst>
          </c:dPt>
          <c:dPt>
            <c:idx val="39"/>
            <c:invertIfNegative val="0"/>
            <c:bubble3D val="0"/>
            <c:spPr>
              <a:solidFill>
                <a:srgbClr val="C00000"/>
              </a:solidFill>
              <a:ln>
                <a:noFill/>
              </a:ln>
              <a:effectLst/>
              <a:sp3d/>
            </c:spPr>
            <c:extLst>
              <c:ext xmlns:c16="http://schemas.microsoft.com/office/drawing/2014/chart" uri="{C3380CC4-5D6E-409C-BE32-E72D297353CC}">
                <c16:uniqueId val="{0000001B-8554-A841-A521-A6A1A40C7A28}"/>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Sheet1!$B$99:$B$137</c:f>
              <c:strCache>
                <c:ptCount val="39"/>
                <c:pt idx="2">
                  <c:v>Dart Tournaments</c:v>
                </c:pt>
                <c:pt idx="4">
                  <c:v>Card Playing Clubs/Tournaments</c:v>
                </c:pt>
                <c:pt idx="6">
                  <c:v>Floor Hockey Club and Tournaments</c:v>
                </c:pt>
                <c:pt idx="8">
                  <c:v>Basketball Club and Tournaments</c:v>
                </c:pt>
                <c:pt idx="10">
                  <c:v>Volleyball Club and Tournaments</c:v>
                </c:pt>
                <c:pt idx="12">
                  <c:v>Tennis Club and Tournaments</c:v>
                </c:pt>
                <c:pt idx="14">
                  <c:v>Off Leash Dog Park</c:v>
                </c:pt>
                <c:pt idx="16">
                  <c:v>Disc Golf</c:v>
                </c:pt>
                <c:pt idx="18">
                  <c:v>Kayak Lessons</c:v>
                </c:pt>
                <c:pt idx="20">
                  <c:v>Community Special Events ( Dinners, Dances, Etc.)</c:v>
                </c:pt>
                <c:pt idx="22">
                  <c:v>Learn to Swim Classes</c:v>
                </c:pt>
                <c:pt idx="24">
                  <c:v>Pickle Ball Club and Tournaments</c:v>
                </c:pt>
                <c:pt idx="26">
                  <c:v>Arts and Crafts Classes</c:v>
                </c:pt>
                <c:pt idx="28">
                  <c:v>Dance Classes</c:v>
                </c:pt>
                <c:pt idx="30">
                  <c:v>Community Choir</c:v>
                </c:pt>
                <c:pt idx="32">
                  <c:v>Performing Arts</c:v>
                </c:pt>
                <c:pt idx="34">
                  <c:v>Fitness Centre Operations</c:v>
                </c:pt>
                <c:pt idx="36">
                  <c:v>Flora and Fauna Events</c:v>
                </c:pt>
                <c:pt idx="38">
                  <c:v>Fitness Classes</c:v>
                </c:pt>
              </c:strCache>
            </c:strRef>
          </c:cat>
          <c:val>
            <c:numRef>
              <c:f>Sheet1!$C$99:$C$137</c:f>
              <c:numCache>
                <c:formatCode>General</c:formatCode>
                <c:ptCount val="39"/>
                <c:pt idx="2">
                  <c:v>15</c:v>
                </c:pt>
                <c:pt idx="4">
                  <c:v>23</c:v>
                </c:pt>
                <c:pt idx="6">
                  <c:v>24</c:v>
                </c:pt>
                <c:pt idx="8">
                  <c:v>28</c:v>
                </c:pt>
                <c:pt idx="10">
                  <c:v>29</c:v>
                </c:pt>
                <c:pt idx="12">
                  <c:v>33</c:v>
                </c:pt>
                <c:pt idx="14">
                  <c:v>33</c:v>
                </c:pt>
                <c:pt idx="16">
                  <c:v>36</c:v>
                </c:pt>
                <c:pt idx="18">
                  <c:v>39</c:v>
                </c:pt>
                <c:pt idx="20">
                  <c:v>45</c:v>
                </c:pt>
                <c:pt idx="22">
                  <c:v>47</c:v>
                </c:pt>
                <c:pt idx="24">
                  <c:v>52</c:v>
                </c:pt>
                <c:pt idx="26">
                  <c:v>54</c:v>
                </c:pt>
                <c:pt idx="28">
                  <c:v>56</c:v>
                </c:pt>
                <c:pt idx="30">
                  <c:v>64</c:v>
                </c:pt>
                <c:pt idx="32">
                  <c:v>64</c:v>
                </c:pt>
                <c:pt idx="34">
                  <c:v>80</c:v>
                </c:pt>
                <c:pt idx="36">
                  <c:v>100</c:v>
                </c:pt>
                <c:pt idx="38">
                  <c:v>102</c:v>
                </c:pt>
              </c:numCache>
            </c:numRef>
          </c:val>
          <c:extLst>
            <c:ext xmlns:c16="http://schemas.microsoft.com/office/drawing/2014/chart" uri="{C3380CC4-5D6E-409C-BE32-E72D297353CC}">
              <c16:uniqueId val="{0000001C-8554-A841-A521-A6A1A40C7A28}"/>
            </c:ext>
          </c:extLst>
        </c:ser>
        <c:dLbls>
          <c:showLegendKey val="0"/>
          <c:showVal val="0"/>
          <c:showCatName val="0"/>
          <c:showSerName val="0"/>
          <c:showPercent val="0"/>
          <c:showBubbleSize val="0"/>
        </c:dLbls>
        <c:gapWidth val="150"/>
        <c:shape val="box"/>
        <c:axId val="222374448"/>
        <c:axId val="156220944"/>
        <c:axId val="0"/>
      </c:bar3DChart>
      <c:catAx>
        <c:axId val="222374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56220944"/>
        <c:crosses val="autoZero"/>
        <c:auto val="1"/>
        <c:lblAlgn val="ctr"/>
        <c:lblOffset val="100"/>
        <c:noMultiLvlLbl val="0"/>
      </c:catAx>
      <c:valAx>
        <c:axId val="156220944"/>
        <c:scaling>
          <c:orientation val="minMax"/>
        </c:scaling>
        <c:delete val="1"/>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222374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4FFDD4-C324-944A-BA02-EC1D3EF609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2BEAAB-B9B6-7245-BF43-FF6B06D2FE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71215C-34D7-2E4C-8B76-ADB8727A07BA}" type="datetimeFigureOut">
              <a:rPr lang="en-US" smtClean="0"/>
              <a:t>12/17/18</a:t>
            </a:fld>
            <a:endParaRPr lang="en-US"/>
          </a:p>
        </p:txBody>
      </p:sp>
      <p:sp>
        <p:nvSpPr>
          <p:cNvPr id="4" name="Footer Placeholder 3">
            <a:extLst>
              <a:ext uri="{FF2B5EF4-FFF2-40B4-BE49-F238E27FC236}">
                <a16:creationId xmlns:a16="http://schemas.microsoft.com/office/drawing/2014/main" id="{7D2E204E-1E7B-4E4B-8D7E-27D782639F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09CBDE-010F-0344-82BE-A69CA4690B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44E3D5-DBC1-6B4C-8C51-124B875E1167}" type="slidenum">
              <a:rPr lang="en-US" smtClean="0"/>
              <a:t>‹#›</a:t>
            </a:fld>
            <a:endParaRPr lang="en-US"/>
          </a:p>
        </p:txBody>
      </p:sp>
    </p:spTree>
    <p:extLst>
      <p:ext uri="{BB962C8B-B14F-4D97-AF65-F5344CB8AC3E}">
        <p14:creationId xmlns:p14="http://schemas.microsoft.com/office/powerpoint/2010/main" val="341688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4069-34F2-1642-BB35-50245B670B5A}" type="datetimeFigureOut">
              <a:rPr lang="en-US" smtClean="0"/>
              <a:t>12/17/18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95273-3442-6645-97EE-3BCE67AF71D9}" type="slidenum">
              <a:rPr lang="en-US" smtClean="0"/>
              <a:t>‹#›</a:t>
            </a:fld>
            <a:endParaRPr lang="en-US"/>
          </a:p>
        </p:txBody>
      </p:sp>
    </p:spTree>
    <p:extLst>
      <p:ext uri="{BB962C8B-B14F-4D97-AF65-F5344CB8AC3E}">
        <p14:creationId xmlns:p14="http://schemas.microsoft.com/office/powerpoint/2010/main" val="37087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295273-3442-6645-97EE-3BCE67AF71D9}" type="slidenum">
              <a:rPr lang="en-US" smtClean="0"/>
              <a:t>1</a:t>
            </a:fld>
            <a:endParaRPr lang="en-US"/>
          </a:p>
        </p:txBody>
      </p:sp>
    </p:spTree>
    <p:extLst>
      <p:ext uri="{BB962C8B-B14F-4D97-AF65-F5344CB8AC3E}">
        <p14:creationId xmlns:p14="http://schemas.microsoft.com/office/powerpoint/2010/main" val="400604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12/17/18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86445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2D4775-605F-4C43-A808-076A5C525966}"/>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297182" y="284480"/>
            <a:ext cx="3906518" cy="2929889"/>
          </a:xfrm>
          <a:prstGeom prst="rect">
            <a:avLst/>
          </a:prstGeom>
        </p:spPr>
      </p:pic>
      <p:sp>
        <p:nvSpPr>
          <p:cNvPr id="5" name="Title 1">
            <a:extLst>
              <a:ext uri="{FF2B5EF4-FFF2-40B4-BE49-F238E27FC236}">
                <a16:creationId xmlns:a16="http://schemas.microsoft.com/office/drawing/2014/main" id="{A22D8D02-BFFF-754A-B6C2-074134529BC8}"/>
              </a:ext>
            </a:extLst>
          </p:cNvPr>
          <p:cNvSpPr>
            <a:spLocks noGrp="1"/>
          </p:cNvSpPr>
          <p:nvPr>
            <p:ph type="title"/>
          </p:nvPr>
        </p:nvSpPr>
        <p:spPr>
          <a:xfrm>
            <a:off x="5351489" y="284480"/>
            <a:ext cx="6265887" cy="6435725"/>
          </a:xfrm>
        </p:spPr>
        <p:txBody>
          <a:bodyPr>
            <a:normAutofit/>
          </a:bodyPr>
          <a:lstStyle/>
          <a:p>
            <a:pPr algn="ctr"/>
            <a:r>
              <a:rPr lang="en-US" sz="4400" dirty="0"/>
              <a:t>Saturna Island Parks and Recreation Commission (SIPRC) </a:t>
            </a:r>
            <a:br>
              <a:rPr lang="en-US" sz="3600" dirty="0"/>
            </a:br>
            <a:br>
              <a:rPr lang="en-US" sz="3600" dirty="0"/>
            </a:br>
            <a:r>
              <a:rPr lang="en-US" sz="3600" dirty="0">
                <a:solidFill>
                  <a:srgbClr val="FFFF00"/>
                </a:solidFill>
              </a:rPr>
              <a:t>Community Survey</a:t>
            </a:r>
          </a:p>
        </p:txBody>
      </p:sp>
    </p:spTree>
    <p:extLst>
      <p:ext uri="{BB962C8B-B14F-4D97-AF65-F5344CB8AC3E}">
        <p14:creationId xmlns:p14="http://schemas.microsoft.com/office/powerpoint/2010/main" val="1711912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331F5-67ED-DA48-BA0E-C38200719A25}"/>
              </a:ext>
            </a:extLst>
          </p:cNvPr>
          <p:cNvSpPr txBox="1">
            <a:spLocks/>
          </p:cNvSpPr>
          <p:nvPr/>
        </p:nvSpPr>
        <p:spPr>
          <a:xfrm>
            <a:off x="121186" y="190962"/>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4</a:t>
            </a:r>
          </a:p>
        </p:txBody>
      </p:sp>
      <p:sp>
        <p:nvSpPr>
          <p:cNvPr id="5" name="Subtitle 2">
            <a:extLst>
              <a:ext uri="{FF2B5EF4-FFF2-40B4-BE49-F238E27FC236}">
                <a16:creationId xmlns:a16="http://schemas.microsoft.com/office/drawing/2014/main" id="{71A0AF1A-7DB7-B744-A9E6-54A8A20C3685}"/>
              </a:ext>
            </a:extLst>
          </p:cNvPr>
          <p:cNvSpPr txBox="1">
            <a:spLocks/>
          </p:cNvSpPr>
          <p:nvPr/>
        </p:nvSpPr>
        <p:spPr>
          <a:xfrm>
            <a:off x="2555912" y="190962"/>
            <a:ext cx="8325079" cy="1618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1400" b="0" i="0" u="none" strike="noStrike" kern="1200" spc="0" baseline="0">
                <a:solidFill>
                  <a:sysClr val="windowText" lastClr="000000">
                    <a:lumMod val="65000"/>
                    <a:lumOff val="35000"/>
                  </a:sysClr>
                </a:solidFill>
                <a:latin typeface="+mn-lt"/>
                <a:ea typeface="+mn-ea"/>
                <a:cs typeface="+mn-cs"/>
              </a:defRPr>
            </a:pPr>
            <a:r>
              <a:rPr lang="en-US" sz="2400" dirty="0">
                <a:solidFill>
                  <a:schemeClr val="tx1"/>
                </a:solidFill>
                <a:latin typeface="Calibri" panose="020F0502020204030204" pitchFamily="34" charset="0"/>
                <a:cs typeface="Calibri" panose="020F0502020204030204" pitchFamily="34" charset="0"/>
              </a:rPr>
              <a:t>If SIPRC formed a partnership with existing property owners, would you support the development of a community park and/or playground and /or trails around Rec Centre and Fire Hall properties - ‘</a:t>
            </a:r>
            <a:r>
              <a:rPr lang="en-US" sz="2400" dirty="0">
                <a:solidFill>
                  <a:srgbClr val="FFFF00"/>
                </a:solidFill>
                <a:latin typeface="Calibri" panose="020F0502020204030204" pitchFamily="34" charset="0"/>
                <a:cs typeface="Calibri" panose="020F0502020204030204" pitchFamily="34" charset="0"/>
              </a:rPr>
              <a:t>Central Park Concept</a:t>
            </a:r>
            <a:r>
              <a:rPr lang="en-US" sz="2400" dirty="0">
                <a:solidFill>
                  <a:schemeClr val="tx1"/>
                </a:solidFill>
                <a:latin typeface="Calibri" panose="020F0502020204030204" pitchFamily="34" charset="0"/>
                <a:cs typeface="Calibri" panose="020F0502020204030204" pitchFamily="34" charset="0"/>
              </a:rPr>
              <a:t>’.</a:t>
            </a:r>
          </a:p>
        </p:txBody>
      </p:sp>
      <p:graphicFrame>
        <p:nvGraphicFramePr>
          <p:cNvPr id="6" name="Chart 5">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973530968"/>
              </p:ext>
            </p:extLst>
          </p:nvPr>
        </p:nvGraphicFramePr>
        <p:xfrm>
          <a:off x="231354" y="1730375"/>
          <a:ext cx="11490593" cy="49899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5290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331F5-67ED-DA48-BA0E-C38200719A25}"/>
              </a:ext>
            </a:extLst>
          </p:cNvPr>
          <p:cNvSpPr txBox="1">
            <a:spLocks/>
          </p:cNvSpPr>
          <p:nvPr/>
        </p:nvSpPr>
        <p:spPr>
          <a:xfrm>
            <a:off x="121186" y="190962"/>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5</a:t>
            </a:r>
          </a:p>
        </p:txBody>
      </p:sp>
      <p:sp>
        <p:nvSpPr>
          <p:cNvPr id="5" name="Subtitle 2">
            <a:extLst>
              <a:ext uri="{FF2B5EF4-FFF2-40B4-BE49-F238E27FC236}">
                <a16:creationId xmlns:a16="http://schemas.microsoft.com/office/drawing/2014/main" id="{71A0AF1A-7DB7-B744-A9E6-54A8A20C3685}"/>
              </a:ext>
            </a:extLst>
          </p:cNvPr>
          <p:cNvSpPr txBox="1">
            <a:spLocks/>
          </p:cNvSpPr>
          <p:nvPr/>
        </p:nvSpPr>
        <p:spPr>
          <a:xfrm>
            <a:off x="2555912" y="190962"/>
            <a:ext cx="8325079" cy="9107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1400" b="0" i="0" u="none" strike="noStrike" kern="1200" spc="0" baseline="0">
                <a:solidFill>
                  <a:prstClr val="white">
                    <a:lumMod val="65000"/>
                    <a:lumOff val="35000"/>
                  </a:prstClr>
                </a:solidFill>
                <a:latin typeface="+mn-lt"/>
                <a:ea typeface="+mn-ea"/>
                <a:cs typeface="+mn-cs"/>
              </a:defRPr>
            </a:pPr>
            <a:r>
              <a:rPr lang="en-US" sz="2400" dirty="0">
                <a:latin typeface="Calibri" panose="020F0502020204030204" pitchFamily="34" charset="0"/>
                <a:cs typeface="Calibri" panose="020F0502020204030204" pitchFamily="34" charset="0"/>
              </a:rPr>
              <a:t>Would you support the development of a </a:t>
            </a:r>
            <a:r>
              <a:rPr lang="en-US" sz="2400" dirty="0">
                <a:solidFill>
                  <a:srgbClr val="FFFF00"/>
                </a:solidFill>
                <a:latin typeface="Calibri" panose="020F0502020204030204" pitchFamily="34" charset="0"/>
                <a:cs typeface="Calibri" panose="020F0502020204030204" pitchFamily="34" charset="0"/>
              </a:rPr>
              <a:t>community park </a:t>
            </a:r>
            <a:r>
              <a:rPr lang="en-US" sz="2400" dirty="0">
                <a:latin typeface="Calibri" panose="020F0502020204030204" pitchFamily="34" charset="0"/>
                <a:cs typeface="Calibri" panose="020F0502020204030204" pitchFamily="34" charset="0"/>
              </a:rPr>
              <a:t>and/or playground and /or trails in </a:t>
            </a:r>
            <a:r>
              <a:rPr lang="en-US" sz="2400" dirty="0">
                <a:solidFill>
                  <a:srgbClr val="FFFF00"/>
                </a:solidFill>
                <a:latin typeface="Calibri" panose="020F0502020204030204" pitchFamily="34" charset="0"/>
                <a:cs typeface="Calibri" panose="020F0502020204030204" pitchFamily="34" charset="0"/>
              </a:rPr>
              <a:t>East Point Area</a:t>
            </a:r>
            <a:r>
              <a:rPr lang="en-US" sz="2400" dirty="0">
                <a:latin typeface="Calibri" panose="020F0502020204030204" pitchFamily="34" charset="0"/>
                <a:cs typeface="Calibri" panose="020F0502020204030204" pitchFamily="34" charset="0"/>
              </a:rPr>
              <a:t>?</a:t>
            </a:r>
          </a:p>
        </p:txBody>
      </p:sp>
      <p:graphicFrame>
        <p:nvGraphicFramePr>
          <p:cNvPr id="7" name="Chart 6">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2358689256"/>
              </p:ext>
            </p:extLst>
          </p:nvPr>
        </p:nvGraphicFramePr>
        <p:xfrm>
          <a:off x="220337" y="1200839"/>
          <a:ext cx="11754998" cy="54313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8640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83238" y="139512"/>
            <a:ext cx="9293901" cy="1329523"/>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a:p>
            <a:pPr algn="l"/>
            <a:r>
              <a:rPr lang="en-US" sz="1600" i="1" dirty="0">
                <a:solidFill>
                  <a:schemeClr val="tx1"/>
                </a:solidFill>
                <a:latin typeface="Calibri" panose="020F0502020204030204" pitchFamily="34" charset="0"/>
                <a:cs typeface="Calibri" panose="020F0502020204030204" pitchFamily="34" charset="0"/>
              </a:rPr>
              <a:t>(If a similar comment was made more than once the number of similar comments is represented by a multiplication sign plus the number of similar responses, i.e.  </a:t>
            </a:r>
            <a:r>
              <a:rPr lang="en-US" sz="1600" i="1" dirty="0">
                <a:solidFill>
                  <a:srgbClr val="FFFF00"/>
                </a:solidFill>
                <a:latin typeface="Calibri" panose="020F0502020204030204" pitchFamily="34" charset="0"/>
                <a:cs typeface="Calibri" panose="020F0502020204030204" pitchFamily="34" charset="0"/>
              </a:rPr>
              <a:t>x 9</a:t>
            </a:r>
            <a:r>
              <a:rPr lang="en-US" sz="1600" i="1" dirty="0">
                <a:solidFill>
                  <a:schemeClr val="tx1"/>
                </a:solidFill>
                <a:latin typeface="Calibri" panose="020F0502020204030204" pitchFamily="34" charset="0"/>
                <a:cs typeface="Calibri" panose="020F0502020204030204" pitchFamily="34" charset="0"/>
              </a:rPr>
              <a:t>)</a:t>
            </a:r>
          </a:p>
        </p:txBody>
      </p:sp>
      <p:sp>
        <p:nvSpPr>
          <p:cNvPr id="6" name="TextBox 5"/>
          <p:cNvSpPr txBox="1"/>
          <p:nvPr/>
        </p:nvSpPr>
        <p:spPr>
          <a:xfrm>
            <a:off x="134910" y="1469035"/>
            <a:ext cx="11517443" cy="5170646"/>
          </a:xfrm>
          <a:prstGeom prst="rect">
            <a:avLst/>
          </a:prstGeom>
          <a:noFill/>
        </p:spPr>
        <p:txBody>
          <a:bodyPr wrap="square" rtlCol="0">
            <a:spAutoFit/>
          </a:bodyPr>
          <a:lstStyle/>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The wetlands at </a:t>
            </a:r>
            <a:r>
              <a:rPr lang="en-US" sz="2200" dirty="0">
                <a:solidFill>
                  <a:srgbClr val="FFFF00"/>
                </a:solidFill>
                <a:latin typeface="Calibri" charset="0"/>
                <a:ea typeface="Calibri" charset="0"/>
                <a:cs typeface="Calibri" charset="0"/>
              </a:rPr>
              <a:t>East Point </a:t>
            </a:r>
            <a:r>
              <a:rPr lang="en-US" sz="2200" dirty="0">
                <a:solidFill>
                  <a:schemeClr val="accent6">
                    <a:lumMod val="20000"/>
                    <a:lumOff val="80000"/>
                  </a:schemeClr>
                </a:solidFill>
                <a:latin typeface="Calibri" charset="0"/>
                <a:ea typeface="Calibri" charset="0"/>
                <a:cs typeface="Calibri" charset="0"/>
              </a:rPr>
              <a:t>off Cliffside should be preserved as a nature park with trails for access.  </a:t>
            </a:r>
            <a:r>
              <a:rPr lang="en-US" sz="2200" b="1" dirty="0">
                <a:solidFill>
                  <a:srgbClr val="FFFF00"/>
                </a:solidFill>
                <a:latin typeface="Calibri" charset="0"/>
                <a:ea typeface="Calibri" charset="0"/>
                <a:cs typeface="Calibri" charset="0"/>
              </a:rPr>
              <a:t>X 9</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Beside the </a:t>
            </a:r>
            <a:r>
              <a:rPr lang="en-US" sz="2200" dirty="0">
                <a:solidFill>
                  <a:srgbClr val="FFFF00"/>
                </a:solidFill>
                <a:latin typeface="Calibri" charset="0"/>
                <a:ea typeface="Calibri" charset="0"/>
                <a:cs typeface="Calibri" charset="0"/>
              </a:rPr>
              <a:t>main fire hall</a:t>
            </a:r>
            <a:r>
              <a:rPr lang="en-US" sz="2200" dirty="0">
                <a:solidFill>
                  <a:schemeClr val="accent6">
                    <a:lumMod val="20000"/>
                    <a:lumOff val="80000"/>
                  </a:schemeClr>
                </a:solidFill>
                <a:latin typeface="Calibri" charset="0"/>
                <a:ea typeface="Calibri" charset="0"/>
                <a:cs typeface="Calibri" charset="0"/>
              </a:rPr>
              <a:t>, towards Moneys' orchard.</a:t>
            </a:r>
          </a:p>
          <a:p>
            <a:pPr marL="285750" indent="-285750" fontAlgn="t">
              <a:lnSpc>
                <a:spcPct val="150000"/>
              </a:lnSpc>
              <a:buFont typeface="Wingdings" charset="2"/>
              <a:buChar char="ü"/>
            </a:pPr>
            <a:r>
              <a:rPr lang="en-US" sz="2200" dirty="0">
                <a:latin typeface="Calibri" charset="0"/>
                <a:ea typeface="Calibri" charset="0"/>
                <a:cs typeface="Calibri" charset="0"/>
              </a:rPr>
              <a:t>The</a:t>
            </a:r>
            <a:r>
              <a:rPr lang="en-US" sz="2200" dirty="0">
                <a:solidFill>
                  <a:srgbClr val="FFFF00"/>
                </a:solidFill>
                <a:latin typeface="Calibri" charset="0"/>
                <a:ea typeface="Calibri" charset="0"/>
                <a:cs typeface="Calibri" charset="0"/>
              </a:rPr>
              <a:t> Russell Reef </a:t>
            </a:r>
            <a:r>
              <a:rPr lang="en-US" sz="2200" dirty="0">
                <a:solidFill>
                  <a:schemeClr val="accent6">
                    <a:lumMod val="20000"/>
                    <a:lumOff val="80000"/>
                  </a:schemeClr>
                </a:solidFill>
                <a:latin typeface="Calibri" charset="0"/>
                <a:ea typeface="Calibri" charset="0"/>
                <a:cs typeface="Calibri" charset="0"/>
              </a:rPr>
              <a:t>area definitely needs trails around the </a:t>
            </a:r>
            <a:r>
              <a:rPr lang="en-US" sz="2200" dirty="0">
                <a:solidFill>
                  <a:srgbClr val="FFFF00"/>
                </a:solidFill>
                <a:latin typeface="Calibri" charset="0"/>
                <a:ea typeface="Calibri" charset="0"/>
                <a:cs typeface="Calibri" charset="0"/>
              </a:rPr>
              <a:t>Group of Thirty Picnic Area </a:t>
            </a:r>
            <a:r>
              <a:rPr lang="en-US" sz="2200" dirty="0">
                <a:solidFill>
                  <a:schemeClr val="accent6">
                    <a:lumMod val="20000"/>
                    <a:lumOff val="80000"/>
                  </a:schemeClr>
                </a:solidFill>
                <a:latin typeface="Calibri" charset="0"/>
                <a:ea typeface="Calibri" charset="0"/>
                <a:cs typeface="Calibri" charset="0"/>
              </a:rPr>
              <a:t>there are often people running across to the beach and walking with no shoulder when a car comes.</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Those new </a:t>
            </a:r>
            <a:r>
              <a:rPr lang="en-US" sz="2200" dirty="0">
                <a:solidFill>
                  <a:srgbClr val="FFFF00"/>
                </a:solidFill>
                <a:latin typeface="Calibri" charset="0"/>
                <a:ea typeface="Calibri" charset="0"/>
                <a:cs typeface="Calibri" charset="0"/>
              </a:rPr>
              <a:t>Winter Cove Trails </a:t>
            </a:r>
            <a:r>
              <a:rPr lang="en-US" sz="2200" dirty="0">
                <a:solidFill>
                  <a:schemeClr val="accent6">
                    <a:lumMod val="20000"/>
                    <a:lumOff val="80000"/>
                  </a:schemeClr>
                </a:solidFill>
                <a:latin typeface="Calibri" charset="0"/>
                <a:ea typeface="Calibri" charset="0"/>
                <a:cs typeface="Calibri" charset="0"/>
              </a:rPr>
              <a:t>could use some signage. </a:t>
            </a:r>
          </a:p>
          <a:p>
            <a:pPr marL="285750" indent="-285750" fontAlgn="t">
              <a:lnSpc>
                <a:spcPct val="150000"/>
              </a:lnSpc>
              <a:buFont typeface="Wingdings" charset="2"/>
              <a:buChar char="ü"/>
            </a:pPr>
            <a:r>
              <a:rPr lang="en-US" sz="2200" dirty="0">
                <a:latin typeface="Calibri" charset="0"/>
                <a:ea typeface="Calibri" charset="0"/>
                <a:cs typeface="Calibri" charset="0"/>
              </a:rPr>
              <a:t>Walking</a:t>
            </a:r>
            <a:r>
              <a:rPr lang="en-US" sz="2200" dirty="0">
                <a:solidFill>
                  <a:srgbClr val="FFFF00"/>
                </a:solidFill>
                <a:latin typeface="Calibri" charset="0"/>
                <a:ea typeface="Calibri" charset="0"/>
                <a:cs typeface="Calibri" charset="0"/>
              </a:rPr>
              <a:t> trails where you can,  </a:t>
            </a:r>
            <a:r>
              <a:rPr lang="en-US" sz="2200" dirty="0">
                <a:solidFill>
                  <a:schemeClr val="accent6">
                    <a:lumMod val="20000"/>
                    <a:lumOff val="80000"/>
                  </a:schemeClr>
                </a:solidFill>
                <a:latin typeface="Calibri" charset="0"/>
                <a:ea typeface="Calibri" charset="0"/>
                <a:cs typeface="Calibri" charset="0"/>
              </a:rPr>
              <a:t>and as much as you can. There is so much National Park Reserve lands that only the Feds can develop.</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Could you form a partnership with </a:t>
            </a:r>
            <a:r>
              <a:rPr lang="en-US" sz="2200" dirty="0">
                <a:solidFill>
                  <a:srgbClr val="FFFF00"/>
                </a:solidFill>
                <a:latin typeface="Calibri" charset="0"/>
                <a:ea typeface="Calibri" charset="0"/>
                <a:cs typeface="Calibri" charset="0"/>
              </a:rPr>
              <a:t>Old Point Farm </a:t>
            </a:r>
            <a:r>
              <a:rPr lang="en-US" sz="2200" dirty="0">
                <a:solidFill>
                  <a:schemeClr val="accent6">
                    <a:lumMod val="20000"/>
                    <a:lumOff val="80000"/>
                  </a:schemeClr>
                </a:solidFill>
                <a:latin typeface="Calibri" charset="0"/>
                <a:ea typeface="Calibri" charset="0"/>
                <a:cs typeface="Calibri" charset="0"/>
              </a:rPr>
              <a:t>and be able to develop a park there - or be able to use their trails?</a:t>
            </a:r>
          </a:p>
        </p:txBody>
      </p:sp>
      <p:sp>
        <p:nvSpPr>
          <p:cNvPr id="5" name="Title 1">
            <a:extLst>
              <a:ext uri="{FF2B5EF4-FFF2-40B4-BE49-F238E27FC236}">
                <a16:creationId xmlns:a16="http://schemas.microsoft.com/office/drawing/2014/main" id="{436D12B4-5AC3-DB46-B79B-804C4106D381}"/>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183944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4603" y="977621"/>
            <a:ext cx="11381874" cy="5678478"/>
          </a:xfrm>
          <a:prstGeom prst="rect">
            <a:avLst/>
          </a:prstGeom>
          <a:noFill/>
        </p:spPr>
        <p:txBody>
          <a:bodyPr wrap="square" rtlCol="0">
            <a:spAutoFit/>
          </a:bodyPr>
          <a:lstStyle/>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The school has a new playground. The </a:t>
            </a:r>
            <a:r>
              <a:rPr lang="en-US" sz="2200" dirty="0">
                <a:solidFill>
                  <a:srgbClr val="FFFF00"/>
                </a:solidFill>
                <a:latin typeface="Calibri" charset="0"/>
                <a:ea typeface="Calibri" charset="0"/>
                <a:cs typeface="Calibri" charset="0"/>
              </a:rPr>
              <a:t>tennis court is in poor shape needs work</a:t>
            </a:r>
            <a:r>
              <a:rPr lang="en-US" sz="2200" dirty="0">
                <a:solidFill>
                  <a:schemeClr val="accent6">
                    <a:lumMod val="20000"/>
                    <a:lumOff val="80000"/>
                  </a:schemeClr>
                </a:solidFill>
                <a:latin typeface="Calibri" charset="0"/>
                <a:ea typeface="Calibri" charset="0"/>
                <a:cs typeface="Calibri" charset="0"/>
              </a:rPr>
              <a:t>. Why not work around what we already have and improve. </a:t>
            </a:r>
            <a:r>
              <a:rPr lang="en-US" sz="2200" dirty="0">
                <a:latin typeface="Calibri" charset="0"/>
                <a:ea typeface="Calibri" charset="0"/>
                <a:cs typeface="Calibri" charset="0"/>
              </a:rPr>
              <a:t>Too much traffic at rec centre and fire hall for a playground. </a:t>
            </a:r>
            <a:r>
              <a:rPr lang="en-US" sz="2200" dirty="0">
                <a:solidFill>
                  <a:schemeClr val="accent6">
                    <a:lumMod val="20000"/>
                    <a:lumOff val="80000"/>
                  </a:schemeClr>
                </a:solidFill>
                <a:latin typeface="Calibri" charset="0"/>
                <a:ea typeface="Calibri" charset="0"/>
                <a:cs typeface="Calibri" charset="0"/>
              </a:rPr>
              <a:t>Why do we need two playgrounds? </a:t>
            </a:r>
          </a:p>
          <a:p>
            <a:pPr marL="285750" indent="-285750" fontAlgn="t">
              <a:lnSpc>
                <a:spcPct val="150000"/>
              </a:lnSpc>
              <a:buFont typeface="Wingdings" charset="2"/>
              <a:buChar char="ü"/>
            </a:pPr>
            <a:r>
              <a:rPr lang="en-US" sz="2200" dirty="0">
                <a:latin typeface="Calibri" charset="0"/>
                <a:ea typeface="Calibri" charset="0"/>
                <a:cs typeface="Calibri" charset="0"/>
              </a:rPr>
              <a:t>The</a:t>
            </a:r>
            <a:r>
              <a:rPr lang="en-US" sz="2200" dirty="0">
                <a:solidFill>
                  <a:srgbClr val="FFFF00"/>
                </a:solidFill>
                <a:latin typeface="Calibri" charset="0"/>
                <a:ea typeface="Calibri" charset="0"/>
                <a:cs typeface="Calibri" charset="0"/>
              </a:rPr>
              <a:t> Community park Winter Cove area </a:t>
            </a:r>
            <a:r>
              <a:rPr lang="en-US" sz="2200" dirty="0">
                <a:solidFill>
                  <a:schemeClr val="accent6">
                    <a:lumMod val="20000"/>
                    <a:lumOff val="80000"/>
                  </a:schemeClr>
                </a:solidFill>
                <a:latin typeface="Calibri" charset="0"/>
                <a:ea typeface="Calibri" charset="0"/>
                <a:cs typeface="Calibri" charset="0"/>
              </a:rPr>
              <a:t>- you have view, bathrooms, parking - great spot for a playground if in fact a new one is needed. </a:t>
            </a:r>
            <a:r>
              <a:rPr lang="en-US" sz="2200" dirty="0">
                <a:solidFill>
                  <a:srgbClr val="FFFF00"/>
                </a:solidFill>
                <a:latin typeface="Calibri" charset="0"/>
                <a:ea typeface="Calibri" charset="0"/>
                <a:cs typeface="Calibri" charset="0"/>
              </a:rPr>
              <a:t>X5</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No.</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No - develop what you have!!!</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Trails up </a:t>
            </a:r>
            <a:r>
              <a:rPr lang="en-US" sz="2200" dirty="0">
                <a:solidFill>
                  <a:srgbClr val="FFFF00"/>
                </a:solidFill>
                <a:latin typeface="Calibri" charset="0"/>
                <a:ea typeface="Calibri" charset="0"/>
                <a:cs typeface="Calibri" charset="0"/>
              </a:rPr>
              <a:t>Warburton Pike </a:t>
            </a:r>
            <a:r>
              <a:rPr lang="en-US" sz="2200" dirty="0">
                <a:solidFill>
                  <a:schemeClr val="accent6">
                    <a:lumMod val="20000"/>
                    <a:lumOff val="80000"/>
                  </a:schemeClr>
                </a:solidFill>
                <a:latin typeface="Calibri" charset="0"/>
                <a:ea typeface="Calibri" charset="0"/>
                <a:cs typeface="Calibri" charset="0"/>
              </a:rPr>
              <a:t>to Brown Ridge. </a:t>
            </a:r>
            <a:r>
              <a:rPr lang="en-US" sz="2200" dirty="0">
                <a:solidFill>
                  <a:srgbClr val="FFFF00"/>
                </a:solidFill>
                <a:latin typeface="Calibri" charset="0"/>
                <a:ea typeface="Calibri" charset="0"/>
                <a:cs typeface="Calibri" charset="0"/>
              </a:rPr>
              <a:t>X 3</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All </a:t>
            </a:r>
            <a:r>
              <a:rPr lang="en-US" sz="2200" dirty="0">
                <a:solidFill>
                  <a:srgbClr val="FFFF00"/>
                </a:solidFill>
                <a:latin typeface="Calibri" charset="0"/>
                <a:ea typeface="Calibri" charset="0"/>
                <a:cs typeface="Calibri" charset="0"/>
              </a:rPr>
              <a:t>First Nations territory. </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Trails yes, parks no.</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I would support </a:t>
            </a:r>
            <a:r>
              <a:rPr lang="en-US" sz="2200" dirty="0">
                <a:solidFill>
                  <a:srgbClr val="FFFF00"/>
                </a:solidFill>
                <a:latin typeface="Calibri" charset="0"/>
                <a:ea typeface="Calibri" charset="0"/>
                <a:cs typeface="Calibri" charset="0"/>
              </a:rPr>
              <a:t>trails</a:t>
            </a:r>
            <a:r>
              <a:rPr lang="en-US" sz="2200" dirty="0">
                <a:solidFill>
                  <a:schemeClr val="accent6">
                    <a:lumMod val="20000"/>
                    <a:lumOff val="80000"/>
                  </a:schemeClr>
                </a:solidFill>
                <a:latin typeface="Calibri" charset="0"/>
                <a:ea typeface="Calibri" charset="0"/>
                <a:cs typeface="Calibri" charset="0"/>
              </a:rPr>
              <a:t>. </a:t>
            </a:r>
            <a:r>
              <a:rPr lang="en-US" sz="2200" dirty="0">
                <a:solidFill>
                  <a:srgbClr val="FFFF00"/>
                </a:solidFill>
                <a:latin typeface="Calibri" charset="0"/>
                <a:ea typeface="Calibri" charset="0"/>
                <a:cs typeface="Calibri" charset="0"/>
              </a:rPr>
              <a:t>Not more park land. </a:t>
            </a:r>
            <a:r>
              <a:rPr lang="en-US" sz="2200" dirty="0">
                <a:solidFill>
                  <a:schemeClr val="accent6">
                    <a:lumMod val="20000"/>
                    <a:lumOff val="80000"/>
                  </a:schemeClr>
                </a:solidFill>
                <a:latin typeface="Calibri" charset="0"/>
                <a:ea typeface="Calibri" charset="0"/>
                <a:cs typeface="Calibri" charset="0"/>
              </a:rPr>
              <a:t>We already have a lot of park space but no trails. </a:t>
            </a:r>
          </a:p>
        </p:txBody>
      </p:sp>
      <p:sp>
        <p:nvSpPr>
          <p:cNvPr id="9" name="Subtitle 2">
            <a:extLst>
              <a:ext uri="{FF2B5EF4-FFF2-40B4-BE49-F238E27FC236}">
                <a16:creationId xmlns:a16="http://schemas.microsoft.com/office/drawing/2014/main" id="{FDEBAC0D-04B7-5E4D-8D76-CFC48D1DF5B1}"/>
              </a:ext>
            </a:extLst>
          </p:cNvPr>
          <p:cNvSpPr txBox="1">
            <a:spLocks/>
          </p:cNvSpPr>
          <p:nvPr/>
        </p:nvSpPr>
        <p:spPr>
          <a:xfrm>
            <a:off x="2535867" y="96272"/>
            <a:ext cx="9230147" cy="881349"/>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p:txBody>
      </p:sp>
      <p:sp>
        <p:nvSpPr>
          <p:cNvPr id="10" name="Title 1">
            <a:extLst>
              <a:ext uri="{FF2B5EF4-FFF2-40B4-BE49-F238E27FC236}">
                <a16:creationId xmlns:a16="http://schemas.microsoft.com/office/drawing/2014/main" id="{67CEDCAF-82FB-EF40-AE64-5DE25DFFF0FD}"/>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1965543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404" y="977621"/>
            <a:ext cx="11381874" cy="5216813"/>
          </a:xfrm>
          <a:prstGeom prst="rect">
            <a:avLst/>
          </a:prstGeom>
          <a:noFill/>
        </p:spPr>
        <p:txBody>
          <a:bodyPr wrap="square" rtlCol="0">
            <a:spAutoFit/>
          </a:bodyPr>
          <a:lstStyle/>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I'd like to see </a:t>
            </a:r>
            <a:r>
              <a:rPr lang="en-US" sz="2200" dirty="0" err="1">
                <a:solidFill>
                  <a:schemeClr val="accent6">
                    <a:lumMod val="20000"/>
                    <a:lumOff val="80000"/>
                  </a:schemeClr>
                </a:solidFill>
                <a:latin typeface="Calibri" charset="0"/>
                <a:ea typeface="Calibri" charset="0"/>
                <a:cs typeface="Calibri" charset="0"/>
              </a:rPr>
              <a:t>Saturna's</a:t>
            </a:r>
            <a:r>
              <a:rPr lang="en-US" sz="2200" dirty="0">
                <a:solidFill>
                  <a:schemeClr val="accent6">
                    <a:lumMod val="20000"/>
                    <a:lumOff val="80000"/>
                  </a:schemeClr>
                </a:solidFill>
                <a:latin typeface="Calibri" charset="0"/>
                <a:ea typeface="Calibri" charset="0"/>
                <a:cs typeface="Calibri" charset="0"/>
              </a:rPr>
              <a:t> first </a:t>
            </a:r>
            <a:r>
              <a:rPr lang="en-US" sz="2200" dirty="0">
                <a:solidFill>
                  <a:srgbClr val="FFFF00"/>
                </a:solidFill>
                <a:latin typeface="Calibri" charset="0"/>
                <a:ea typeface="Calibri" charset="0"/>
                <a:cs typeface="Calibri" charset="0"/>
              </a:rPr>
              <a:t>off leash dog trails </a:t>
            </a:r>
            <a:r>
              <a:rPr lang="en-US" sz="2200" dirty="0">
                <a:solidFill>
                  <a:schemeClr val="accent6">
                    <a:lumMod val="20000"/>
                    <a:lumOff val="80000"/>
                  </a:schemeClr>
                </a:solidFill>
                <a:latin typeface="Calibri" charset="0"/>
                <a:ea typeface="Calibri" charset="0"/>
                <a:cs typeface="Calibri" charset="0"/>
              </a:rPr>
              <a:t>anywhere on the island. </a:t>
            </a:r>
            <a:r>
              <a:rPr lang="en-US" sz="2200" dirty="0">
                <a:solidFill>
                  <a:srgbClr val="FFFF00"/>
                </a:solidFill>
                <a:latin typeface="Calibri" charset="0"/>
                <a:ea typeface="Calibri" charset="0"/>
                <a:cs typeface="Calibri" charset="0"/>
              </a:rPr>
              <a:t>X3</a:t>
            </a:r>
          </a:p>
          <a:p>
            <a:pPr marL="285750" indent="-285750" fontAlgn="t">
              <a:lnSpc>
                <a:spcPct val="150000"/>
              </a:lnSpc>
              <a:buFont typeface="Wingdings" charset="2"/>
              <a:buChar char="ü"/>
            </a:pPr>
            <a:r>
              <a:rPr lang="en-US" sz="2400" dirty="0">
                <a:solidFill>
                  <a:srgbClr val="FFFF00"/>
                </a:solidFill>
                <a:latin typeface="Calibri" charset="0"/>
                <a:ea typeface="Calibri" charset="0"/>
                <a:cs typeface="Calibri" charset="0"/>
              </a:rPr>
              <a:t>Thompson Park </a:t>
            </a:r>
            <a:r>
              <a:rPr lang="en-US" sz="2400" dirty="0">
                <a:solidFill>
                  <a:schemeClr val="accent6">
                    <a:lumMod val="20000"/>
                    <a:lumOff val="80000"/>
                  </a:schemeClr>
                </a:solidFill>
                <a:latin typeface="Calibri" charset="0"/>
                <a:ea typeface="Calibri" charset="0"/>
                <a:cs typeface="Calibri" charset="0"/>
              </a:rPr>
              <a:t>could be improved with playground equipment.</a:t>
            </a:r>
            <a:r>
              <a:rPr lang="en-US" sz="2200" dirty="0">
                <a:solidFill>
                  <a:srgbClr val="FFFF00"/>
                </a:solidFill>
                <a:latin typeface="Calibri" charset="0"/>
                <a:ea typeface="Calibri" charset="0"/>
                <a:cs typeface="Calibri" charset="0"/>
              </a:rPr>
              <a:t> X3</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Boot Cove </a:t>
            </a:r>
            <a:r>
              <a:rPr lang="en-US" sz="2200" dirty="0">
                <a:solidFill>
                  <a:schemeClr val="accent6">
                    <a:lumMod val="20000"/>
                    <a:lumOff val="80000"/>
                  </a:schemeClr>
                </a:solidFill>
                <a:latin typeface="Calibri" charset="0"/>
                <a:ea typeface="Calibri" charset="0"/>
                <a:cs typeface="Calibri" charset="0"/>
              </a:rPr>
              <a:t>- trails, playground, improved water access. </a:t>
            </a:r>
            <a:r>
              <a:rPr lang="en-US" sz="2200" dirty="0">
                <a:solidFill>
                  <a:srgbClr val="FFFF00"/>
                </a:solidFill>
                <a:latin typeface="Calibri" charset="0"/>
                <a:ea typeface="Calibri" charset="0"/>
                <a:cs typeface="Calibri" charset="0"/>
              </a:rPr>
              <a:t>X3</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Over half the island is a park. We really do not need any more parklands.</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At the school.  X2</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Tenting sites at the beach access between the </a:t>
            </a:r>
            <a:r>
              <a:rPr lang="en-US" sz="2200" dirty="0">
                <a:solidFill>
                  <a:srgbClr val="FFFF00"/>
                </a:solidFill>
                <a:latin typeface="Calibri" charset="0"/>
                <a:ea typeface="Calibri" charset="0"/>
                <a:cs typeface="Calibri" charset="0"/>
              </a:rPr>
              <a:t>Group of Thirty beach house &amp; the Lower Hawks.</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From Lyall Creek over the ridge. (Old School Trail)</a:t>
            </a:r>
            <a:r>
              <a:rPr lang="en-US" sz="2200" dirty="0">
                <a:solidFill>
                  <a:schemeClr val="accent6">
                    <a:lumMod val="20000"/>
                    <a:lumOff val="80000"/>
                  </a:schemeClr>
                </a:solidFill>
                <a:latin typeface="Calibri" charset="0"/>
                <a:ea typeface="Calibri" charset="0"/>
                <a:cs typeface="Calibri" charset="0"/>
              </a:rPr>
              <a:t> </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Saturna needs more trails, </a:t>
            </a:r>
            <a:r>
              <a:rPr lang="en-US" sz="2200" dirty="0">
                <a:solidFill>
                  <a:srgbClr val="FFFF00"/>
                </a:solidFill>
                <a:latin typeface="Calibri" charset="0"/>
                <a:ea typeface="Calibri" charset="0"/>
                <a:cs typeface="Calibri" charset="0"/>
              </a:rPr>
              <a:t>not anymore parks. Parks and Rec should work with Parks Canada to develop trails. </a:t>
            </a:r>
          </a:p>
          <a:p>
            <a:pPr marL="285750" indent="-285750" fontAlgn="t">
              <a:lnSpc>
                <a:spcPct val="150000"/>
              </a:lnSpc>
              <a:buFont typeface="Wingdings" charset="2"/>
              <a:buChar char="ü"/>
            </a:pPr>
            <a:endParaRPr lang="en-US" sz="2200" dirty="0">
              <a:solidFill>
                <a:schemeClr val="accent6">
                  <a:lumMod val="20000"/>
                  <a:lumOff val="80000"/>
                </a:schemeClr>
              </a:solidFill>
              <a:latin typeface="Calibri" charset="0"/>
              <a:ea typeface="Calibri" charset="0"/>
              <a:cs typeface="Calibri" charset="0"/>
            </a:endParaRPr>
          </a:p>
        </p:txBody>
      </p:sp>
      <p:sp>
        <p:nvSpPr>
          <p:cNvPr id="9" name="Subtitle 2">
            <a:extLst>
              <a:ext uri="{FF2B5EF4-FFF2-40B4-BE49-F238E27FC236}">
                <a16:creationId xmlns:a16="http://schemas.microsoft.com/office/drawing/2014/main" id="{2B0CF1F0-93F7-3E49-B7F3-60C27DEA6518}"/>
              </a:ext>
            </a:extLst>
          </p:cNvPr>
          <p:cNvSpPr>
            <a:spLocks noGrp="1"/>
          </p:cNvSpPr>
          <p:nvPr>
            <p:ph type="subTitle" idx="1"/>
          </p:nvPr>
        </p:nvSpPr>
        <p:spPr>
          <a:xfrm>
            <a:off x="2535867" y="96272"/>
            <a:ext cx="9230147" cy="881349"/>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p:txBody>
      </p:sp>
      <p:sp>
        <p:nvSpPr>
          <p:cNvPr id="10" name="Title 1">
            <a:extLst>
              <a:ext uri="{FF2B5EF4-FFF2-40B4-BE49-F238E27FC236}">
                <a16:creationId xmlns:a16="http://schemas.microsoft.com/office/drawing/2014/main" id="{74A59577-4C6B-C14C-88F5-BD129019870E}"/>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155368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8424" y="1236326"/>
            <a:ext cx="11381874" cy="4154984"/>
          </a:xfrm>
          <a:prstGeom prst="rect">
            <a:avLst/>
          </a:prstGeom>
          <a:noFill/>
        </p:spPr>
        <p:txBody>
          <a:bodyPr wrap="square" rtlCol="0">
            <a:spAutoFit/>
          </a:bodyPr>
          <a:lstStyle/>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BUILD TRAILS FROM </a:t>
            </a:r>
            <a:r>
              <a:rPr lang="en-US" sz="2200" dirty="0">
                <a:solidFill>
                  <a:srgbClr val="FFFF00"/>
                </a:solidFill>
                <a:latin typeface="Calibri" charset="0"/>
                <a:ea typeface="Calibri" charset="0"/>
                <a:cs typeface="Calibri" charset="0"/>
              </a:rPr>
              <a:t>NARVEZ BAY TO EAST POINT FIDDLERS COVE </a:t>
            </a:r>
            <a:r>
              <a:rPr lang="en-US" sz="2200" dirty="0">
                <a:solidFill>
                  <a:schemeClr val="accent6">
                    <a:lumMod val="20000"/>
                    <a:lumOff val="80000"/>
                  </a:schemeClr>
                </a:solidFill>
                <a:latin typeface="Calibri" charset="0"/>
                <a:ea typeface="Calibri" charset="0"/>
                <a:cs typeface="Calibri" charset="0"/>
              </a:rPr>
              <a:t>AND IMPROVE TRIALS TO </a:t>
            </a:r>
            <a:r>
              <a:rPr lang="en-US" sz="2200" dirty="0">
                <a:solidFill>
                  <a:srgbClr val="FFFF00"/>
                </a:solidFill>
                <a:latin typeface="Calibri" charset="0"/>
                <a:ea typeface="Calibri" charset="0"/>
                <a:cs typeface="Calibri" charset="0"/>
              </a:rPr>
              <a:t>MUDER POINT.</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I think we are well supplied with options. However a </a:t>
            </a:r>
            <a:r>
              <a:rPr lang="en-US" sz="2200" dirty="0">
                <a:solidFill>
                  <a:srgbClr val="FFFF00"/>
                </a:solidFill>
                <a:latin typeface="Calibri" charset="0"/>
                <a:ea typeface="Calibri" charset="0"/>
                <a:cs typeface="Calibri" charset="0"/>
              </a:rPr>
              <a:t>connection trail of some kind </a:t>
            </a:r>
            <a:r>
              <a:rPr lang="en-US" sz="2200" dirty="0">
                <a:solidFill>
                  <a:schemeClr val="accent6">
                    <a:lumMod val="20000"/>
                    <a:lumOff val="80000"/>
                  </a:schemeClr>
                </a:solidFill>
                <a:latin typeface="Calibri" charset="0"/>
                <a:ea typeface="Calibri" charset="0"/>
                <a:cs typeface="Calibri" charset="0"/>
              </a:rPr>
              <a:t>(mountain bike, walking) </a:t>
            </a:r>
            <a:r>
              <a:rPr lang="en-US" sz="2200" dirty="0">
                <a:solidFill>
                  <a:srgbClr val="FFFF00"/>
                </a:solidFill>
                <a:latin typeface="Calibri" charset="0"/>
                <a:ea typeface="Calibri" charset="0"/>
                <a:cs typeface="Calibri" charset="0"/>
              </a:rPr>
              <a:t>between Cliffside and Narvaez Bay Rd </a:t>
            </a:r>
            <a:r>
              <a:rPr lang="en-US" sz="2200" dirty="0">
                <a:solidFill>
                  <a:schemeClr val="accent6">
                    <a:lumMod val="20000"/>
                    <a:lumOff val="80000"/>
                  </a:schemeClr>
                </a:solidFill>
                <a:latin typeface="Calibri" charset="0"/>
                <a:ea typeface="Calibri" charset="0"/>
                <a:cs typeface="Calibri" charset="0"/>
              </a:rPr>
              <a:t>might have merit.</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Boot Cove; Thompson Park - how about a </a:t>
            </a:r>
            <a:r>
              <a:rPr lang="en-US" sz="2200" dirty="0">
                <a:solidFill>
                  <a:srgbClr val="FFFF00"/>
                </a:solidFill>
                <a:latin typeface="Calibri" charset="0"/>
                <a:ea typeface="Calibri" charset="0"/>
                <a:cs typeface="Calibri" charset="0"/>
              </a:rPr>
              <a:t>swimming platform</a:t>
            </a:r>
            <a:r>
              <a:rPr lang="en-US" sz="2200" dirty="0">
                <a:solidFill>
                  <a:schemeClr val="accent6">
                    <a:lumMod val="20000"/>
                    <a:lumOff val="80000"/>
                  </a:schemeClr>
                </a:solidFill>
                <a:latin typeface="Calibri" charset="0"/>
                <a:ea typeface="Calibri" charset="0"/>
                <a:cs typeface="Calibri" charset="0"/>
              </a:rPr>
              <a:t> not far from shore at Thompson Park or </a:t>
            </a:r>
            <a:r>
              <a:rPr lang="en-US" sz="2200" dirty="0">
                <a:solidFill>
                  <a:srgbClr val="FFFF00"/>
                </a:solidFill>
                <a:latin typeface="Calibri" charset="0"/>
                <a:ea typeface="Calibri" charset="0"/>
                <a:cs typeface="Calibri" charset="0"/>
              </a:rPr>
              <a:t>Partner with Parks Canada </a:t>
            </a:r>
            <a:r>
              <a:rPr lang="en-US" sz="2200" dirty="0">
                <a:solidFill>
                  <a:schemeClr val="accent6">
                    <a:lumMod val="20000"/>
                    <a:lumOff val="80000"/>
                  </a:schemeClr>
                </a:solidFill>
                <a:latin typeface="Calibri" charset="0"/>
                <a:ea typeface="Calibri" charset="0"/>
                <a:cs typeface="Calibri" charset="0"/>
              </a:rPr>
              <a:t>for some good hiking trails. </a:t>
            </a:r>
            <a:r>
              <a:rPr lang="en-US" sz="2200" dirty="0">
                <a:solidFill>
                  <a:srgbClr val="FFFF00"/>
                </a:solidFill>
                <a:latin typeface="Calibri" charset="0"/>
                <a:ea typeface="Calibri" charset="0"/>
                <a:cs typeface="Calibri" charset="0"/>
              </a:rPr>
              <a:t>The old horseback trail that used to go from Lyall Harbour up over Mt. David to E. Point.</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Trails along the water.</a:t>
            </a:r>
          </a:p>
        </p:txBody>
      </p:sp>
      <p:sp>
        <p:nvSpPr>
          <p:cNvPr id="9" name="Subtitle 2">
            <a:extLst>
              <a:ext uri="{FF2B5EF4-FFF2-40B4-BE49-F238E27FC236}">
                <a16:creationId xmlns:a16="http://schemas.microsoft.com/office/drawing/2014/main" id="{16897446-D3ED-974D-BB2A-083E64283250}"/>
              </a:ext>
            </a:extLst>
          </p:cNvPr>
          <p:cNvSpPr>
            <a:spLocks noGrp="1"/>
          </p:cNvSpPr>
          <p:nvPr>
            <p:ph type="subTitle" idx="1"/>
          </p:nvPr>
        </p:nvSpPr>
        <p:spPr>
          <a:xfrm>
            <a:off x="2535867" y="96272"/>
            <a:ext cx="9230147" cy="881349"/>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p:txBody>
      </p:sp>
      <p:sp>
        <p:nvSpPr>
          <p:cNvPr id="10" name="Title 1">
            <a:extLst>
              <a:ext uri="{FF2B5EF4-FFF2-40B4-BE49-F238E27FC236}">
                <a16:creationId xmlns:a16="http://schemas.microsoft.com/office/drawing/2014/main" id="{9994FBB8-60FC-6246-A494-2E61B18B73CC}"/>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2088975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0737" y="1315158"/>
            <a:ext cx="11381874" cy="4662815"/>
          </a:xfrm>
          <a:prstGeom prst="rect">
            <a:avLst/>
          </a:prstGeom>
          <a:noFill/>
        </p:spPr>
        <p:txBody>
          <a:bodyPr wrap="square" rtlCol="0">
            <a:spAutoFit/>
          </a:bodyPr>
          <a:lstStyle/>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More than 1/2 the Island is parks under various levels of government. </a:t>
            </a:r>
            <a:r>
              <a:rPr lang="en-US" sz="2200" dirty="0">
                <a:solidFill>
                  <a:srgbClr val="FFFF00"/>
                </a:solidFill>
                <a:latin typeface="Calibri" charset="0"/>
                <a:ea typeface="Calibri" charset="0"/>
                <a:cs typeface="Calibri" charset="0"/>
              </a:rPr>
              <a:t>Enough</a:t>
            </a:r>
            <a:r>
              <a:rPr lang="en-US" sz="2200" dirty="0">
                <a:solidFill>
                  <a:schemeClr val="accent6">
                    <a:lumMod val="20000"/>
                    <a:lumOff val="80000"/>
                  </a:schemeClr>
                </a:solidFill>
                <a:latin typeface="Calibri" charset="0"/>
                <a:ea typeface="Calibri" charset="0"/>
                <a:cs typeface="Calibri" charset="0"/>
              </a:rPr>
              <a:t>! An operating budget of approximately half of the current spending should focus on what we have for parks now. </a:t>
            </a:r>
            <a:r>
              <a:rPr lang="en-US" sz="2200" dirty="0">
                <a:solidFill>
                  <a:srgbClr val="FFFF00"/>
                </a:solidFill>
                <a:latin typeface="Calibri" charset="0"/>
                <a:ea typeface="Calibri" charset="0"/>
                <a:cs typeface="Calibri" charset="0"/>
              </a:rPr>
              <a:t>Recreation should be expanded, if anything.</a:t>
            </a:r>
          </a:p>
          <a:p>
            <a:pPr marL="285750" indent="-285750" fontAlgn="t">
              <a:lnSpc>
                <a:spcPct val="150000"/>
              </a:lnSpc>
              <a:buFont typeface="Wingdings" charset="2"/>
              <a:buChar char="ü"/>
            </a:pPr>
            <a:r>
              <a:rPr lang="en-US" sz="2200" dirty="0">
                <a:solidFill>
                  <a:schemeClr val="accent6">
                    <a:lumMod val="20000"/>
                    <a:lumOff val="80000"/>
                  </a:schemeClr>
                </a:solidFill>
                <a:latin typeface="Calibri" charset="0"/>
                <a:ea typeface="Calibri" charset="0"/>
                <a:cs typeface="Calibri" charset="0"/>
              </a:rPr>
              <a:t>I'd like to see a trail through the reserve from the top point at which a trail goes down to </a:t>
            </a:r>
            <a:r>
              <a:rPr lang="en-US" sz="2200" dirty="0">
                <a:solidFill>
                  <a:srgbClr val="FFFF00"/>
                </a:solidFill>
                <a:latin typeface="Calibri" charset="0"/>
                <a:ea typeface="Calibri" charset="0"/>
                <a:cs typeface="Calibri" charset="0"/>
              </a:rPr>
              <a:t>Fiddlers Cove through to a connection somewhere on Narvaez Bay rd.</a:t>
            </a:r>
            <a:r>
              <a:rPr lang="en-US" sz="2200" dirty="0">
                <a:solidFill>
                  <a:schemeClr val="accent6">
                    <a:lumMod val="20000"/>
                    <a:lumOff val="80000"/>
                  </a:schemeClr>
                </a:solidFill>
                <a:latin typeface="Calibri" charset="0"/>
                <a:ea typeface="Calibri" charset="0"/>
                <a:cs typeface="Calibri" charset="0"/>
              </a:rPr>
              <a:t> Don't know if SIPRC can fund trails on the reserve though.</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With Parks Canada </a:t>
            </a:r>
            <a:r>
              <a:rPr lang="en-US" sz="2200" dirty="0">
                <a:solidFill>
                  <a:schemeClr val="accent6">
                    <a:lumMod val="20000"/>
                    <a:lumOff val="80000"/>
                  </a:schemeClr>
                </a:solidFill>
                <a:latin typeface="Calibri" charset="0"/>
                <a:ea typeface="Calibri" charset="0"/>
                <a:cs typeface="Calibri" charset="0"/>
              </a:rPr>
              <a:t>, developed </a:t>
            </a:r>
            <a:r>
              <a:rPr lang="en-US" sz="2200" dirty="0">
                <a:solidFill>
                  <a:srgbClr val="FFFF00"/>
                </a:solidFill>
                <a:latin typeface="Calibri" charset="0"/>
                <a:ea typeface="Calibri" charset="0"/>
                <a:cs typeface="Calibri" charset="0"/>
              </a:rPr>
              <a:t>bike trails to cross Saturna </a:t>
            </a:r>
            <a:r>
              <a:rPr lang="en-US" sz="2200" dirty="0">
                <a:solidFill>
                  <a:schemeClr val="accent6">
                    <a:lumMod val="20000"/>
                    <a:lumOff val="80000"/>
                  </a:schemeClr>
                </a:solidFill>
                <a:latin typeface="Calibri" charset="0"/>
                <a:ea typeface="Calibri" charset="0"/>
                <a:cs typeface="Calibri" charset="0"/>
              </a:rPr>
              <a:t>i.e. alternate paths for bikes to go from Pt a to b avoiding some of the roads.</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Mountain bike trails under the power line on Warburton Pike.</a:t>
            </a:r>
          </a:p>
        </p:txBody>
      </p:sp>
      <p:sp>
        <p:nvSpPr>
          <p:cNvPr id="9" name="Subtitle 2">
            <a:extLst>
              <a:ext uri="{FF2B5EF4-FFF2-40B4-BE49-F238E27FC236}">
                <a16:creationId xmlns:a16="http://schemas.microsoft.com/office/drawing/2014/main" id="{687229F7-7076-6D46-BC15-D88254CC23C3}"/>
              </a:ext>
            </a:extLst>
          </p:cNvPr>
          <p:cNvSpPr>
            <a:spLocks noGrp="1"/>
          </p:cNvSpPr>
          <p:nvPr>
            <p:ph type="subTitle" idx="1"/>
          </p:nvPr>
        </p:nvSpPr>
        <p:spPr>
          <a:xfrm>
            <a:off x="2535867" y="96272"/>
            <a:ext cx="9230147" cy="881349"/>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p:txBody>
      </p:sp>
      <p:sp>
        <p:nvSpPr>
          <p:cNvPr id="10" name="Title 1">
            <a:extLst>
              <a:ext uri="{FF2B5EF4-FFF2-40B4-BE49-F238E27FC236}">
                <a16:creationId xmlns:a16="http://schemas.microsoft.com/office/drawing/2014/main" id="{C17AA920-4B0D-C346-B9F3-8DC64D6D6809}"/>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1425968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936" y="977621"/>
            <a:ext cx="11381874" cy="5678478"/>
          </a:xfrm>
          <a:prstGeom prst="rect">
            <a:avLst/>
          </a:prstGeom>
          <a:noFill/>
        </p:spPr>
        <p:txBody>
          <a:bodyPr wrap="square" rtlCol="0">
            <a:spAutoFit/>
          </a:bodyPr>
          <a:lstStyle/>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Behind the community hall</a:t>
            </a:r>
            <a:r>
              <a:rPr lang="en-US" sz="2200" dirty="0">
                <a:solidFill>
                  <a:schemeClr val="accent6">
                    <a:lumMod val="20000"/>
                    <a:lumOff val="80000"/>
                  </a:schemeClr>
                </a:solidFill>
                <a:latin typeface="Calibri" charset="0"/>
                <a:ea typeface="Calibri" charset="0"/>
                <a:cs typeface="Calibri" charset="0"/>
              </a:rPr>
              <a:t>; so that people who stay at that campground have some accessible trails that they can use. Perhaps a couple of those </a:t>
            </a:r>
            <a:r>
              <a:rPr lang="en-US" sz="2200" dirty="0">
                <a:solidFill>
                  <a:srgbClr val="FFFF00"/>
                </a:solidFill>
                <a:latin typeface="Calibri" charset="0"/>
                <a:ea typeface="Calibri" charset="0"/>
                <a:cs typeface="Calibri" charset="0"/>
              </a:rPr>
              <a:t>large swing seats </a:t>
            </a:r>
            <a:r>
              <a:rPr lang="en-US" sz="2200" dirty="0">
                <a:solidFill>
                  <a:schemeClr val="accent6">
                    <a:lumMod val="20000"/>
                    <a:lumOff val="80000"/>
                  </a:schemeClr>
                </a:solidFill>
                <a:latin typeface="Calibri" charset="0"/>
                <a:ea typeface="Calibri" charset="0"/>
                <a:cs typeface="Calibri" charset="0"/>
              </a:rPr>
              <a:t>that adults can enjoy for relaxing along with a play set that children can use would improve things for tenters who need to stay there . Also, after events it would be nice to stroll along a short trail and look out over Lyall harbour.</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A proper trail along Lyall Creek from East Pt Rd to </a:t>
            </a:r>
            <a:r>
              <a:rPr lang="en-US" sz="2200" dirty="0" err="1">
                <a:solidFill>
                  <a:srgbClr val="FFFF00"/>
                </a:solidFill>
                <a:latin typeface="Calibri" charset="0"/>
                <a:ea typeface="Calibri" charset="0"/>
                <a:cs typeface="Calibri" charset="0"/>
              </a:rPr>
              <a:t>Waveney</a:t>
            </a:r>
            <a:r>
              <a:rPr lang="en-US" sz="2200" dirty="0">
                <a:solidFill>
                  <a:srgbClr val="FFFF00"/>
                </a:solidFill>
                <a:latin typeface="Calibri" charset="0"/>
                <a:ea typeface="Calibri" charset="0"/>
                <a:cs typeface="Calibri" charset="0"/>
              </a:rPr>
              <a:t> Rd beach access. </a:t>
            </a:r>
            <a:r>
              <a:rPr lang="en-US" sz="2200" dirty="0">
                <a:solidFill>
                  <a:schemeClr val="accent6">
                    <a:lumMod val="20000"/>
                    <a:lumOff val="80000"/>
                  </a:schemeClr>
                </a:solidFill>
                <a:latin typeface="Calibri" charset="0"/>
                <a:ea typeface="Calibri" charset="0"/>
                <a:cs typeface="Calibri" charset="0"/>
              </a:rPr>
              <a:t>Currently the new beach access at the end of </a:t>
            </a:r>
            <a:r>
              <a:rPr lang="en-US" sz="2200" dirty="0" err="1">
                <a:solidFill>
                  <a:schemeClr val="accent6">
                    <a:lumMod val="20000"/>
                    <a:lumOff val="80000"/>
                  </a:schemeClr>
                </a:solidFill>
                <a:latin typeface="Calibri" charset="0"/>
                <a:ea typeface="Calibri" charset="0"/>
                <a:cs typeface="Calibri" charset="0"/>
              </a:rPr>
              <a:t>Waveney</a:t>
            </a:r>
            <a:r>
              <a:rPr lang="en-US" sz="2200" dirty="0">
                <a:solidFill>
                  <a:schemeClr val="accent6">
                    <a:lumMod val="20000"/>
                    <a:lumOff val="80000"/>
                  </a:schemeClr>
                </a:solidFill>
                <a:latin typeface="Calibri" charset="0"/>
                <a:ea typeface="Calibri" charset="0"/>
                <a:cs typeface="Calibri" charset="0"/>
              </a:rPr>
              <a:t> leads to mud.  </a:t>
            </a:r>
          </a:p>
          <a:p>
            <a:pPr marL="285750" indent="-285750" fontAlgn="t">
              <a:lnSpc>
                <a:spcPct val="150000"/>
              </a:lnSpc>
              <a:buFont typeface="Wingdings" charset="2"/>
              <a:buChar char="ü"/>
            </a:pPr>
            <a:r>
              <a:rPr lang="en-US" sz="2200" dirty="0">
                <a:solidFill>
                  <a:srgbClr val="FFFF00"/>
                </a:solidFill>
                <a:latin typeface="Calibri" charset="0"/>
                <a:ea typeface="Calibri" charset="0"/>
                <a:cs typeface="Calibri" charset="0"/>
              </a:rPr>
              <a:t>Pub.</a:t>
            </a:r>
          </a:p>
          <a:p>
            <a:pPr marL="285750" indent="-285750" fontAlgn="t">
              <a:lnSpc>
                <a:spcPct val="150000"/>
              </a:lnSpc>
              <a:buFont typeface="Wingdings" charset="2"/>
              <a:buChar char="ü"/>
            </a:pPr>
            <a:r>
              <a:rPr lang="en-CA" sz="2200" dirty="0">
                <a:solidFill>
                  <a:schemeClr val="accent6">
                    <a:lumMod val="20000"/>
                    <a:lumOff val="80000"/>
                  </a:schemeClr>
                </a:solidFill>
                <a:latin typeface="Calibri" panose="020F0502020204030204" pitchFamily="34" charset="0"/>
                <a:cs typeface="Calibri" panose="020F0502020204030204" pitchFamily="34" charset="0"/>
              </a:rPr>
              <a:t>East Point has the GINPR and Heritage Centre but this park needs the </a:t>
            </a:r>
            <a:r>
              <a:rPr lang="en-CA" sz="2200" dirty="0">
                <a:solidFill>
                  <a:srgbClr val="FFFF00"/>
                </a:solidFill>
                <a:latin typeface="Calibri" panose="020F0502020204030204" pitchFamily="34" charset="0"/>
                <a:cs typeface="Calibri" panose="020F0502020204030204" pitchFamily="34" charset="0"/>
              </a:rPr>
              <a:t>Moby Doll Trail to CRD Park completed!</a:t>
            </a:r>
          </a:p>
          <a:p>
            <a:pPr marL="285750" indent="-285750" fontAlgn="t">
              <a:lnSpc>
                <a:spcPct val="150000"/>
              </a:lnSpc>
              <a:buFont typeface="Wingdings" charset="2"/>
              <a:buChar char="ü"/>
            </a:pPr>
            <a:r>
              <a:rPr lang="en-CA" sz="2200" dirty="0">
                <a:solidFill>
                  <a:schemeClr val="accent6">
                    <a:lumMod val="20000"/>
                    <a:lumOff val="80000"/>
                  </a:schemeClr>
                </a:solidFill>
                <a:latin typeface="Calibri" panose="020F0502020204030204" pitchFamily="34" charset="0"/>
                <a:cs typeface="Calibri" panose="020F0502020204030204" pitchFamily="34" charset="0"/>
              </a:rPr>
              <a:t>Trail from </a:t>
            </a:r>
            <a:r>
              <a:rPr lang="en-CA" sz="2200" dirty="0">
                <a:solidFill>
                  <a:srgbClr val="FFFF00"/>
                </a:solidFill>
                <a:latin typeface="Calibri" panose="020F0502020204030204" pitchFamily="34" charset="0"/>
                <a:cs typeface="Calibri" panose="020F0502020204030204" pitchFamily="34" charset="0"/>
              </a:rPr>
              <a:t>ferry dock to Saturna General Store.</a:t>
            </a:r>
            <a:endParaRPr lang="en-US" sz="2200" dirty="0">
              <a:solidFill>
                <a:srgbClr val="FFFF00"/>
              </a:solidFill>
              <a:latin typeface="Calibri" panose="020F0502020204030204" pitchFamily="34" charset="0"/>
              <a:ea typeface="Calibri" charset="0"/>
              <a:cs typeface="Calibri" panose="020F0502020204030204" pitchFamily="34" charset="0"/>
            </a:endParaRPr>
          </a:p>
        </p:txBody>
      </p:sp>
      <p:sp>
        <p:nvSpPr>
          <p:cNvPr id="9" name="Subtitle 2">
            <a:extLst>
              <a:ext uri="{FF2B5EF4-FFF2-40B4-BE49-F238E27FC236}">
                <a16:creationId xmlns:a16="http://schemas.microsoft.com/office/drawing/2014/main" id="{A1D7BB55-469C-1849-A9AE-FA7B4B9AFE35}"/>
              </a:ext>
            </a:extLst>
          </p:cNvPr>
          <p:cNvSpPr>
            <a:spLocks noGrp="1"/>
          </p:cNvSpPr>
          <p:nvPr>
            <p:ph type="subTitle" idx="1"/>
          </p:nvPr>
        </p:nvSpPr>
        <p:spPr>
          <a:xfrm>
            <a:off x="2535867" y="96272"/>
            <a:ext cx="9230147" cy="881349"/>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p:txBody>
      </p:sp>
      <p:sp>
        <p:nvSpPr>
          <p:cNvPr id="10" name="Title 1">
            <a:extLst>
              <a:ext uri="{FF2B5EF4-FFF2-40B4-BE49-F238E27FC236}">
                <a16:creationId xmlns:a16="http://schemas.microsoft.com/office/drawing/2014/main" id="{7D638D80-9012-E141-BC8E-FEC9CC0312C1}"/>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409377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3936" y="977621"/>
            <a:ext cx="11381874" cy="3139321"/>
          </a:xfrm>
          <a:prstGeom prst="rect">
            <a:avLst/>
          </a:prstGeom>
          <a:noFill/>
        </p:spPr>
        <p:txBody>
          <a:bodyPr wrap="square" rtlCol="0">
            <a:spAutoFit/>
          </a:bodyPr>
          <a:lstStyle/>
          <a:p>
            <a:pPr marL="285750" indent="-285750" fontAlgn="t">
              <a:lnSpc>
                <a:spcPct val="150000"/>
              </a:lnSpc>
              <a:buFont typeface="Wingdings" charset="2"/>
              <a:buChar char="ü"/>
            </a:pPr>
            <a:r>
              <a:rPr lang="en-CA" sz="2200" dirty="0">
                <a:solidFill>
                  <a:srgbClr val="FFFF00"/>
                </a:solidFill>
                <a:latin typeface="Calibri" charset="0"/>
                <a:ea typeface="Calibri" charset="0"/>
                <a:cs typeface="Calibri" charset="0"/>
              </a:rPr>
              <a:t>Work with school to support development of their Playground, Tennis Courts, garden.</a:t>
            </a:r>
          </a:p>
          <a:p>
            <a:pPr marL="285750" indent="-285750" fontAlgn="t">
              <a:lnSpc>
                <a:spcPct val="150000"/>
              </a:lnSpc>
              <a:buFont typeface="Wingdings" charset="2"/>
              <a:buChar char="ü"/>
            </a:pPr>
            <a:r>
              <a:rPr lang="en-CA" sz="2200" dirty="0">
                <a:solidFill>
                  <a:srgbClr val="FFFF00"/>
                </a:solidFill>
                <a:latin typeface="Calibri" charset="0"/>
                <a:ea typeface="Calibri" charset="0"/>
                <a:cs typeface="Calibri" charset="0"/>
              </a:rPr>
              <a:t>Perhaps an expansion of Winter Cove Park.</a:t>
            </a:r>
          </a:p>
          <a:p>
            <a:pPr marL="285750" indent="-285750" fontAlgn="t">
              <a:lnSpc>
                <a:spcPct val="150000"/>
              </a:lnSpc>
              <a:buFont typeface="Wingdings" charset="2"/>
              <a:buChar char="ü"/>
            </a:pPr>
            <a:r>
              <a:rPr lang="en-CA" sz="2200" dirty="0">
                <a:solidFill>
                  <a:srgbClr val="FFFF00"/>
                </a:solidFill>
                <a:latin typeface="Calibri" charset="0"/>
                <a:ea typeface="Calibri" charset="0"/>
                <a:cs typeface="Calibri" charset="0"/>
              </a:rPr>
              <a:t>Park at East Point by Light House and Gary Oak forest.  Work with Parks Canada.</a:t>
            </a:r>
          </a:p>
          <a:p>
            <a:pPr marL="285750" indent="-285750" fontAlgn="t">
              <a:lnSpc>
                <a:spcPct val="150000"/>
              </a:lnSpc>
              <a:buFont typeface="Wingdings" charset="2"/>
              <a:buChar char="ü"/>
            </a:pPr>
            <a:r>
              <a:rPr lang="en-CA" sz="2200" dirty="0">
                <a:solidFill>
                  <a:srgbClr val="FFFF00"/>
                </a:solidFill>
                <a:latin typeface="Calibri" charset="0"/>
                <a:ea typeface="Calibri" charset="0"/>
                <a:cs typeface="Calibri" charset="0"/>
              </a:rPr>
              <a:t>Trails, Lyall Creek to Narvaez Bay.</a:t>
            </a:r>
          </a:p>
          <a:p>
            <a:pPr marL="285750" indent="-285750" fontAlgn="t">
              <a:lnSpc>
                <a:spcPct val="150000"/>
              </a:lnSpc>
              <a:buFont typeface="Wingdings" charset="2"/>
              <a:buChar char="ü"/>
            </a:pPr>
            <a:r>
              <a:rPr lang="en-CA" sz="2200" dirty="0">
                <a:solidFill>
                  <a:srgbClr val="FFFF00"/>
                </a:solidFill>
                <a:latin typeface="Calibri" charset="0"/>
                <a:ea typeface="Calibri" charset="0"/>
                <a:cs typeface="Calibri" charset="0"/>
              </a:rPr>
              <a:t>Trails up to Mount David.</a:t>
            </a:r>
          </a:p>
          <a:p>
            <a:pPr marL="285750" indent="-285750" fontAlgn="t">
              <a:lnSpc>
                <a:spcPct val="150000"/>
              </a:lnSpc>
              <a:buFont typeface="Wingdings" charset="2"/>
              <a:buChar char="ü"/>
            </a:pPr>
            <a:endParaRPr lang="en-US" sz="2200" dirty="0">
              <a:solidFill>
                <a:srgbClr val="FFFF00"/>
              </a:solidFill>
              <a:latin typeface="Calibri" panose="020F0502020204030204" pitchFamily="34" charset="0"/>
              <a:ea typeface="Calibri" charset="0"/>
              <a:cs typeface="Calibri" panose="020F0502020204030204" pitchFamily="34" charset="0"/>
            </a:endParaRPr>
          </a:p>
        </p:txBody>
      </p:sp>
      <p:sp>
        <p:nvSpPr>
          <p:cNvPr id="9" name="Subtitle 2">
            <a:extLst>
              <a:ext uri="{FF2B5EF4-FFF2-40B4-BE49-F238E27FC236}">
                <a16:creationId xmlns:a16="http://schemas.microsoft.com/office/drawing/2014/main" id="{A1D7BB55-469C-1849-A9AE-FA7B4B9AFE35}"/>
              </a:ext>
            </a:extLst>
          </p:cNvPr>
          <p:cNvSpPr>
            <a:spLocks noGrp="1"/>
          </p:cNvSpPr>
          <p:nvPr>
            <p:ph type="subTitle" idx="1"/>
          </p:nvPr>
        </p:nvSpPr>
        <p:spPr>
          <a:xfrm>
            <a:off x="2535867" y="96272"/>
            <a:ext cx="9230147" cy="881349"/>
          </a:xfrm>
        </p:spPr>
        <p:txBody>
          <a:bodyPr>
            <a:noAutofit/>
          </a:bodyPr>
          <a:lstStyle/>
          <a:p>
            <a:pPr algn="l"/>
            <a:r>
              <a:rPr lang="en-US" sz="2400" dirty="0">
                <a:solidFill>
                  <a:schemeClr val="tx1"/>
                </a:solidFill>
                <a:latin typeface="Calibri" panose="020F0502020204030204" pitchFamily="34" charset="0"/>
                <a:cs typeface="Calibri" panose="020F0502020204030204" pitchFamily="34" charset="0"/>
              </a:rPr>
              <a:t>Are there other areas where you think that we should develop a </a:t>
            </a:r>
            <a:r>
              <a:rPr lang="en-US" sz="2400" dirty="0">
                <a:solidFill>
                  <a:schemeClr val="accent6"/>
                </a:solidFill>
                <a:latin typeface="Calibri" panose="020F0502020204030204" pitchFamily="34" charset="0"/>
                <a:cs typeface="Calibri" panose="020F0502020204030204" pitchFamily="34" charset="0"/>
              </a:rPr>
              <a:t>community park or playground or trails</a:t>
            </a:r>
            <a:r>
              <a:rPr lang="en-US" sz="2400" dirty="0">
                <a:solidFill>
                  <a:schemeClr val="tx1"/>
                </a:solidFill>
                <a:latin typeface="Calibri" panose="020F0502020204030204" pitchFamily="34" charset="0"/>
                <a:cs typeface="Calibri" panose="020F0502020204030204" pitchFamily="34" charset="0"/>
              </a:rPr>
              <a:t>? IDENTIFY OTHER AREAS?</a:t>
            </a:r>
          </a:p>
        </p:txBody>
      </p:sp>
      <p:sp>
        <p:nvSpPr>
          <p:cNvPr id="10" name="Title 1">
            <a:extLst>
              <a:ext uri="{FF2B5EF4-FFF2-40B4-BE49-F238E27FC236}">
                <a16:creationId xmlns:a16="http://schemas.microsoft.com/office/drawing/2014/main" id="{7D638D80-9012-E141-BC8E-FEC9CC0312C1}"/>
              </a:ext>
            </a:extLst>
          </p:cNvPr>
          <p:cNvSpPr txBox="1">
            <a:spLocks/>
          </p:cNvSpPr>
          <p:nvPr/>
        </p:nvSpPr>
        <p:spPr>
          <a:xfrm>
            <a:off x="242372" y="28224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6</a:t>
            </a:r>
          </a:p>
        </p:txBody>
      </p:sp>
    </p:spTree>
    <p:extLst>
      <p:ext uri="{BB962C8B-B14F-4D97-AF65-F5344CB8AC3E}">
        <p14:creationId xmlns:p14="http://schemas.microsoft.com/office/powerpoint/2010/main" val="3633312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47FC8D-69EB-034E-AD19-1BFA9C41F3E3}"/>
              </a:ext>
            </a:extLst>
          </p:cNvPr>
          <p:cNvSpPr txBox="1">
            <a:spLocks/>
          </p:cNvSpPr>
          <p:nvPr/>
        </p:nvSpPr>
        <p:spPr>
          <a:xfrm>
            <a:off x="2293495" y="262390"/>
            <a:ext cx="947969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t>Are you in favour of SIPRC supporting (with existing or lower taxation levels) outdoor recreation (</a:t>
            </a:r>
            <a:r>
              <a:rPr lang="en-US" sz="2400" dirty="0">
                <a:solidFill>
                  <a:srgbClr val="FFFF00"/>
                </a:solidFill>
              </a:rPr>
              <a:t>Tennis/ Basketball/ Volleyball/ Pickleball</a:t>
            </a:r>
            <a:r>
              <a:rPr lang="en-US" sz="2400" dirty="0"/>
              <a:t>)  at the basketball/tennis court site near the School?</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628FCF53-0B2D-A54F-88BB-EFC340E2C7DC}"/>
              </a:ext>
            </a:extLst>
          </p:cNvPr>
          <p:cNvSpPr txBox="1">
            <a:spLocks/>
          </p:cNvSpPr>
          <p:nvPr/>
        </p:nvSpPr>
        <p:spPr>
          <a:xfrm>
            <a:off x="0" y="262390"/>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7</a:t>
            </a:r>
          </a:p>
        </p:txBody>
      </p:sp>
      <p:graphicFrame>
        <p:nvGraphicFramePr>
          <p:cNvPr id="6" name="Chart 5">
            <a:extLst>
              <a:ext uri="{FF2B5EF4-FFF2-40B4-BE49-F238E27FC236}">
                <a16:creationId xmlns:a16="http://schemas.microsoft.com/office/drawing/2014/main" id="{00000000-0008-0000-0000-000008000000}"/>
              </a:ext>
            </a:extLst>
          </p:cNvPr>
          <p:cNvGraphicFramePr>
            <a:graphicFrameLocks/>
          </p:cNvGraphicFramePr>
          <p:nvPr>
            <p:extLst>
              <p:ext uri="{D42A27DB-BD31-4B8C-83A1-F6EECF244321}">
                <p14:modId xmlns:p14="http://schemas.microsoft.com/office/powerpoint/2010/main" val="647082228"/>
              </p:ext>
            </p:extLst>
          </p:nvPr>
        </p:nvGraphicFramePr>
        <p:xfrm>
          <a:off x="247135" y="1300480"/>
          <a:ext cx="11813320" cy="5455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9103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34" y="0"/>
            <a:ext cx="11717866" cy="1778000"/>
          </a:xfrm>
        </p:spPr>
        <p:txBody>
          <a:bodyPr>
            <a:normAutofit/>
          </a:bodyPr>
          <a:lstStyle/>
          <a:p>
            <a:pPr algn="ctr"/>
            <a:r>
              <a:rPr lang="en-US" sz="3600" dirty="0"/>
              <a:t>Saturna Island Parks and Recreation Commission (SIPRC) </a:t>
            </a:r>
            <a:br>
              <a:rPr lang="en-US" sz="3600" dirty="0"/>
            </a:br>
            <a:br>
              <a:rPr lang="en-US" sz="3600" dirty="0"/>
            </a:br>
            <a:r>
              <a:rPr lang="en-US" sz="3600" dirty="0">
                <a:solidFill>
                  <a:srgbClr val="FFFF00"/>
                </a:solidFill>
              </a:rPr>
              <a:t>Community Survey</a:t>
            </a:r>
          </a:p>
        </p:txBody>
      </p:sp>
      <p:sp>
        <p:nvSpPr>
          <p:cNvPr id="3" name="Content Placeholder 2"/>
          <p:cNvSpPr>
            <a:spLocks noGrp="1"/>
          </p:cNvSpPr>
          <p:nvPr>
            <p:ph idx="1"/>
          </p:nvPr>
        </p:nvSpPr>
        <p:spPr>
          <a:xfrm>
            <a:off x="979100" y="2351088"/>
            <a:ext cx="10233800" cy="4269845"/>
          </a:xfrm>
        </p:spPr>
        <p:txBody>
          <a:bodyPr>
            <a:noAutofit/>
          </a:bodyPr>
          <a:lstStyle/>
          <a:p>
            <a:pPr marL="0" indent="0">
              <a:spcAft>
                <a:spcPts val="1200"/>
              </a:spcAft>
              <a:buNone/>
            </a:pPr>
            <a:r>
              <a:rPr lang="en-US" sz="3200" u="sng" dirty="0">
                <a:solidFill>
                  <a:srgbClr val="FFFF00"/>
                </a:solidFill>
                <a:latin typeface="Calibri" charset="0"/>
                <a:ea typeface="Calibri" charset="0"/>
                <a:cs typeface="Calibri" charset="0"/>
              </a:rPr>
              <a:t>SIPRC Mandate</a:t>
            </a:r>
          </a:p>
          <a:p>
            <a:r>
              <a:rPr lang="en-US" sz="2400" dirty="0">
                <a:solidFill>
                  <a:schemeClr val="accent6">
                    <a:lumMod val="20000"/>
                    <a:lumOff val="80000"/>
                  </a:schemeClr>
                </a:solidFill>
                <a:latin typeface="Calibri" charset="0"/>
                <a:ea typeface="Calibri" charset="0"/>
                <a:cs typeface="Calibri" charset="0"/>
              </a:rPr>
              <a:t>The SIPRC is </a:t>
            </a:r>
            <a:r>
              <a:rPr lang="en-US" sz="2400" dirty="0">
                <a:solidFill>
                  <a:srgbClr val="FFFF00"/>
                </a:solidFill>
                <a:latin typeface="Calibri" charset="0"/>
                <a:ea typeface="Calibri" charset="0"/>
                <a:cs typeface="Calibri" charset="0"/>
              </a:rPr>
              <a:t>funded by the CRD </a:t>
            </a:r>
            <a:r>
              <a:rPr lang="en-US" sz="2400" dirty="0">
                <a:solidFill>
                  <a:schemeClr val="accent6">
                    <a:lumMod val="20000"/>
                    <a:lumOff val="80000"/>
                  </a:schemeClr>
                </a:solidFill>
                <a:latin typeface="Calibri" charset="0"/>
                <a:ea typeface="Calibri" charset="0"/>
                <a:cs typeface="Calibri" charset="0"/>
              </a:rPr>
              <a:t>(with your tax dollars) and is responsible for </a:t>
            </a:r>
            <a:r>
              <a:rPr lang="en-US" sz="2400" dirty="0">
                <a:solidFill>
                  <a:srgbClr val="FFFF00"/>
                </a:solidFill>
                <a:latin typeface="Calibri" charset="0"/>
                <a:ea typeface="Calibri" charset="0"/>
                <a:cs typeface="Calibri" charset="0"/>
              </a:rPr>
              <a:t>planning and supporting recreation programs </a:t>
            </a:r>
            <a:r>
              <a:rPr lang="en-US" sz="2400" dirty="0">
                <a:solidFill>
                  <a:schemeClr val="accent6">
                    <a:lumMod val="20000"/>
                    <a:lumOff val="80000"/>
                  </a:schemeClr>
                </a:solidFill>
                <a:latin typeface="Calibri" charset="0"/>
                <a:ea typeface="Calibri" charset="0"/>
                <a:cs typeface="Calibri" charset="0"/>
              </a:rPr>
              <a:t>as well as </a:t>
            </a:r>
            <a:r>
              <a:rPr lang="en-US" sz="2400" dirty="0">
                <a:solidFill>
                  <a:srgbClr val="FFFF00"/>
                </a:solidFill>
                <a:latin typeface="Calibri" charset="0"/>
                <a:ea typeface="Calibri" charset="0"/>
                <a:cs typeface="Calibri" charset="0"/>
              </a:rPr>
              <a:t>acquiring, developing, operating and maintaining community parks </a:t>
            </a:r>
            <a:r>
              <a:rPr lang="en-US" sz="2400" dirty="0">
                <a:solidFill>
                  <a:schemeClr val="accent6">
                    <a:lumMod val="20000"/>
                    <a:lumOff val="80000"/>
                  </a:schemeClr>
                </a:solidFill>
                <a:latin typeface="Calibri" charset="0"/>
                <a:ea typeface="Calibri" charset="0"/>
                <a:cs typeface="Calibri" charset="0"/>
              </a:rPr>
              <a:t>on Saturna Island.  </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r>
              <a:rPr lang="en-US" sz="2400" dirty="0">
                <a:solidFill>
                  <a:schemeClr val="accent6">
                    <a:lumMod val="20000"/>
                    <a:lumOff val="80000"/>
                  </a:schemeClr>
                </a:solidFill>
                <a:latin typeface="Calibri" charset="0"/>
                <a:ea typeface="Calibri" charset="0"/>
                <a:cs typeface="Calibri" charset="0"/>
              </a:rPr>
              <a:t>Included in the SIPRC mandate is responsibility to </a:t>
            </a:r>
            <a:r>
              <a:rPr lang="en-US" sz="2400" dirty="0">
                <a:solidFill>
                  <a:srgbClr val="FFFF00"/>
                </a:solidFill>
                <a:latin typeface="Calibri" charset="0"/>
                <a:ea typeface="Calibri" charset="0"/>
                <a:cs typeface="Calibri" charset="0"/>
              </a:rPr>
              <a:t>construct, maintain and operate buildings, park trails and playgrounds on community park land.</a:t>
            </a:r>
            <a:br>
              <a:rPr lang="en-US" sz="2400" dirty="0">
                <a:solidFill>
                  <a:srgbClr val="FFFF00"/>
                </a:solidFill>
                <a:latin typeface="Calibri" charset="0"/>
                <a:ea typeface="Calibri" charset="0"/>
                <a:cs typeface="Calibri" charset="0"/>
              </a:rPr>
            </a:br>
            <a:br>
              <a:rPr lang="en-US" sz="2400" dirty="0">
                <a:solidFill>
                  <a:srgbClr val="FFFF00"/>
                </a:solidFill>
                <a:latin typeface="Calibri" charset="0"/>
                <a:ea typeface="Calibri" charset="0"/>
                <a:cs typeface="Calibri" charset="0"/>
              </a:rPr>
            </a:br>
            <a:r>
              <a:rPr lang="en-US" sz="2400" dirty="0">
                <a:solidFill>
                  <a:schemeClr val="accent6">
                    <a:lumMod val="20000"/>
                    <a:lumOff val="80000"/>
                  </a:schemeClr>
                </a:solidFill>
                <a:latin typeface="Calibri" charset="0"/>
                <a:ea typeface="Calibri" charset="0"/>
                <a:cs typeface="Calibri" charset="0"/>
              </a:rPr>
              <a:t>SIPRC provides </a:t>
            </a:r>
            <a:r>
              <a:rPr lang="en-US" sz="2400" dirty="0">
                <a:solidFill>
                  <a:srgbClr val="FFFF00"/>
                </a:solidFill>
                <a:latin typeface="Calibri" charset="0"/>
                <a:ea typeface="Calibri" charset="0"/>
                <a:cs typeface="Calibri" charset="0"/>
              </a:rPr>
              <a:t>funding support to many local groups (‘non-profit’ or ‘for-profit’) who organize and deliver recreational programming.</a:t>
            </a:r>
            <a:r>
              <a:rPr lang="en-US" sz="2400" dirty="0">
                <a:solidFill>
                  <a:schemeClr val="accent6">
                    <a:lumMod val="20000"/>
                    <a:lumOff val="80000"/>
                  </a:schemeClr>
                </a:solidFill>
                <a:latin typeface="Calibri" charset="0"/>
                <a:ea typeface="Calibri" charset="0"/>
                <a:cs typeface="Calibri" charset="0"/>
              </a:rPr>
              <a:t>  SIPRC </a:t>
            </a:r>
            <a:r>
              <a:rPr lang="en-US" sz="2400" dirty="0">
                <a:solidFill>
                  <a:srgbClr val="FFFF00"/>
                </a:solidFill>
                <a:latin typeface="Calibri" charset="0"/>
                <a:ea typeface="Calibri" charset="0"/>
                <a:cs typeface="Calibri" charset="0"/>
              </a:rPr>
              <a:t>also organizes and delivers some recreation events directly</a:t>
            </a:r>
            <a:r>
              <a:rPr lang="en-US" sz="2400" dirty="0">
                <a:solidFill>
                  <a:schemeClr val="accent6">
                    <a:lumMod val="20000"/>
                    <a:lumOff val="80000"/>
                  </a:schemeClr>
                </a:solidFill>
                <a:latin typeface="Calibri" charset="0"/>
                <a:ea typeface="Calibri" charset="0"/>
                <a:cs typeface="Calibri" charset="0"/>
              </a:rPr>
              <a:t>.</a:t>
            </a:r>
          </a:p>
        </p:txBody>
      </p:sp>
    </p:spTree>
    <p:extLst>
      <p:ext uri="{BB962C8B-B14F-4D97-AF65-F5344CB8AC3E}">
        <p14:creationId xmlns:p14="http://schemas.microsoft.com/office/powerpoint/2010/main" val="1827861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47FC8D-69EB-034E-AD19-1BFA9C41F3E3}"/>
              </a:ext>
            </a:extLst>
          </p:cNvPr>
          <p:cNvSpPr txBox="1">
            <a:spLocks/>
          </p:cNvSpPr>
          <p:nvPr/>
        </p:nvSpPr>
        <p:spPr>
          <a:xfrm>
            <a:off x="2293495" y="363990"/>
            <a:ext cx="947969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t>Are you in favour of SIPRC developing (with existing or lower taxation levels) </a:t>
            </a:r>
            <a:r>
              <a:rPr lang="en-US" sz="2400" dirty="0">
                <a:solidFill>
                  <a:srgbClr val="FFFF00"/>
                </a:solidFill>
              </a:rPr>
              <a:t>more trails on National Park Lands </a:t>
            </a:r>
            <a:r>
              <a:rPr lang="en-US" sz="2400" dirty="0"/>
              <a:t>if partnership can be developed with Parks Canada?</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628FCF53-0B2D-A54F-88BB-EFC340E2C7DC}"/>
              </a:ext>
            </a:extLst>
          </p:cNvPr>
          <p:cNvSpPr txBox="1">
            <a:spLocks/>
          </p:cNvSpPr>
          <p:nvPr/>
        </p:nvSpPr>
        <p:spPr>
          <a:xfrm>
            <a:off x="0" y="36285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8</a:t>
            </a:r>
          </a:p>
        </p:txBody>
      </p:sp>
      <p:graphicFrame>
        <p:nvGraphicFramePr>
          <p:cNvPr id="7" name="Chart 6">
            <a:extLst>
              <a:ext uri="{FF2B5EF4-FFF2-40B4-BE49-F238E27FC236}">
                <a16:creationId xmlns:a16="http://schemas.microsoft.com/office/drawing/2014/main" id="{00000000-0008-0000-0000-000009000000}"/>
              </a:ext>
            </a:extLst>
          </p:cNvPr>
          <p:cNvGraphicFramePr>
            <a:graphicFrameLocks/>
          </p:cNvGraphicFramePr>
          <p:nvPr>
            <p:extLst>
              <p:ext uri="{D42A27DB-BD31-4B8C-83A1-F6EECF244321}">
                <p14:modId xmlns:p14="http://schemas.microsoft.com/office/powerpoint/2010/main" val="2009851394"/>
              </p:ext>
            </p:extLst>
          </p:nvPr>
        </p:nvGraphicFramePr>
        <p:xfrm>
          <a:off x="202131" y="1472666"/>
          <a:ext cx="11771696" cy="5216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6894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47FC8D-69EB-034E-AD19-1BFA9C41F3E3}"/>
              </a:ext>
            </a:extLst>
          </p:cNvPr>
          <p:cNvSpPr txBox="1">
            <a:spLocks/>
          </p:cNvSpPr>
          <p:nvPr/>
        </p:nvSpPr>
        <p:spPr>
          <a:xfrm>
            <a:off x="2678506" y="211756"/>
            <a:ext cx="8688930" cy="13721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t>Are you in favour of SIPRC developing (with existing or lower taxation levels) an outdoor </a:t>
            </a:r>
            <a:r>
              <a:rPr lang="en-US" sz="2400" dirty="0">
                <a:solidFill>
                  <a:srgbClr val="FFFF00"/>
                </a:solidFill>
              </a:rPr>
              <a:t>Seniors Fitness circuit</a:t>
            </a:r>
            <a:r>
              <a:rPr lang="en-US" sz="2400" dirty="0"/>
              <a: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628FCF53-0B2D-A54F-88BB-EFC340E2C7DC}"/>
              </a:ext>
            </a:extLst>
          </p:cNvPr>
          <p:cNvSpPr txBox="1">
            <a:spLocks/>
          </p:cNvSpPr>
          <p:nvPr/>
        </p:nvSpPr>
        <p:spPr>
          <a:xfrm>
            <a:off x="0" y="362855"/>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9</a:t>
            </a:r>
          </a:p>
        </p:txBody>
      </p:sp>
      <p:graphicFrame>
        <p:nvGraphicFramePr>
          <p:cNvPr id="6" name="Chart 5">
            <a:extLst>
              <a:ext uri="{FF2B5EF4-FFF2-40B4-BE49-F238E27FC236}">
                <a16:creationId xmlns:a16="http://schemas.microsoft.com/office/drawing/2014/main" id="{00000000-0008-0000-0000-00000A000000}"/>
              </a:ext>
            </a:extLst>
          </p:cNvPr>
          <p:cNvGraphicFramePr>
            <a:graphicFrameLocks/>
          </p:cNvGraphicFramePr>
          <p:nvPr>
            <p:extLst>
              <p:ext uri="{D42A27DB-BD31-4B8C-83A1-F6EECF244321}">
                <p14:modId xmlns:p14="http://schemas.microsoft.com/office/powerpoint/2010/main" val="3696387303"/>
              </p:ext>
            </p:extLst>
          </p:nvPr>
        </p:nvGraphicFramePr>
        <p:xfrm>
          <a:off x="394635" y="1280160"/>
          <a:ext cx="11348185" cy="51687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2647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553" y="2771441"/>
            <a:ext cx="8903369" cy="1325563"/>
          </a:xfrm>
        </p:spPr>
        <p:txBody>
          <a:bodyPr>
            <a:noAutofit/>
          </a:body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 </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FB2E8FA-B9AB-F44E-A3D5-573E751C19C2}"/>
              </a:ext>
            </a:extLst>
          </p:cNvPr>
          <p:cNvSpPr txBox="1">
            <a:spLocks/>
          </p:cNvSpPr>
          <p:nvPr/>
        </p:nvSpPr>
        <p:spPr>
          <a:xfrm>
            <a:off x="4495800" y="125185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Tree>
    <p:extLst>
      <p:ext uri="{BB962C8B-B14F-4D97-AF65-F5344CB8AC3E}">
        <p14:creationId xmlns:p14="http://schemas.microsoft.com/office/powerpoint/2010/main" val="1568835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B2E8FA-B9AB-F44E-A3D5-573E751C19C2}"/>
              </a:ext>
            </a:extLst>
          </p:cNvPr>
          <p:cNvSpPr txBox="1">
            <a:spLocks/>
          </p:cNvSpPr>
          <p:nvPr/>
        </p:nvSpPr>
        <p:spPr>
          <a:xfrm>
            <a:off x="0" y="36285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graphicFrame>
        <p:nvGraphicFramePr>
          <p:cNvPr id="9" name="Chart 8">
            <a:extLst>
              <a:ext uri="{FF2B5EF4-FFF2-40B4-BE49-F238E27FC236}">
                <a16:creationId xmlns:a16="http://schemas.microsoft.com/office/drawing/2014/main" id="{00000000-0008-0000-0000-00000C000000}"/>
              </a:ext>
            </a:extLst>
          </p:cNvPr>
          <p:cNvGraphicFramePr>
            <a:graphicFrameLocks/>
          </p:cNvGraphicFramePr>
          <p:nvPr>
            <p:extLst>
              <p:ext uri="{D42A27DB-BD31-4B8C-83A1-F6EECF244321}">
                <p14:modId xmlns:p14="http://schemas.microsoft.com/office/powerpoint/2010/main" val="2125867085"/>
              </p:ext>
            </p:extLst>
          </p:nvPr>
        </p:nvGraphicFramePr>
        <p:xfrm>
          <a:off x="103504" y="-311150"/>
          <a:ext cx="12350750" cy="7169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1399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5448" y="365125"/>
            <a:ext cx="8903369" cy="1325563"/>
          </a:xfrm>
        </p:spPr>
        <p:txBody>
          <a:bodyPr>
            <a:noAutofit/>
          </a:body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690688"/>
            <a:ext cx="10233800" cy="4351338"/>
          </a:xfrm>
        </p:spPr>
        <p:txBody>
          <a:bodyPr>
            <a:normAutofit/>
          </a:bodyPr>
          <a:lstStyle/>
          <a:p>
            <a:pPr>
              <a:lnSpc>
                <a:spcPct val="170000"/>
              </a:lnSpc>
              <a:buFont typeface="Wingdings" charset="2"/>
              <a:buChar char="ü"/>
            </a:pPr>
            <a:r>
              <a:rPr lang="en-US" sz="2000" dirty="0">
                <a:solidFill>
                  <a:schemeClr val="accent6">
                    <a:lumMod val="20000"/>
                    <a:lumOff val="80000"/>
                  </a:schemeClr>
                </a:solidFill>
              </a:rPr>
              <a:t>I am aware that SIPRC already provides support for a number of the activities listed above. It would be helpful to have more specific info re what they already fund or support in part, prior to expanding this list. Also: </a:t>
            </a:r>
            <a:r>
              <a:rPr lang="en-US" sz="2000" dirty="0">
                <a:solidFill>
                  <a:srgbClr val="FFFF00"/>
                </a:solidFill>
              </a:rPr>
              <a:t>general comment simple yes</a:t>
            </a:r>
            <a:r>
              <a:rPr lang="en-US" sz="2000" dirty="0">
                <a:solidFill>
                  <a:schemeClr val="accent6">
                    <a:lumMod val="20000"/>
                    <a:lumOff val="80000"/>
                  </a:schemeClr>
                </a:solidFill>
              </a:rPr>
              <a:t>, no options are difficult to respond to without further background info.</a:t>
            </a:r>
          </a:p>
          <a:p>
            <a:pPr fontAlgn="t">
              <a:lnSpc>
                <a:spcPct val="170000"/>
              </a:lnSpc>
              <a:buFont typeface="Wingdings" charset="2"/>
              <a:buChar char="ü"/>
            </a:pPr>
            <a:r>
              <a:rPr lang="en-US" sz="2000" dirty="0">
                <a:solidFill>
                  <a:schemeClr val="accent6">
                    <a:lumMod val="20000"/>
                    <a:lumOff val="80000"/>
                  </a:schemeClr>
                </a:solidFill>
              </a:rPr>
              <a:t>There should </a:t>
            </a:r>
            <a:r>
              <a:rPr lang="en-US" sz="2000" dirty="0">
                <a:solidFill>
                  <a:srgbClr val="FFFF00"/>
                </a:solidFill>
              </a:rPr>
              <a:t>not be pickle ball lines on both tennis courts. </a:t>
            </a:r>
            <a:r>
              <a:rPr lang="en-US" sz="2000" dirty="0">
                <a:solidFill>
                  <a:schemeClr val="accent6">
                    <a:lumMod val="20000"/>
                    <a:lumOff val="80000"/>
                  </a:schemeClr>
                </a:solidFill>
              </a:rPr>
              <a:t>It is very distracting to play tennis with extra lines.</a:t>
            </a:r>
          </a:p>
          <a:p>
            <a:pPr>
              <a:lnSpc>
                <a:spcPct val="170000"/>
              </a:lnSpc>
              <a:buFont typeface="Wingdings" charset="2"/>
              <a:buChar char="ü"/>
            </a:pPr>
            <a:r>
              <a:rPr lang="en-US" sz="2000" dirty="0">
                <a:solidFill>
                  <a:schemeClr val="accent6">
                    <a:lumMod val="20000"/>
                    <a:lumOff val="80000"/>
                  </a:schemeClr>
                </a:solidFill>
              </a:rPr>
              <a:t>Sponsor getting a </a:t>
            </a:r>
            <a:r>
              <a:rPr lang="en-US" sz="2000" dirty="0">
                <a:solidFill>
                  <a:srgbClr val="FFFF00"/>
                </a:solidFill>
              </a:rPr>
              <a:t>swimming pool or lap pool.</a:t>
            </a:r>
          </a:p>
        </p:txBody>
      </p:sp>
      <p:sp>
        <p:nvSpPr>
          <p:cNvPr id="4" name="Title 1">
            <a:extLst>
              <a:ext uri="{FF2B5EF4-FFF2-40B4-BE49-F238E27FC236}">
                <a16:creationId xmlns:a16="http://schemas.microsoft.com/office/drawing/2014/main" id="{EFB2E8FA-B9AB-F44E-A3D5-573E751C19C2}"/>
              </a:ext>
            </a:extLst>
          </p:cNvPr>
          <p:cNvSpPr txBox="1">
            <a:spLocks/>
          </p:cNvSpPr>
          <p:nvPr/>
        </p:nvSpPr>
        <p:spPr>
          <a:xfrm>
            <a:off x="63500" y="3651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Tree>
    <p:extLst>
      <p:ext uri="{BB962C8B-B14F-4D97-AF65-F5344CB8AC3E}">
        <p14:creationId xmlns:p14="http://schemas.microsoft.com/office/powerpoint/2010/main" val="3955389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70000"/>
              </a:lnSpc>
              <a:buFont typeface="Wingdings" charset="2"/>
              <a:buChar char="ü"/>
            </a:pPr>
            <a:r>
              <a:rPr lang="en-US" sz="2000" dirty="0">
                <a:solidFill>
                  <a:schemeClr val="accent6">
                    <a:lumMod val="20000"/>
                    <a:lumOff val="80000"/>
                  </a:schemeClr>
                </a:solidFill>
                <a:latin typeface="Calibri" charset="0"/>
                <a:ea typeface="Calibri" charset="0"/>
                <a:cs typeface="Calibri" charset="0"/>
              </a:rPr>
              <a:t>I would love </a:t>
            </a:r>
            <a:r>
              <a:rPr lang="en-US" sz="2000" dirty="0">
                <a:solidFill>
                  <a:srgbClr val="FFFF00"/>
                </a:solidFill>
                <a:latin typeface="Calibri" charset="0"/>
                <a:ea typeface="Calibri" charset="0"/>
                <a:cs typeface="Calibri" charset="0"/>
              </a:rPr>
              <a:t>more water accesses developed</a:t>
            </a:r>
            <a:r>
              <a:rPr lang="en-US" sz="2000" dirty="0">
                <a:solidFill>
                  <a:schemeClr val="accent6">
                    <a:lumMod val="20000"/>
                    <a:lumOff val="80000"/>
                  </a:schemeClr>
                </a:solidFill>
                <a:latin typeface="Calibri" charset="0"/>
                <a:ea typeface="Calibri" charset="0"/>
                <a:cs typeface="Calibri" charset="0"/>
              </a:rPr>
              <a:t>. I also want to support the </a:t>
            </a:r>
            <a:r>
              <a:rPr lang="en-US" sz="2000" dirty="0">
                <a:solidFill>
                  <a:srgbClr val="FFFF00"/>
                </a:solidFill>
                <a:latin typeface="Calibri" charset="0"/>
                <a:ea typeface="Calibri" charset="0"/>
                <a:cs typeface="Calibri" charset="0"/>
              </a:rPr>
              <a:t>wetlands project</a:t>
            </a:r>
            <a:r>
              <a:rPr lang="en-US" sz="2000" dirty="0">
                <a:solidFill>
                  <a:schemeClr val="accent6">
                    <a:lumMod val="20000"/>
                    <a:lumOff val="80000"/>
                  </a:schemeClr>
                </a:solidFill>
                <a:latin typeface="Calibri" charset="0"/>
                <a:ea typeface="Calibri" charset="0"/>
                <a:cs typeface="Calibri" charset="0"/>
              </a:rPr>
              <a:t>.</a:t>
            </a:r>
          </a:p>
          <a:p>
            <a:pPr>
              <a:lnSpc>
                <a:spcPct val="170000"/>
              </a:lnSpc>
              <a:buFont typeface="Wingdings" charset="2"/>
              <a:buChar char="ü"/>
            </a:pPr>
            <a:r>
              <a:rPr lang="en-US" sz="2000" dirty="0">
                <a:solidFill>
                  <a:srgbClr val="FFFF00"/>
                </a:solidFill>
                <a:latin typeface="Calibri" charset="0"/>
                <a:ea typeface="Calibri" charset="0"/>
                <a:cs typeface="Calibri" charset="0"/>
              </a:rPr>
              <a:t>Swimming pool </a:t>
            </a:r>
            <a:r>
              <a:rPr lang="en-US" sz="2000" dirty="0">
                <a:solidFill>
                  <a:schemeClr val="accent6">
                    <a:lumMod val="20000"/>
                    <a:lumOff val="80000"/>
                  </a:schemeClr>
                </a:solidFill>
                <a:latin typeface="Calibri" charset="0"/>
                <a:ea typeface="Calibri" charset="0"/>
                <a:cs typeface="Calibri" charset="0"/>
              </a:rPr>
              <a:t>- dreaming right?</a:t>
            </a:r>
          </a:p>
          <a:p>
            <a:pPr>
              <a:lnSpc>
                <a:spcPct val="170000"/>
              </a:lnSpc>
              <a:buFont typeface="Wingdings" charset="2"/>
              <a:buChar char="ü"/>
            </a:pPr>
            <a:r>
              <a:rPr lang="en-US" sz="2000" dirty="0">
                <a:solidFill>
                  <a:srgbClr val="FFFF00"/>
                </a:solidFill>
                <a:latin typeface="Calibri" charset="0"/>
                <a:ea typeface="Calibri" charset="0"/>
                <a:cs typeface="Calibri" charset="0"/>
              </a:rPr>
              <a:t>It is time to stop funding "food" costs at PRC sponsored events!!!!</a:t>
            </a:r>
          </a:p>
          <a:p>
            <a:pPr>
              <a:lnSpc>
                <a:spcPct val="170000"/>
              </a:lnSpc>
              <a:buFont typeface="Wingdings" charset="2"/>
              <a:buChar char="ü"/>
            </a:pPr>
            <a:r>
              <a:rPr lang="en-US" sz="2000" dirty="0" err="1">
                <a:solidFill>
                  <a:srgbClr val="FFFF00"/>
                </a:solidFill>
                <a:latin typeface="Calibri" charset="0"/>
                <a:ea typeface="Calibri" charset="0"/>
                <a:cs typeface="Calibri" charset="0"/>
              </a:rPr>
              <a:t>Ciné</a:t>
            </a:r>
            <a:r>
              <a:rPr lang="en-US" sz="2000" dirty="0">
                <a:solidFill>
                  <a:srgbClr val="FFFF00"/>
                </a:solidFill>
                <a:latin typeface="Calibri" charset="0"/>
                <a:ea typeface="Calibri" charset="0"/>
                <a:cs typeface="Calibri" charset="0"/>
              </a:rPr>
              <a:t>-Club Saturna</a:t>
            </a:r>
          </a:p>
          <a:p>
            <a:pPr>
              <a:lnSpc>
                <a:spcPct val="170000"/>
              </a:lnSpc>
              <a:buFont typeface="Wingdings" charset="2"/>
              <a:buChar char="ü"/>
            </a:pPr>
            <a:r>
              <a:rPr lang="en-US" sz="2000" dirty="0">
                <a:solidFill>
                  <a:srgbClr val="FFFF00"/>
                </a:solidFill>
                <a:latin typeface="Calibri" charset="0"/>
                <a:ea typeface="Calibri" charset="0"/>
                <a:cs typeface="Calibri" charset="0"/>
              </a:rPr>
              <a:t>Communal weed smoking area </a:t>
            </a:r>
          </a:p>
          <a:p>
            <a:pPr>
              <a:lnSpc>
                <a:spcPct val="170000"/>
              </a:lnSpc>
              <a:buFont typeface="Wingdings" charset="2"/>
              <a:buChar char="ü"/>
            </a:pPr>
            <a:r>
              <a:rPr lang="en-US" sz="2000" dirty="0">
                <a:solidFill>
                  <a:schemeClr val="accent6">
                    <a:lumMod val="20000"/>
                    <a:lumOff val="80000"/>
                  </a:schemeClr>
                </a:solidFill>
                <a:latin typeface="Calibri" charset="0"/>
                <a:ea typeface="Calibri" charset="0"/>
                <a:cs typeface="Calibri" charset="0"/>
              </a:rPr>
              <a:t>Really </a:t>
            </a:r>
            <a:r>
              <a:rPr lang="en-US" sz="2000" dirty="0">
                <a:solidFill>
                  <a:srgbClr val="FFFF00"/>
                </a:solidFill>
                <a:latin typeface="Calibri" charset="0"/>
                <a:ea typeface="Calibri" charset="0"/>
                <a:cs typeface="Calibri" charset="0"/>
              </a:rPr>
              <a:t>no objection to any of the above</a:t>
            </a:r>
            <a:r>
              <a:rPr lang="en-US" sz="2000" dirty="0">
                <a:solidFill>
                  <a:schemeClr val="accent6">
                    <a:lumMod val="20000"/>
                    <a:lumOff val="80000"/>
                  </a:schemeClr>
                </a:solidFill>
                <a:latin typeface="Calibri" charset="0"/>
                <a:ea typeface="Calibri" charset="0"/>
                <a:cs typeface="Calibri" charset="0"/>
              </a:rPr>
              <a:t>. Just a matter of priorities...</a:t>
            </a:r>
          </a:p>
        </p:txBody>
      </p:sp>
      <p:sp>
        <p:nvSpPr>
          <p:cNvPr id="4" name="Title 1">
            <a:extLst>
              <a:ext uri="{FF2B5EF4-FFF2-40B4-BE49-F238E27FC236}">
                <a16:creationId xmlns:a16="http://schemas.microsoft.com/office/drawing/2014/main" id="{EECFC948-9445-3148-A03D-72DD79B9E7E5}"/>
              </a:ext>
            </a:extLst>
          </p:cNvPr>
          <p:cNvSpPr txBox="1">
            <a:spLocks/>
          </p:cNvSpPr>
          <p:nvPr/>
        </p:nvSpPr>
        <p:spPr>
          <a:xfrm>
            <a:off x="9309100" y="5986001"/>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9" name="Title 1">
            <a:extLst>
              <a:ext uri="{FF2B5EF4-FFF2-40B4-BE49-F238E27FC236}">
                <a16:creationId xmlns:a16="http://schemas.microsoft.com/office/drawing/2014/main" id="{CE5635CC-E035-164F-ACE2-DAA532286B13}"/>
              </a:ext>
            </a:extLst>
          </p:cNvPr>
          <p:cNvSpPr txBox="1">
            <a:spLocks/>
          </p:cNvSpPr>
          <p:nvPr/>
        </p:nvSpPr>
        <p:spPr>
          <a:xfrm>
            <a:off x="63500" y="3651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10" name="Title 1">
            <a:extLst>
              <a:ext uri="{FF2B5EF4-FFF2-40B4-BE49-F238E27FC236}">
                <a16:creationId xmlns:a16="http://schemas.microsoft.com/office/drawing/2014/main" id="{23B6D0C3-E781-1B44-9EDB-6EAE4DF4ED13}"/>
              </a:ext>
            </a:extLst>
          </p:cNvPr>
          <p:cNvSpPr>
            <a:spLocks noGrp="1"/>
          </p:cNvSpPr>
          <p:nvPr>
            <p:ph type="title"/>
          </p:nvPr>
        </p:nvSpPr>
        <p:spPr>
          <a:xfrm>
            <a:off x="2685448" y="365125"/>
            <a:ext cx="8903369" cy="1325563"/>
          </a:xfrm>
        </p:spPr>
        <p:txBody>
          <a:bodyPr>
            <a:noAutofit/>
          </a:body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8726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7760" y="1703388"/>
            <a:ext cx="10233800" cy="4890452"/>
          </a:xfrm>
        </p:spPr>
        <p:txBody>
          <a:bodyPr>
            <a:noAutofit/>
          </a:bodyPr>
          <a:lstStyle/>
          <a:p>
            <a:pPr>
              <a:lnSpc>
                <a:spcPct val="170000"/>
              </a:lnSpc>
              <a:buFont typeface="Wingdings" charset="2"/>
              <a:buChar char="ü"/>
            </a:pPr>
            <a:r>
              <a:rPr lang="en-US" sz="2400" dirty="0">
                <a:solidFill>
                  <a:srgbClr val="FFFF00"/>
                </a:solidFill>
                <a:latin typeface="Calibri" charset="0"/>
                <a:ea typeface="Calibri" charset="0"/>
                <a:cs typeface="Calibri" charset="0"/>
              </a:rPr>
              <a:t>Indoor soccer </a:t>
            </a:r>
            <a:r>
              <a:rPr lang="en-US" sz="2400" dirty="0">
                <a:solidFill>
                  <a:schemeClr val="accent6">
                    <a:lumMod val="20000"/>
                    <a:lumOff val="80000"/>
                  </a:schemeClr>
                </a:solidFill>
                <a:latin typeface="Calibri" charset="0"/>
                <a:ea typeface="Calibri" charset="0"/>
                <a:cs typeface="Calibri" charset="0"/>
              </a:rPr>
              <a:t>at the rec centre.</a:t>
            </a:r>
          </a:p>
          <a:p>
            <a:pPr>
              <a:lnSpc>
                <a:spcPct val="170000"/>
              </a:lnSpc>
              <a:buFont typeface="Wingdings" charset="2"/>
              <a:buChar char="ü"/>
            </a:pPr>
            <a:r>
              <a:rPr lang="en-US" sz="2400" dirty="0">
                <a:solidFill>
                  <a:srgbClr val="FFFF00"/>
                </a:solidFill>
                <a:latin typeface="Calibri" charset="0"/>
                <a:ea typeface="Calibri" charset="0"/>
                <a:cs typeface="Calibri" charset="0"/>
              </a:rPr>
              <a:t>I find it interesting that the largest and most active group on island isn't represented here. What about the baseball team and improvements down at the ball field.</a:t>
            </a:r>
          </a:p>
          <a:p>
            <a:pPr>
              <a:lnSpc>
                <a:spcPct val="170000"/>
              </a:lnSpc>
              <a:buFont typeface="Wingdings" charset="2"/>
              <a:buChar char="ü"/>
            </a:pPr>
            <a:r>
              <a:rPr lang="en-US" sz="2400" dirty="0">
                <a:solidFill>
                  <a:srgbClr val="FFFF00"/>
                </a:solidFill>
                <a:latin typeface="Calibri" charset="0"/>
                <a:ea typeface="Calibri" charset="0"/>
                <a:cs typeface="Calibri" charset="0"/>
              </a:rPr>
              <a:t>Taylor Point hike, paddle, row.</a:t>
            </a:r>
          </a:p>
          <a:p>
            <a:pPr>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I don’t have a dog but an</a:t>
            </a:r>
            <a:r>
              <a:rPr lang="en-US" sz="2400" dirty="0">
                <a:solidFill>
                  <a:srgbClr val="FFFF00"/>
                </a:solidFill>
                <a:latin typeface="Calibri" charset="0"/>
                <a:ea typeface="Calibri" charset="0"/>
                <a:cs typeface="Calibri" charset="0"/>
              </a:rPr>
              <a:t> off leash park </a:t>
            </a:r>
            <a:r>
              <a:rPr lang="en-US" sz="2400" dirty="0">
                <a:solidFill>
                  <a:schemeClr val="accent6">
                    <a:lumMod val="20000"/>
                    <a:lumOff val="80000"/>
                  </a:schemeClr>
                </a:solidFill>
                <a:latin typeface="Calibri" charset="0"/>
                <a:ea typeface="Calibri" charset="0"/>
                <a:cs typeface="Calibri" charset="0"/>
              </a:rPr>
              <a:t>would allow for enforcement of “not off leash” elsewhere. </a:t>
            </a:r>
          </a:p>
        </p:txBody>
      </p:sp>
      <p:sp>
        <p:nvSpPr>
          <p:cNvPr id="7" name="Title 1">
            <a:extLst>
              <a:ext uri="{FF2B5EF4-FFF2-40B4-BE49-F238E27FC236}">
                <a16:creationId xmlns:a16="http://schemas.microsoft.com/office/drawing/2014/main" id="{CA781F8F-076C-3F42-953F-7894FADDFE94}"/>
              </a:ext>
            </a:extLst>
          </p:cNvPr>
          <p:cNvSpPr txBox="1">
            <a:spLocks/>
          </p:cNvSpPr>
          <p:nvPr/>
        </p:nvSpPr>
        <p:spPr>
          <a:xfrm>
            <a:off x="190500" y="3778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8" name="Title 1">
            <a:extLst>
              <a:ext uri="{FF2B5EF4-FFF2-40B4-BE49-F238E27FC236}">
                <a16:creationId xmlns:a16="http://schemas.microsoft.com/office/drawing/2014/main" id="{E9F01009-BEB1-2E48-BF8B-4F232D85683D}"/>
              </a:ext>
            </a:extLst>
          </p:cNvPr>
          <p:cNvSpPr>
            <a:spLocks noGrp="1"/>
          </p:cNvSpPr>
          <p:nvPr>
            <p:ph type="title"/>
          </p:nvPr>
        </p:nvSpPr>
        <p:spPr>
          <a:xfrm>
            <a:off x="2812448" y="377825"/>
            <a:ext cx="8903369" cy="1325563"/>
          </a:xfrm>
        </p:spPr>
        <p:txBody>
          <a:bodyPr>
            <a:noAutofit/>
          </a:body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9881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560" y="1530984"/>
            <a:ext cx="10233800" cy="5062855"/>
          </a:xfrm>
        </p:spPr>
        <p:txBody>
          <a:bodyPr>
            <a:noAutofit/>
          </a:bodyPr>
          <a:lstStyle/>
          <a:p>
            <a:pPr fontAlgn="t">
              <a:lnSpc>
                <a:spcPct val="170000"/>
              </a:lnSpc>
              <a:buFont typeface="Wingdings" charset="2"/>
              <a:buChar char="ü"/>
            </a:pPr>
            <a:r>
              <a:rPr lang="en-US" sz="2400" dirty="0">
                <a:solidFill>
                  <a:srgbClr val="FFFF00"/>
                </a:solidFill>
                <a:latin typeface="Calibri" charset="0"/>
                <a:ea typeface="Calibri" charset="0"/>
                <a:cs typeface="Calibri" charset="0"/>
              </a:rPr>
              <a:t>Haven't checked Pickle Ball as it is already established nicely.</a:t>
            </a:r>
          </a:p>
          <a:p>
            <a:pPr>
              <a:lnSpc>
                <a:spcPct val="170000"/>
              </a:lnSpc>
              <a:buFont typeface="Wingdings" charset="2"/>
              <a:buChar char="ü"/>
            </a:pPr>
            <a:r>
              <a:rPr lang="en-US" sz="2400" dirty="0">
                <a:solidFill>
                  <a:srgbClr val="FFFF00"/>
                </a:solidFill>
                <a:latin typeface="Calibri" charset="0"/>
                <a:ea typeface="Calibri" charset="0"/>
                <a:cs typeface="Calibri" charset="0"/>
              </a:rPr>
              <a:t>Educational</a:t>
            </a:r>
            <a:r>
              <a:rPr lang="en-US" sz="2400" dirty="0">
                <a:solidFill>
                  <a:schemeClr val="accent6">
                    <a:lumMod val="20000"/>
                    <a:lumOff val="80000"/>
                  </a:schemeClr>
                </a:solidFill>
                <a:latin typeface="Calibri" charset="0"/>
                <a:ea typeface="Calibri" charset="0"/>
                <a:cs typeface="Calibri" charset="0"/>
              </a:rPr>
              <a:t> related to island life (solar, fire safety, ...).</a:t>
            </a:r>
          </a:p>
          <a:p>
            <a:pPr>
              <a:lnSpc>
                <a:spcPct val="170000"/>
              </a:lnSpc>
              <a:buFont typeface="Wingdings" charset="2"/>
              <a:buChar char="ü"/>
            </a:pPr>
            <a:r>
              <a:rPr lang="en-US" sz="2400" dirty="0">
                <a:solidFill>
                  <a:srgbClr val="FFFF00"/>
                </a:solidFill>
                <a:latin typeface="Calibri" charset="0"/>
                <a:ea typeface="Calibri" charset="0"/>
                <a:cs typeface="Calibri" charset="0"/>
              </a:rPr>
              <a:t>I love the outdoor fitness circuit idea</a:t>
            </a:r>
            <a:r>
              <a:rPr lang="en-US" sz="2400" dirty="0">
                <a:solidFill>
                  <a:schemeClr val="accent6">
                    <a:lumMod val="20000"/>
                    <a:lumOff val="80000"/>
                  </a:schemeClr>
                </a:solidFill>
                <a:latin typeface="Calibri" charset="0"/>
                <a:ea typeface="Calibri" charset="0"/>
                <a:cs typeface="Calibri" charset="0"/>
              </a:rPr>
              <a:t>...much like the one in Sidney near the library.</a:t>
            </a:r>
          </a:p>
          <a:p>
            <a:pPr>
              <a:lnSpc>
                <a:spcPct val="170000"/>
              </a:lnSpc>
              <a:buFont typeface="Wingdings" charset="2"/>
              <a:buChar char="ü"/>
            </a:pPr>
            <a:r>
              <a:rPr lang="en-US" sz="2400" dirty="0">
                <a:solidFill>
                  <a:srgbClr val="FFFF00"/>
                </a:solidFill>
                <a:latin typeface="Calibri" charset="0"/>
                <a:ea typeface="Calibri" charset="0"/>
                <a:cs typeface="Calibri" charset="0"/>
              </a:rPr>
              <a:t>Dance classes, not dances. Cooking classes, not dinners.</a:t>
            </a:r>
          </a:p>
          <a:p>
            <a:pPr>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I </a:t>
            </a:r>
            <a:r>
              <a:rPr lang="en-US" sz="2400" dirty="0">
                <a:solidFill>
                  <a:srgbClr val="FFFF00"/>
                </a:solidFill>
                <a:latin typeface="Calibri" charset="0"/>
                <a:ea typeface="Calibri" charset="0"/>
                <a:cs typeface="Calibri" charset="0"/>
              </a:rPr>
              <a:t>decided everything is important. </a:t>
            </a:r>
            <a:r>
              <a:rPr lang="en-US" sz="2400" dirty="0">
                <a:solidFill>
                  <a:schemeClr val="accent6">
                    <a:lumMod val="20000"/>
                    <a:lumOff val="80000"/>
                  </a:schemeClr>
                </a:solidFill>
                <a:latin typeface="Calibri" charset="0"/>
                <a:ea typeface="Calibri" charset="0"/>
                <a:cs typeface="Calibri" charset="0"/>
              </a:rPr>
              <a:t>I don't know anything about attendance stats so its kind of hard to say what should be funded.</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endParaRPr lang="en-US" sz="2400" dirty="0">
              <a:solidFill>
                <a:schemeClr val="accent6">
                  <a:lumMod val="20000"/>
                  <a:lumOff val="80000"/>
                </a:schemeClr>
              </a:solidFill>
              <a:latin typeface="Calibri" charset="0"/>
              <a:ea typeface="Calibri" charset="0"/>
              <a:cs typeface="Calibri" charset="0"/>
            </a:endParaRPr>
          </a:p>
        </p:txBody>
      </p:sp>
      <p:sp>
        <p:nvSpPr>
          <p:cNvPr id="6" name="Title 1">
            <a:extLst>
              <a:ext uri="{FF2B5EF4-FFF2-40B4-BE49-F238E27FC236}">
                <a16:creationId xmlns:a16="http://schemas.microsoft.com/office/drawing/2014/main" id="{89E2A0E1-AA13-6C47-BF5D-47174142FBB7}"/>
              </a:ext>
            </a:extLst>
          </p:cNvPr>
          <p:cNvSpPr txBox="1">
            <a:spLocks/>
          </p:cNvSpPr>
          <p:nvPr/>
        </p:nvSpPr>
        <p:spPr>
          <a:xfrm>
            <a:off x="139700" y="3651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7" name="Title 1">
            <a:extLst>
              <a:ext uri="{FF2B5EF4-FFF2-40B4-BE49-F238E27FC236}">
                <a16:creationId xmlns:a16="http://schemas.microsoft.com/office/drawing/2014/main" id="{5D4844AC-8874-F644-B376-C4A91E0EFCEF}"/>
              </a:ext>
            </a:extLst>
          </p:cNvPr>
          <p:cNvSpPr txBox="1">
            <a:spLocks/>
          </p:cNvSpPr>
          <p:nvPr/>
        </p:nvSpPr>
        <p:spPr>
          <a:xfrm>
            <a:off x="2761648" y="365125"/>
            <a:ext cx="890336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724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880" y="1716088"/>
            <a:ext cx="10233800" cy="4646296"/>
          </a:xfrm>
        </p:spPr>
        <p:txBody>
          <a:bodyPr>
            <a:noAutofit/>
          </a:bodyPr>
          <a:lstStyle/>
          <a:p>
            <a:pPr fontAlgn="t">
              <a:lnSpc>
                <a:spcPct val="170000"/>
              </a:lnSpc>
              <a:buFont typeface="Wingdings" charset="2"/>
              <a:buChar char="ü"/>
            </a:pPr>
            <a:r>
              <a:rPr lang="en-US" sz="2400" dirty="0">
                <a:solidFill>
                  <a:srgbClr val="FFFF00"/>
                </a:solidFill>
                <a:latin typeface="Calibri" charset="0"/>
                <a:ea typeface="Calibri" charset="0"/>
                <a:cs typeface="Calibri" charset="0"/>
              </a:rPr>
              <a:t>Hold Disk Golf Tournament.</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Host 5 or 10 KM Run.</a:t>
            </a:r>
          </a:p>
          <a:p>
            <a:pPr fontAlgn="t">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Host a </a:t>
            </a:r>
            <a:r>
              <a:rPr lang="en-US" sz="2400" dirty="0" err="1">
                <a:solidFill>
                  <a:srgbClr val="FFFF00"/>
                </a:solidFill>
                <a:latin typeface="Calibri" charset="0"/>
                <a:ea typeface="Calibri" charset="0"/>
                <a:cs typeface="Calibri" charset="0"/>
              </a:rPr>
              <a:t>Chille</a:t>
            </a:r>
            <a:r>
              <a:rPr lang="en-US" sz="2400" dirty="0">
                <a:solidFill>
                  <a:srgbClr val="FFFF00"/>
                </a:solidFill>
                <a:latin typeface="Calibri" charset="0"/>
                <a:ea typeface="Calibri" charset="0"/>
                <a:cs typeface="Calibri" charset="0"/>
              </a:rPr>
              <a:t> Cook-off.</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PCOC Training for Boaters.</a:t>
            </a:r>
          </a:p>
          <a:p>
            <a:pPr fontAlgn="t">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Host an </a:t>
            </a:r>
            <a:r>
              <a:rPr lang="en-US" sz="2400" dirty="0">
                <a:solidFill>
                  <a:srgbClr val="FFFF00"/>
                </a:solidFill>
                <a:latin typeface="Calibri" charset="0"/>
                <a:ea typeface="Calibri" charset="0"/>
                <a:cs typeface="Calibri" charset="0"/>
              </a:rPr>
              <a:t>outdoor music event </a:t>
            </a:r>
            <a:r>
              <a:rPr lang="en-US" sz="2400" dirty="0">
                <a:solidFill>
                  <a:schemeClr val="accent6">
                    <a:lumMod val="20000"/>
                    <a:lumOff val="80000"/>
                  </a:schemeClr>
                </a:solidFill>
                <a:latin typeface="Calibri" charset="0"/>
                <a:ea typeface="Calibri" charset="0"/>
                <a:cs typeface="Calibri" charset="0"/>
              </a:rPr>
              <a:t>with several bands.</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Sell the Portable Grill.</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endParaRPr lang="en-US" sz="2400" dirty="0">
              <a:solidFill>
                <a:schemeClr val="accent6">
                  <a:lumMod val="20000"/>
                  <a:lumOff val="80000"/>
                </a:schemeClr>
              </a:solidFill>
              <a:latin typeface="Calibri" charset="0"/>
              <a:ea typeface="Calibri" charset="0"/>
              <a:cs typeface="Calibri" charset="0"/>
            </a:endParaRPr>
          </a:p>
        </p:txBody>
      </p:sp>
      <p:sp>
        <p:nvSpPr>
          <p:cNvPr id="6" name="Title 1">
            <a:extLst>
              <a:ext uri="{FF2B5EF4-FFF2-40B4-BE49-F238E27FC236}">
                <a16:creationId xmlns:a16="http://schemas.microsoft.com/office/drawing/2014/main" id="{8FA54A7F-B25C-B344-BD4A-5E45ED0A823A}"/>
              </a:ext>
            </a:extLst>
          </p:cNvPr>
          <p:cNvSpPr txBox="1">
            <a:spLocks/>
          </p:cNvSpPr>
          <p:nvPr/>
        </p:nvSpPr>
        <p:spPr>
          <a:xfrm>
            <a:off x="215900" y="3905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7" name="Title 1">
            <a:extLst>
              <a:ext uri="{FF2B5EF4-FFF2-40B4-BE49-F238E27FC236}">
                <a16:creationId xmlns:a16="http://schemas.microsoft.com/office/drawing/2014/main" id="{E5A45639-BBA6-2B41-B6AC-5643DB665B3F}"/>
              </a:ext>
            </a:extLst>
          </p:cNvPr>
          <p:cNvSpPr>
            <a:spLocks noGrp="1"/>
          </p:cNvSpPr>
          <p:nvPr>
            <p:ph type="title"/>
          </p:nvPr>
        </p:nvSpPr>
        <p:spPr>
          <a:xfrm>
            <a:off x="2837848" y="390525"/>
            <a:ext cx="8903369" cy="1325563"/>
          </a:xfrm>
        </p:spPr>
        <p:txBody>
          <a:bodyPr>
            <a:noAutofit/>
          </a:body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135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1825625"/>
            <a:ext cx="10233800" cy="4586192"/>
          </a:xfrm>
        </p:spPr>
        <p:txBody>
          <a:bodyPr>
            <a:noAutofit/>
          </a:bodyPr>
          <a:lstStyle/>
          <a:p>
            <a:pPr fontAlgn="t">
              <a:lnSpc>
                <a:spcPct val="170000"/>
              </a:lnSpc>
              <a:buFont typeface="Wingdings" charset="2"/>
              <a:buChar char="ü"/>
            </a:pPr>
            <a:r>
              <a:rPr lang="en-US" sz="2400" dirty="0">
                <a:solidFill>
                  <a:srgbClr val="FFFF00"/>
                </a:solidFill>
                <a:latin typeface="Calibri" charset="0"/>
                <a:ea typeface="Calibri" charset="0"/>
                <a:cs typeface="Calibri" charset="0"/>
              </a:rPr>
              <a:t>Cross cultural activities with our </a:t>
            </a:r>
            <a:r>
              <a:rPr lang="en-US" sz="2400" dirty="0" err="1">
                <a:solidFill>
                  <a:srgbClr val="FFFF00"/>
                </a:solidFill>
                <a:latin typeface="Calibri" charset="0"/>
                <a:ea typeface="Calibri" charset="0"/>
                <a:cs typeface="Calibri" charset="0"/>
              </a:rPr>
              <a:t>Tsawout</a:t>
            </a:r>
            <a:r>
              <a:rPr lang="en-US" sz="2400" dirty="0">
                <a:solidFill>
                  <a:srgbClr val="FFFF00"/>
                </a:solidFill>
                <a:latin typeface="Calibri" charset="0"/>
                <a:ea typeface="Calibri" charset="0"/>
                <a:cs typeface="Calibri" charset="0"/>
              </a:rPr>
              <a:t> neighbours.</a:t>
            </a:r>
          </a:p>
          <a:p>
            <a:pPr fontAlgn="t">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Create an </a:t>
            </a:r>
            <a:r>
              <a:rPr lang="en-US" sz="2400" dirty="0">
                <a:solidFill>
                  <a:srgbClr val="FFFF00"/>
                </a:solidFill>
                <a:latin typeface="Calibri" charset="0"/>
                <a:ea typeface="Calibri" charset="0"/>
                <a:cs typeface="Calibri" charset="0"/>
              </a:rPr>
              <a:t>educational focus on the Creek House Property.</a:t>
            </a:r>
          </a:p>
          <a:p>
            <a:pPr fontAlgn="t">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Support an </a:t>
            </a:r>
            <a:r>
              <a:rPr lang="en-US" sz="2400" dirty="0">
                <a:solidFill>
                  <a:srgbClr val="FFFF00"/>
                </a:solidFill>
                <a:latin typeface="Calibri" charset="0"/>
                <a:ea typeface="Calibri" charset="0"/>
                <a:cs typeface="Calibri" charset="0"/>
              </a:rPr>
              <a:t>ecological reserve in the inner triangle between Cliffside and Tumbo Channel Road </a:t>
            </a:r>
            <a:r>
              <a:rPr lang="en-US" sz="2400" dirty="0">
                <a:solidFill>
                  <a:schemeClr val="accent6">
                    <a:lumMod val="20000"/>
                    <a:lumOff val="80000"/>
                  </a:schemeClr>
                </a:solidFill>
                <a:latin typeface="Calibri" charset="0"/>
                <a:ea typeface="Calibri" charset="0"/>
                <a:cs typeface="Calibri" charset="0"/>
              </a:rPr>
              <a:t>(Children can play in natural areas, perhaps rope swings).</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Saturna Oyster Catchers Ball Team.</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Winter Cove Park Ballfield.</a:t>
            </a:r>
            <a:br>
              <a:rPr lang="en-US" sz="2400" dirty="0">
                <a:solidFill>
                  <a:schemeClr val="accent6">
                    <a:lumMod val="20000"/>
                    <a:lumOff val="80000"/>
                  </a:schemeClr>
                </a:solidFill>
                <a:latin typeface="Calibri" charset="0"/>
                <a:ea typeface="Calibri" charset="0"/>
                <a:cs typeface="Calibri" charset="0"/>
              </a:rPr>
            </a:br>
            <a:endParaRPr lang="en-US" sz="2400" dirty="0">
              <a:solidFill>
                <a:schemeClr val="accent6">
                  <a:lumMod val="20000"/>
                  <a:lumOff val="80000"/>
                </a:schemeClr>
              </a:solidFill>
              <a:latin typeface="Calibri" charset="0"/>
              <a:ea typeface="Calibri" charset="0"/>
              <a:cs typeface="Calibri" charset="0"/>
            </a:endParaRPr>
          </a:p>
        </p:txBody>
      </p:sp>
      <p:sp>
        <p:nvSpPr>
          <p:cNvPr id="6" name="Title 1">
            <a:extLst>
              <a:ext uri="{FF2B5EF4-FFF2-40B4-BE49-F238E27FC236}">
                <a16:creationId xmlns:a16="http://schemas.microsoft.com/office/drawing/2014/main" id="{0B13BF16-5F1F-0543-88CA-5A9C6CD8FA24}"/>
              </a:ext>
            </a:extLst>
          </p:cNvPr>
          <p:cNvSpPr txBox="1">
            <a:spLocks/>
          </p:cNvSpPr>
          <p:nvPr/>
        </p:nvSpPr>
        <p:spPr>
          <a:xfrm>
            <a:off x="165100" y="3651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7" name="Title 1">
            <a:extLst>
              <a:ext uri="{FF2B5EF4-FFF2-40B4-BE49-F238E27FC236}">
                <a16:creationId xmlns:a16="http://schemas.microsoft.com/office/drawing/2014/main" id="{28973605-EEF0-194C-B9D7-B3BBC25DFA81}"/>
              </a:ext>
            </a:extLst>
          </p:cNvPr>
          <p:cNvSpPr txBox="1">
            <a:spLocks/>
          </p:cNvSpPr>
          <p:nvPr/>
        </p:nvSpPr>
        <p:spPr>
          <a:xfrm>
            <a:off x="2787048" y="365125"/>
            <a:ext cx="890336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211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57" y="201840"/>
            <a:ext cx="10515600" cy="924832"/>
          </a:xfrm>
        </p:spPr>
        <p:txBody>
          <a:bodyPr>
            <a:normAutofit/>
          </a:bodyPr>
          <a:lstStyle/>
          <a:p>
            <a:r>
              <a:rPr lang="en-US" dirty="0"/>
              <a:t>SIPRC Survey</a:t>
            </a:r>
          </a:p>
        </p:txBody>
      </p:sp>
      <p:sp>
        <p:nvSpPr>
          <p:cNvPr id="3" name="Content Placeholder 2"/>
          <p:cNvSpPr>
            <a:spLocks noGrp="1"/>
          </p:cNvSpPr>
          <p:nvPr>
            <p:ph idx="1"/>
          </p:nvPr>
        </p:nvSpPr>
        <p:spPr>
          <a:xfrm>
            <a:off x="200781" y="1126672"/>
            <a:ext cx="11756571" cy="5568042"/>
          </a:xfrm>
        </p:spPr>
        <p:txBody>
          <a:bodyPr>
            <a:noAutofit/>
          </a:bodyPr>
          <a:lstStyle/>
          <a:p>
            <a:pPr marL="0" indent="0">
              <a:buNone/>
            </a:pPr>
            <a:r>
              <a:rPr lang="en-US" sz="3200" u="sng" dirty="0">
                <a:solidFill>
                  <a:srgbClr val="FFFF00"/>
                </a:solidFill>
                <a:latin typeface="Calibri" charset="0"/>
                <a:ea typeface="Calibri" charset="0"/>
                <a:cs typeface="Calibri" charset="0"/>
              </a:rPr>
              <a:t>SIPRC Strategic Plan</a:t>
            </a:r>
            <a:endParaRPr lang="en-US" sz="3200" dirty="0">
              <a:solidFill>
                <a:srgbClr val="FFFF00"/>
              </a:solidFill>
              <a:latin typeface="Calibri" charset="0"/>
              <a:ea typeface="Calibri" charset="0"/>
              <a:cs typeface="Calibri" charset="0"/>
            </a:endParaRPr>
          </a:p>
          <a:p>
            <a:r>
              <a:rPr lang="en-US" sz="2400" dirty="0">
                <a:solidFill>
                  <a:schemeClr val="accent6">
                    <a:lumMod val="20000"/>
                    <a:lumOff val="80000"/>
                  </a:schemeClr>
                </a:solidFill>
                <a:latin typeface="Calibri" charset="0"/>
                <a:ea typeface="Calibri" charset="0"/>
                <a:cs typeface="Calibri" charset="0"/>
              </a:rPr>
              <a:t>The SIPRC recently passed a motion to develop a </a:t>
            </a:r>
            <a:r>
              <a:rPr lang="en-US" sz="2400" dirty="0">
                <a:solidFill>
                  <a:srgbClr val="FFFF00"/>
                </a:solidFill>
                <a:latin typeface="Calibri" charset="0"/>
                <a:ea typeface="Calibri" charset="0"/>
                <a:cs typeface="Calibri" charset="0"/>
              </a:rPr>
              <a:t>Five Year Strategic Plan </a:t>
            </a:r>
            <a:r>
              <a:rPr lang="en-US" sz="2400" dirty="0">
                <a:solidFill>
                  <a:schemeClr val="accent6">
                    <a:lumMod val="20000"/>
                    <a:lumOff val="80000"/>
                  </a:schemeClr>
                </a:solidFill>
                <a:latin typeface="Calibri" charset="0"/>
                <a:ea typeface="Calibri" charset="0"/>
                <a:cs typeface="Calibri" charset="0"/>
              </a:rPr>
              <a:t>to guide its work in the near future.   Previous plans have been developed and this plan will build upon these efforts.  As part of this planning process </a:t>
            </a:r>
            <a:r>
              <a:rPr lang="en-US" sz="2400" dirty="0">
                <a:solidFill>
                  <a:srgbClr val="FFFF00"/>
                </a:solidFill>
                <a:latin typeface="Calibri" charset="0"/>
                <a:ea typeface="Calibri" charset="0"/>
                <a:cs typeface="Calibri" charset="0"/>
              </a:rPr>
              <a:t>the SIPRC would like to have significant input from the community</a:t>
            </a:r>
            <a:r>
              <a:rPr lang="en-US" sz="2400" dirty="0">
                <a:solidFill>
                  <a:schemeClr val="accent6">
                    <a:lumMod val="20000"/>
                    <a:lumOff val="80000"/>
                  </a:schemeClr>
                </a:solidFill>
                <a:latin typeface="Calibri" charset="0"/>
                <a:ea typeface="Calibri" charset="0"/>
                <a:cs typeface="Calibri" charset="0"/>
              </a:rPr>
              <a:t> as we construct this five year strategy.  Our Commissioners are guided by principles of </a:t>
            </a:r>
            <a:r>
              <a:rPr lang="en-US" sz="2400" dirty="0">
                <a:solidFill>
                  <a:srgbClr val="FFFF00"/>
                </a:solidFill>
                <a:latin typeface="Calibri" charset="0"/>
                <a:ea typeface="Calibri" charset="0"/>
                <a:cs typeface="Calibri" charset="0"/>
              </a:rPr>
              <a:t>transparency</a:t>
            </a:r>
            <a:r>
              <a:rPr lang="en-US" sz="2400" dirty="0">
                <a:solidFill>
                  <a:schemeClr val="accent6">
                    <a:lumMod val="20000"/>
                    <a:lumOff val="80000"/>
                  </a:schemeClr>
                </a:solidFill>
                <a:latin typeface="Calibri" charset="0"/>
                <a:ea typeface="Calibri" charset="0"/>
                <a:cs typeface="Calibri" charset="0"/>
              </a:rPr>
              <a:t>, </a:t>
            </a:r>
            <a:r>
              <a:rPr lang="en-US" sz="2400" dirty="0">
                <a:solidFill>
                  <a:srgbClr val="FFFF00"/>
                </a:solidFill>
                <a:latin typeface="Calibri" charset="0"/>
                <a:ea typeface="Calibri" charset="0"/>
                <a:cs typeface="Calibri" charset="0"/>
              </a:rPr>
              <a:t>inclusiveness</a:t>
            </a:r>
            <a:r>
              <a:rPr lang="en-US" sz="2400" dirty="0">
                <a:solidFill>
                  <a:schemeClr val="accent6">
                    <a:lumMod val="20000"/>
                    <a:lumOff val="80000"/>
                  </a:schemeClr>
                </a:solidFill>
                <a:latin typeface="Calibri" charset="0"/>
                <a:ea typeface="Calibri" charset="0"/>
                <a:cs typeface="Calibri" charset="0"/>
              </a:rPr>
              <a:t> and </a:t>
            </a:r>
            <a:r>
              <a:rPr lang="en-US" sz="2400" dirty="0">
                <a:solidFill>
                  <a:srgbClr val="FFFF00"/>
                </a:solidFill>
                <a:latin typeface="Calibri" charset="0"/>
                <a:ea typeface="Calibri" charset="0"/>
                <a:cs typeface="Calibri" charset="0"/>
              </a:rPr>
              <a:t>effective</a:t>
            </a:r>
            <a:r>
              <a:rPr lang="en-US" sz="2400" dirty="0">
                <a:solidFill>
                  <a:schemeClr val="accent6">
                    <a:lumMod val="20000"/>
                    <a:lumOff val="80000"/>
                  </a:schemeClr>
                </a:solidFill>
                <a:latin typeface="Calibri" charset="0"/>
                <a:ea typeface="Calibri" charset="0"/>
                <a:cs typeface="Calibri" charset="0"/>
              </a:rPr>
              <a:t> and </a:t>
            </a:r>
            <a:r>
              <a:rPr lang="en-US" sz="2400" dirty="0">
                <a:solidFill>
                  <a:srgbClr val="FFFF00"/>
                </a:solidFill>
                <a:latin typeface="Calibri" charset="0"/>
                <a:ea typeface="Calibri" charset="0"/>
                <a:cs typeface="Calibri" charset="0"/>
              </a:rPr>
              <a:t>efficient</a:t>
            </a:r>
            <a:r>
              <a:rPr lang="en-US" sz="2400" dirty="0">
                <a:solidFill>
                  <a:schemeClr val="accent6">
                    <a:lumMod val="20000"/>
                    <a:lumOff val="80000"/>
                  </a:schemeClr>
                </a:solidFill>
                <a:latin typeface="Calibri" charset="0"/>
                <a:ea typeface="Calibri" charset="0"/>
                <a:cs typeface="Calibri" charset="0"/>
              </a:rPr>
              <a:t> </a:t>
            </a:r>
            <a:r>
              <a:rPr lang="en-US" sz="2400" dirty="0">
                <a:solidFill>
                  <a:srgbClr val="FFFF00"/>
                </a:solidFill>
                <a:latin typeface="Calibri" charset="0"/>
                <a:ea typeface="Calibri" charset="0"/>
                <a:cs typeface="Calibri" charset="0"/>
              </a:rPr>
              <a:t>use of existing funds</a:t>
            </a:r>
            <a:r>
              <a:rPr lang="en-US" sz="2400" dirty="0">
                <a:solidFill>
                  <a:schemeClr val="accent6">
                    <a:lumMod val="20000"/>
                    <a:lumOff val="80000"/>
                  </a:schemeClr>
                </a:solidFill>
                <a:latin typeface="Calibri" charset="0"/>
                <a:ea typeface="Calibri" charset="0"/>
                <a:cs typeface="Calibri" charset="0"/>
              </a:rPr>
              <a:t>. </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r>
              <a:rPr lang="en-US" sz="2400" dirty="0">
                <a:solidFill>
                  <a:schemeClr val="accent6">
                    <a:lumMod val="20000"/>
                    <a:lumOff val="80000"/>
                  </a:schemeClr>
                </a:solidFill>
                <a:latin typeface="Calibri" charset="0"/>
                <a:ea typeface="Calibri" charset="0"/>
                <a:cs typeface="Calibri" charset="0"/>
              </a:rPr>
              <a:t>A recreation needs </a:t>
            </a:r>
            <a:r>
              <a:rPr lang="en-US" sz="2400" dirty="0">
                <a:solidFill>
                  <a:srgbClr val="FFFF00"/>
                </a:solidFill>
                <a:latin typeface="Calibri" charset="0"/>
                <a:ea typeface="Calibri" charset="0"/>
                <a:cs typeface="Calibri" charset="0"/>
              </a:rPr>
              <a:t>survey</a:t>
            </a:r>
            <a:r>
              <a:rPr lang="en-US" sz="2400" dirty="0">
                <a:solidFill>
                  <a:schemeClr val="accent6">
                    <a:lumMod val="20000"/>
                    <a:lumOff val="80000"/>
                  </a:schemeClr>
                </a:solidFill>
                <a:latin typeface="Calibri" charset="0"/>
                <a:ea typeface="Calibri" charset="0"/>
                <a:cs typeface="Calibri" charset="0"/>
              </a:rPr>
              <a:t> is one of the ways that we are collecting community input.  A </a:t>
            </a:r>
            <a:r>
              <a:rPr lang="en-US" sz="2400" dirty="0">
                <a:solidFill>
                  <a:srgbClr val="FFFF00"/>
                </a:solidFill>
                <a:latin typeface="Calibri" charset="0"/>
                <a:ea typeface="Calibri" charset="0"/>
                <a:cs typeface="Calibri" charset="0"/>
              </a:rPr>
              <a:t>meeting</a:t>
            </a:r>
            <a:r>
              <a:rPr lang="en-US" sz="2400" dirty="0">
                <a:solidFill>
                  <a:schemeClr val="accent6">
                    <a:lumMod val="20000"/>
                    <a:lumOff val="80000"/>
                  </a:schemeClr>
                </a:solidFill>
                <a:latin typeface="Calibri" charset="0"/>
                <a:ea typeface="Calibri" charset="0"/>
                <a:cs typeface="Calibri" charset="0"/>
              </a:rPr>
              <a:t> to present findings and secure more input will follow.</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r>
              <a:rPr lang="en-US" sz="2400" dirty="0">
                <a:solidFill>
                  <a:srgbClr val="FFFF00"/>
                </a:solidFill>
                <a:latin typeface="Calibri" charset="0"/>
                <a:ea typeface="Calibri" charset="0"/>
                <a:cs typeface="Calibri" charset="0"/>
              </a:rPr>
              <a:t>Input demonstrates support </a:t>
            </a:r>
            <a:r>
              <a:rPr lang="en-US" sz="2400" dirty="0">
                <a:solidFill>
                  <a:schemeClr val="accent6">
                    <a:lumMod val="20000"/>
                    <a:lumOff val="80000"/>
                  </a:schemeClr>
                </a:solidFill>
                <a:latin typeface="Calibri" charset="0"/>
                <a:ea typeface="Calibri" charset="0"/>
                <a:cs typeface="Calibri" charset="0"/>
              </a:rPr>
              <a:t>for SIPRC parks and recreation programs and services. </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r>
              <a:rPr lang="en-US" sz="2400" dirty="0">
                <a:solidFill>
                  <a:schemeClr val="accent6">
                    <a:lumMod val="20000"/>
                    <a:lumOff val="80000"/>
                  </a:schemeClr>
                </a:solidFill>
                <a:latin typeface="Calibri" charset="0"/>
                <a:ea typeface="Calibri" charset="0"/>
                <a:cs typeface="Calibri" charset="0"/>
              </a:rPr>
              <a:t>You are also welcome to talk directly with any Commission Member or make a presentation to the Commission.  Written comments or </a:t>
            </a:r>
            <a:r>
              <a:rPr lang="en-US" sz="2400" dirty="0">
                <a:solidFill>
                  <a:srgbClr val="FFFF00"/>
                </a:solidFill>
                <a:latin typeface="Calibri" charset="0"/>
                <a:ea typeface="Calibri" charset="0"/>
                <a:cs typeface="Calibri" charset="0"/>
              </a:rPr>
              <a:t>submissions to the Commission are also most welcome.</a:t>
            </a:r>
          </a:p>
        </p:txBody>
      </p:sp>
    </p:spTree>
    <p:extLst>
      <p:ext uri="{BB962C8B-B14F-4D97-AF65-F5344CB8AC3E}">
        <p14:creationId xmlns:p14="http://schemas.microsoft.com/office/powerpoint/2010/main" val="955206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1825625"/>
            <a:ext cx="10233800" cy="4586192"/>
          </a:xfrm>
        </p:spPr>
        <p:txBody>
          <a:bodyPr>
            <a:noAutofit/>
          </a:bodyPr>
          <a:lstStyle/>
          <a:p>
            <a:pPr fontAlgn="t">
              <a:lnSpc>
                <a:spcPct val="170000"/>
              </a:lnSpc>
              <a:buFont typeface="Wingdings" charset="2"/>
              <a:buChar char="ü"/>
            </a:pPr>
            <a:r>
              <a:rPr lang="en-US" sz="2400" dirty="0">
                <a:solidFill>
                  <a:schemeClr val="accent6">
                    <a:lumMod val="20000"/>
                    <a:lumOff val="80000"/>
                  </a:schemeClr>
                </a:solidFill>
                <a:latin typeface="Calibri" charset="0"/>
                <a:ea typeface="Calibri" charset="0"/>
                <a:cs typeface="Calibri" charset="0"/>
              </a:rPr>
              <a:t>It would be nice to have </a:t>
            </a:r>
            <a:r>
              <a:rPr lang="en-US" sz="2400" dirty="0">
                <a:solidFill>
                  <a:srgbClr val="FFFF00"/>
                </a:solidFill>
                <a:latin typeface="Calibri" charset="0"/>
                <a:ea typeface="Calibri" charset="0"/>
                <a:cs typeface="Calibri" charset="0"/>
              </a:rPr>
              <a:t>kayak access campsites at Winter Cove / Thomson Park/ Taylor Point.</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Maintain Existing benches.</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Yoga Classes.</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First Nations Partnership.</a:t>
            </a:r>
          </a:p>
          <a:p>
            <a:pPr fontAlgn="t">
              <a:lnSpc>
                <a:spcPct val="170000"/>
              </a:lnSpc>
              <a:buFont typeface="Wingdings" charset="2"/>
              <a:buChar char="ü"/>
            </a:pPr>
            <a:r>
              <a:rPr lang="en-US" sz="2400" dirty="0">
                <a:solidFill>
                  <a:srgbClr val="FFFF00"/>
                </a:solidFill>
                <a:latin typeface="Calibri" charset="0"/>
                <a:ea typeface="Calibri" charset="0"/>
                <a:cs typeface="Calibri" charset="0"/>
              </a:rPr>
              <a:t>A pool would be great.</a:t>
            </a:r>
            <a:br>
              <a:rPr lang="en-US" sz="2400" dirty="0">
                <a:solidFill>
                  <a:schemeClr val="accent6">
                    <a:lumMod val="20000"/>
                    <a:lumOff val="80000"/>
                  </a:schemeClr>
                </a:solidFill>
                <a:latin typeface="Calibri" charset="0"/>
                <a:ea typeface="Calibri" charset="0"/>
                <a:cs typeface="Calibri" charset="0"/>
              </a:rPr>
            </a:br>
            <a:br>
              <a:rPr lang="en-US" sz="2400" dirty="0">
                <a:solidFill>
                  <a:schemeClr val="accent6">
                    <a:lumMod val="20000"/>
                    <a:lumOff val="80000"/>
                  </a:schemeClr>
                </a:solidFill>
                <a:latin typeface="Calibri" charset="0"/>
                <a:ea typeface="Calibri" charset="0"/>
                <a:cs typeface="Calibri" charset="0"/>
              </a:rPr>
            </a:br>
            <a:endParaRPr lang="en-US" sz="2400" dirty="0">
              <a:solidFill>
                <a:schemeClr val="accent6">
                  <a:lumMod val="20000"/>
                  <a:lumOff val="80000"/>
                </a:schemeClr>
              </a:solidFill>
              <a:latin typeface="Calibri" charset="0"/>
              <a:ea typeface="Calibri" charset="0"/>
              <a:cs typeface="Calibri" charset="0"/>
            </a:endParaRPr>
          </a:p>
        </p:txBody>
      </p:sp>
      <p:sp>
        <p:nvSpPr>
          <p:cNvPr id="6" name="Title 1">
            <a:extLst>
              <a:ext uri="{FF2B5EF4-FFF2-40B4-BE49-F238E27FC236}">
                <a16:creationId xmlns:a16="http://schemas.microsoft.com/office/drawing/2014/main" id="{0B13BF16-5F1F-0543-88CA-5A9C6CD8FA24}"/>
              </a:ext>
            </a:extLst>
          </p:cNvPr>
          <p:cNvSpPr txBox="1">
            <a:spLocks/>
          </p:cNvSpPr>
          <p:nvPr/>
        </p:nvSpPr>
        <p:spPr>
          <a:xfrm>
            <a:off x="165100" y="365125"/>
            <a:ext cx="2685448"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10</a:t>
            </a:r>
          </a:p>
        </p:txBody>
      </p:sp>
      <p:sp>
        <p:nvSpPr>
          <p:cNvPr id="7" name="Title 1">
            <a:extLst>
              <a:ext uri="{FF2B5EF4-FFF2-40B4-BE49-F238E27FC236}">
                <a16:creationId xmlns:a16="http://schemas.microsoft.com/office/drawing/2014/main" id="{28973605-EEF0-194C-B9D7-B3BBC25DFA81}"/>
              </a:ext>
            </a:extLst>
          </p:cNvPr>
          <p:cNvSpPr txBox="1">
            <a:spLocks/>
          </p:cNvSpPr>
          <p:nvPr/>
        </p:nvSpPr>
        <p:spPr>
          <a:xfrm>
            <a:off x="2787048" y="365125"/>
            <a:ext cx="890336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2400" dirty="0">
                <a:solidFill>
                  <a:schemeClr val="tx1"/>
                </a:solidFill>
                <a:latin typeface="Calibri" panose="020F0502020204030204" pitchFamily="34" charset="0"/>
                <a:ea typeface="Calibri" charset="0"/>
                <a:cs typeface="Calibri" panose="020F0502020204030204" pitchFamily="34" charset="0"/>
              </a:rPr>
              <a:t>SIPRC funds many recreation and cultural events on Saturna.  </a:t>
            </a:r>
            <a:r>
              <a:rPr lang="en-US" sz="2400" dirty="0">
                <a:solidFill>
                  <a:schemeClr val="accent6"/>
                </a:solidFill>
                <a:latin typeface="Calibri" panose="020F0502020204030204" pitchFamily="34" charset="0"/>
                <a:ea typeface="Calibri" charset="0"/>
                <a:cs typeface="Calibri" panose="020F0502020204030204" pitchFamily="34" charset="0"/>
              </a:rPr>
              <a:t>Which of the following Recreation Programs should SIPRC Support?</a:t>
            </a:r>
            <a:r>
              <a:rPr lang="en-US" sz="2400" dirty="0">
                <a:solidFill>
                  <a:schemeClr val="tx1"/>
                </a:solidFill>
                <a:latin typeface="Calibri" panose="020F0502020204030204" pitchFamily="34" charset="0"/>
                <a:ea typeface="Calibri" charset="0"/>
                <a:cs typeface="Calibri" panose="020F0502020204030204" pitchFamily="34" charset="0"/>
              </a:rPr>
              <a:t>  Check the ones that you think SIPRC should support.</a:t>
            </a:r>
            <a:br>
              <a:rPr lang="en-US" sz="3200" dirty="0">
                <a:solidFill>
                  <a:schemeClr val="tx1"/>
                </a:solidFill>
                <a:latin typeface="Calibri" panose="020F0502020204030204" pitchFamily="34" charset="0"/>
                <a:cs typeface="Calibri" panose="020F0502020204030204" pitchFamily="34" charset="0"/>
              </a:rPr>
            </a:b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0796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98" y="177464"/>
            <a:ext cx="5522602" cy="611807"/>
          </a:xfrm>
        </p:spPr>
        <p:txBody>
          <a:bodyPr>
            <a:noAutofit/>
          </a:bodyPr>
          <a:lstStyle/>
          <a:p>
            <a:pPr algn="l"/>
            <a:r>
              <a:rPr lang="en-US" sz="5400" u="sng" dirty="0">
                <a:solidFill>
                  <a:schemeClr val="accent6"/>
                </a:solidFill>
                <a:latin typeface="Calibri" charset="0"/>
                <a:ea typeface="Calibri" charset="0"/>
                <a:cs typeface="Calibri" charset="0"/>
              </a:rPr>
              <a:t>More</a:t>
            </a:r>
            <a:r>
              <a:rPr lang="en-US" sz="5400" dirty="0">
                <a:solidFill>
                  <a:schemeClr val="accent6"/>
                </a:solidFill>
                <a:latin typeface="Calibri" charset="0"/>
                <a:ea typeface="Calibri" charset="0"/>
                <a:cs typeface="Calibri" charset="0"/>
              </a:rPr>
              <a:t> </a:t>
            </a:r>
            <a:r>
              <a:rPr lang="en-US" sz="5400" u="sng" dirty="0">
                <a:solidFill>
                  <a:schemeClr val="accent6"/>
                </a:solidFill>
                <a:latin typeface="Calibri" charset="0"/>
                <a:ea typeface="Calibri" charset="0"/>
                <a:cs typeface="Calibri" charset="0"/>
              </a:rPr>
              <a:t>Comments</a:t>
            </a:r>
          </a:p>
        </p:txBody>
      </p:sp>
      <p:sp>
        <p:nvSpPr>
          <p:cNvPr id="6" name="TextBox 5"/>
          <p:cNvSpPr txBox="1"/>
          <p:nvPr/>
        </p:nvSpPr>
        <p:spPr>
          <a:xfrm>
            <a:off x="240925" y="1108412"/>
            <a:ext cx="11381874" cy="5940088"/>
          </a:xfrm>
          <a:prstGeom prst="rect">
            <a:avLst/>
          </a:prstGeom>
          <a:noFill/>
        </p:spPr>
        <p:txBody>
          <a:bodyPr wrap="square" rtlCol="0">
            <a:spAutoFit/>
          </a:bodyPr>
          <a:lstStyle/>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Thank you for offering this survey.  </a:t>
            </a:r>
            <a:r>
              <a:rPr lang="en-CA" sz="2400" dirty="0">
                <a:solidFill>
                  <a:schemeClr val="accent6">
                    <a:lumMod val="20000"/>
                    <a:lumOff val="80000"/>
                  </a:schemeClr>
                </a:solidFill>
                <a:latin typeface="Calibri" panose="020F0502020204030204" pitchFamily="34" charset="0"/>
                <a:cs typeface="Calibri" panose="020F0502020204030204" pitchFamily="34" charset="0"/>
              </a:rPr>
              <a:t>Not much input has been sought in the recent past.</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I always appreciate the Commission being more budget conscious and responsible with tax dollars.</a:t>
            </a:r>
          </a:p>
          <a:p>
            <a:pPr marL="342900" indent="-342900">
              <a:buFont typeface="Wingdings" pitchFamily="2" charset="2"/>
              <a:buChar char="ü"/>
            </a:pPr>
            <a:endParaRPr lang="en-CA" sz="2400" dirty="0">
              <a:solidFill>
                <a:schemeClr val="accent6">
                  <a:lumMod val="20000"/>
                  <a:lumOff val="80000"/>
                </a:schemeClr>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chemeClr val="accent6">
                    <a:lumMod val="20000"/>
                    <a:lumOff val="80000"/>
                  </a:schemeClr>
                </a:solidFill>
                <a:latin typeface="Calibri" panose="020F0502020204030204" pitchFamily="34" charset="0"/>
                <a:cs typeface="Calibri" panose="020F0502020204030204" pitchFamily="34" charset="0"/>
              </a:rPr>
              <a:t>It will be difficult to formulate a plan based on this survey because questions #3, 4 &amp; 5 contain three options (community parks, trails and playgrounds) and a y/n response does not permit respondents to differentiate a specific choice. </a:t>
            </a:r>
            <a:r>
              <a:rPr lang="en-CA" sz="2400" dirty="0">
                <a:solidFill>
                  <a:srgbClr val="FFFF00"/>
                </a:solidFill>
                <a:latin typeface="Calibri" panose="020F0502020204030204" pitchFamily="34" charset="0"/>
                <a:cs typeface="Calibri" panose="020F0502020204030204" pitchFamily="34" charset="0"/>
              </a:rPr>
              <a:t>The committee will be left with little of the guidance that it purports to be seeking because the input gathered will validate all three options and support any plan. The committee will be none the wiser about what people really wish them to work on.</a:t>
            </a:r>
          </a:p>
          <a:p>
            <a:pPr marL="342900" indent="-342900">
              <a:buFont typeface="Wingdings" pitchFamily="2" charset="2"/>
              <a:buChar char="ü"/>
            </a:pPr>
            <a:endParaRPr lang="en-CA" sz="2400" dirty="0">
              <a:solidFill>
                <a:schemeClr val="accent6">
                  <a:lumMod val="20000"/>
                  <a:lumOff val="80000"/>
                </a:schemeClr>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chemeClr val="accent6">
                    <a:lumMod val="20000"/>
                    <a:lumOff val="80000"/>
                  </a:schemeClr>
                </a:solidFill>
                <a:latin typeface="Calibri" panose="020F0502020204030204" pitchFamily="34" charset="0"/>
                <a:cs typeface="Calibri" panose="020F0502020204030204" pitchFamily="34" charset="0"/>
              </a:rPr>
              <a:t>More </a:t>
            </a:r>
            <a:r>
              <a:rPr lang="en-CA" sz="2400" dirty="0">
                <a:solidFill>
                  <a:srgbClr val="FFFF00"/>
                </a:solidFill>
                <a:latin typeface="Calibri" panose="020F0502020204030204" pitchFamily="34" charset="0"/>
                <a:cs typeface="Calibri" panose="020F0502020204030204" pitchFamily="34" charset="0"/>
              </a:rPr>
              <a:t>Cross-community representation on Board needed</a:t>
            </a:r>
            <a:r>
              <a:rPr lang="en-CA" sz="2400" dirty="0">
                <a:solidFill>
                  <a:schemeClr val="accent6">
                    <a:lumMod val="20000"/>
                    <a:lumOff val="80000"/>
                  </a:schemeClr>
                </a:solidFill>
                <a:latin typeface="Calibri" panose="020F0502020204030204" pitchFamily="34" charset="0"/>
                <a:cs typeface="Calibri" panose="020F0502020204030204" pitchFamily="34" charset="0"/>
              </a:rPr>
              <a:t>.  </a:t>
            </a:r>
            <a:r>
              <a:rPr lang="en-CA" sz="2400" u="sng" dirty="0">
                <a:solidFill>
                  <a:srgbClr val="FFFF00"/>
                </a:solidFill>
                <a:latin typeface="Calibri" panose="020F0502020204030204" pitchFamily="34" charset="0"/>
                <a:cs typeface="Calibri" panose="020F0502020204030204" pitchFamily="34" charset="0"/>
              </a:rPr>
              <a:t>Elected</a:t>
            </a:r>
            <a:r>
              <a:rPr lang="en-CA" sz="2400" dirty="0">
                <a:solidFill>
                  <a:schemeClr val="accent6">
                    <a:lumMod val="20000"/>
                    <a:lumOff val="80000"/>
                  </a:schemeClr>
                </a:solidFill>
                <a:latin typeface="Calibri" panose="020F0502020204030204" pitchFamily="34" charset="0"/>
                <a:cs typeface="Calibri" panose="020F0502020204030204" pitchFamily="34" charset="0"/>
              </a:rPr>
              <a:t> not appointed.  </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No duplication or Rec Centre programs.</a:t>
            </a:r>
          </a:p>
          <a:p>
            <a:endParaRPr lang="en-CA" sz="2000" dirty="0">
              <a:solidFill>
                <a:schemeClr val="accent6">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009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293495" cy="381924"/>
          </a:xfrm>
        </p:spPr>
        <p:txBody>
          <a:bodyPr>
            <a:noAutofit/>
          </a:bodyPr>
          <a:lstStyle/>
          <a:p>
            <a:pPr algn="l"/>
            <a:r>
              <a:rPr lang="en-US" sz="3600" dirty="0">
                <a:latin typeface="Calibri" charset="0"/>
                <a:ea typeface="Calibri" charset="0"/>
                <a:cs typeface="Calibri" charset="0"/>
              </a:rPr>
              <a:t>More Comments</a:t>
            </a:r>
          </a:p>
        </p:txBody>
      </p:sp>
      <p:sp>
        <p:nvSpPr>
          <p:cNvPr id="6" name="TextBox 5"/>
          <p:cNvSpPr txBox="1"/>
          <p:nvPr/>
        </p:nvSpPr>
        <p:spPr>
          <a:xfrm>
            <a:off x="141598" y="559389"/>
            <a:ext cx="11381874" cy="6740307"/>
          </a:xfrm>
          <a:prstGeom prst="rect">
            <a:avLst/>
          </a:prstGeom>
          <a:noFill/>
        </p:spPr>
        <p:txBody>
          <a:bodyPr wrap="square" rtlCol="0">
            <a:spAutoFit/>
          </a:bodyPr>
          <a:lstStyle/>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Don’t like junk in woods, signs etc.</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Outdoor fitness circuit for non-seniors as well as seniors. Build it near the school.</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Support for Rec Centre programs should have caveat that non-members can attend as well.</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SIPRC funds must be allocated fairly to benefit as many community members as possible.</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More programs for children and families. Fitness programs/classes, art classes, etc.</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So excited for the possibility for more trails.  Would suggest more ‘beginner” level low incline trails – excellent for families and seniors.</a:t>
            </a:r>
          </a:p>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1455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293495" cy="381924"/>
          </a:xfrm>
        </p:spPr>
        <p:txBody>
          <a:bodyPr>
            <a:noAutofit/>
          </a:bodyPr>
          <a:lstStyle/>
          <a:p>
            <a:pPr algn="l"/>
            <a:r>
              <a:rPr lang="en-US" sz="3600" dirty="0">
                <a:latin typeface="Calibri" charset="0"/>
                <a:ea typeface="Calibri" charset="0"/>
                <a:cs typeface="Calibri" charset="0"/>
              </a:rPr>
              <a:t>More Comments</a:t>
            </a:r>
          </a:p>
        </p:txBody>
      </p:sp>
      <p:sp>
        <p:nvSpPr>
          <p:cNvPr id="6" name="TextBox 5"/>
          <p:cNvSpPr txBox="1"/>
          <p:nvPr/>
        </p:nvSpPr>
        <p:spPr>
          <a:xfrm>
            <a:off x="419724" y="679310"/>
            <a:ext cx="11381874" cy="8217634"/>
          </a:xfrm>
          <a:prstGeom prst="rect">
            <a:avLst/>
          </a:prstGeom>
          <a:noFill/>
        </p:spPr>
        <p:txBody>
          <a:bodyPr wrap="square" rtlCol="0">
            <a:spAutoFit/>
          </a:bodyPr>
          <a:lstStyle/>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Build facilities that will attract tourists and help the island’s economy.</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Advertise for people to attend Mushroom walk etc.</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Trails and circuit training stations for different levels of fitness.</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Support heritage and history projects – First Nations and Settlers.</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Trail from ferry dock to upper store.</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Bird Type sign with photos or drawings to encourage bird watching.</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More published info on tides, fun facts, baseball schedule, school events, etc.</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Don’t lower taxes.</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0618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293495" cy="381924"/>
          </a:xfrm>
        </p:spPr>
        <p:txBody>
          <a:bodyPr>
            <a:noAutofit/>
          </a:bodyPr>
          <a:lstStyle/>
          <a:p>
            <a:pPr algn="l"/>
            <a:r>
              <a:rPr lang="en-US" sz="3600" dirty="0">
                <a:latin typeface="Calibri" charset="0"/>
                <a:ea typeface="Calibri" charset="0"/>
                <a:cs typeface="Calibri" charset="0"/>
              </a:rPr>
              <a:t>More Comments</a:t>
            </a:r>
          </a:p>
        </p:txBody>
      </p:sp>
      <p:sp>
        <p:nvSpPr>
          <p:cNvPr id="6" name="TextBox 5"/>
          <p:cNvSpPr txBox="1"/>
          <p:nvPr/>
        </p:nvSpPr>
        <p:spPr>
          <a:xfrm>
            <a:off x="359764" y="664320"/>
            <a:ext cx="11381874" cy="5262979"/>
          </a:xfrm>
          <a:prstGeom prst="rect">
            <a:avLst/>
          </a:prstGeom>
          <a:noFill/>
        </p:spPr>
        <p:txBody>
          <a:bodyPr wrap="square" rtlCol="0">
            <a:spAutoFit/>
          </a:bodyPr>
          <a:lstStyle/>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Please continue to ask for public input.</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Don’t rule out buying a small piece of land for more SIPRC projects.</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Tax dollars spent on SIPRC projects benefits all community members.</a:t>
            </a:r>
          </a:p>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Not all beach access areas are shown where visitors can get to the waterfront without trespassing on private property.  If visitors are directed to proper areas there will be less risk of fire, etc.</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If a ‘central park’ is built, don’t take down any trees.</a:t>
            </a:r>
          </a:p>
          <a:p>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More educational programs with Parks Canada.</a:t>
            </a:r>
          </a:p>
        </p:txBody>
      </p:sp>
    </p:spTree>
    <p:extLst>
      <p:ext uri="{BB962C8B-B14F-4D97-AF65-F5344CB8AC3E}">
        <p14:creationId xmlns:p14="http://schemas.microsoft.com/office/powerpoint/2010/main" val="3617761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2293495" cy="381924"/>
          </a:xfrm>
        </p:spPr>
        <p:txBody>
          <a:bodyPr>
            <a:noAutofit/>
          </a:bodyPr>
          <a:lstStyle/>
          <a:p>
            <a:pPr algn="l"/>
            <a:r>
              <a:rPr lang="en-US" sz="3600" dirty="0">
                <a:latin typeface="Calibri" charset="0"/>
                <a:ea typeface="Calibri" charset="0"/>
                <a:cs typeface="Calibri" charset="0"/>
              </a:rPr>
              <a:t>More Comments</a:t>
            </a:r>
          </a:p>
        </p:txBody>
      </p:sp>
      <p:sp>
        <p:nvSpPr>
          <p:cNvPr id="6" name="TextBox 5"/>
          <p:cNvSpPr txBox="1"/>
          <p:nvPr/>
        </p:nvSpPr>
        <p:spPr>
          <a:xfrm>
            <a:off x="141598" y="559389"/>
            <a:ext cx="11715622" cy="2677656"/>
          </a:xfrm>
          <a:prstGeom prst="rect">
            <a:avLst/>
          </a:prstGeom>
          <a:noFill/>
        </p:spPr>
        <p:txBody>
          <a:bodyPr wrap="square" rtlCol="0">
            <a:spAutoFit/>
          </a:bodyPr>
          <a:lstStyle/>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All of the suggestions are good but some would not need much or any financial support.  Dinner and dances are usually fund raisers so I don’t understand including that one.  </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I’m just thinking – don’t spread the money too thin so that more fund raisers will pop up. </a:t>
            </a:r>
          </a:p>
          <a:p>
            <a:pPr marL="342900" indent="-342900">
              <a:buFont typeface="Wingdings" pitchFamily="2" charset="2"/>
              <a:buChar char="ü"/>
            </a:pPr>
            <a:endParaRPr lang="en-CA" sz="2400" dirty="0">
              <a:solidFill>
                <a:srgbClr val="FFFF00"/>
              </a:solidFill>
              <a:latin typeface="Calibri" panose="020F0502020204030204" pitchFamily="34" charset="0"/>
              <a:cs typeface="Calibri" panose="020F0502020204030204" pitchFamily="34" charset="0"/>
            </a:endParaRPr>
          </a:p>
          <a:p>
            <a:pPr marL="342900" indent="-342900">
              <a:buFont typeface="Wingdings" pitchFamily="2" charset="2"/>
              <a:buChar char="ü"/>
            </a:pPr>
            <a:r>
              <a:rPr lang="en-CA" sz="2400" dirty="0">
                <a:solidFill>
                  <a:srgbClr val="FFFF00"/>
                </a:solidFill>
                <a:latin typeface="Calibri" panose="020F0502020204030204" pitchFamily="34" charset="0"/>
                <a:cs typeface="Calibri" panose="020F0502020204030204" pitchFamily="34" charset="0"/>
              </a:rPr>
              <a:t>I am impressed with your approach - polling the community.  Thanks for the opportunity.</a:t>
            </a:r>
          </a:p>
        </p:txBody>
      </p:sp>
    </p:spTree>
    <p:extLst>
      <p:ext uri="{BB962C8B-B14F-4D97-AF65-F5344CB8AC3E}">
        <p14:creationId xmlns:p14="http://schemas.microsoft.com/office/powerpoint/2010/main" val="2350566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017155-43A1-B646-BDA5-0403D644A70E}"/>
              </a:ext>
            </a:extLst>
          </p:cNvPr>
          <p:cNvSpPr/>
          <p:nvPr/>
        </p:nvSpPr>
        <p:spPr>
          <a:xfrm>
            <a:off x="3681456" y="3193534"/>
            <a:ext cx="4840244" cy="1569660"/>
          </a:xfrm>
          <a:prstGeom prst="rect">
            <a:avLst/>
          </a:prstGeom>
        </p:spPr>
        <p:txBody>
          <a:bodyPr wrap="square">
            <a:spAutoFit/>
          </a:bodyPr>
          <a:lstStyle/>
          <a:p>
            <a:r>
              <a:rPr lang="en-US" sz="9600" dirty="0">
                <a:latin typeface="Calibri" charset="0"/>
                <a:ea typeface="Calibri" charset="0"/>
                <a:cs typeface="Calibri" charset="0"/>
              </a:rPr>
              <a:t>The End</a:t>
            </a:r>
          </a:p>
        </p:txBody>
      </p:sp>
    </p:spTree>
    <p:extLst>
      <p:ext uri="{BB962C8B-B14F-4D97-AF65-F5344CB8AC3E}">
        <p14:creationId xmlns:p14="http://schemas.microsoft.com/office/powerpoint/2010/main" val="3648207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1"/>
            <a:ext cx="11740243" cy="5714999"/>
          </a:xfrm>
        </p:spPr>
        <p:txBody>
          <a:bodyPr>
            <a:noAutofit/>
          </a:bodyPr>
          <a:lstStyle/>
          <a:p>
            <a:pPr marL="846138" indent="-660400">
              <a:buNone/>
            </a:pPr>
            <a:r>
              <a:rPr lang="en-US" sz="2200" dirty="0">
                <a:solidFill>
                  <a:schemeClr val="accent6">
                    <a:lumMod val="20000"/>
                    <a:lumOff val="80000"/>
                  </a:schemeClr>
                </a:solidFill>
                <a:latin typeface="Calibri" charset="0"/>
                <a:ea typeface="Calibri" charset="0"/>
                <a:cs typeface="Calibri" charset="0"/>
              </a:rPr>
              <a:t>The Strategic Plan will set:</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r>
              <a:rPr lang="en-US" sz="2200" dirty="0">
                <a:solidFill>
                  <a:schemeClr val="accent6">
                    <a:lumMod val="20000"/>
                    <a:lumOff val="80000"/>
                  </a:schemeClr>
                </a:solidFill>
                <a:latin typeface="Calibri" charset="0"/>
                <a:ea typeface="Calibri" charset="0"/>
                <a:cs typeface="Calibri" charset="0"/>
              </a:rPr>
              <a:t>1.     </a:t>
            </a:r>
            <a:r>
              <a:rPr lang="en-US" sz="2200" dirty="0">
                <a:solidFill>
                  <a:srgbClr val="FFFF00"/>
                </a:solidFill>
                <a:latin typeface="Calibri" charset="0"/>
                <a:ea typeface="Calibri" charset="0"/>
                <a:cs typeface="Calibri" charset="0"/>
              </a:rPr>
              <a:t>A VISION</a:t>
            </a:r>
            <a:r>
              <a:rPr lang="en-US" sz="2200" dirty="0">
                <a:solidFill>
                  <a:schemeClr val="accent6">
                    <a:lumMod val="20000"/>
                    <a:lumOff val="80000"/>
                  </a:schemeClr>
                </a:solidFill>
                <a:latin typeface="Calibri" charset="0"/>
                <a:ea typeface="Calibri" charset="0"/>
                <a:cs typeface="Calibri" charset="0"/>
              </a:rPr>
              <a:t> (What we see as the </a:t>
            </a:r>
            <a:r>
              <a:rPr lang="en-US" sz="2200" dirty="0">
                <a:solidFill>
                  <a:schemeClr val="accent6"/>
                </a:solidFill>
                <a:latin typeface="Calibri" charset="0"/>
                <a:ea typeface="Calibri" charset="0"/>
                <a:cs typeface="Calibri" charset="0"/>
              </a:rPr>
              <a:t>future</a:t>
            </a:r>
            <a:r>
              <a:rPr lang="en-US" sz="2200" dirty="0">
                <a:solidFill>
                  <a:schemeClr val="accent6">
                    <a:lumMod val="20000"/>
                    <a:lumOff val="80000"/>
                  </a:schemeClr>
                </a:solidFill>
                <a:latin typeface="Calibri" charset="0"/>
                <a:ea typeface="Calibri" charset="0"/>
                <a:cs typeface="Calibri" charset="0"/>
              </a:rPr>
              <a:t> for community parks and recreation programs and services);</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r>
              <a:rPr lang="en-US" sz="2200" dirty="0">
                <a:solidFill>
                  <a:schemeClr val="accent6">
                    <a:lumMod val="20000"/>
                    <a:lumOff val="80000"/>
                  </a:schemeClr>
                </a:solidFill>
                <a:latin typeface="Calibri" charset="0"/>
                <a:ea typeface="Calibri" charset="0"/>
                <a:cs typeface="Calibri" charset="0"/>
              </a:rPr>
              <a:t>2.     </a:t>
            </a:r>
            <a:r>
              <a:rPr lang="en-US" sz="2200" dirty="0">
                <a:solidFill>
                  <a:srgbClr val="FFFF00"/>
                </a:solidFill>
                <a:latin typeface="Calibri" charset="0"/>
                <a:ea typeface="Calibri" charset="0"/>
                <a:cs typeface="Calibri" charset="0"/>
              </a:rPr>
              <a:t>The MANDATE </a:t>
            </a:r>
            <a:r>
              <a:rPr lang="en-US" sz="2200" dirty="0">
                <a:solidFill>
                  <a:schemeClr val="accent6">
                    <a:lumMod val="20000"/>
                    <a:lumOff val="80000"/>
                  </a:schemeClr>
                </a:solidFill>
                <a:latin typeface="Calibri" charset="0"/>
                <a:ea typeface="Calibri" charset="0"/>
                <a:cs typeface="Calibri" charset="0"/>
              </a:rPr>
              <a:t>(What we are </a:t>
            </a:r>
            <a:r>
              <a:rPr lang="en-US" sz="2200" dirty="0">
                <a:solidFill>
                  <a:schemeClr val="accent6"/>
                </a:solidFill>
                <a:latin typeface="Calibri" charset="0"/>
                <a:ea typeface="Calibri" charset="0"/>
                <a:cs typeface="Calibri" charset="0"/>
              </a:rPr>
              <a:t>funded and mandated to do </a:t>
            </a:r>
            <a:r>
              <a:rPr lang="en-US" sz="2200" dirty="0">
                <a:solidFill>
                  <a:schemeClr val="accent6">
                    <a:lumMod val="20000"/>
                    <a:lumOff val="80000"/>
                  </a:schemeClr>
                </a:solidFill>
                <a:latin typeface="Calibri" charset="0"/>
                <a:ea typeface="Calibri" charset="0"/>
                <a:cs typeface="Calibri" charset="0"/>
              </a:rPr>
              <a:t>by the CRD and taxpayers);</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r>
              <a:rPr lang="en-US" sz="2200" dirty="0">
                <a:solidFill>
                  <a:schemeClr val="accent6">
                    <a:lumMod val="20000"/>
                    <a:lumOff val="80000"/>
                  </a:schemeClr>
                </a:solidFill>
                <a:latin typeface="Calibri" charset="0"/>
                <a:ea typeface="Calibri" charset="0"/>
                <a:cs typeface="Calibri" charset="0"/>
              </a:rPr>
              <a:t>3.     </a:t>
            </a:r>
            <a:r>
              <a:rPr lang="en-US" sz="2200" dirty="0">
                <a:solidFill>
                  <a:srgbClr val="FFFF00"/>
                </a:solidFill>
                <a:latin typeface="Calibri" charset="0"/>
                <a:ea typeface="Calibri" charset="0"/>
                <a:cs typeface="Calibri" charset="0"/>
              </a:rPr>
              <a:t>CHALLENGES </a:t>
            </a:r>
            <a:r>
              <a:rPr lang="en-US" sz="2200" dirty="0">
                <a:solidFill>
                  <a:schemeClr val="accent6">
                    <a:lumMod val="20000"/>
                    <a:lumOff val="80000"/>
                  </a:schemeClr>
                </a:solidFill>
                <a:latin typeface="Calibri" charset="0"/>
                <a:ea typeface="Calibri" charset="0"/>
                <a:cs typeface="Calibri" charset="0"/>
              </a:rPr>
              <a:t>(What are the </a:t>
            </a:r>
            <a:r>
              <a:rPr lang="en-US" sz="2200" dirty="0">
                <a:solidFill>
                  <a:schemeClr val="accent6"/>
                </a:solidFill>
                <a:latin typeface="Calibri" charset="0"/>
                <a:ea typeface="Calibri" charset="0"/>
                <a:cs typeface="Calibri" charset="0"/>
              </a:rPr>
              <a:t>obstacles and challenges </a:t>
            </a:r>
            <a:r>
              <a:rPr lang="en-US" sz="2200" dirty="0">
                <a:solidFill>
                  <a:schemeClr val="accent6">
                    <a:lumMod val="20000"/>
                    <a:lumOff val="80000"/>
                  </a:schemeClr>
                </a:solidFill>
                <a:latin typeface="Calibri" charset="0"/>
                <a:ea typeface="Calibri" charset="0"/>
                <a:cs typeface="Calibri" charset="0"/>
              </a:rPr>
              <a:t>that the Commission may face);</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r>
              <a:rPr lang="en-US" sz="2200" dirty="0">
                <a:solidFill>
                  <a:schemeClr val="accent6">
                    <a:lumMod val="20000"/>
                    <a:lumOff val="80000"/>
                  </a:schemeClr>
                </a:solidFill>
                <a:latin typeface="Calibri" charset="0"/>
                <a:ea typeface="Calibri" charset="0"/>
                <a:cs typeface="Calibri" charset="0"/>
              </a:rPr>
              <a:t>4.     </a:t>
            </a:r>
            <a:r>
              <a:rPr lang="en-US" sz="2200" dirty="0">
                <a:solidFill>
                  <a:srgbClr val="FFFF00"/>
                </a:solidFill>
                <a:latin typeface="Calibri" charset="0"/>
                <a:ea typeface="Calibri" charset="0"/>
                <a:cs typeface="Calibri" charset="0"/>
              </a:rPr>
              <a:t>OPERATING PRINCIPLES</a:t>
            </a:r>
            <a:r>
              <a:rPr lang="en-US" sz="2200" dirty="0">
                <a:solidFill>
                  <a:schemeClr val="accent6">
                    <a:lumMod val="20000"/>
                    <a:lumOff val="80000"/>
                  </a:schemeClr>
                </a:solidFill>
                <a:latin typeface="Calibri" charset="0"/>
                <a:ea typeface="Calibri" charset="0"/>
                <a:cs typeface="Calibri" charset="0"/>
              </a:rPr>
              <a:t>  and </a:t>
            </a:r>
            <a:r>
              <a:rPr lang="en-US" sz="2200" dirty="0">
                <a:solidFill>
                  <a:srgbClr val="FFFF00"/>
                </a:solidFill>
                <a:latin typeface="Calibri" charset="0"/>
                <a:ea typeface="Calibri" charset="0"/>
                <a:cs typeface="Calibri" charset="0"/>
              </a:rPr>
              <a:t>VALUES</a:t>
            </a:r>
            <a:r>
              <a:rPr lang="en-US" sz="2200" dirty="0">
                <a:solidFill>
                  <a:schemeClr val="accent6">
                    <a:lumMod val="20000"/>
                    <a:lumOff val="80000"/>
                  </a:schemeClr>
                </a:solidFill>
                <a:latin typeface="Calibri" charset="0"/>
                <a:ea typeface="Calibri" charset="0"/>
                <a:cs typeface="Calibri" charset="0"/>
              </a:rPr>
              <a:t> (Like </a:t>
            </a:r>
            <a:r>
              <a:rPr lang="en-US" sz="2200" dirty="0">
                <a:solidFill>
                  <a:schemeClr val="accent6"/>
                </a:solidFill>
                <a:latin typeface="Calibri" charset="0"/>
                <a:ea typeface="Calibri" charset="0"/>
                <a:cs typeface="Calibri" charset="0"/>
              </a:rPr>
              <a:t>transparency</a:t>
            </a:r>
            <a:r>
              <a:rPr lang="en-US" sz="2200" dirty="0">
                <a:solidFill>
                  <a:schemeClr val="accent6">
                    <a:lumMod val="20000"/>
                    <a:lumOff val="80000"/>
                  </a:schemeClr>
                </a:solidFill>
                <a:latin typeface="Calibri" charset="0"/>
                <a:ea typeface="Calibri" charset="0"/>
                <a:cs typeface="Calibri" charset="0"/>
              </a:rPr>
              <a:t>, </a:t>
            </a:r>
            <a:r>
              <a:rPr lang="en-US" sz="2200" dirty="0">
                <a:solidFill>
                  <a:schemeClr val="accent6"/>
                </a:solidFill>
                <a:latin typeface="Calibri" charset="0"/>
                <a:ea typeface="Calibri" charset="0"/>
                <a:cs typeface="Calibri" charset="0"/>
              </a:rPr>
              <a:t>responsible</a:t>
            </a:r>
            <a:r>
              <a:rPr lang="en-US" sz="2200" dirty="0">
                <a:solidFill>
                  <a:schemeClr val="accent6">
                    <a:lumMod val="20000"/>
                    <a:lumOff val="80000"/>
                  </a:schemeClr>
                </a:solidFill>
                <a:latin typeface="Calibri" charset="0"/>
                <a:ea typeface="Calibri" charset="0"/>
                <a:cs typeface="Calibri" charset="0"/>
              </a:rPr>
              <a:t> spending of taxpayers dollars, </a:t>
            </a:r>
            <a:r>
              <a:rPr lang="en-US" sz="2200" dirty="0">
                <a:solidFill>
                  <a:schemeClr val="accent6"/>
                </a:solidFill>
                <a:latin typeface="Calibri" charset="0"/>
                <a:ea typeface="Calibri" charset="0"/>
                <a:cs typeface="Calibri" charset="0"/>
              </a:rPr>
              <a:t>inclusiveness</a:t>
            </a:r>
            <a:r>
              <a:rPr lang="en-US" sz="2200" dirty="0">
                <a:solidFill>
                  <a:schemeClr val="accent6">
                    <a:lumMod val="20000"/>
                    <a:lumOff val="80000"/>
                  </a:schemeClr>
                </a:solidFill>
                <a:latin typeface="Calibri" charset="0"/>
                <a:ea typeface="Calibri" charset="0"/>
                <a:cs typeface="Calibri" charset="0"/>
              </a:rPr>
              <a:t> and </a:t>
            </a:r>
            <a:r>
              <a:rPr lang="en-US" sz="2200" dirty="0">
                <a:solidFill>
                  <a:schemeClr val="accent6"/>
                </a:solidFill>
                <a:latin typeface="Calibri" charset="0"/>
                <a:ea typeface="Calibri" charset="0"/>
                <a:cs typeface="Calibri" charset="0"/>
              </a:rPr>
              <a:t>partnership</a:t>
            </a:r>
            <a:r>
              <a:rPr lang="en-US" sz="2200" dirty="0">
                <a:solidFill>
                  <a:schemeClr val="accent6">
                    <a:lumMod val="20000"/>
                    <a:lumOff val="80000"/>
                  </a:schemeClr>
                </a:solidFill>
                <a:latin typeface="Calibri" charset="0"/>
                <a:ea typeface="Calibri" charset="0"/>
                <a:cs typeface="Calibri" charset="0"/>
              </a:rPr>
              <a:t> approaches);</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r>
              <a:rPr lang="en-US" sz="2200" dirty="0">
                <a:solidFill>
                  <a:schemeClr val="accent6">
                    <a:lumMod val="20000"/>
                    <a:lumOff val="80000"/>
                  </a:schemeClr>
                </a:solidFill>
                <a:latin typeface="Calibri" charset="0"/>
                <a:ea typeface="Calibri" charset="0"/>
                <a:cs typeface="Calibri" charset="0"/>
              </a:rPr>
              <a:t>5.     </a:t>
            </a:r>
            <a:r>
              <a:rPr lang="en-US" sz="2200" dirty="0">
                <a:solidFill>
                  <a:srgbClr val="FFFF00"/>
                </a:solidFill>
                <a:latin typeface="Calibri" charset="0"/>
                <a:ea typeface="Calibri" charset="0"/>
                <a:cs typeface="Calibri" charset="0"/>
              </a:rPr>
              <a:t>GOALS</a:t>
            </a:r>
            <a:r>
              <a:rPr lang="en-US" sz="2200" dirty="0">
                <a:solidFill>
                  <a:schemeClr val="accent6">
                    <a:lumMod val="20000"/>
                    <a:lumOff val="80000"/>
                  </a:schemeClr>
                </a:solidFill>
                <a:latin typeface="Calibri" charset="0"/>
                <a:ea typeface="Calibri" charset="0"/>
                <a:cs typeface="Calibri" charset="0"/>
              </a:rPr>
              <a:t> (Possible examples: maintain existing parks and paths; acquire new community parks with trails, build playgrounds, establish weekly recreation programs for seniors, youth and the middle-aged,  establish long term partnerships, develop bike trails, </a:t>
            </a:r>
            <a:r>
              <a:rPr lang="en-US" sz="2200" dirty="0" err="1">
                <a:solidFill>
                  <a:schemeClr val="accent6">
                    <a:lumMod val="20000"/>
                    <a:lumOff val="80000"/>
                  </a:schemeClr>
                </a:solidFill>
                <a:latin typeface="Calibri" charset="0"/>
                <a:ea typeface="Calibri" charset="0"/>
                <a:cs typeface="Calibri" charset="0"/>
              </a:rPr>
              <a:t>etc</a:t>
            </a:r>
            <a:r>
              <a:rPr lang="en-US" sz="2200" dirty="0">
                <a:solidFill>
                  <a:schemeClr val="accent6">
                    <a:lumMod val="20000"/>
                    <a:lumOff val="80000"/>
                  </a:schemeClr>
                </a:solidFill>
                <a:latin typeface="Calibri" charset="0"/>
                <a:ea typeface="Calibri" charset="0"/>
                <a:cs typeface="Calibri" charset="0"/>
              </a:rPr>
              <a:t>);</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r>
              <a:rPr lang="en-US" sz="2200" dirty="0">
                <a:solidFill>
                  <a:schemeClr val="accent6">
                    <a:lumMod val="20000"/>
                    <a:lumOff val="80000"/>
                  </a:schemeClr>
                </a:solidFill>
                <a:latin typeface="Calibri" charset="0"/>
                <a:ea typeface="Calibri" charset="0"/>
                <a:cs typeface="Calibri" charset="0"/>
              </a:rPr>
              <a:t>6.     </a:t>
            </a:r>
            <a:r>
              <a:rPr lang="en-US" sz="2200" dirty="0">
                <a:solidFill>
                  <a:srgbClr val="FFFF00"/>
                </a:solidFill>
                <a:latin typeface="Calibri" charset="0"/>
                <a:ea typeface="Calibri" charset="0"/>
                <a:cs typeface="Calibri" charset="0"/>
              </a:rPr>
              <a:t>WORKPLAN</a:t>
            </a:r>
            <a:r>
              <a:rPr lang="en-US" sz="2200" dirty="0">
                <a:solidFill>
                  <a:schemeClr val="accent6">
                    <a:lumMod val="20000"/>
                    <a:lumOff val="80000"/>
                  </a:schemeClr>
                </a:solidFill>
                <a:latin typeface="Calibri" charset="0"/>
                <a:ea typeface="Calibri" charset="0"/>
                <a:cs typeface="Calibri" charset="0"/>
              </a:rPr>
              <a:t> (A detailed plan with </a:t>
            </a:r>
            <a:r>
              <a:rPr lang="en-US" sz="2200" dirty="0">
                <a:solidFill>
                  <a:schemeClr val="accent6"/>
                </a:solidFill>
                <a:latin typeface="Calibri" charset="0"/>
                <a:ea typeface="Calibri" charset="0"/>
                <a:cs typeface="Calibri" charset="0"/>
              </a:rPr>
              <a:t>steps</a:t>
            </a:r>
            <a:r>
              <a:rPr lang="en-US" sz="2200" dirty="0">
                <a:solidFill>
                  <a:schemeClr val="accent6">
                    <a:lumMod val="20000"/>
                    <a:lumOff val="80000"/>
                  </a:schemeClr>
                </a:solidFill>
                <a:latin typeface="Calibri" charset="0"/>
                <a:ea typeface="Calibri" charset="0"/>
                <a:cs typeface="Calibri" charset="0"/>
              </a:rPr>
              <a:t>, a </a:t>
            </a:r>
            <a:r>
              <a:rPr lang="en-US" sz="2200" dirty="0">
                <a:solidFill>
                  <a:schemeClr val="accent6"/>
                </a:solidFill>
                <a:latin typeface="Calibri" charset="0"/>
                <a:ea typeface="Calibri" charset="0"/>
                <a:cs typeface="Calibri" charset="0"/>
              </a:rPr>
              <a:t>schedule</a:t>
            </a:r>
            <a:r>
              <a:rPr lang="en-US" sz="2200" dirty="0">
                <a:solidFill>
                  <a:schemeClr val="accent6">
                    <a:lumMod val="20000"/>
                    <a:lumOff val="80000"/>
                  </a:schemeClr>
                </a:solidFill>
                <a:latin typeface="Calibri" charset="0"/>
                <a:ea typeface="Calibri" charset="0"/>
                <a:cs typeface="Calibri" charset="0"/>
              </a:rPr>
              <a:t>, </a:t>
            </a:r>
            <a:r>
              <a:rPr lang="en-US" sz="2200" dirty="0">
                <a:solidFill>
                  <a:schemeClr val="accent6"/>
                </a:solidFill>
                <a:latin typeface="Calibri" charset="0"/>
                <a:ea typeface="Calibri" charset="0"/>
                <a:cs typeface="Calibri" charset="0"/>
              </a:rPr>
              <a:t>responsibility</a:t>
            </a:r>
            <a:r>
              <a:rPr lang="en-US" sz="2200" dirty="0">
                <a:solidFill>
                  <a:schemeClr val="accent6">
                    <a:lumMod val="20000"/>
                    <a:lumOff val="80000"/>
                  </a:schemeClr>
                </a:solidFill>
                <a:latin typeface="Calibri" charset="0"/>
                <a:ea typeface="Calibri" charset="0"/>
                <a:cs typeface="Calibri" charset="0"/>
              </a:rPr>
              <a:t>, </a:t>
            </a:r>
            <a:r>
              <a:rPr lang="en-US" sz="2200" dirty="0">
                <a:solidFill>
                  <a:schemeClr val="accent6"/>
                </a:solidFill>
                <a:latin typeface="Calibri" charset="0"/>
                <a:ea typeface="Calibri" charset="0"/>
                <a:cs typeface="Calibri" charset="0"/>
              </a:rPr>
              <a:t>resources</a:t>
            </a:r>
            <a:r>
              <a:rPr lang="en-US" sz="2200" dirty="0">
                <a:solidFill>
                  <a:schemeClr val="accent6">
                    <a:lumMod val="20000"/>
                    <a:lumOff val="80000"/>
                  </a:schemeClr>
                </a:solidFill>
                <a:latin typeface="Calibri" charset="0"/>
                <a:ea typeface="Calibri" charset="0"/>
                <a:cs typeface="Calibri" charset="0"/>
              </a:rPr>
              <a:t> required, </a:t>
            </a:r>
            <a:r>
              <a:rPr lang="en-US" sz="2200" dirty="0">
                <a:solidFill>
                  <a:schemeClr val="accent6"/>
                </a:solidFill>
                <a:latin typeface="Calibri" charset="0"/>
                <a:ea typeface="Calibri" charset="0"/>
                <a:cs typeface="Calibri" charset="0"/>
              </a:rPr>
              <a:t>partners</a:t>
            </a:r>
            <a:r>
              <a:rPr lang="en-US" sz="2200" dirty="0">
                <a:solidFill>
                  <a:schemeClr val="accent6">
                    <a:lumMod val="20000"/>
                    <a:lumOff val="80000"/>
                  </a:schemeClr>
                </a:solidFill>
                <a:latin typeface="Calibri" charset="0"/>
                <a:ea typeface="Calibri" charset="0"/>
                <a:cs typeface="Calibri" charset="0"/>
              </a:rPr>
              <a:t>, etc.)</a:t>
            </a:r>
            <a:br>
              <a:rPr lang="en-US" sz="2200" dirty="0">
                <a:solidFill>
                  <a:schemeClr val="accent6">
                    <a:lumMod val="20000"/>
                    <a:lumOff val="80000"/>
                  </a:schemeClr>
                </a:solidFill>
                <a:latin typeface="Calibri" charset="0"/>
                <a:ea typeface="Calibri" charset="0"/>
                <a:cs typeface="Calibri" charset="0"/>
              </a:rPr>
            </a:br>
            <a:br>
              <a:rPr lang="en-US" sz="2200" dirty="0">
                <a:solidFill>
                  <a:schemeClr val="accent6">
                    <a:lumMod val="20000"/>
                    <a:lumOff val="80000"/>
                  </a:schemeClr>
                </a:solidFill>
                <a:latin typeface="Calibri" charset="0"/>
                <a:ea typeface="Calibri" charset="0"/>
                <a:cs typeface="Calibri" charset="0"/>
              </a:rPr>
            </a:br>
            <a:endParaRPr lang="en-US" sz="2200" dirty="0">
              <a:solidFill>
                <a:schemeClr val="accent6">
                  <a:lumMod val="20000"/>
                  <a:lumOff val="80000"/>
                </a:schemeClr>
              </a:solidFill>
              <a:latin typeface="Calibri" charset="0"/>
              <a:ea typeface="Calibri" charset="0"/>
              <a:cs typeface="Calibri" charset="0"/>
            </a:endParaRPr>
          </a:p>
          <a:p>
            <a:endParaRPr lang="en-US" sz="2200" dirty="0">
              <a:solidFill>
                <a:schemeClr val="accent6">
                  <a:lumMod val="20000"/>
                  <a:lumOff val="80000"/>
                </a:schemeClr>
              </a:solidFill>
              <a:latin typeface="Calibri" charset="0"/>
              <a:ea typeface="Calibri" charset="0"/>
              <a:cs typeface="Calibri" charset="0"/>
            </a:endParaRPr>
          </a:p>
        </p:txBody>
      </p:sp>
      <p:sp>
        <p:nvSpPr>
          <p:cNvPr id="4" name="Title 1"/>
          <p:cNvSpPr txBox="1">
            <a:spLocks/>
          </p:cNvSpPr>
          <p:nvPr/>
        </p:nvSpPr>
        <p:spPr>
          <a:xfrm>
            <a:off x="527957" y="201840"/>
            <a:ext cx="10515600" cy="924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a:t>SIPRC Survey</a:t>
            </a:r>
            <a:endParaRPr lang="en-US" dirty="0"/>
          </a:p>
        </p:txBody>
      </p:sp>
    </p:spTree>
    <p:extLst>
      <p:ext uri="{BB962C8B-B14F-4D97-AF65-F5344CB8AC3E}">
        <p14:creationId xmlns:p14="http://schemas.microsoft.com/office/powerpoint/2010/main" val="1712980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3600" dirty="0">
                <a:solidFill>
                  <a:schemeClr val="accent6">
                    <a:lumMod val="20000"/>
                    <a:lumOff val="80000"/>
                  </a:schemeClr>
                </a:solidFill>
                <a:latin typeface="Calibri" charset="0"/>
                <a:ea typeface="Calibri" charset="0"/>
                <a:cs typeface="Calibri" charset="0"/>
              </a:rPr>
              <a:t>We are hoping to have the Strategic Plan developed early in the new year.  </a:t>
            </a:r>
            <a:br>
              <a:rPr lang="en-US" sz="3600" dirty="0">
                <a:solidFill>
                  <a:schemeClr val="accent6">
                    <a:lumMod val="20000"/>
                    <a:lumOff val="80000"/>
                  </a:schemeClr>
                </a:solidFill>
                <a:latin typeface="Calibri" charset="0"/>
                <a:ea typeface="Calibri" charset="0"/>
                <a:cs typeface="Calibri" charset="0"/>
              </a:rPr>
            </a:br>
            <a:br>
              <a:rPr lang="en-US" sz="3600" dirty="0">
                <a:solidFill>
                  <a:schemeClr val="accent6">
                    <a:lumMod val="20000"/>
                    <a:lumOff val="80000"/>
                  </a:schemeClr>
                </a:solidFill>
                <a:latin typeface="Calibri" charset="0"/>
                <a:ea typeface="Calibri" charset="0"/>
                <a:cs typeface="Calibri" charset="0"/>
              </a:rPr>
            </a:br>
            <a:endParaRPr lang="en-US" sz="3600" dirty="0">
              <a:solidFill>
                <a:schemeClr val="accent6">
                  <a:lumMod val="20000"/>
                  <a:lumOff val="80000"/>
                </a:schemeClr>
              </a:solidFill>
              <a:latin typeface="Calibri" charset="0"/>
              <a:ea typeface="Calibri" charset="0"/>
              <a:cs typeface="Calibri" charset="0"/>
            </a:endParaRPr>
          </a:p>
          <a:p>
            <a:endParaRPr lang="en-US" sz="2000" dirty="0">
              <a:solidFill>
                <a:schemeClr val="accent6">
                  <a:lumMod val="20000"/>
                  <a:lumOff val="80000"/>
                </a:schemeClr>
              </a:solidFill>
              <a:latin typeface="Calibri" charset="0"/>
              <a:ea typeface="Calibri" charset="0"/>
              <a:cs typeface="Calibri" charset="0"/>
            </a:endParaRPr>
          </a:p>
        </p:txBody>
      </p:sp>
      <p:sp>
        <p:nvSpPr>
          <p:cNvPr id="5" name="Title 1"/>
          <p:cNvSpPr txBox="1">
            <a:spLocks/>
          </p:cNvSpPr>
          <p:nvPr/>
        </p:nvSpPr>
        <p:spPr>
          <a:xfrm>
            <a:off x="527957" y="201840"/>
            <a:ext cx="10515600" cy="924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a:t>SIPRC Survey</a:t>
            </a:r>
            <a:endParaRPr lang="en-US" dirty="0"/>
          </a:p>
        </p:txBody>
      </p:sp>
    </p:spTree>
    <p:extLst>
      <p:ext uri="{BB962C8B-B14F-4D97-AF65-F5344CB8AC3E}">
        <p14:creationId xmlns:p14="http://schemas.microsoft.com/office/powerpoint/2010/main" val="1419225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4A88-9D16-084E-A832-39B258D80C3B}"/>
              </a:ext>
            </a:extLst>
          </p:cNvPr>
          <p:cNvSpPr>
            <a:spLocks noGrp="1"/>
          </p:cNvSpPr>
          <p:nvPr>
            <p:ph type="title"/>
          </p:nvPr>
        </p:nvSpPr>
        <p:spPr>
          <a:xfrm>
            <a:off x="254281" y="212725"/>
            <a:ext cx="10515600" cy="1325563"/>
          </a:xfrm>
        </p:spPr>
        <p:txBody>
          <a:bodyPr>
            <a:normAutofit fontScale="90000"/>
          </a:bodyPr>
          <a:lstStyle/>
          <a:p>
            <a:r>
              <a:rPr lang="en-US" dirty="0">
                <a:solidFill>
                  <a:schemeClr val="accent6"/>
                </a:solidFill>
              </a:rPr>
              <a:t>Community Survey -</a:t>
            </a:r>
            <a:br>
              <a:rPr lang="en-US" dirty="0">
                <a:solidFill>
                  <a:schemeClr val="accent6"/>
                </a:solidFill>
              </a:rPr>
            </a:br>
            <a:r>
              <a:rPr lang="en-US" dirty="0">
                <a:solidFill>
                  <a:schemeClr val="accent6"/>
                </a:solidFill>
              </a:rPr>
              <a:t>TOTAL RESPONDENTS</a:t>
            </a:r>
          </a:p>
        </p:txBody>
      </p:sp>
      <p:sp>
        <p:nvSpPr>
          <p:cNvPr id="3" name="Content Placeholder 2">
            <a:extLst>
              <a:ext uri="{FF2B5EF4-FFF2-40B4-BE49-F238E27FC236}">
                <a16:creationId xmlns:a16="http://schemas.microsoft.com/office/drawing/2014/main" id="{87A6ADFA-3AB4-4346-8AD2-E1B36A882C89}"/>
              </a:ext>
            </a:extLst>
          </p:cNvPr>
          <p:cNvSpPr>
            <a:spLocks noGrp="1"/>
          </p:cNvSpPr>
          <p:nvPr>
            <p:ph idx="1"/>
          </p:nvPr>
        </p:nvSpPr>
        <p:spPr>
          <a:xfrm>
            <a:off x="3791743" y="1951250"/>
            <a:ext cx="4024877" cy="2647222"/>
          </a:xfrm>
        </p:spPr>
        <p:txBody>
          <a:bodyPr>
            <a:normAutofit fontScale="92500"/>
          </a:bodyPr>
          <a:lstStyle/>
          <a:p>
            <a:pPr marL="0" indent="0">
              <a:buNone/>
            </a:pPr>
            <a:r>
              <a:rPr lang="en-US" sz="20000" dirty="0">
                <a:solidFill>
                  <a:srgbClr val="FFFF00"/>
                </a:solidFill>
                <a:latin typeface="Calibri" panose="020F0502020204030204" pitchFamily="34" charset="0"/>
                <a:cs typeface="Calibri" panose="020F0502020204030204" pitchFamily="34" charset="0"/>
              </a:rPr>
              <a:t>130</a:t>
            </a:r>
          </a:p>
          <a:p>
            <a:pPr marL="0" indent="0">
              <a:buNone/>
            </a:pPr>
            <a:endParaRPr lang="en-US" sz="20000" dirty="0">
              <a:solidFill>
                <a:srgbClr val="FFFF00"/>
              </a:solidFill>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95074FAE-3717-FB4E-999D-D83D2ACFE69A}"/>
              </a:ext>
            </a:extLst>
          </p:cNvPr>
          <p:cNvSpPr txBox="1">
            <a:spLocks/>
          </p:cNvSpPr>
          <p:nvPr/>
        </p:nvSpPr>
        <p:spPr>
          <a:xfrm>
            <a:off x="490202" y="5290834"/>
            <a:ext cx="4775861" cy="95613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000" dirty="0">
                <a:solidFill>
                  <a:srgbClr val="00B050"/>
                </a:solidFill>
                <a:latin typeface="Calibri" panose="020F0502020204030204" pitchFamily="34" charset="0"/>
                <a:cs typeface="Calibri" panose="020F0502020204030204" pitchFamily="34" charset="0"/>
              </a:rPr>
              <a:t>98 on Survey Monkey</a:t>
            </a:r>
          </a:p>
        </p:txBody>
      </p:sp>
      <p:sp>
        <p:nvSpPr>
          <p:cNvPr id="5" name="Content Placeholder 2">
            <a:extLst>
              <a:ext uri="{FF2B5EF4-FFF2-40B4-BE49-F238E27FC236}">
                <a16:creationId xmlns:a16="http://schemas.microsoft.com/office/drawing/2014/main" id="{5EA22651-03A7-014B-A388-18F80EF7D6F5}"/>
              </a:ext>
            </a:extLst>
          </p:cNvPr>
          <p:cNvSpPr txBox="1">
            <a:spLocks/>
          </p:cNvSpPr>
          <p:nvPr/>
        </p:nvSpPr>
        <p:spPr>
          <a:xfrm>
            <a:off x="8738198" y="5205436"/>
            <a:ext cx="2904829" cy="9561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800" dirty="0">
                <a:solidFill>
                  <a:srgbClr val="00B050"/>
                </a:solidFill>
                <a:latin typeface="Calibri" panose="020F0502020204030204" pitchFamily="34" charset="0"/>
                <a:cs typeface="Calibri" panose="020F0502020204030204" pitchFamily="34" charset="0"/>
              </a:rPr>
              <a:t>32 on Paper</a:t>
            </a:r>
          </a:p>
        </p:txBody>
      </p:sp>
    </p:spTree>
    <p:extLst>
      <p:ext uri="{BB962C8B-B14F-4D97-AF65-F5344CB8AC3E}">
        <p14:creationId xmlns:p14="http://schemas.microsoft.com/office/powerpoint/2010/main" val="1195095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331F5-67ED-DA48-BA0E-C38200719A25}"/>
              </a:ext>
            </a:extLst>
          </p:cNvPr>
          <p:cNvSpPr txBox="1">
            <a:spLocks/>
          </p:cNvSpPr>
          <p:nvPr/>
        </p:nvSpPr>
        <p:spPr>
          <a:xfrm>
            <a:off x="121186" y="190962"/>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1</a:t>
            </a:r>
          </a:p>
        </p:txBody>
      </p:sp>
      <p:sp>
        <p:nvSpPr>
          <p:cNvPr id="5" name="Subtitle 2">
            <a:extLst>
              <a:ext uri="{FF2B5EF4-FFF2-40B4-BE49-F238E27FC236}">
                <a16:creationId xmlns:a16="http://schemas.microsoft.com/office/drawing/2014/main" id="{71A0AF1A-7DB7-B744-A9E6-54A8A20C3685}"/>
              </a:ext>
            </a:extLst>
          </p:cNvPr>
          <p:cNvSpPr txBox="1">
            <a:spLocks/>
          </p:cNvSpPr>
          <p:nvPr/>
        </p:nvSpPr>
        <p:spPr>
          <a:xfrm>
            <a:off x="2537882" y="190962"/>
            <a:ext cx="10193944" cy="977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What is your </a:t>
            </a:r>
            <a:r>
              <a:rPr lang="en-US" sz="2400" dirty="0">
                <a:solidFill>
                  <a:srgbClr val="FFFF00"/>
                </a:solidFill>
                <a:latin typeface="Calibri" panose="020F0502020204030204" pitchFamily="34" charset="0"/>
                <a:cs typeface="Calibri" panose="020F0502020204030204" pitchFamily="34" charset="0"/>
              </a:rPr>
              <a:t>age</a:t>
            </a:r>
            <a:r>
              <a:rPr lang="en-US" sz="2400" dirty="0">
                <a:latin typeface="Calibri" panose="020F0502020204030204" pitchFamily="34" charset="0"/>
                <a:cs typeface="Calibri" panose="020F0502020204030204" pitchFamily="34" charset="0"/>
              </a:rPr>
              <a:t>?</a:t>
            </a:r>
          </a:p>
        </p:txBody>
      </p:sp>
      <p:graphicFrame>
        <p:nvGraphicFramePr>
          <p:cNvPr id="8" name="Content Placeholder 7">
            <a:extLst>
              <a:ext uri="{FF2B5EF4-FFF2-40B4-BE49-F238E27FC236}">
                <a16:creationId xmlns:a16="http://schemas.microsoft.com/office/drawing/2014/main" id="{00000000-0008-0000-0000-000002000000}"/>
              </a:ext>
            </a:extLst>
          </p:cNvPr>
          <p:cNvGraphicFramePr>
            <a:graphicFrameLocks noGrp="1"/>
          </p:cNvGraphicFramePr>
          <p:nvPr>
            <p:ph idx="1"/>
            <p:extLst>
              <p:ext uri="{D42A27DB-BD31-4B8C-83A1-F6EECF244321}">
                <p14:modId xmlns:p14="http://schemas.microsoft.com/office/powerpoint/2010/main" val="1814900044"/>
              </p:ext>
            </p:extLst>
          </p:nvPr>
        </p:nvGraphicFramePr>
        <p:xfrm>
          <a:off x="352540" y="870334"/>
          <a:ext cx="11479575" cy="5883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3506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331F5-67ED-DA48-BA0E-C38200719A25}"/>
              </a:ext>
            </a:extLst>
          </p:cNvPr>
          <p:cNvSpPr txBox="1">
            <a:spLocks/>
          </p:cNvSpPr>
          <p:nvPr/>
        </p:nvSpPr>
        <p:spPr>
          <a:xfrm>
            <a:off x="121186" y="190962"/>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charset="0"/>
                <a:ea typeface="Calibri" charset="0"/>
                <a:cs typeface="Calibri" charset="0"/>
              </a:rPr>
              <a:t>Question 2</a:t>
            </a:r>
          </a:p>
        </p:txBody>
      </p:sp>
      <p:sp>
        <p:nvSpPr>
          <p:cNvPr id="5" name="Subtitle 2">
            <a:extLst>
              <a:ext uri="{FF2B5EF4-FFF2-40B4-BE49-F238E27FC236}">
                <a16:creationId xmlns:a16="http://schemas.microsoft.com/office/drawing/2014/main" id="{71A0AF1A-7DB7-B744-A9E6-54A8A20C3685}"/>
              </a:ext>
            </a:extLst>
          </p:cNvPr>
          <p:cNvSpPr txBox="1">
            <a:spLocks/>
          </p:cNvSpPr>
          <p:nvPr/>
        </p:nvSpPr>
        <p:spPr>
          <a:xfrm>
            <a:off x="2555912" y="190962"/>
            <a:ext cx="8325079" cy="977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1400" b="0" i="0" u="none" strike="noStrike" kern="1200" spc="0" baseline="0">
                <a:solidFill>
                  <a:prstClr val="white">
                    <a:lumMod val="65000"/>
                    <a:lumOff val="35000"/>
                  </a:prstClr>
                </a:solidFill>
                <a:latin typeface="+mn-lt"/>
                <a:ea typeface="+mn-ea"/>
                <a:cs typeface="+mn-cs"/>
              </a:defRPr>
            </a:pPr>
            <a:r>
              <a:rPr lang="en-US" sz="2400" dirty="0">
                <a:solidFill>
                  <a:srgbClr val="FFFF00"/>
                </a:solidFill>
                <a:latin typeface="Calibri" panose="020F0502020204030204" pitchFamily="34" charset="0"/>
                <a:cs typeface="Calibri" panose="020F0502020204030204" pitchFamily="34" charset="0"/>
              </a:rPr>
              <a:t>Were you aware that the CRD collects taxes </a:t>
            </a:r>
            <a:r>
              <a:rPr lang="en-US" sz="2400" dirty="0">
                <a:latin typeface="Calibri" panose="020F0502020204030204" pitchFamily="34" charset="0"/>
                <a:cs typeface="Calibri" panose="020F0502020204030204" pitchFamily="34" charset="0"/>
              </a:rPr>
              <a:t>and funds Parks and Recreation programming on Saturna Island?</a:t>
            </a:r>
          </a:p>
        </p:txBody>
      </p:sp>
      <p:graphicFrame>
        <p:nvGraphicFramePr>
          <p:cNvPr id="6" name="Chart 5">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872074565"/>
              </p:ext>
            </p:extLst>
          </p:nvPr>
        </p:nvGraphicFramePr>
        <p:xfrm>
          <a:off x="330505" y="1168583"/>
          <a:ext cx="11314323" cy="53534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5817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6331F5-67ED-DA48-BA0E-C38200719A25}"/>
              </a:ext>
            </a:extLst>
          </p:cNvPr>
          <p:cNvSpPr txBox="1">
            <a:spLocks/>
          </p:cNvSpPr>
          <p:nvPr/>
        </p:nvSpPr>
        <p:spPr>
          <a:xfrm>
            <a:off x="121186" y="190962"/>
            <a:ext cx="2293495" cy="3819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chemeClr val="accent6"/>
                </a:solidFill>
                <a:latin typeface="Calibri" panose="020F0502020204030204" pitchFamily="34" charset="0"/>
                <a:ea typeface="Calibri" charset="0"/>
                <a:cs typeface="Calibri" panose="020F0502020204030204" pitchFamily="34" charset="0"/>
              </a:rPr>
              <a:t>Question 3</a:t>
            </a:r>
          </a:p>
        </p:txBody>
      </p:sp>
      <p:sp>
        <p:nvSpPr>
          <p:cNvPr id="5" name="Subtitle 2">
            <a:extLst>
              <a:ext uri="{FF2B5EF4-FFF2-40B4-BE49-F238E27FC236}">
                <a16:creationId xmlns:a16="http://schemas.microsoft.com/office/drawing/2014/main" id="{71A0AF1A-7DB7-B744-A9E6-54A8A20C3685}"/>
              </a:ext>
            </a:extLst>
          </p:cNvPr>
          <p:cNvSpPr txBox="1">
            <a:spLocks/>
          </p:cNvSpPr>
          <p:nvPr/>
        </p:nvSpPr>
        <p:spPr>
          <a:xfrm>
            <a:off x="2555912" y="190962"/>
            <a:ext cx="8325079" cy="1527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1400" b="0" i="0" u="none" strike="noStrike" kern="1200" spc="0" baseline="0">
                <a:solidFill>
                  <a:sysClr val="windowText" lastClr="000000">
                    <a:lumMod val="65000"/>
                    <a:lumOff val="35000"/>
                  </a:sysClr>
                </a:solidFill>
                <a:latin typeface="+mn-lt"/>
                <a:ea typeface="+mn-ea"/>
                <a:cs typeface="+mn-cs"/>
              </a:defRPr>
            </a:pPr>
            <a:r>
              <a:rPr lang="en-US" sz="2400" dirty="0">
                <a:solidFill>
                  <a:schemeClr val="tx1"/>
                </a:solidFill>
                <a:latin typeface="Calibri" panose="020F0502020204030204" pitchFamily="34" charset="0"/>
                <a:cs typeface="Calibri" panose="020F0502020204030204" pitchFamily="34" charset="0"/>
              </a:rPr>
              <a:t>SIPRC currently oversees two parks - Thomson Park and East Point Park.  We also own the 'Creek House' property.  Are you in favour of SIPRC acquiring (with existing or lower taxation levels) </a:t>
            </a:r>
            <a:r>
              <a:rPr lang="en-US" sz="2400" dirty="0">
                <a:solidFill>
                  <a:srgbClr val="FFFF00"/>
                </a:solidFill>
                <a:latin typeface="Calibri" panose="020F0502020204030204" pitchFamily="34" charset="0"/>
                <a:cs typeface="Calibri" panose="020F0502020204030204" pitchFamily="34" charset="0"/>
              </a:rPr>
              <a:t>more land for community parks, trails and/or playgrounds</a:t>
            </a:r>
            <a:r>
              <a:rPr lang="en-US" sz="2400" dirty="0">
                <a:solidFill>
                  <a:schemeClr val="tx1"/>
                </a:solidFill>
                <a:latin typeface="Calibri" panose="020F0502020204030204" pitchFamily="34" charset="0"/>
                <a:cs typeface="Calibri" panose="020F0502020204030204" pitchFamily="34" charset="0"/>
              </a:rPr>
              <a:t>?</a:t>
            </a:r>
          </a:p>
        </p:txBody>
      </p:sp>
      <p:graphicFrame>
        <p:nvGraphicFramePr>
          <p:cNvPr id="7" name="Chart 6">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788358283"/>
              </p:ext>
            </p:extLst>
          </p:nvPr>
        </p:nvGraphicFramePr>
        <p:xfrm>
          <a:off x="121185" y="1809749"/>
          <a:ext cx="11721947" cy="47893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5250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{E428B0E1-9857-F849-AD7E-E5999DB8C20A}tf16401369</Template>
  <TotalTime>831</TotalTime>
  <Words>2022</Words>
  <Application>Microsoft Macintosh PowerPoint</Application>
  <PresentationFormat>Widescreen</PresentationFormat>
  <Paragraphs>206</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Corbel</vt:lpstr>
      <vt:lpstr>Wingdings</vt:lpstr>
      <vt:lpstr>Depth</vt:lpstr>
      <vt:lpstr>Saturna Island Parks and Recreation Commission (SIPRC)   Community Survey</vt:lpstr>
      <vt:lpstr>Saturna Island Parks and Recreation Commission (SIPRC)   Community Survey</vt:lpstr>
      <vt:lpstr>SIPRC Survey</vt:lpstr>
      <vt:lpstr>PowerPoint Presentation</vt:lpstr>
      <vt:lpstr>PowerPoint Presentation</vt:lpstr>
      <vt:lpstr>Community Survey - TOTAL RESPONDENTS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SIPRC funds many recreation and cultural events on Saturna.  Which of the following Recreation Programs should SIPRC Support?  Check the ones that you think SIPRC should support. </vt:lpstr>
      <vt:lpstr>PowerPoint Presentation</vt:lpstr>
      <vt:lpstr>SIPRC funds many recreation and cultural events on Saturna.  Which of the following Recreation Programs should SIPRC Support?  Check the ones that you think SIPRC should support. </vt:lpstr>
      <vt:lpstr>SIPRC funds many recreation and cultural events on Saturna.  Which of the following Recreation Programs should SIPRC Support?  Check the ones that you think SIPRC should support. </vt:lpstr>
      <vt:lpstr>SIPRC funds many recreation and cultural events on Saturna.  Which of the following Recreation Programs should SIPRC Support?  Check the ones that you think SIPRC should support. </vt:lpstr>
      <vt:lpstr>PowerPoint Presentation</vt:lpstr>
      <vt:lpstr>SIPRC funds many recreation and cultural events on Saturna.  Which of the following Recreation Programs should SIPRC Support?  Check the ones that you think SIPRC should support. </vt:lpstr>
      <vt:lpstr>PowerPoint Presentation</vt:lpstr>
      <vt:lpstr>PowerPoint Presentation</vt:lpstr>
      <vt:lpstr>More Comments</vt:lpstr>
      <vt:lpstr>More Comments</vt:lpstr>
      <vt:lpstr>More Comments</vt:lpstr>
      <vt:lpstr>More Comments</vt:lpstr>
      <vt:lpstr>More Comments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6</dc:title>
  <dc:creator>john simpson</dc:creator>
  <cp:lastModifiedBy>john simpson</cp:lastModifiedBy>
  <cp:revision>129</cp:revision>
  <cp:lastPrinted>2018-11-07T22:02:31Z</cp:lastPrinted>
  <dcterms:created xsi:type="dcterms:W3CDTF">2018-10-30T17:32:04Z</dcterms:created>
  <dcterms:modified xsi:type="dcterms:W3CDTF">2018-12-18T00:02:29Z</dcterms:modified>
</cp:coreProperties>
</file>