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7" r:id="rId2"/>
    <p:sldId id="289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21" r:id="rId13"/>
    <p:sldId id="322" r:id="rId14"/>
    <p:sldId id="323" r:id="rId15"/>
    <p:sldId id="351" r:id="rId16"/>
    <p:sldId id="324" r:id="rId17"/>
    <p:sldId id="325" r:id="rId18"/>
    <p:sldId id="336" r:id="rId19"/>
    <p:sldId id="326" r:id="rId20"/>
    <p:sldId id="352" r:id="rId21"/>
    <p:sldId id="353" r:id="rId22"/>
    <p:sldId id="332" r:id="rId23"/>
    <p:sldId id="354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77C569-6EF4-6040-981A-F86F85346705}">
          <p14:sldIdLst>
            <p14:sldId id="287"/>
            <p14:sldId id="289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21"/>
            <p14:sldId id="322"/>
            <p14:sldId id="323"/>
            <p14:sldId id="351"/>
            <p14:sldId id="324"/>
            <p14:sldId id="325"/>
            <p14:sldId id="336"/>
            <p14:sldId id="326"/>
            <p14:sldId id="352"/>
            <p14:sldId id="353"/>
            <p14:sldId id="332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>
    <p:extLst>
      <p:ext uri="{19B8F6BF-5375-455C-9EA6-DF929625EA0E}">
        <p15:presenceInfo xmlns:p15="http://schemas.microsoft.com/office/powerpoint/2012/main" userId="S-1-5-21-1948194976-2510558922-1916008050-1077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848489"/>
    <a:srgbClr val="65656C"/>
    <a:srgbClr val="D02F80"/>
    <a:srgbClr val="1954A6"/>
    <a:srgbClr val="5E87C0"/>
    <a:srgbClr val="2191C4"/>
    <a:srgbClr val="D95999"/>
    <a:srgbClr val="62922E"/>
    <a:srgbClr val="AFC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6341" autoAdjust="0"/>
  </p:normalViewPr>
  <p:slideViewPr>
    <p:cSldViewPr snapToGrid="0">
      <p:cViewPr>
        <p:scale>
          <a:sx n="200" d="100"/>
          <a:sy n="200" d="100"/>
        </p:scale>
        <p:origin x="1320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02/05/2021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2021-05-02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D9708450-9178-2141-98CC-ED5077AF0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:a16="http://schemas.microsoft.com/office/drawing/2014/main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:a16="http://schemas.microsoft.com/office/drawing/2014/main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id="{BE9565E6-B7A1-5E48-B793-BFB8048C9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:a16="http://schemas.microsoft.com/office/drawing/2014/main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0" name="Rak 9">
            <a:extLst>
              <a:ext uri="{FF2B5EF4-FFF2-40B4-BE49-F238E27FC236}">
                <a16:creationId xmlns:a16="http://schemas.microsoft.com/office/drawing/2014/main" id="{F42879D5-222F-0640-AA87-3AC584B52044}"/>
              </a:ext>
            </a:extLst>
          </p:cNvPr>
          <p:cNvCxnSpPr>
            <a:cxnSpLocks/>
          </p:cNvCxnSpPr>
          <p:nvPr/>
        </p:nvCxnSpPr>
        <p:spPr>
          <a:xfrm>
            <a:off x="1625600" y="27255788"/>
            <a:ext cx="3957796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>
            <a:extLst>
              <a:ext uri="{FF2B5EF4-FFF2-40B4-BE49-F238E27FC236}">
                <a16:creationId xmlns:a16="http://schemas.microsoft.com/office/drawing/2014/main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F11C3C-CCC9-3642-A8F3-F90CADF08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02" y="965286"/>
            <a:ext cx="8181215" cy="114511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3200" dirty="0"/>
              <a:t>Thesis Presentation</a:t>
            </a:r>
            <a:br>
              <a:rPr lang="en-GB" sz="3200" dirty="0"/>
            </a:br>
            <a:r>
              <a:rPr lang="en-US" sz="2800" b="0" dirty="0"/>
              <a:t>Machine Learning-Based Data-Driven Traffic Flow Estimation from Mobile Data</a:t>
            </a:r>
            <a:br>
              <a:rPr lang="en-US" dirty="0"/>
            </a:br>
            <a:endParaRPr lang="en-GB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4F38668-52C0-3F4A-95F7-E69ABE602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03" y="2475854"/>
            <a:ext cx="8181215" cy="404590"/>
          </a:xfrm>
        </p:spPr>
        <p:txBody>
          <a:bodyPr/>
          <a:lstStyle/>
          <a:p>
            <a:pPr algn="ctr">
              <a:lnSpc>
                <a:spcPct val="60000"/>
              </a:lnSpc>
            </a:pPr>
            <a:r>
              <a:rPr lang="en-GB" sz="1800" dirty="0"/>
              <a:t>Pei-</a:t>
            </a:r>
            <a:r>
              <a:rPr lang="en-GB" sz="1800" dirty="0" err="1"/>
              <a:t>Lun</a:t>
            </a:r>
            <a:r>
              <a:rPr lang="en-GB" sz="1800" dirty="0"/>
              <a:t> Hsu </a:t>
            </a:r>
          </a:p>
          <a:p>
            <a:pPr algn="ctr">
              <a:lnSpc>
                <a:spcPct val="60000"/>
              </a:lnSpc>
            </a:pPr>
            <a:r>
              <a:rPr lang="en-GB" sz="1800" dirty="0"/>
              <a:t>11.05.2021</a:t>
            </a:r>
          </a:p>
        </p:txBody>
      </p:sp>
    </p:spTree>
    <p:extLst>
      <p:ext uri="{BB962C8B-B14F-4D97-AF65-F5344CB8AC3E}">
        <p14:creationId xmlns:p14="http://schemas.microsoft.com/office/powerpoint/2010/main" val="19568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907B-DFDD-6142-BA49-A18948FF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</a:t>
            </a:r>
            <a:r>
              <a:rPr lang="zh-TW" altLang="en-US" dirty="0"/>
              <a:t> </a:t>
            </a:r>
            <a:r>
              <a:rPr lang="en-US" altLang="zh-TW" dirty="0"/>
              <a:t>Works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4FA31-5C26-9C4F-8D03-4932B7958B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11FC-8124-7146-AEC9-3C0DCD9E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406997-AD42-1645-8E64-33F7DDA618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/>
              <a:t>Previous</a:t>
            </a:r>
            <a:r>
              <a:rPr lang="zh-TW" altLang="en-US" dirty="0"/>
              <a:t> </a:t>
            </a:r>
            <a:r>
              <a:rPr lang="en-US" altLang="zh-TW" dirty="0"/>
              <a:t>TSE approaches</a:t>
            </a:r>
            <a:r>
              <a:rPr lang="zh-TW" altLang="en-US" dirty="0"/>
              <a:t> </a:t>
            </a:r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mobile data:</a:t>
            </a:r>
          </a:p>
          <a:p>
            <a:pPr marL="56515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/>
              <a:t>Used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static</a:t>
            </a:r>
            <a:r>
              <a:rPr lang="zh-TW" altLang="en-US" dirty="0"/>
              <a:t> </a:t>
            </a:r>
            <a:r>
              <a:rPr lang="en-US" altLang="zh-TW" dirty="0"/>
              <a:t>and/or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univariate</a:t>
            </a:r>
            <a:r>
              <a:rPr lang="en-US" altLang="zh-TW" dirty="0"/>
              <a:t> traffic</a:t>
            </a:r>
            <a:r>
              <a:rPr lang="zh-TW" altLang="en-US" dirty="0"/>
              <a:t> </a:t>
            </a:r>
            <a:r>
              <a:rPr lang="en-US" altLang="zh-TW" dirty="0"/>
              <a:t>flow relationships</a:t>
            </a:r>
            <a:r>
              <a:rPr lang="zh-TW" altLang="en-US" dirty="0"/>
              <a:t> </a:t>
            </a:r>
            <a:r>
              <a:rPr lang="en-US" altLang="zh-TW" dirty="0"/>
              <a:t>(usually</a:t>
            </a:r>
            <a:r>
              <a:rPr lang="zh-TW" altLang="en-US" dirty="0"/>
              <a:t> </a:t>
            </a:r>
            <a:r>
              <a:rPr lang="en-US" altLang="zh-TW" dirty="0"/>
              <a:t>flow-speed</a:t>
            </a:r>
            <a:r>
              <a:rPr lang="zh-TW" altLang="en-US" dirty="0"/>
              <a:t> </a:t>
            </a:r>
            <a:r>
              <a:rPr lang="en-US" altLang="zh-TW" dirty="0"/>
              <a:t>relation)</a:t>
            </a:r>
            <a:r>
              <a:rPr lang="zh-TW" altLang="en-US" dirty="0"/>
              <a:t> </a:t>
            </a:r>
            <a:r>
              <a:rPr lang="en-US" altLang="zh-TW" dirty="0"/>
              <a:t>   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432FF"/>
                </a:solidFill>
                <a:sym typeface="Wingdings" pitchFamily="2" charset="2"/>
              </a:rPr>
              <a:t>time-</a:t>
            </a:r>
            <a:r>
              <a:rPr lang="zh-TW" altLang="en-US" dirty="0">
                <a:solidFill>
                  <a:srgbClr val="0432FF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432FF"/>
                </a:solidFill>
                <a:sym typeface="Wingdings" pitchFamily="2" charset="2"/>
              </a:rPr>
              <a:t>and</a:t>
            </a:r>
            <a:r>
              <a:rPr lang="zh-TW" altLang="en-US" dirty="0">
                <a:solidFill>
                  <a:srgbClr val="0432FF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432FF"/>
                </a:solidFill>
                <a:sym typeface="Wingdings" pitchFamily="2" charset="2"/>
              </a:rPr>
              <a:t>space-varying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depends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on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multiple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factors</a:t>
            </a:r>
          </a:p>
          <a:p>
            <a:pPr marL="56515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sym typeface="Wingdings" pitchFamily="2" charset="2"/>
              </a:rPr>
              <a:t>Required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functional</a:t>
            </a:r>
            <a:r>
              <a:rPr lang="zh-TW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form</a:t>
            </a:r>
            <a:r>
              <a:rPr lang="zh-TW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selection</a:t>
            </a:r>
            <a:r>
              <a:rPr lang="zh-TW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model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parameter</a:t>
            </a:r>
            <a:r>
              <a:rPr lang="zh-TW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calibration</a:t>
            </a:r>
            <a:r>
              <a:rPr lang="zh-TW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by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human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experts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automated and hence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scalable solution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/>
              <a:t>Previous approaches for traffic</a:t>
            </a:r>
            <a:r>
              <a:rPr lang="zh-TW" altLang="en-US" dirty="0"/>
              <a:t> </a:t>
            </a:r>
            <a:r>
              <a:rPr lang="en-US" altLang="zh-TW" dirty="0"/>
              <a:t>flow</a:t>
            </a:r>
            <a:r>
              <a:rPr lang="zh-TW" altLang="en-US" dirty="0"/>
              <a:t> </a:t>
            </a:r>
            <a:r>
              <a:rPr lang="en-US" altLang="zh-TW" dirty="0"/>
              <a:t>imputation:</a:t>
            </a:r>
          </a:p>
          <a:p>
            <a:pPr marL="566738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/>
              <a:t>Did not utilize </a:t>
            </a:r>
            <a:r>
              <a:rPr lang="en-US" altLang="zh-TW" dirty="0">
                <a:solidFill>
                  <a:srgbClr val="FF0000"/>
                </a:solidFill>
              </a:rPr>
              <a:t>alternative data sources </a:t>
            </a:r>
            <a:r>
              <a:rPr lang="en-US" altLang="zh-TW" dirty="0"/>
              <a:t>to impute the missing or corrupted traffic flow data.</a:t>
            </a:r>
          </a:p>
          <a:p>
            <a:pPr marL="565150" lvl="1" indent="-342900">
              <a:lnSpc>
                <a:spcPct val="120000"/>
              </a:lnSpc>
              <a:buFont typeface="+mj-lt"/>
              <a:buAutoNum type="arabicPeriod"/>
            </a:pPr>
            <a:endParaRPr lang="en-US" altLang="zh-TW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53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72B-B131-154F-877E-AEFB00F1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414" y="2164836"/>
            <a:ext cx="5966490" cy="673874"/>
          </a:xfrm>
        </p:spPr>
        <p:txBody>
          <a:bodyPr/>
          <a:lstStyle/>
          <a:p>
            <a:pPr algn="ctr"/>
            <a:r>
              <a:rPr lang="en-US" sz="3200" dirty="0"/>
              <a:t>Datasets and Methodology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1B55A-DB9D-4443-B634-D46422DCCA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0AF96-D9AA-7345-8F7C-2E0E27AF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5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A16D-3F4F-1A46-B4AE-167DD484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EB0D1-4132-B547-8E85-23CCEB658E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31C7A-0F5A-214B-A6C0-30BADCDD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57B64-9739-6042-842C-EDE700F483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99" y="1594640"/>
            <a:ext cx="3441430" cy="2333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7F793-02F9-AF4A-BA5C-857CD8288F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10" y="1594640"/>
            <a:ext cx="3441430" cy="2333572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9FBBFE7-6FBA-BD4F-BDCC-23BC77A7E181}"/>
              </a:ext>
            </a:extLst>
          </p:cNvPr>
          <p:cNvSpPr txBox="1">
            <a:spLocks/>
          </p:cNvSpPr>
          <p:nvPr/>
        </p:nvSpPr>
        <p:spPr>
          <a:xfrm>
            <a:off x="943897" y="890232"/>
            <a:ext cx="7895303" cy="3798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088" indent="-223838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Systemtypsnitt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69925" indent="-223838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Systemtypsnitt"/>
              <a:buChar char="&gt;"/>
              <a:tabLst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6138" indent="-176213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2838" indent="-2667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The data were collected from INRIX (mobile) and MCS (radar) sensors on </a:t>
            </a:r>
            <a:r>
              <a:rPr lang="en-US" sz="1500" dirty="0">
                <a:solidFill>
                  <a:srgbClr val="0432FF"/>
                </a:solidFill>
              </a:rPr>
              <a:t>two consecutive road segments</a:t>
            </a:r>
            <a:r>
              <a:rPr lang="en-US" sz="1500" dirty="0"/>
              <a:t> on the E4 highway, in Stockholm from 01.10.2018 to 28.10.2018.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7ADF62-E5EB-6941-80B1-A281D7618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75" y="3928212"/>
            <a:ext cx="3727449" cy="93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A16D-3F4F-1A46-B4AE-167DD484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Data: INRIX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EB0D1-4132-B547-8E85-23CCEB658E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31C7A-0F5A-214B-A6C0-30BADCDD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1F9DB7-043E-5747-A60C-8DD5296F16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0463" y="857251"/>
            <a:ext cx="7559674" cy="38040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Crowd-sourced data platform provides traffic information </a:t>
            </a:r>
            <a:r>
              <a:rPr lang="en-US" dirty="0">
                <a:solidFill>
                  <a:srgbClr val="0432FF"/>
                </a:solidFill>
              </a:rPr>
              <a:t>every minute </a:t>
            </a:r>
            <a:r>
              <a:rPr lang="en-US" dirty="0"/>
              <a:t>based on data collected from GPS-enabled vehicles and smartphones.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CBF8C-16F9-5D48-ACFB-CC90E77A5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15"/>
          <a:stretch/>
        </p:blipFill>
        <p:spPr>
          <a:xfrm>
            <a:off x="675885" y="1689100"/>
            <a:ext cx="4144274" cy="3074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3EF7F1-3785-EE42-9102-98FBD32C3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1"/>
          <a:stretch/>
        </p:blipFill>
        <p:spPr>
          <a:xfrm>
            <a:off x="4820159" y="1689100"/>
            <a:ext cx="4144274" cy="204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A16D-3F4F-1A46-B4AE-167DD484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Stationary Data: Motorway Control System (MCS)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EB0D1-4132-B547-8E85-23CCEB658E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31C7A-0F5A-214B-A6C0-30BADCDD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1F9DB7-043E-5747-A60C-8DD5296F16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925626"/>
            <a:ext cx="7559674" cy="379877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Radar sensor system installed on gantries on roads in Stockholm for monitoring traffic by the Swedish transport administration (</a:t>
            </a:r>
            <a:r>
              <a:rPr lang="en-US" dirty="0" err="1"/>
              <a:t>Trafikverket</a:t>
            </a:r>
            <a:r>
              <a:rPr lang="en-US" dirty="0"/>
              <a:t>).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MCS delivers information on </a:t>
            </a:r>
            <a:r>
              <a:rPr lang="en-US" dirty="0">
                <a:solidFill>
                  <a:srgbClr val="0432FF"/>
                </a:solidFill>
              </a:rPr>
              <a:t>traffic flow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speed</a:t>
            </a:r>
            <a:r>
              <a:rPr lang="en-US" dirty="0"/>
              <a:t> every minute.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81F560-D854-F149-AF8F-63CBE5B27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2031033"/>
            <a:ext cx="4651282" cy="3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D40D-6EE8-6248-9E06-529F5BAB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Datasets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9CC84-BEFE-5A4F-A20E-A7AA3EAB4D3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1EDF2-253A-014C-9EC9-8F4FB17E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A8F615-16ED-764F-B993-30F0156AA9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073150"/>
            <a:ext cx="7472400" cy="36512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00" b="1" dirty="0"/>
              <a:t>Training set</a:t>
            </a:r>
            <a:r>
              <a:rPr lang="en-US" sz="1800" dirty="0"/>
              <a:t>: Data from </a:t>
            </a:r>
            <a:r>
              <a:rPr lang="en-US" sz="1800" dirty="0">
                <a:solidFill>
                  <a:srgbClr val="0432FF"/>
                </a:solidFill>
              </a:rPr>
              <a:t>the south road segment</a:t>
            </a:r>
            <a:r>
              <a:rPr lang="en-US" sz="1800" dirty="0"/>
              <a:t>, 1</a:t>
            </a:r>
            <a:r>
              <a:rPr lang="en-US" sz="1800" baseline="30000" dirty="0"/>
              <a:t>st</a:t>
            </a:r>
            <a:r>
              <a:rPr lang="en-US" sz="1800" dirty="0"/>
              <a:t>  to 21</a:t>
            </a:r>
            <a:r>
              <a:rPr lang="en-US" sz="1800" baseline="30000" dirty="0"/>
              <a:t>st</a:t>
            </a:r>
            <a:r>
              <a:rPr lang="en-US" sz="1800" dirty="0"/>
              <a:t> Oct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 special training set only for the spatial-temporal ANN model:                                         Data from both north and south segments, 1</a:t>
            </a:r>
            <a:r>
              <a:rPr lang="en-US" sz="1600" baseline="30000" dirty="0"/>
              <a:t>st</a:t>
            </a:r>
            <a:r>
              <a:rPr lang="en-US" sz="1600" dirty="0"/>
              <a:t>  to 21</a:t>
            </a:r>
            <a:r>
              <a:rPr lang="en-US" sz="1600" baseline="30000" dirty="0"/>
              <a:t>st</a:t>
            </a:r>
            <a:r>
              <a:rPr lang="en-US" sz="1600" dirty="0"/>
              <a:t>, Oct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Test set</a:t>
            </a:r>
            <a:r>
              <a:rPr lang="en-US" sz="1800" dirty="0"/>
              <a:t>: Data from both </a:t>
            </a:r>
            <a:r>
              <a:rPr lang="en-US" sz="1800" dirty="0">
                <a:solidFill>
                  <a:srgbClr val="FF0000"/>
                </a:solidFill>
              </a:rPr>
              <a:t>north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432FF"/>
                </a:solidFill>
              </a:rPr>
              <a:t>south segments</a:t>
            </a:r>
            <a:r>
              <a:rPr lang="en-US" sz="1800" dirty="0"/>
              <a:t>, 22</a:t>
            </a:r>
            <a:r>
              <a:rPr lang="en-US" sz="1800" baseline="30000" dirty="0"/>
              <a:t>nd</a:t>
            </a:r>
            <a:r>
              <a:rPr lang="en-US" sz="1800" dirty="0"/>
              <a:t> to 28</a:t>
            </a:r>
            <a:r>
              <a:rPr lang="en-US" sz="1800" baseline="30000" dirty="0"/>
              <a:t>th</a:t>
            </a:r>
            <a:r>
              <a:rPr lang="en-US" sz="1800" dirty="0"/>
              <a:t> Oct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Technology Set: Python, pandas,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Keras</a:t>
            </a:r>
            <a:r>
              <a:rPr lang="en-US" dirty="0"/>
              <a:t>/TensorFlow, </a:t>
            </a:r>
            <a:r>
              <a:rPr lang="en-US" dirty="0" err="1"/>
              <a:t>Jupyter</a:t>
            </a:r>
            <a:r>
              <a:rPr lang="en-US" dirty="0"/>
              <a:t>-Notebook, Google </a:t>
            </a:r>
            <a:r>
              <a:rPr lang="en-US" dirty="0" err="1"/>
              <a:t>Colab</a:t>
            </a:r>
            <a:r>
              <a:rPr lang="en-US" dirty="0"/>
              <a:t>, Google Cloud AI Platform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A16D-3F4F-1A46-B4AE-167DD484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EB0D1-4132-B547-8E85-23CCEB658E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31C7A-0F5A-214B-A6C0-30BADCDD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1F9DB7-043E-5747-A60C-8DD5296F16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971550"/>
            <a:ext cx="7559674" cy="3752850"/>
          </a:xfrm>
        </p:spPr>
        <p:txBody>
          <a:bodyPr/>
          <a:lstStyle/>
          <a:p>
            <a:pPr marL="0" indent="0">
              <a:lnSpc>
                <a:spcPts val="1920"/>
              </a:lnSpc>
              <a:buNone/>
            </a:pPr>
            <a:r>
              <a:rPr lang="en-US" dirty="0"/>
              <a:t>Following </a:t>
            </a:r>
            <a:r>
              <a:rPr lang="en-US" dirty="0">
                <a:solidFill>
                  <a:srgbClr val="0432FF"/>
                </a:solidFill>
              </a:rPr>
              <a:t>data processing methods </a:t>
            </a:r>
            <a:r>
              <a:rPr lang="en-US" dirty="0"/>
              <a:t>are adopted for preparing the training and test datasets:</a:t>
            </a:r>
          </a:p>
          <a:p>
            <a:pPr>
              <a:lnSpc>
                <a:spcPts val="1920"/>
              </a:lnSpc>
            </a:pPr>
            <a:r>
              <a:rPr lang="en-US" b="1" dirty="0"/>
              <a:t>Filtering</a:t>
            </a:r>
            <a:r>
              <a:rPr lang="en-US" dirty="0"/>
              <a:t>: Remove the data points with a low confidence score (10) in INRIX datasets.</a:t>
            </a:r>
          </a:p>
          <a:p>
            <a:pPr>
              <a:lnSpc>
                <a:spcPts val="1920"/>
              </a:lnSpc>
            </a:pPr>
            <a:r>
              <a:rPr lang="en-US" b="1" dirty="0"/>
              <a:t>Smoothing: </a:t>
            </a:r>
            <a:r>
              <a:rPr lang="en-US" dirty="0"/>
              <a:t>Use moving average with a window width of 30 time-steps to remove noise in the measures of traffic variables, i.e., flow and speed, in INRIX and MCS datasets.</a:t>
            </a:r>
          </a:p>
          <a:p>
            <a:pPr>
              <a:lnSpc>
                <a:spcPts val="1920"/>
              </a:lnSpc>
            </a:pPr>
            <a:r>
              <a:rPr lang="en-US" b="1" dirty="0"/>
              <a:t>Shifting:  </a:t>
            </a:r>
            <a:r>
              <a:rPr lang="en-US" dirty="0"/>
              <a:t>Shift the INRIX time-series data by 360 sec to eliminate the latency of speed observed in INRIX data compared with the MCS speed. </a:t>
            </a:r>
          </a:p>
          <a:p>
            <a:pPr>
              <a:lnSpc>
                <a:spcPts val="1920"/>
              </a:lnSpc>
            </a:pPr>
            <a:endParaRPr lang="en-US" b="1" dirty="0"/>
          </a:p>
          <a:p>
            <a:pPr marL="0" indent="0">
              <a:lnSpc>
                <a:spcPts val="192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5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A16D-3F4F-1A46-B4AE-167DD484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One-hot Encoding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EB0D1-4132-B547-8E85-23CCEB658E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31C7A-0F5A-214B-A6C0-30BADCDD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1F9DB7-043E-5747-A60C-8DD5296F16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925626"/>
            <a:ext cx="7559674" cy="3798774"/>
          </a:xfrm>
        </p:spPr>
        <p:txBody>
          <a:bodyPr/>
          <a:lstStyle/>
          <a:p>
            <a:pPr marL="0" indent="0">
              <a:lnSpc>
                <a:spcPts val="1920"/>
              </a:lnSpc>
              <a:buNone/>
            </a:pPr>
            <a:r>
              <a:rPr lang="en-US" dirty="0"/>
              <a:t>One-hot encoding is used to convert </a:t>
            </a:r>
            <a:r>
              <a:rPr lang="en-US" dirty="0">
                <a:solidFill>
                  <a:srgbClr val="0432FF"/>
                </a:solidFill>
              </a:rPr>
              <a:t>timestamps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segment IDs </a:t>
            </a:r>
            <a:r>
              <a:rPr lang="en-US" dirty="0"/>
              <a:t>into </a:t>
            </a:r>
            <a:r>
              <a:rPr lang="en-US" dirty="0">
                <a:solidFill>
                  <a:srgbClr val="00B050"/>
                </a:solidFill>
              </a:rPr>
              <a:t>numerical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time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and space features </a:t>
            </a:r>
            <a:r>
              <a:rPr lang="en-US" dirty="0"/>
              <a:t>for training ANN models:</a:t>
            </a:r>
          </a:p>
          <a:p>
            <a:pPr lvl="1">
              <a:lnSpc>
                <a:spcPts val="1920"/>
              </a:lnSpc>
            </a:pPr>
            <a:r>
              <a:rPr lang="en-US" b="1" dirty="0"/>
              <a:t>hour feature</a:t>
            </a:r>
            <a:r>
              <a:rPr lang="en-US" dirty="0"/>
              <a:t>: "hour" in the timestamp is converted into a 24-bit one-hot code, representing the </a:t>
            </a:r>
            <a:r>
              <a:rPr lang="en-US" dirty="0">
                <a:solidFill>
                  <a:srgbClr val="0432FF"/>
                </a:solidFill>
              </a:rPr>
              <a:t>hour of a day</a:t>
            </a:r>
            <a:r>
              <a:rPr lang="en-US" dirty="0"/>
              <a:t>.</a:t>
            </a:r>
          </a:p>
          <a:p>
            <a:pPr lvl="1">
              <a:lnSpc>
                <a:spcPts val="1920"/>
              </a:lnSpc>
            </a:pPr>
            <a:r>
              <a:rPr lang="en-US" b="1" dirty="0"/>
              <a:t>day feature</a:t>
            </a:r>
            <a:r>
              <a:rPr lang="en-US" dirty="0"/>
              <a:t>: "day" in the timestamp is converted into a 2-bit one-hot code, representing the </a:t>
            </a:r>
            <a:r>
              <a:rPr lang="en-US" dirty="0">
                <a:solidFill>
                  <a:srgbClr val="0432FF"/>
                </a:solidFill>
              </a:rPr>
              <a:t>day of a week</a:t>
            </a:r>
            <a:r>
              <a:rPr lang="en-US" dirty="0"/>
              <a:t>, i.e., weekdays or weekends.</a:t>
            </a:r>
          </a:p>
          <a:p>
            <a:pPr lvl="1">
              <a:lnSpc>
                <a:spcPts val="1920"/>
              </a:lnSpc>
            </a:pPr>
            <a:r>
              <a:rPr lang="en-US" b="1" dirty="0"/>
              <a:t>location feature</a:t>
            </a:r>
            <a:r>
              <a:rPr lang="en-US" dirty="0"/>
              <a:t>: "segment ID" is converted into a 2-bit one-hot code, representing the </a:t>
            </a:r>
            <a:r>
              <a:rPr lang="en-US" dirty="0">
                <a:solidFill>
                  <a:srgbClr val="FF0000"/>
                </a:solidFill>
              </a:rPr>
              <a:t>location of the road segment</a:t>
            </a:r>
            <a:r>
              <a:rPr lang="en-US" dirty="0"/>
              <a:t>, i.e., the south or north segment.</a:t>
            </a:r>
          </a:p>
          <a:p>
            <a:pPr marL="0" indent="0">
              <a:lnSpc>
                <a:spcPts val="1920"/>
              </a:lnSpc>
              <a:buNone/>
            </a:pP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8A1F4-A81F-2946-9C4B-76114DE6F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3"/>
          <a:stretch/>
        </p:blipFill>
        <p:spPr>
          <a:xfrm>
            <a:off x="2308225" y="3194753"/>
            <a:ext cx="4962525" cy="181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A16D-3F4F-1A46-B4AE-167DD484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Scaling: Standardization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EB0D1-4132-B547-8E85-23CCEB658E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31C7A-0F5A-214B-A6C0-30BADCDD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1F9DB7-043E-5747-A60C-8DD5296F16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3646" y="959523"/>
            <a:ext cx="7559674" cy="3798774"/>
          </a:xfrm>
        </p:spPr>
        <p:txBody>
          <a:bodyPr/>
          <a:lstStyle/>
          <a:p>
            <a:pPr marL="0" indent="0">
              <a:lnSpc>
                <a:spcPts val="1920"/>
              </a:lnSpc>
              <a:buNone/>
            </a:pPr>
            <a:r>
              <a:rPr lang="en-US" dirty="0"/>
              <a:t>Machine learning algorithm requires its input features to have a </a:t>
            </a:r>
            <a:r>
              <a:rPr lang="en-US" dirty="0">
                <a:solidFill>
                  <a:srgbClr val="0432FF"/>
                </a:solidFill>
              </a:rPr>
              <a:t>similar scale</a:t>
            </a:r>
            <a:r>
              <a:rPr lang="en-US" dirty="0"/>
              <a:t> to perform correctly.</a:t>
            </a:r>
          </a:p>
          <a:p>
            <a:pPr marL="0" indent="0">
              <a:lnSpc>
                <a:spcPts val="192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Standardization</a:t>
            </a:r>
            <a:r>
              <a:rPr lang="en-US" dirty="0"/>
              <a:t> is a common method to scale the numerical attributes because it is less affected by the outliers in datasets. 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C7658F-ADD4-1449-ACE4-42A8F1413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99" y="2616200"/>
            <a:ext cx="5920393" cy="17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A16D-3F4F-1A46-B4AE-167DD484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EB0D1-4132-B547-8E85-23CCEB658E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31C7A-0F5A-214B-A6C0-30BADCDD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BB3A5-FA4D-824F-9883-04CC59273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2469832"/>
            <a:ext cx="5791200" cy="1507685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53981CA-219F-5245-A1EE-E9454BF907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052146"/>
            <a:ext cx="7559674" cy="360216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432FF"/>
                </a:solidFill>
              </a:rPr>
              <a:t>multi-regime baseline model </a:t>
            </a:r>
            <a:r>
              <a:rPr lang="en-US" dirty="0"/>
              <a:t>is built to capture the classic flow-speed relationship using different functional forms in different traffic conditions.</a:t>
            </a:r>
          </a:p>
          <a:p>
            <a:pPr>
              <a:lnSpc>
                <a:spcPct val="120000"/>
              </a:lnSpc>
            </a:pPr>
            <a:r>
              <a:rPr lang="en-US" dirty="0"/>
              <a:t>The Baseline model will be used to compare with the ANN models.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45D2A-9A17-EF42-ACD1-70F9429A403E}"/>
              </a:ext>
            </a:extLst>
          </p:cNvPr>
          <p:cNvSpPr txBox="1"/>
          <p:nvPr/>
        </p:nvSpPr>
        <p:spPr>
          <a:xfrm>
            <a:off x="952500" y="4243370"/>
            <a:ext cx="7531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Threshold speed of 70 km/h separates the samples into free-flow and non-free-flow conditions.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48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A16D-3F32-A343-968F-FCE67BB3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680A8-7B9E-B440-8F67-DA8E025687A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7FBA0-DA49-2D44-B5F7-26C0A441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C96D8-643E-8440-8057-6042A1A8E0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3646" y="1191669"/>
            <a:ext cx="7559674" cy="3139478"/>
          </a:xfrm>
        </p:spPr>
        <p:txBody>
          <a:bodyPr/>
          <a:lstStyle/>
          <a:p>
            <a:pPr marL="342900" indent="-342900">
              <a:lnSpc>
                <a:spcPts val="2160"/>
              </a:lnSpc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342900" indent="-342900">
              <a:lnSpc>
                <a:spcPts val="2160"/>
              </a:lnSpc>
              <a:buFont typeface="+mj-lt"/>
              <a:buAutoNum type="arabicPeriod"/>
            </a:pPr>
            <a:r>
              <a:rPr lang="en-US" sz="2000" dirty="0"/>
              <a:t>Backgrounds</a:t>
            </a:r>
            <a:endParaRPr lang="en-US" sz="1800" dirty="0"/>
          </a:p>
          <a:p>
            <a:pPr marL="342900" indent="-342900">
              <a:lnSpc>
                <a:spcPts val="2160"/>
              </a:lnSpc>
              <a:buFont typeface="+mj-lt"/>
              <a:buAutoNum type="arabicPeriod"/>
            </a:pPr>
            <a:r>
              <a:rPr lang="en-US" sz="2000" dirty="0"/>
              <a:t>Datasets and Methodology</a:t>
            </a:r>
          </a:p>
          <a:p>
            <a:pPr marL="342900" indent="-342900">
              <a:lnSpc>
                <a:spcPts val="2160"/>
              </a:lnSpc>
              <a:buFont typeface="+mj-lt"/>
              <a:buAutoNum type="arabicPeriod"/>
            </a:pPr>
            <a:r>
              <a:rPr lang="en-US" sz="2000" dirty="0"/>
              <a:t>Results</a:t>
            </a:r>
          </a:p>
          <a:p>
            <a:pPr marL="342900" indent="-342900">
              <a:lnSpc>
                <a:spcPts val="2160"/>
              </a:lnSpc>
              <a:buFont typeface="+mj-lt"/>
              <a:buAutoNum type="arabicPeriod"/>
            </a:pPr>
            <a:r>
              <a:rPr lang="en-US" sz="2000" dirty="0"/>
              <a:t>Discussion</a:t>
            </a:r>
          </a:p>
          <a:p>
            <a:pPr marL="342900" indent="-342900">
              <a:lnSpc>
                <a:spcPts val="2160"/>
              </a:lnSpc>
              <a:buFont typeface="+mj-lt"/>
              <a:buAutoNum type="arabicPeriod"/>
            </a:pPr>
            <a:r>
              <a:rPr lang="en-US" sz="2000" dirty="0"/>
              <a:t>Conclusion 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7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A7B504-29F5-3447-82AF-B5F2985E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91" y="646720"/>
            <a:ext cx="4738909" cy="3935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7989F4-681D-8945-BE63-05C7E6C4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Model Structure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F0189-8E4C-3E45-9449-1DC7D03ACE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015DA-2BFB-C649-A1DD-61497069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6D5777-A7C3-F34A-99F3-C8F74E7E12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0463" y="1214297"/>
            <a:ext cx="3712928" cy="3612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/>
              <a:t>ANN </a:t>
            </a:r>
            <a:r>
              <a:rPr lang="en-US" sz="1800" dirty="0"/>
              <a:t>is a </a:t>
            </a:r>
            <a:r>
              <a:rPr lang="en-US" sz="1800" dirty="0">
                <a:solidFill>
                  <a:srgbClr val="0432FF"/>
                </a:solidFill>
              </a:rPr>
              <a:t>data-driven/non-parametric machine learning method </a:t>
            </a:r>
            <a:r>
              <a:rPr lang="en-US" sz="1800" dirty="0"/>
              <a:t>with the following advantages: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432FF"/>
                </a:solidFill>
              </a:rPr>
              <a:t>Adaptive</a:t>
            </a:r>
            <a:r>
              <a:rPr lang="en-US" sz="1600" dirty="0"/>
              <a:t> to data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Good in </a:t>
            </a:r>
            <a:r>
              <a:rPr lang="en-US" dirty="0"/>
              <a:t>learning </a:t>
            </a:r>
            <a:r>
              <a:rPr lang="en-US" dirty="0">
                <a:solidFill>
                  <a:srgbClr val="0432FF"/>
                </a:solidFill>
              </a:rPr>
              <a:t>nonlinear relationships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high-dimensional data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D364-5A30-684A-91F0-54DDAF91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Models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ABC20-B062-0A4C-B8CE-AA297413EA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D9218-868B-664A-B21F-A23D3839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E7C81F-AB28-2D49-A276-F90C5F7E53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925626"/>
            <a:ext cx="7559674" cy="1584909"/>
          </a:xfrm>
        </p:spPr>
        <p:txBody>
          <a:bodyPr/>
          <a:lstStyle/>
          <a:p>
            <a:pPr marL="0" indent="0">
              <a:lnSpc>
                <a:spcPts val="1920"/>
              </a:lnSpc>
              <a:buNone/>
            </a:pPr>
            <a:r>
              <a:rPr lang="en-US" dirty="0"/>
              <a:t>Five ANN models are developed to extract:</a:t>
            </a:r>
          </a:p>
          <a:p>
            <a:pPr marL="342900" indent="-342900">
              <a:lnSpc>
                <a:spcPts val="192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B050"/>
                </a:solidFill>
              </a:rPr>
              <a:t>Static</a:t>
            </a:r>
            <a:r>
              <a:rPr lang="en-US" sz="1400" dirty="0"/>
              <a:t> flow-speed relationship</a:t>
            </a:r>
          </a:p>
          <a:p>
            <a:pPr marL="342900" indent="-342900">
              <a:lnSpc>
                <a:spcPts val="1920"/>
              </a:lnSpc>
              <a:buFont typeface="+mj-lt"/>
              <a:buAutoNum type="arabicPeriod"/>
            </a:pPr>
            <a:r>
              <a:rPr lang="en-US" sz="1400" dirty="0"/>
              <a:t>Flow-speed relationships considering </a:t>
            </a:r>
            <a:r>
              <a:rPr lang="en-US" sz="1400" dirty="0">
                <a:solidFill>
                  <a:srgbClr val="0432FF"/>
                </a:solidFill>
              </a:rPr>
              <a:t>temporal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0432FF"/>
                </a:solidFill>
              </a:rPr>
              <a:t>spatial dependencies</a:t>
            </a:r>
            <a:r>
              <a:rPr lang="en-US" sz="1400" dirty="0"/>
              <a:t>.</a:t>
            </a:r>
          </a:p>
          <a:p>
            <a:pPr marL="342900" indent="-342900">
              <a:lnSpc>
                <a:spcPts val="1920"/>
              </a:lnSpc>
              <a:buFont typeface="+mj-lt"/>
              <a:buAutoNum type="arabicPeriod"/>
            </a:pPr>
            <a:r>
              <a:rPr lang="en-US" sz="1400" dirty="0"/>
              <a:t>Traffic flow relationship between multiple input variables in a </a:t>
            </a:r>
            <a:r>
              <a:rPr lang="en-US" sz="1400" dirty="0">
                <a:solidFill>
                  <a:srgbClr val="FF0000"/>
                </a:solidFill>
              </a:rPr>
              <a:t>multivariate setting</a:t>
            </a:r>
            <a:r>
              <a:rPr lang="en-US" sz="1400" dirty="0"/>
              <a:t>.</a:t>
            </a:r>
          </a:p>
          <a:p>
            <a:pPr marL="342900" indent="-342900">
              <a:lnSpc>
                <a:spcPts val="192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92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ts val="1920"/>
              </a:lnSpc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DE4F0553-8512-5F49-931D-94869A6224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9340348"/>
                  </p:ext>
                </p:extLst>
              </p:nvPr>
            </p:nvGraphicFramePr>
            <p:xfrm>
              <a:off x="1196642" y="2569970"/>
              <a:ext cx="7280497" cy="2042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8657">
                      <a:extLst>
                        <a:ext uri="{9D8B030D-6E8A-4147-A177-3AD203B41FA5}">
                          <a16:colId xmlns:a16="http://schemas.microsoft.com/office/drawing/2014/main" val="3140949793"/>
                        </a:ext>
                      </a:extLst>
                    </a:gridCol>
                    <a:gridCol w="763566">
                      <a:extLst>
                        <a:ext uri="{9D8B030D-6E8A-4147-A177-3AD203B41FA5}">
                          <a16:colId xmlns:a16="http://schemas.microsoft.com/office/drawing/2014/main" val="2761024471"/>
                        </a:ext>
                      </a:extLst>
                    </a:gridCol>
                    <a:gridCol w="1130548">
                      <a:extLst>
                        <a:ext uri="{9D8B030D-6E8A-4147-A177-3AD203B41FA5}">
                          <a16:colId xmlns:a16="http://schemas.microsoft.com/office/drawing/2014/main" val="2462534022"/>
                        </a:ext>
                      </a:extLst>
                    </a:gridCol>
                    <a:gridCol w="651102">
                      <a:extLst>
                        <a:ext uri="{9D8B030D-6E8A-4147-A177-3AD203B41FA5}">
                          <a16:colId xmlns:a16="http://schemas.microsoft.com/office/drawing/2014/main" val="2757071377"/>
                        </a:ext>
                      </a:extLst>
                    </a:gridCol>
                    <a:gridCol w="639264">
                      <a:extLst>
                        <a:ext uri="{9D8B030D-6E8A-4147-A177-3AD203B41FA5}">
                          <a16:colId xmlns:a16="http://schemas.microsoft.com/office/drawing/2014/main" val="164871646"/>
                        </a:ext>
                      </a:extLst>
                    </a:gridCol>
                    <a:gridCol w="976655">
                      <a:extLst>
                        <a:ext uri="{9D8B030D-6E8A-4147-A177-3AD203B41FA5}">
                          <a16:colId xmlns:a16="http://schemas.microsoft.com/office/drawing/2014/main" val="1129383721"/>
                        </a:ext>
                      </a:extLst>
                    </a:gridCol>
                    <a:gridCol w="1630705">
                      <a:extLst>
                        <a:ext uri="{9D8B030D-6E8A-4147-A177-3AD203B41FA5}">
                          <a16:colId xmlns:a16="http://schemas.microsoft.com/office/drawing/2014/main" val="1857706198"/>
                        </a:ext>
                      </a:extLst>
                    </a:gridCol>
                  </a:tblGrid>
                  <a:tr h="229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Input Features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Travel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3316286"/>
                      </a:ext>
                    </a:extLst>
                  </a:tr>
                  <a:tr h="229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ANN1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9382690"/>
                      </a:ext>
                    </a:extLst>
                  </a:tr>
                  <a:tr h="229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ANN2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𝑡𝑡</m:t>
                                    </m:r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77292"/>
                      </a:ext>
                    </a:extLst>
                  </a:tr>
                  <a:tr h="229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Temporal ANN1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6722751"/>
                      </a:ext>
                    </a:extLst>
                  </a:tr>
                  <a:tr h="229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Temporal ANN2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𝑡𝑡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024085"/>
                      </a:ext>
                    </a:extLst>
                  </a:tr>
                  <a:tr h="229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Spatial-temporal ANN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159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DE4F0553-8512-5F49-931D-94869A6224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9340348"/>
                  </p:ext>
                </p:extLst>
              </p:nvPr>
            </p:nvGraphicFramePr>
            <p:xfrm>
              <a:off x="1196642" y="2569970"/>
              <a:ext cx="7280497" cy="2042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8657">
                      <a:extLst>
                        <a:ext uri="{9D8B030D-6E8A-4147-A177-3AD203B41FA5}">
                          <a16:colId xmlns:a16="http://schemas.microsoft.com/office/drawing/2014/main" val="3140949793"/>
                        </a:ext>
                      </a:extLst>
                    </a:gridCol>
                    <a:gridCol w="763566">
                      <a:extLst>
                        <a:ext uri="{9D8B030D-6E8A-4147-A177-3AD203B41FA5}">
                          <a16:colId xmlns:a16="http://schemas.microsoft.com/office/drawing/2014/main" val="2761024471"/>
                        </a:ext>
                      </a:extLst>
                    </a:gridCol>
                    <a:gridCol w="1130548">
                      <a:extLst>
                        <a:ext uri="{9D8B030D-6E8A-4147-A177-3AD203B41FA5}">
                          <a16:colId xmlns:a16="http://schemas.microsoft.com/office/drawing/2014/main" val="2462534022"/>
                        </a:ext>
                      </a:extLst>
                    </a:gridCol>
                    <a:gridCol w="651102">
                      <a:extLst>
                        <a:ext uri="{9D8B030D-6E8A-4147-A177-3AD203B41FA5}">
                          <a16:colId xmlns:a16="http://schemas.microsoft.com/office/drawing/2014/main" val="2757071377"/>
                        </a:ext>
                      </a:extLst>
                    </a:gridCol>
                    <a:gridCol w="639264">
                      <a:extLst>
                        <a:ext uri="{9D8B030D-6E8A-4147-A177-3AD203B41FA5}">
                          <a16:colId xmlns:a16="http://schemas.microsoft.com/office/drawing/2014/main" val="164871646"/>
                        </a:ext>
                      </a:extLst>
                    </a:gridCol>
                    <a:gridCol w="976655">
                      <a:extLst>
                        <a:ext uri="{9D8B030D-6E8A-4147-A177-3AD203B41FA5}">
                          <a16:colId xmlns:a16="http://schemas.microsoft.com/office/drawing/2014/main" val="1129383721"/>
                        </a:ext>
                      </a:extLst>
                    </a:gridCol>
                    <a:gridCol w="1630705">
                      <a:extLst>
                        <a:ext uri="{9D8B030D-6E8A-4147-A177-3AD203B41FA5}">
                          <a16:colId xmlns:a16="http://schemas.microsoft.com/office/drawing/2014/main" val="18577061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Input Features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Travel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33162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ANN1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5736" t="-104167" b="-4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938269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ANN2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5736" t="-196000" b="-3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4772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Temporal ANN1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5736" t="-308333" b="-2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67227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Temporal ANN2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5736" t="-408333" b="-1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50240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Spatial-temporal ANN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5736" t="-297561" b="-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159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15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FFE6-6819-7443-882D-B31F119B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4F927-87DA-DB4C-91C1-76C48CAD8B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20CA5-F517-8745-9315-8802F507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66A430-8406-8840-B788-17CDB4A1DD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93800"/>
            <a:ext cx="7559674" cy="346051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root mean squared error (</a:t>
            </a:r>
            <a:r>
              <a:rPr lang="en-US" dirty="0">
                <a:solidFill>
                  <a:srgbClr val="0432FF"/>
                </a:solidFill>
              </a:rPr>
              <a:t>RMSE</a:t>
            </a:r>
            <a:r>
              <a:rPr lang="en-US" dirty="0"/>
              <a:t>) and the mean absolute percentage error (</a:t>
            </a:r>
            <a:r>
              <a:rPr lang="en-US" dirty="0">
                <a:solidFill>
                  <a:srgbClr val="FF0000"/>
                </a:solidFill>
              </a:rPr>
              <a:t>MAPE</a:t>
            </a:r>
            <a:r>
              <a:rPr lang="en-US" dirty="0"/>
              <a:t>) are used to evaluate the models' accuracy.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E8B99-CB82-FC4D-AF1F-7F1B4A692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16" y="2247807"/>
            <a:ext cx="5708650" cy="17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72B-B131-154F-877E-AEFB00F1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414" y="2164836"/>
            <a:ext cx="5966490" cy="673874"/>
          </a:xfrm>
        </p:spPr>
        <p:txBody>
          <a:bodyPr/>
          <a:lstStyle/>
          <a:p>
            <a:pPr algn="ctr"/>
            <a:r>
              <a:rPr lang="en-US" sz="3200" dirty="0"/>
              <a:t>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1B55A-DB9D-4443-B634-D46422DCCA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0AF96-D9AA-7345-8F7C-2E0E27AF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72B-B131-154F-877E-AEFB00F1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414" y="2164836"/>
            <a:ext cx="5966490" cy="673874"/>
          </a:xfrm>
        </p:spPr>
        <p:txBody>
          <a:bodyPr/>
          <a:lstStyle/>
          <a:p>
            <a:pPr algn="ctr"/>
            <a:r>
              <a:rPr lang="en-US" sz="3200" dirty="0"/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1B55A-DB9D-4443-B634-D46422DCCA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0AF96-D9AA-7345-8F7C-2E0E27AF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04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4C6F-68FF-0C40-A20A-0D596FB7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Problems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7ED58-2EB2-A447-B2CE-1E9F0E251D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464F7-67E1-334A-9C99-AAC5AC54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740440-071B-A14A-84C0-555134E22B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879004"/>
            <a:ext cx="7559674" cy="384539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>
                <a:solidFill>
                  <a:srgbClr val="0432FF"/>
                </a:solidFill>
              </a:rPr>
              <a:t>Comprehensive information on traffic flow </a:t>
            </a:r>
            <a:r>
              <a:rPr lang="en-US" dirty="0"/>
              <a:t>is essential for traffic control and vehicular emission monitoring.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However, traffic flow information is not observable </a:t>
            </a:r>
            <a:r>
              <a:rPr lang="en-US" dirty="0">
                <a:solidFill>
                  <a:srgbClr val="0432FF"/>
                </a:solidFill>
              </a:rPr>
              <a:t>everywhere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anytime</a:t>
            </a:r>
            <a:r>
              <a:rPr lang="en-US" dirty="0"/>
              <a:t> on the road because of </a:t>
            </a:r>
            <a:r>
              <a:rPr lang="en-US" dirty="0">
                <a:solidFill>
                  <a:srgbClr val="FF0000"/>
                </a:solidFill>
              </a:rPr>
              <a:t>high installation costs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malfunctions</a:t>
            </a:r>
            <a:r>
              <a:rPr lang="en-US" dirty="0"/>
              <a:t> of </a:t>
            </a:r>
            <a:r>
              <a:rPr lang="en-US" dirty="0">
                <a:solidFill>
                  <a:srgbClr val="00B050"/>
                </a:solidFill>
              </a:rPr>
              <a:t>stationary sensors</a:t>
            </a:r>
            <a:r>
              <a:rPr lang="en-US" dirty="0"/>
              <a:t>, e.g., radar or inductive loop detector.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0A47C-3966-C34F-9820-AA4CB7EA8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01" y="2494955"/>
            <a:ext cx="3438812" cy="2342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48038-7C32-3547-BF65-257926A08288}"/>
              </a:ext>
            </a:extLst>
          </p:cNvPr>
          <p:cNvSpPr txBox="1"/>
          <p:nvPr/>
        </p:nvSpPr>
        <p:spPr>
          <a:xfrm>
            <a:off x="6022413" y="3772275"/>
            <a:ext cx="2870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Figure: Traffic flow data from stationary detectors. </a:t>
            </a:r>
          </a:p>
          <a:p>
            <a:r>
              <a:rPr lang="en-US" sz="800" dirty="0"/>
              <a:t>Reprinted from </a:t>
            </a:r>
            <a:r>
              <a:rPr lang="en-US" sz="800" i="1" dirty="0"/>
              <a:t>N. </a:t>
            </a:r>
            <a:r>
              <a:rPr lang="en-US" sz="800" i="1" dirty="0" err="1"/>
              <a:t>Tsanakas</a:t>
            </a:r>
            <a:r>
              <a:rPr lang="en-US" sz="800" i="1" dirty="0"/>
              <a:t>, Emission estimation based on traffic models and measurements. Linköping University Electronic Press, 2019, vol. 1835. ISBN 9176850927 [2]</a:t>
            </a:r>
          </a:p>
        </p:txBody>
      </p:sp>
    </p:spTree>
    <p:extLst>
      <p:ext uri="{BB962C8B-B14F-4D97-AF65-F5344CB8AC3E}">
        <p14:creationId xmlns:p14="http://schemas.microsoft.com/office/powerpoint/2010/main" val="23448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B75D-A401-F74D-9DFA-184AF7E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Purpose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C5A02-27DA-6E46-A741-F6534C11EEB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9EAA9-6ED3-4D40-9180-EA8A3418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73328-7709-F343-BB11-EDE62BF3CB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032387"/>
            <a:ext cx="7559674" cy="36920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/>
              <a:t>T</a:t>
            </a:r>
            <a:r>
              <a:rPr lang="en-US" dirty="0"/>
              <a:t>o compensate for stationary sensors’ weakness, this thesis</a:t>
            </a:r>
            <a:r>
              <a:rPr lang="zh-TW" altLang="en-US" dirty="0"/>
              <a:t> </a:t>
            </a:r>
            <a:r>
              <a:rPr lang="en-US" altLang="zh-TW" dirty="0"/>
              <a:t>proposes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en-US" dirty="0"/>
              <a:t> analyses an approach for </a:t>
            </a:r>
            <a:r>
              <a:rPr lang="en-US" dirty="0">
                <a:solidFill>
                  <a:srgbClr val="0432FF"/>
                </a:solidFill>
              </a:rPr>
              <a:t>inferring traffic flows </a:t>
            </a:r>
            <a:r>
              <a:rPr lang="en-US" dirty="0"/>
              <a:t>from </a:t>
            </a:r>
            <a:r>
              <a:rPr lang="en-US" dirty="0">
                <a:solidFill>
                  <a:srgbClr val="00B050"/>
                </a:solidFill>
              </a:rPr>
              <a:t>mobile data</a:t>
            </a:r>
            <a:r>
              <a:rPr lang="en-US" dirty="0"/>
              <a:t> provided by INRIX, a commercial crowd-sourced traffic dataset with </a:t>
            </a:r>
            <a:r>
              <a:rPr lang="en-US" dirty="0">
                <a:solidFill>
                  <a:srgbClr val="FF0000"/>
                </a:solidFill>
              </a:rPr>
              <a:t>wide spatial coverage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high quality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The idea is to develop</a:t>
            </a:r>
            <a:r>
              <a:rPr lang="zh-TW" alt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Artificial</a:t>
            </a:r>
            <a:r>
              <a:rPr lang="zh-TW" altLang="en-US" dirty="0">
                <a:solidFill>
                  <a:srgbClr val="0432FF"/>
                </a:solidFill>
              </a:rPr>
              <a:t> </a:t>
            </a:r>
            <a:r>
              <a:rPr lang="en-US" dirty="0">
                <a:solidFill>
                  <a:srgbClr val="0432FF"/>
                </a:solidFill>
              </a:rPr>
              <a:t>Neural</a:t>
            </a:r>
            <a:r>
              <a:rPr lang="zh-TW" altLang="en-US" dirty="0">
                <a:solidFill>
                  <a:srgbClr val="0432FF"/>
                </a:solidFill>
              </a:rPr>
              <a:t> </a:t>
            </a:r>
            <a:r>
              <a:rPr lang="en-US" dirty="0">
                <a:solidFill>
                  <a:srgbClr val="0432FF"/>
                </a:solidFill>
              </a:rPr>
              <a:t>Network (ANN)-</a:t>
            </a:r>
            <a:r>
              <a:rPr lang="en-US" dirty="0"/>
              <a:t>based models to automatically extract </a:t>
            </a:r>
            <a:r>
              <a:rPr lang="en-US" dirty="0">
                <a:solidFill>
                  <a:srgbClr val="00B050"/>
                </a:solidFill>
              </a:rPr>
              <a:t>relations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between traffic flow and INRIX measurements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from historical data considering temporal and spatial dependencies.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P</a:t>
            </a:r>
            <a:r>
              <a:rPr lang="en-US" dirty="0"/>
              <a:t>rovides a </a:t>
            </a:r>
            <a:r>
              <a:rPr lang="en-US" dirty="0">
                <a:solidFill>
                  <a:srgbClr val="0432FF"/>
                </a:solidFill>
              </a:rPr>
              <a:t>highly automated means</a:t>
            </a:r>
            <a:r>
              <a:rPr lang="zh-TW" alt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to process sensor data and build estimation models for </a:t>
            </a:r>
            <a:r>
              <a:rPr lang="en-US" dirty="0">
                <a:solidFill>
                  <a:srgbClr val="FF0000"/>
                </a:solidFill>
              </a:rPr>
              <a:t>Intelligent Transport Systems (ITS)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in the context of the Internet of Things (IoT) and Big Data.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72B-B131-154F-877E-AEFB00F1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414" y="2164836"/>
            <a:ext cx="5966490" cy="673874"/>
          </a:xfrm>
        </p:spPr>
        <p:txBody>
          <a:bodyPr/>
          <a:lstStyle/>
          <a:p>
            <a:pPr algn="ctr"/>
            <a:r>
              <a:rPr lang="en-US" altLang="zh-TW" sz="3200" dirty="0"/>
              <a:t>Backgrounds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1B55A-DB9D-4443-B634-D46422DCCA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0AF96-D9AA-7345-8F7C-2E0E27AF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6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CD5F-D3EB-B141-A535-0CBEC568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State Variables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8FAD0-C31A-C345-BAEC-6A35CB767B2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2021-05-03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67C23-7EAF-CE49-A242-B3D0DE03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EEFDB4-A43B-E54B-9B8A-85D65DC603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0463" y="925626"/>
            <a:ext cx="7559674" cy="373330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TW" dirty="0"/>
              <a:t>Three </a:t>
            </a:r>
            <a:r>
              <a:rPr lang="en-US" altLang="zh-TW" dirty="0">
                <a:solidFill>
                  <a:srgbClr val="0432FF"/>
                </a:solidFill>
              </a:rPr>
              <a:t>traffic state variables </a:t>
            </a:r>
            <a:r>
              <a:rPr lang="en-US" altLang="zh-TW" dirty="0"/>
              <a:t>are widely used to describe the traffic flow conditions on the highway.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b="1" dirty="0"/>
              <a:t>Traffic Flow </a:t>
            </a:r>
            <a:r>
              <a:rPr lang="en-US" altLang="zh-TW" dirty="0"/>
              <a:t>(</a:t>
            </a:r>
            <a:r>
              <a:rPr lang="en-US" altLang="zh-TW" dirty="0" err="1"/>
              <a:t>veh</a:t>
            </a:r>
            <a:r>
              <a:rPr lang="en-US" altLang="zh-TW" dirty="0"/>
              <a:t>/h): The number of vehicles traveling through a particular point on the road per unit of time.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b="1" dirty="0"/>
              <a:t>Speed</a:t>
            </a:r>
            <a:r>
              <a:rPr lang="en-US" altLang="zh-TW" dirty="0"/>
              <a:t> (km/h): Average speed of vehicles.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b="1" dirty="0"/>
              <a:t>Density</a:t>
            </a:r>
            <a:r>
              <a:rPr lang="en-US" altLang="zh-TW" dirty="0"/>
              <a:t> (</a:t>
            </a:r>
            <a:r>
              <a:rPr lang="en-US" altLang="zh-TW" dirty="0" err="1"/>
              <a:t>veh</a:t>
            </a:r>
            <a:r>
              <a:rPr lang="en-US" altLang="zh-TW" dirty="0"/>
              <a:t>/km): The number of vehicles per unit of distance.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22B4F-E806-E247-A5DC-C6D3F4A6B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83" y="3175431"/>
            <a:ext cx="2226600" cy="1891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87BF25-FA15-2249-BE21-75E68F85C384}"/>
              </a:ext>
            </a:extLst>
          </p:cNvPr>
          <p:cNvSpPr txBox="1"/>
          <p:nvPr/>
        </p:nvSpPr>
        <p:spPr>
          <a:xfrm>
            <a:off x="5525163" y="3897316"/>
            <a:ext cx="31797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Figure: </a:t>
            </a:r>
            <a:r>
              <a:rPr lang="en-US" altLang="zh-TW" sz="1200" dirty="0"/>
              <a:t>Example</a:t>
            </a:r>
            <a:r>
              <a:rPr lang="zh-TW" altLang="en-US" sz="1200" dirty="0"/>
              <a:t> </a:t>
            </a:r>
            <a:r>
              <a:rPr lang="en-US" altLang="zh-TW" sz="1200" dirty="0"/>
              <a:t>of</a:t>
            </a:r>
            <a:r>
              <a:rPr lang="zh-TW" altLang="en-US" sz="1200" dirty="0"/>
              <a:t> </a:t>
            </a:r>
            <a:r>
              <a:rPr lang="en-US" altLang="zh-TW" sz="1200" dirty="0"/>
              <a:t>flow-speed</a:t>
            </a:r>
            <a:r>
              <a:rPr lang="zh-TW" altLang="en-US" sz="1200" dirty="0"/>
              <a:t> </a:t>
            </a:r>
            <a:r>
              <a:rPr lang="en-US" altLang="zh-TW" sz="1200" dirty="0"/>
              <a:t>relation.</a:t>
            </a:r>
            <a:endParaRPr lang="en-US" sz="1200" dirty="0"/>
          </a:p>
          <a:p>
            <a:r>
              <a:rPr lang="en-US" sz="800" dirty="0"/>
              <a:t>Reprinted from </a:t>
            </a:r>
            <a:r>
              <a:rPr lang="en-US" sz="800" i="1" dirty="0"/>
              <a:t>K. </a:t>
            </a:r>
            <a:r>
              <a:rPr lang="en-US" sz="800" i="1" dirty="0" err="1"/>
              <a:t>Anuar</a:t>
            </a:r>
            <a:r>
              <a:rPr lang="en-US" sz="800" i="1" dirty="0"/>
              <a:t>, F. </a:t>
            </a:r>
            <a:r>
              <a:rPr lang="en-US" sz="800" i="1" dirty="0" err="1"/>
              <a:t>Habtemichael</a:t>
            </a:r>
            <a:r>
              <a:rPr lang="en-US" sz="800" i="1" dirty="0"/>
              <a:t>, and M. Cetin, “Estimating traffic flow</a:t>
            </a:r>
            <a:r>
              <a:rPr lang="zh-TW" altLang="en-US" sz="800" i="1" dirty="0"/>
              <a:t> </a:t>
            </a:r>
            <a:r>
              <a:rPr lang="en-US" sz="800" i="1" dirty="0"/>
              <a:t>rate</a:t>
            </a:r>
            <a:r>
              <a:rPr lang="zh-TW" altLang="en-US" sz="800" i="1" dirty="0"/>
              <a:t> </a:t>
            </a:r>
            <a:r>
              <a:rPr lang="en-US" sz="800" i="1" dirty="0"/>
              <a:t>on freeways from probe vehicle data and fundamental diagram,” in</a:t>
            </a:r>
            <a:r>
              <a:rPr lang="zh-TW" altLang="en-US" sz="800" i="1" dirty="0"/>
              <a:t> </a:t>
            </a:r>
            <a:r>
              <a:rPr lang="en-US" sz="800" i="1" dirty="0"/>
              <a:t>2015 IEEE 18th International Conference on Intelligent Transportation</a:t>
            </a:r>
            <a:r>
              <a:rPr lang="zh-TW" altLang="en-US" sz="800" i="1" dirty="0"/>
              <a:t> </a:t>
            </a:r>
            <a:r>
              <a:rPr lang="en-US" sz="800" i="1" dirty="0"/>
              <a:t>Systems. IEEE, 2015, Conference Proceedings. ISBN 1467365963 pp.</a:t>
            </a:r>
            <a:r>
              <a:rPr lang="zh-TW" altLang="en-US" sz="800" i="1" dirty="0"/>
              <a:t> </a:t>
            </a:r>
            <a:r>
              <a:rPr lang="en-US" sz="800" i="1" dirty="0"/>
              <a:t>2921–2926.</a:t>
            </a:r>
          </a:p>
        </p:txBody>
      </p:sp>
    </p:spTree>
    <p:extLst>
      <p:ext uri="{BB962C8B-B14F-4D97-AF65-F5344CB8AC3E}">
        <p14:creationId xmlns:p14="http://schemas.microsoft.com/office/powerpoint/2010/main" val="22665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3851-2076-9647-94B4-9EBB0730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Sensor</a:t>
            </a:r>
            <a:r>
              <a:rPr lang="zh-TW" altLang="en-US" dirty="0"/>
              <a:t> </a:t>
            </a:r>
            <a:r>
              <a:rPr lang="en-US" altLang="zh-TW" dirty="0"/>
              <a:t>D</a:t>
            </a:r>
            <a:r>
              <a:rPr lang="en-US" dirty="0"/>
              <a:t>ata</a:t>
            </a:r>
            <a:r>
              <a:rPr lang="zh-TW" altLang="en-US" dirty="0"/>
              <a:t> </a:t>
            </a:r>
            <a:r>
              <a:rPr lang="en-US" altLang="zh-TW" dirty="0"/>
              <a:t>Types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DD449-679C-A84E-8C92-98AF9AD5FC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81E24-BE46-A241-B336-B6FC857C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5BA72E-9A76-114D-80F1-F1F50647F1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050085"/>
            <a:ext cx="7559674" cy="367431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traffic measurement data </a:t>
            </a:r>
            <a:r>
              <a:rPr lang="en-US" dirty="0"/>
              <a:t>can be grouped into </a:t>
            </a:r>
            <a:r>
              <a:rPr lang="en-US" dirty="0">
                <a:solidFill>
                  <a:srgbClr val="FF0000"/>
                </a:solidFill>
              </a:rPr>
              <a:t>two categories </a:t>
            </a:r>
            <a:r>
              <a:rPr lang="en-US" dirty="0"/>
              <a:t>based on the ways they are collected.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Stationary Data</a:t>
            </a:r>
            <a:r>
              <a:rPr lang="en-US" dirty="0"/>
              <a:t>: 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Collected by </a:t>
            </a:r>
            <a:r>
              <a:rPr lang="en-US" dirty="0">
                <a:solidFill>
                  <a:srgbClr val="0432FF"/>
                </a:solidFill>
              </a:rPr>
              <a:t>fixed-location sensors </a:t>
            </a:r>
            <a:r>
              <a:rPr lang="en-US" dirty="0"/>
              <a:t>installed on highways, e.g., inductive loop and radar detector.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provide </a:t>
            </a:r>
            <a:r>
              <a:rPr lang="en-US" altLang="zh-TW" dirty="0"/>
              <a:t>measures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traffic flow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speed</a:t>
            </a:r>
            <a:r>
              <a:rPr lang="en-US" dirty="0"/>
              <a:t> at the same time.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Mobile Data</a:t>
            </a:r>
            <a:r>
              <a:rPr lang="en-US" dirty="0"/>
              <a:t>: 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Collected by </a:t>
            </a:r>
            <a:r>
              <a:rPr lang="en-US" dirty="0">
                <a:solidFill>
                  <a:srgbClr val="0432FF"/>
                </a:solidFill>
              </a:rPr>
              <a:t>on-vehicle sensors</a:t>
            </a:r>
            <a:r>
              <a:rPr lang="en-US" dirty="0"/>
              <a:t>, e.g., GPS-enabled smartphones and navigation systems.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Has </a:t>
            </a:r>
            <a:r>
              <a:rPr lang="en-US" dirty="0">
                <a:solidFill>
                  <a:srgbClr val="00B050"/>
                </a:solidFill>
              </a:rPr>
              <a:t>broader spatial coverage </a:t>
            </a:r>
            <a:r>
              <a:rPr lang="en-US" dirty="0"/>
              <a:t>but cannot provide direct measures of </a:t>
            </a:r>
            <a:r>
              <a:rPr lang="en-US" dirty="0">
                <a:solidFill>
                  <a:srgbClr val="FF0000"/>
                </a:solidFill>
              </a:rPr>
              <a:t>traffic flow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4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DB3F-15DE-1D4F-9BB7-09221AAA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Traffic State Estimation</a:t>
            </a:r>
            <a:r>
              <a:rPr lang="zh-TW" altLang="en-US" dirty="0"/>
              <a:t> </a:t>
            </a:r>
            <a:r>
              <a:rPr lang="en-US" altLang="zh-TW" dirty="0"/>
              <a:t>(TSE) and Imputation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FFBD5-4DF8-FB40-82E3-A03F6ED155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2021-05-02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B186-3CEC-204B-9FCC-3491D959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CD9F7-0A8F-0547-8476-B922257252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TSE</a:t>
            </a:r>
            <a:r>
              <a:rPr lang="en-US" dirty="0"/>
              <a:t> aims to estimate the </a:t>
            </a:r>
            <a:r>
              <a:rPr lang="en-US" dirty="0">
                <a:solidFill>
                  <a:srgbClr val="0432FF"/>
                </a:solidFill>
              </a:rPr>
              <a:t>unobserved traffic state variables </a:t>
            </a:r>
            <a:r>
              <a:rPr lang="en-US" dirty="0"/>
              <a:t>using</a:t>
            </a:r>
            <a:r>
              <a:rPr lang="zh-TW" alt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partially observed </a:t>
            </a:r>
            <a:r>
              <a:rPr lang="en-US" altLang="zh-TW" dirty="0">
                <a:solidFill>
                  <a:srgbClr val="00B050"/>
                </a:solidFill>
              </a:rPr>
              <a:t>and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noisy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traffic data </a:t>
            </a:r>
            <a:r>
              <a:rPr lang="en-US" dirty="0"/>
              <a:t>in regions where stationary sensors are absent</a:t>
            </a:r>
            <a:r>
              <a:rPr lang="en-US" altLang="zh-TW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zh-TW" b="1" dirty="0"/>
              <a:t>I</a:t>
            </a:r>
            <a:r>
              <a:rPr lang="en-US" b="1" dirty="0"/>
              <a:t>mputation</a:t>
            </a:r>
            <a:r>
              <a:rPr lang="zh-TW" altLang="en-US" dirty="0"/>
              <a:t> </a:t>
            </a:r>
            <a:r>
              <a:rPr lang="en-US" altLang="zh-TW" dirty="0"/>
              <a:t>aims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dirty="0"/>
              <a:t>imput</a:t>
            </a:r>
            <a:r>
              <a:rPr lang="en-US" altLang="zh-TW" dirty="0"/>
              <a:t>e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traffic</a:t>
            </a:r>
            <a:r>
              <a:rPr lang="zh-TW" altLang="en-US" dirty="0">
                <a:solidFill>
                  <a:srgbClr val="0432FF"/>
                </a:solidFill>
              </a:rPr>
              <a:t> </a:t>
            </a:r>
            <a:r>
              <a:rPr lang="en-US" dirty="0">
                <a:solidFill>
                  <a:srgbClr val="0432FF"/>
                </a:solidFill>
              </a:rPr>
              <a:t>data</a:t>
            </a:r>
            <a:r>
              <a:rPr lang="en-US" altLang="zh-TW" dirty="0">
                <a:solidFill>
                  <a:srgbClr val="0432FF"/>
                </a:solidFill>
              </a:rPr>
              <a:t>sets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collected from locations where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traffic</a:t>
            </a:r>
            <a:r>
              <a:rPr lang="zh-TW" altLang="en-US" dirty="0"/>
              <a:t> </a:t>
            </a:r>
            <a:r>
              <a:rPr lang="en-US" altLang="zh-TW" dirty="0"/>
              <a:t>states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observed</a:t>
            </a:r>
            <a:r>
              <a:rPr lang="zh-TW" altLang="en-US" dirty="0"/>
              <a:t> </a:t>
            </a:r>
            <a:r>
              <a:rPr lang="en-US" dirty="0"/>
              <a:t>but suffer</a:t>
            </a:r>
            <a:r>
              <a:rPr lang="zh-TW" altLang="en-US" dirty="0"/>
              <a:t> </a:t>
            </a:r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missing or corrupted data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B1B5D2-E448-354E-91A2-4B5ECA12E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41" y="2436876"/>
            <a:ext cx="4273917" cy="25713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5F4259-F86B-884A-A50E-869103CEC85A}"/>
              </a:ext>
            </a:extLst>
          </p:cNvPr>
          <p:cNvSpPr txBox="1"/>
          <p:nvPr/>
        </p:nvSpPr>
        <p:spPr>
          <a:xfrm>
            <a:off x="6222528" y="4421462"/>
            <a:ext cx="2606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</a:t>
            </a:r>
            <a:r>
              <a:rPr lang="en-US" altLang="zh-TW" sz="1050" dirty="0"/>
              <a:t>:</a:t>
            </a:r>
            <a:r>
              <a:rPr lang="en-US" sz="1050" dirty="0"/>
              <a:t> Relation </a:t>
            </a:r>
            <a:r>
              <a:rPr lang="en-US" altLang="zh-TW" sz="1050" dirty="0"/>
              <a:t>between</a:t>
            </a:r>
            <a:r>
              <a:rPr lang="en-US" sz="1050" dirty="0"/>
              <a:t> traffic data and traffic state</a:t>
            </a:r>
            <a:r>
              <a:rPr lang="en-US" altLang="zh-TW" sz="1050" dirty="0"/>
              <a:t>s</a:t>
            </a:r>
            <a:r>
              <a:rPr lang="en-US" sz="1050" dirty="0"/>
              <a:t> in the space-time domain.</a:t>
            </a:r>
          </a:p>
        </p:txBody>
      </p:sp>
    </p:spTree>
    <p:extLst>
      <p:ext uri="{BB962C8B-B14F-4D97-AF65-F5344CB8AC3E}">
        <p14:creationId xmlns:p14="http://schemas.microsoft.com/office/powerpoint/2010/main" val="46776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TH_PPT template 2014 flerfärgade_16_9_181002" id="{C2C482A2-B64F-1641-B856-45C1E0D0B04B}" vid="{B7923EE1-B23C-9F4E-BE98-4BD0CF59DB9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blue_16_9_181002 (002)</Template>
  <TotalTime>60847</TotalTime>
  <Words>1264</Words>
  <Application>Microsoft Macintosh PowerPoint</Application>
  <PresentationFormat>On-screen Show (16:9)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PMingLiU</vt:lpstr>
      <vt:lpstr>Systemtypsnitt</vt:lpstr>
      <vt:lpstr>Arial</vt:lpstr>
      <vt:lpstr>Calibri</vt:lpstr>
      <vt:lpstr>Cambria Math</vt:lpstr>
      <vt:lpstr>Times New Roman</vt:lpstr>
      <vt:lpstr>Wingdings</vt:lpstr>
      <vt:lpstr>KTH_PPT-mall</vt:lpstr>
      <vt:lpstr>Thesis Presentation Machine Learning-Based Data-Driven Traffic Flow Estimation from Mobile Data </vt:lpstr>
      <vt:lpstr>Contents</vt:lpstr>
      <vt:lpstr>Introduction</vt:lpstr>
      <vt:lpstr>Background &amp; Problems</vt:lpstr>
      <vt:lpstr>Goal and Purpose</vt:lpstr>
      <vt:lpstr>Backgrounds</vt:lpstr>
      <vt:lpstr>Traffic State Variables</vt:lpstr>
      <vt:lpstr>Sensor Data Types</vt:lpstr>
      <vt:lpstr>Traffic State Estimation (TSE) and Imputation</vt:lpstr>
      <vt:lpstr>Related Works</vt:lpstr>
      <vt:lpstr>Datasets and Methodology</vt:lpstr>
      <vt:lpstr>Datasets</vt:lpstr>
      <vt:lpstr>Mobile Data: INRIX</vt:lpstr>
      <vt:lpstr>Stationary Data: Motorway Control System (MCS)</vt:lpstr>
      <vt:lpstr>Training &amp; Test Datasets</vt:lpstr>
      <vt:lpstr>Data Preparation</vt:lpstr>
      <vt:lpstr>Feature Engineering: One-hot Encoding</vt:lpstr>
      <vt:lpstr>Feature Scaling: Standardization</vt:lpstr>
      <vt:lpstr>Baseline Model</vt:lpstr>
      <vt:lpstr>ANN Model Structure</vt:lpstr>
      <vt:lpstr>ANN Models</vt:lpstr>
      <vt:lpstr>Performance Evaluation</vt:lpstr>
      <vt:lpstr>Results</vt:lpstr>
    </vt:vector>
  </TitlesOfParts>
  <Company>KTH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Microsoft Office User</cp:lastModifiedBy>
  <cp:revision>1386</cp:revision>
  <cp:lastPrinted>2013-05-27T09:10:21Z</cp:lastPrinted>
  <dcterms:created xsi:type="dcterms:W3CDTF">2019-02-11T09:39:15Z</dcterms:created>
  <dcterms:modified xsi:type="dcterms:W3CDTF">2021-05-03T13:29:05Z</dcterms:modified>
</cp:coreProperties>
</file>