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133DE9A-C7FC-498D-A999-B1BA05C308C1}" type="datetimeFigureOut">
              <a:rPr lang="en-NZ" smtClean="0"/>
              <a:t>5/04/2021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47EC241-8CC4-4AEE-8956-9AC667DB856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8368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DE9A-C7FC-498D-A999-B1BA05C308C1}" type="datetimeFigureOut">
              <a:rPr lang="en-NZ" smtClean="0"/>
              <a:t>5/04/2021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C241-8CC4-4AEE-8956-9AC667DB856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5477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DE9A-C7FC-498D-A999-B1BA05C308C1}" type="datetimeFigureOut">
              <a:rPr lang="en-NZ" smtClean="0"/>
              <a:t>5/04/2021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C241-8CC4-4AEE-8956-9AC667DB856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126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DE9A-C7FC-498D-A999-B1BA05C308C1}" type="datetimeFigureOut">
              <a:rPr lang="en-NZ" smtClean="0"/>
              <a:t>5/04/2021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C241-8CC4-4AEE-8956-9AC667DB856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755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DE9A-C7FC-498D-A999-B1BA05C308C1}" type="datetimeFigureOut">
              <a:rPr lang="en-NZ" smtClean="0"/>
              <a:t>5/04/2021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C241-8CC4-4AEE-8956-9AC667DB856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DE9A-C7FC-498D-A999-B1BA05C308C1}" type="datetimeFigureOut">
              <a:rPr lang="en-NZ" smtClean="0"/>
              <a:t>5/04/2021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C241-8CC4-4AEE-8956-9AC667DB856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73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DE9A-C7FC-498D-A999-B1BA05C308C1}" type="datetimeFigureOut">
              <a:rPr lang="en-NZ" smtClean="0"/>
              <a:t>5/04/2021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C241-8CC4-4AEE-8956-9AC667DB856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2291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DE9A-C7FC-498D-A999-B1BA05C308C1}" type="datetimeFigureOut">
              <a:rPr lang="en-NZ" smtClean="0"/>
              <a:t>5/04/2021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C241-8CC4-4AEE-8956-9AC667DB856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341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DE9A-C7FC-498D-A999-B1BA05C308C1}" type="datetimeFigureOut">
              <a:rPr lang="en-NZ" smtClean="0"/>
              <a:t>5/04/2021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C241-8CC4-4AEE-8956-9AC667DB856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304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DE9A-C7FC-498D-A999-B1BA05C308C1}" type="datetimeFigureOut">
              <a:rPr lang="en-NZ" smtClean="0"/>
              <a:t>5/04/2021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47EC241-8CC4-4AEE-8956-9AC667DB856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820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133DE9A-C7FC-498D-A999-B1BA05C308C1}" type="datetimeFigureOut">
              <a:rPr lang="en-NZ" smtClean="0"/>
              <a:t>5/04/2021</a:t>
            </a:fld>
            <a:endParaRPr lang="en-NZ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NZ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47EC241-8CC4-4AEE-8956-9AC667DB856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1570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133DE9A-C7FC-498D-A999-B1BA05C308C1}" type="datetimeFigureOut">
              <a:rPr lang="en-NZ" smtClean="0"/>
              <a:t>5/04/2021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47EC241-8CC4-4AEE-8956-9AC667DB856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8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9F06-EE98-41C4-882D-5FFDF46CB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Sound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006A9-0D55-4075-A909-3AA9CE6C00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945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B406-9B2F-404C-BE06-0FB88EEF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Measurement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CC0B2B-1621-435E-8D95-4DCF6B5E6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NZ" dirty="0"/>
                  <a:t>Sound is measured in dB</a:t>
                </a:r>
              </a:p>
              <a:p>
                <a:r>
                  <a:rPr lang="en-NZ" dirty="0"/>
                  <a:t>More convenient due to large variations in pressure, intensity and power</a:t>
                </a:r>
              </a:p>
              <a:p>
                <a:r>
                  <a:rPr lang="en-NZ" dirty="0"/>
                  <a:t>SPL is the Sound Pressure Level.</a:t>
                </a:r>
              </a:p>
              <a:p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𝑆𝑃𝐿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=20</m:t>
                    </m:r>
                    <m:sSub>
                      <m:sSubPr>
                        <m:ctrlPr>
                          <a:rPr lang="en-NZ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NZ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NZ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NZ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ρ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NZ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Z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NZ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𝑟𝑒𝑓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NZ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NZ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CC0B2B-1621-435E-8D95-4DCF6B5E6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75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76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B669-543D-425E-9109-56F5A944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Maximum Distance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28545-FA4F-4609-856E-7F5470545F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NZ" dirty="0"/>
                  <a:t>Frequency Response (Speaker) and Noise Floor (Microphone)</a:t>
                </a:r>
              </a:p>
              <a:p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𝑁𝑜𝑖𝑠𝑒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𝐹𝑙𝑜𝑜𝑟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𝑅𝑒𝑓𝑒𝑟𝑒𝑛𝑐𝑒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𝑆𝑖𝑔𝑛𝑎𝑙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NZ" b="0" dirty="0"/>
              </a:p>
              <a:p>
                <a:endParaRPr lang="en-NZ" dirty="0"/>
              </a:p>
              <a:p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𝑆𝑃</m:t>
                    </m:r>
                    <m:sSub>
                      <m:sSub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NZ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𝑆𝑃</m:t>
                    </m:r>
                    <m:sSub>
                      <m:sSub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NZ" b="0" i="1" smtClean="0">
                        <a:latin typeface="Cambria Math" panose="02040503050406030204" pitchFamily="18" charset="0"/>
                      </a:rPr>
                      <m:t>−20</m:t>
                    </m:r>
                    <m:func>
                      <m:func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NZ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N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NZ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NZ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NZ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NZ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NZ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NZ" b="0" i="1" smtClean="0">
                        <a:latin typeface="Cambria Math" panose="02040503050406030204" pitchFamily="18" charset="0"/>
                      </a:rPr>
                      <m:t>≈118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NZ" dirty="0"/>
              </a:p>
              <a:p>
                <a:r>
                  <a:rPr lang="en-NZ" dirty="0"/>
                  <a:t>Only considers the attenuation due to distance.</a:t>
                </a:r>
              </a:p>
              <a:p>
                <a:pPr marL="0" indent="0">
                  <a:buNone/>
                </a:pPr>
                <a:endParaRPr lang="en-NZ" dirty="0"/>
              </a:p>
              <a:p>
                <a:pPr marL="0" indent="0">
                  <a:buNone/>
                </a:pPr>
                <a:endParaRPr lang="en-NZ" dirty="0"/>
              </a:p>
              <a:p>
                <a:pPr marL="0" indent="0">
                  <a:buNone/>
                </a:pPr>
                <a:endParaRPr lang="en-NZ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28545-FA4F-4609-856E-7F5470545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275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69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5145-8A5A-4564-A824-2785E574C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Attenuation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62B60-E045-4CD8-AA2A-ED9A01123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Attenuation is the loss of energy as the a soundwave passes through a medium</a:t>
            </a:r>
          </a:p>
          <a:p>
            <a:r>
              <a:rPr lang="en-NZ" dirty="0"/>
              <a:t>3 main concerns</a:t>
            </a:r>
          </a:p>
          <a:p>
            <a:pPr lvl="1"/>
            <a:r>
              <a:rPr lang="en-NZ" dirty="0"/>
              <a:t>Sound attenuation through the air</a:t>
            </a:r>
          </a:p>
          <a:p>
            <a:pPr lvl="1"/>
            <a:r>
              <a:rPr lang="en-NZ" dirty="0"/>
              <a:t>Sound absorption via barriers</a:t>
            </a:r>
          </a:p>
          <a:p>
            <a:pPr lvl="1"/>
            <a:r>
              <a:rPr lang="en-NZ" dirty="0"/>
              <a:t>Sound transmission loss via barriers</a:t>
            </a:r>
          </a:p>
        </p:txBody>
      </p:sp>
    </p:spTree>
    <p:extLst>
      <p:ext uri="{BB962C8B-B14F-4D97-AF65-F5344CB8AC3E}">
        <p14:creationId xmlns:p14="http://schemas.microsoft.com/office/powerpoint/2010/main" val="301493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5DC9-0513-41D7-8F43-D0211695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Attenuation in the 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84F2-80F3-4AC0-911D-CD045688E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Sound energy dissipated as heat as soundwave travels</a:t>
            </a:r>
          </a:p>
          <a:p>
            <a:r>
              <a:rPr lang="en-NZ" dirty="0"/>
              <a:t>Higher frequency have more oscillations and attenuate quicker</a:t>
            </a:r>
          </a:p>
          <a:p>
            <a:r>
              <a:rPr lang="en-NZ" dirty="0"/>
              <a:t>Temperature and Humidity </a:t>
            </a:r>
          </a:p>
          <a:p>
            <a:r>
              <a:rPr lang="en-NZ" dirty="0"/>
              <a:t>Proportionality table </a:t>
            </a:r>
          </a:p>
          <a:p>
            <a:pPr lvl="1"/>
            <a:endParaRPr lang="en-NZ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229C35-DAFE-4DF3-992A-0976621E8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043458"/>
              </p:ext>
            </p:extLst>
          </p:nvPr>
        </p:nvGraphicFramePr>
        <p:xfrm>
          <a:off x="4664710" y="4347041"/>
          <a:ext cx="2862580" cy="10366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1290">
                  <a:extLst>
                    <a:ext uri="{9D8B030D-6E8A-4147-A177-3AD203B41FA5}">
                      <a16:colId xmlns:a16="http://schemas.microsoft.com/office/drawing/2014/main" val="3596444291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3526682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Parameter 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Relationship with attenuation (in Air)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3581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Frequency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Proportional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3237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Temperature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Inversely Proportional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0999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Humidity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Inversely Proportional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1687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Distance 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</a:rPr>
                        <a:t>Proportional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4462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35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52B6-274E-4988-AC0A-882ED8B9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Absorption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45A58-88C7-48AF-AF04-9ED98A593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Absorptive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3C752-0290-4501-BA77-AD3F7291C2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Z" dirty="0"/>
              <a:t>Drapes, carpets</a:t>
            </a:r>
          </a:p>
          <a:p>
            <a:r>
              <a:rPr lang="en-NZ" dirty="0"/>
              <a:t> Porous materials with airflow</a:t>
            </a:r>
          </a:p>
          <a:p>
            <a:r>
              <a:rPr lang="en-NZ" dirty="0"/>
              <a:t>More attenuation as frequency rises.</a:t>
            </a:r>
          </a:p>
          <a:p>
            <a:endParaRPr lang="en-NZ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FBB6C-E36B-4E44-9222-E139E2606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NZ" dirty="0"/>
              <a:t>Reflective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4F94E-8D7C-4DCD-B3A7-10779CCE33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NZ" dirty="0"/>
              <a:t>Plywood, plaster, concrete</a:t>
            </a:r>
          </a:p>
          <a:p>
            <a:r>
              <a:rPr lang="en-NZ" dirty="0"/>
              <a:t>Little airflow</a:t>
            </a:r>
          </a:p>
          <a:p>
            <a:r>
              <a:rPr lang="en-NZ" dirty="0"/>
              <a:t>More attenuation as frequency falls</a:t>
            </a:r>
          </a:p>
        </p:txBody>
      </p:sp>
    </p:spTree>
    <p:extLst>
      <p:ext uri="{BB962C8B-B14F-4D97-AF65-F5344CB8AC3E}">
        <p14:creationId xmlns:p14="http://schemas.microsoft.com/office/powerpoint/2010/main" val="272916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F413-B6A8-47BA-AFFE-3E1F5BE7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Sound Transmission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0EF88-19AD-4CC5-95C2-115154F80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Sound energy loss when travelling through a barrier</a:t>
            </a:r>
          </a:p>
          <a:p>
            <a:r>
              <a:rPr lang="en-NZ" dirty="0"/>
              <a:t>Very large in most cases </a:t>
            </a:r>
          </a:p>
          <a:p>
            <a:r>
              <a:rPr lang="en-NZ" dirty="0"/>
              <a:t>STC, Sound transmission class</a:t>
            </a:r>
          </a:p>
          <a:p>
            <a:r>
              <a:rPr lang="en-NZ" dirty="0"/>
              <a:t>Standardized measurement averaged across multiple frequencies</a:t>
            </a:r>
          </a:p>
        </p:txBody>
      </p:sp>
    </p:spTree>
    <p:extLst>
      <p:ext uri="{BB962C8B-B14F-4D97-AF65-F5344CB8AC3E}">
        <p14:creationId xmlns:p14="http://schemas.microsoft.com/office/powerpoint/2010/main" val="97895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84A3-3104-420F-823D-2F029E94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Considerations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07920-C25F-4650-9B93-357C9B2DC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Chosen frequency must be chosen with the following in mind </a:t>
            </a:r>
          </a:p>
          <a:p>
            <a:pPr lvl="1"/>
            <a:r>
              <a:rPr lang="en-NZ" dirty="0"/>
              <a:t>Distance between devices </a:t>
            </a:r>
          </a:p>
          <a:p>
            <a:pPr lvl="1"/>
            <a:r>
              <a:rPr lang="en-NZ" dirty="0"/>
              <a:t>Humidity and temperature of environment </a:t>
            </a:r>
          </a:p>
          <a:p>
            <a:pPr lvl="1"/>
            <a:r>
              <a:rPr lang="en-NZ" dirty="0"/>
              <a:t>Types of barriers present in environment</a:t>
            </a:r>
          </a:p>
          <a:p>
            <a:r>
              <a:rPr lang="en-NZ" dirty="0"/>
              <a:t>Considerations still need to be looked into:</a:t>
            </a:r>
          </a:p>
          <a:p>
            <a:pPr lvl="1"/>
            <a:r>
              <a:rPr lang="en-NZ" dirty="0"/>
              <a:t>Noise </a:t>
            </a:r>
          </a:p>
          <a:p>
            <a:pPr lvl="1"/>
            <a:r>
              <a:rPr lang="en-NZ" dirty="0"/>
              <a:t>Noise filtering </a:t>
            </a:r>
          </a:p>
          <a:p>
            <a:pPr marL="457200" lvl="1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678790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57</TotalTime>
  <Words>239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Metropolitan</vt:lpstr>
      <vt:lpstr>Sound</vt:lpstr>
      <vt:lpstr>Measurement </vt:lpstr>
      <vt:lpstr>Maximum Distance </vt:lpstr>
      <vt:lpstr>Attenuation</vt:lpstr>
      <vt:lpstr>Attenuation in the Air</vt:lpstr>
      <vt:lpstr>Absorption</vt:lpstr>
      <vt:lpstr>Sound Transmission Loss</vt:lpstr>
      <vt:lpstr>Considerations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</dc:title>
  <dc:creator>Aryan Srivastava</dc:creator>
  <cp:lastModifiedBy>Aryan Srivastava</cp:lastModifiedBy>
  <cp:revision>8</cp:revision>
  <dcterms:created xsi:type="dcterms:W3CDTF">2021-04-05T10:50:24Z</dcterms:created>
  <dcterms:modified xsi:type="dcterms:W3CDTF">2021-04-05T11:47:29Z</dcterms:modified>
</cp:coreProperties>
</file>