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8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/>
              <a:t>Mic Frequency Response</a:t>
            </a:r>
          </a:p>
        </c:rich>
      </c:tx>
      <c:layout>
        <c:manualLayout>
          <c:xMode val="edge"/>
          <c:yMode val="edge"/>
          <c:x val="0.41805989415257516"/>
          <c:y val="2.07566430877754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Sheet2!$A$9:$A$23</c:f>
              <c:numCache>
                <c:formatCode>General</c:formatCode>
                <c:ptCount val="1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</c:numCache>
            </c:numRef>
          </c:cat>
          <c:val>
            <c:numRef>
              <c:f>Sheet2!$B$9:$B$23</c:f>
              <c:numCache>
                <c:formatCode>General</c:formatCode>
                <c:ptCount val="15"/>
                <c:pt idx="0">
                  <c:v>375</c:v>
                </c:pt>
                <c:pt idx="1">
                  <c:v>100</c:v>
                </c:pt>
                <c:pt idx="2">
                  <c:v>500</c:v>
                </c:pt>
                <c:pt idx="3">
                  <c:v>600</c:v>
                </c:pt>
                <c:pt idx="4">
                  <c:v>600</c:v>
                </c:pt>
                <c:pt idx="5">
                  <c:v>250</c:v>
                </c:pt>
                <c:pt idx="6">
                  <c:v>400</c:v>
                </c:pt>
                <c:pt idx="7">
                  <c:v>400</c:v>
                </c:pt>
                <c:pt idx="8">
                  <c:v>1400</c:v>
                </c:pt>
                <c:pt idx="9">
                  <c:v>1600</c:v>
                </c:pt>
                <c:pt idx="10">
                  <c:v>900</c:v>
                </c:pt>
                <c:pt idx="11">
                  <c:v>400</c:v>
                </c:pt>
                <c:pt idx="12">
                  <c:v>250</c:v>
                </c:pt>
                <c:pt idx="13">
                  <c:v>250</c:v>
                </c:pt>
                <c:pt idx="14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63-4B9F-8F27-5DE213F90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7688448"/>
        <c:axId val="477685168"/>
      </c:lineChart>
      <c:catAx>
        <c:axId val="477688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/>
                  <a:t>Frequency</a:t>
                </a:r>
              </a:p>
            </c:rich>
          </c:tx>
          <c:layout>
            <c:manualLayout>
              <c:xMode val="edge"/>
              <c:yMode val="edge"/>
              <c:x val="0.44795921001678074"/>
              <c:y val="0.94768656160132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685168"/>
        <c:crosses val="autoZero"/>
        <c:auto val="1"/>
        <c:lblAlgn val="ctr"/>
        <c:lblOffset val="100"/>
        <c:noMultiLvlLbl val="0"/>
      </c:catAx>
      <c:valAx>
        <c:axId val="47768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/>
                  <a:t>Magnitude </a:t>
                </a:r>
              </a:p>
            </c:rich>
          </c:tx>
          <c:layout>
            <c:manualLayout>
              <c:xMode val="edge"/>
              <c:yMode val="edge"/>
              <c:x val="1.3316445075513102E-2"/>
              <c:y val="0.410752759044132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68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553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801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738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4826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6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3274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6402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376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66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878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010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517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385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558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58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43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F41B-E079-433A-9481-E6131A99ACC0}" type="datetimeFigureOut">
              <a:rPr lang="en-NZ" smtClean="0"/>
              <a:t>12/10/2021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9D4D80-3D92-4BAB-97E5-6636D947B7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12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CC15-7A5D-49B4-BA24-6687311CF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/>
              <a:t>Wellnomics</a:t>
            </a:r>
            <a:r>
              <a:rPr lang="en-NZ" dirty="0"/>
              <a:t> Indoor Positioning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662E0-849A-4EEA-810F-625F161CC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By Aryan Srivastava</a:t>
            </a:r>
          </a:p>
        </p:txBody>
      </p:sp>
    </p:spTree>
    <p:extLst>
      <p:ext uri="{BB962C8B-B14F-4D97-AF65-F5344CB8AC3E}">
        <p14:creationId xmlns:p14="http://schemas.microsoft.com/office/powerpoint/2010/main" val="89371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15BE3E0-99D4-488B-8197-8A6E8FB5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3460BB8-735C-4C9B-BDB9-92B8F9424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74" y="609600"/>
            <a:ext cx="8817228" cy="57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5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D09F-E88D-4BE5-B755-83C9A362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Testing – Code 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002891D1-BCB0-4756-8EC7-A6668086F7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63" y="995822"/>
            <a:ext cx="3457074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7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3EEF-4F0A-4E48-AF0A-EACD588E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E1BA-148C-4BFA-8A05-132DED17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ACFA81-02CA-4804-B13A-CA5FD83BF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611999"/>
              </p:ext>
            </p:extLst>
          </p:nvPr>
        </p:nvGraphicFramePr>
        <p:xfrm>
          <a:off x="239487" y="304006"/>
          <a:ext cx="9472362" cy="6249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851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4702-D907-467F-B599-F274F66D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Testing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DA9B-F771-4D69-B40B-F52E6CC8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Max Distance : 18 m</a:t>
            </a:r>
          </a:p>
          <a:p>
            <a:r>
              <a:rPr lang="en-NZ" dirty="0"/>
              <a:t>Max Distance (filtered) : 25 m</a:t>
            </a:r>
          </a:p>
          <a:p>
            <a:endParaRPr lang="en-NZ" dirty="0"/>
          </a:p>
          <a:p>
            <a:r>
              <a:rPr lang="en-NZ" dirty="0"/>
              <a:t>Best Frequency Range : 9kHz – 10 kHz</a:t>
            </a:r>
          </a:p>
        </p:txBody>
      </p:sp>
    </p:spTree>
    <p:extLst>
      <p:ext uri="{BB962C8B-B14F-4D97-AF65-F5344CB8AC3E}">
        <p14:creationId xmlns:p14="http://schemas.microsoft.com/office/powerpoint/2010/main" val="291294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2BFD-9886-43EE-9162-07A8428C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4EC8-794A-4B38-BF5A-5189447C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SPL</a:t>
            </a:r>
          </a:p>
          <a:p>
            <a:pPr lvl="1"/>
            <a:r>
              <a:rPr lang="en-NZ" dirty="0"/>
              <a:t>Attenuation</a:t>
            </a:r>
          </a:p>
          <a:p>
            <a:pPr lvl="1"/>
            <a:r>
              <a:rPr lang="en-NZ" dirty="0"/>
              <a:t>Hardware</a:t>
            </a:r>
          </a:p>
          <a:p>
            <a:pPr lvl="1"/>
            <a:r>
              <a:rPr lang="en-NZ" dirty="0"/>
              <a:t>Noise</a:t>
            </a:r>
          </a:p>
          <a:p>
            <a:r>
              <a:rPr lang="en-NZ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30001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AAA4-5B6B-44CE-AED8-8097F115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Hardware - Speaker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C12FD-40F6-4A95-A9EF-B17BAE13BF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8" y="2160588"/>
            <a:ext cx="817478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5E7E-0799-4FF2-B3DE-4E8DF52E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Hardware - 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B1AE-081E-41B1-8A12-952D9777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68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6026-5D83-477A-BD0A-25617B90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72" y="4220662"/>
            <a:ext cx="8596667" cy="566738"/>
          </a:xfrm>
        </p:spPr>
        <p:txBody>
          <a:bodyPr/>
          <a:lstStyle/>
          <a:p>
            <a:r>
              <a:rPr lang="en-NZ" dirty="0"/>
              <a:t>Attenuation -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E300-6E31-48D2-8140-EA47B2518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7516" y="4959812"/>
            <a:ext cx="8967537" cy="14891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Inverse Square Law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 err="1"/>
              <a:t>Lp</a:t>
            </a:r>
            <a:r>
              <a:rPr lang="en-NZ" dirty="0"/>
              <a:t>(R2) = </a:t>
            </a:r>
            <a:r>
              <a:rPr lang="en-NZ" dirty="0" err="1"/>
              <a:t>Lp</a:t>
            </a:r>
            <a:r>
              <a:rPr lang="en-NZ" dirty="0"/>
              <a:t>(R1) - 20log(R2/R1)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Noise Floor (Mic) : 28.5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Max theoretical distance : 118 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6444F-5E3E-4317-99E1-FEBB37C4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91" y="1005349"/>
            <a:ext cx="6328985" cy="32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1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20F7-E4A9-46CC-A2C4-ECBC7C11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Distance Attenuation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332B-E0F2-4E72-90DD-01CEFD4D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BE3CC-7D53-45A0-95E8-9B9F238749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046" y="1524000"/>
            <a:ext cx="7116353" cy="5013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43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5BE3-D4E4-49C8-B562-6B3A5ECD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Attenuation - Atmospheric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6CE0BD-CA74-4760-B323-13E20D5DA22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D6015-1A20-4104-BAC5-D157A6DCC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Attenuation due to atmospheric friction.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Proportional to Frequency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3EB6B-0C6D-4486-83B9-D2D02952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08" y="314198"/>
            <a:ext cx="5990318" cy="44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8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AA20-FD7E-4DC0-BD63-FD4B65EE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Attenuation -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F852-18B5-480C-B30D-603FB471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Materials – Reflective and Absorptive</a:t>
            </a:r>
          </a:p>
          <a:p>
            <a:r>
              <a:rPr lang="en-NZ" dirty="0"/>
              <a:t>Absorption scales with frequency.</a:t>
            </a:r>
          </a:p>
          <a:p>
            <a:r>
              <a:rPr lang="en-NZ" dirty="0"/>
              <a:t>Proportional for Absorptive </a:t>
            </a:r>
          </a:p>
          <a:p>
            <a:r>
              <a:rPr lang="en-NZ" dirty="0"/>
              <a:t>Inversely Proportional for reflective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3868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CFB9-9E9A-4575-B4FF-AE12FA5D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Attenuation -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5387-D9A2-46EC-AAED-4D18107C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0159F-17B0-4C89-843E-4073237940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78" y="1444274"/>
            <a:ext cx="6862579" cy="4841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324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123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Wellnomics Indoor Positioning System</vt:lpstr>
      <vt:lpstr>Sound</vt:lpstr>
      <vt:lpstr>Hardware - Speaker</vt:lpstr>
      <vt:lpstr>Hardware - Mic</vt:lpstr>
      <vt:lpstr>Attenuation - Distance</vt:lpstr>
      <vt:lpstr>Distance Attenuation </vt:lpstr>
      <vt:lpstr>Attenuation - Atmospheric</vt:lpstr>
      <vt:lpstr>Attenuation - Materials</vt:lpstr>
      <vt:lpstr>Attenuation - Simulations</vt:lpstr>
      <vt:lpstr>PowerPoint Presentation</vt:lpstr>
      <vt:lpstr>Testing – Code </vt:lpstr>
      <vt:lpstr>PowerPoint Presentation</vt:lpstr>
      <vt:lpstr>Testing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Wellnomics Indoor Positioning System</dc:title>
  <dc:creator>Aryan Srivastava</dc:creator>
  <cp:lastModifiedBy>Aryan Srivastava</cp:lastModifiedBy>
  <cp:revision>3</cp:revision>
  <dcterms:created xsi:type="dcterms:W3CDTF">2021-10-12T00:30:02Z</dcterms:created>
  <dcterms:modified xsi:type="dcterms:W3CDTF">2021-10-12T00:47:09Z</dcterms:modified>
</cp:coreProperties>
</file>