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75" r:id="rId17"/>
    <p:sldId id="266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units</c:v>
                </c:pt>
              </c:strCache>
            </c:strRef>
          </c:tx>
          <c:invertIfNegative val="1"/>
          <c:cat>
            <c:strRef>
              <c:f>Sheet1!$A$2:$A$3</c:f>
              <c:strCache>
                <c:ptCount val="2"/>
                <c:pt idx="0">
                  <c:v>Non-promo</c:v>
                </c:pt>
                <c:pt idx="1">
                  <c:v>Promo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186474.06</c:v>
                </c:pt>
                <c:pt idx="1">
                  <c:v>222740.24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05-4DA7-A6F0-F27BAA82D0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rPr dirty="0"/>
              <a:t>691 Capstone — Challenge 1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pPr>
              <a:defRPr sz="1800">
                <a:solidFill>
                  <a:srgbClr val="374151"/>
                </a:solidFill>
              </a:defRPr>
            </a:pPr>
            <a:r>
              <a:rPr dirty="0"/>
              <a:t>Data ingest → Normalized schema → Postgres loads → EDA → MA4 forecast</a:t>
            </a:r>
            <a:endParaRPr lang="en-US" dirty="0"/>
          </a:p>
          <a:p>
            <a:pPr>
              <a:defRPr sz="1800">
                <a:solidFill>
                  <a:srgbClr val="374151"/>
                </a:solidFill>
              </a:defRPr>
            </a:pPr>
            <a:endParaRPr lang="en-US" dirty="0"/>
          </a:p>
          <a:p>
            <a:pPr>
              <a:defRPr sz="1800">
                <a:solidFill>
                  <a:srgbClr val="374151"/>
                </a:solidFill>
              </a:defRPr>
            </a:pPr>
            <a:r>
              <a:rPr lang="en-US" dirty="0"/>
              <a:t>Patrick Horgan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5C36-3E46-A914-06B3-4527D7061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9B6F-CC86-E581-138E-A2B8A6DB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Recap –</a:t>
            </a:r>
            <a:br>
              <a:rPr lang="en-US" dirty="0"/>
            </a:br>
            <a:r>
              <a:rPr lang="en-US" dirty="0"/>
              <a:t>Department Revenue Mix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E398A-D5DA-08D2-7C67-FD51E668D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32022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join: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product → category/department.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Aggregated revenue by department, cross-checked totals against company-wide revenue.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bar/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visualizations to quantify department shares.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Confirms category hierarchy integrity in the schema. Provides baseline evidence for which departments warrant feature engineering in future models (Challenge 3).</a:t>
            </a:r>
          </a:p>
        </p:txBody>
      </p:sp>
    </p:spTree>
    <p:extLst>
      <p:ext uri="{BB962C8B-B14F-4D97-AF65-F5344CB8AC3E}">
        <p14:creationId xmlns:p14="http://schemas.microsoft.com/office/powerpoint/2010/main" val="237770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t>Promo vs. Non‑Promo — 2024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222538"/>
              </p:ext>
            </p:extLst>
          </p:nvPr>
        </p:nvGraphicFramePr>
        <p:xfrm>
          <a:off x="640080" y="1645920"/>
          <a:ext cx="78638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4DF1F-99F1-9D46-C8CB-713CF6699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6E1F-1230-5A47-6E04-E69C8DD6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Recap –</a:t>
            </a:r>
            <a:br>
              <a:rPr lang="en-US" dirty="0"/>
            </a:br>
            <a:r>
              <a:rPr lang="en-US" dirty="0"/>
              <a:t>Promo vs. Non-Promo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604500-774C-C55C-82B6-918BC3CEB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293522"/>
            <a:ext cx="822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Integrated promo table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via promo keys or calendar alignment.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Added binary flag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is_promo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Aggregated average weekly sales for promo vs. non-promo weeks.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Tested for anomalies (e.g., orphaned promo IDs, misaligned dates).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Confirms promotional metadata loads correctly. Quantifies uplift from promotions, creating groundwork for causal inference or uplift modeling in Challenge 4.</a:t>
            </a:r>
          </a:p>
        </p:txBody>
      </p:sp>
    </p:spTree>
    <p:extLst>
      <p:ext uri="{BB962C8B-B14F-4D97-AF65-F5344CB8AC3E}">
        <p14:creationId xmlns:p14="http://schemas.microsoft.com/office/powerpoint/2010/main" val="113541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t>Next‑Week Forecast — by Department (MA4)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73679"/>
              </p:ext>
            </p:extLst>
          </p:nvPr>
        </p:nvGraphicFramePr>
        <p:xfrm>
          <a:off x="868679" y="1417638"/>
          <a:ext cx="7406641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360">
                  <a:extLst>
                    <a:ext uri="{9D8B030D-6E8A-4147-A177-3AD203B41FA5}">
                      <a16:colId xmlns:a16="http://schemas.microsoft.com/office/drawing/2014/main" val="2022694940"/>
                    </a:ext>
                  </a:extLst>
                </a:gridCol>
                <a:gridCol w="191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468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dirty="0" err="1"/>
                        <a:t>D</a:t>
                      </a:r>
                      <a:r>
                        <a:rPr dirty="0" err="1"/>
                        <a:t>epartment_name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1"/>
                      </a:pPr>
                      <a:r>
                        <a:rPr lang="en-US" dirty="0" err="1"/>
                        <a:t>Forecast_units</a:t>
                      </a:r>
                      <a:endParaRPr lang="en-US" dirty="0"/>
                    </a:p>
                    <a:p>
                      <a:pPr>
                        <a:defRPr b="1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dirty="0" err="1"/>
                        <a:t>Forecast_revenue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dirty="0"/>
                        <a:t>Implied avg 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2285.81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22272.38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1143.13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20875.63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807.65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11110.77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13.76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454.63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3606.29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398.91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2974.31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700.02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2415.03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651.19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1748.09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Bakery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202.36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489.23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FC48B-B181-AB62-E62C-317DC23CC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D165-5B3F-C82A-848C-16467D52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Recap –</a:t>
            </a:r>
            <a:br>
              <a:rPr lang="en-US" dirty="0"/>
            </a:br>
            <a:r>
              <a:rPr lang="en-US" dirty="0"/>
              <a:t>Next-Week Forecast by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7D526-9FFF-018A-11DF-1BBF0EB4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19391"/>
            <a:ext cx="8229600" cy="3454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Used normalized time series from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aggregated by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department_id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week.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Applied moving average: MA4(t) = (y(t-1)+y(t-2)+y(t-3)+y(t-4))/4.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Implemented in SQL (via WINDOW functions) and Python (pandas rolling mean) for validation.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Demonstrates schema supports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temporal joins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rolling-window calculations. MA4 is a baseline forecast — stable, interpretable, but limited.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42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t>Next‑Week Forecast — Top 20 Products (MA4)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17550"/>
              </p:ext>
            </p:extLst>
          </p:nvPr>
        </p:nvGraphicFramePr>
        <p:xfrm>
          <a:off x="714438" y="1439930"/>
          <a:ext cx="7715124" cy="503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154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 dirty="0" err="1"/>
                        <a:t>product_upc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/>
                        <a:t>product_name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/>
                        <a:t>forecast_week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400"/>
                        <a:t>forecast_units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2.16E+11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Basmati 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Basmati 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438.03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Frontier Foods Peanut Butter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Peanut Butter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393.39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Rolled Oats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Rolled Oats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329.97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7.28E+11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Quinoa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Quinoa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317.12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6.54E+11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Sunrise Labs Electrolyte Powder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Electrolyte Powder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282.72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8.89E+11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VitaCrest Multivitamin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Multivitamin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265.73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5.41E+11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Black Beans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Beans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237.74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VitaCrest Vitamin D3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Vitamin D3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217.65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 Shrimp 16-20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Shrimp 16-20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205.56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6.48E+11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Tomato Sauce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Tomato Sauce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182.05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2.79E+11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 Pork Chops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Pork Chops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179.01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 Ground Beef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Ground Beef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172.19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Meadow Meats Chicken Breast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Breast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159.17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Greenway Kitchen Tomato Soup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Tomato Soup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150.3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9.51E+11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Frontier Foods Honey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Honey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WellNorth Probiotic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Probiotic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131.81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WellNorth Fish Oil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Fish Oil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129.3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3.86E+11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Evergreen Farms Bananas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Bananas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122.59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45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4.24E+11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Rainshadow Produce Avocados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Avocados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121.98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3477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EverFresh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Eggs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Eggs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1/6/2025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120.44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1CBDD-8ED2-7BA0-7999-86A23C21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B638-1B6C-62EE-5699-23CA1DF2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Recap –</a:t>
            </a:r>
            <a:br>
              <a:rPr lang="en-US" dirty="0"/>
            </a:br>
            <a:r>
              <a:rPr lang="en-US" dirty="0"/>
              <a:t>Next-Week Forecast Top 20 Products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1A4B3-4611-C1E3-B3D1-CC6C585418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615378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to top 20 SKUs by annual revenue (from Slide 5).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weekly sales series per SKU.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same MA4 smoothing per SKU using partitioned rolling average.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edge cases (low-volume SKUs → insufficient history).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database + pipeline can scale down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item-level forecasting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Confirms ability to subset high-value SKUs and run baseline models, laying groundwork for feature-rich forecasting in later challenges.</a:t>
            </a:r>
          </a:p>
        </p:txBody>
      </p:sp>
    </p:spTree>
    <p:extLst>
      <p:ext uri="{BB962C8B-B14F-4D97-AF65-F5344CB8AC3E}">
        <p14:creationId xmlns:p14="http://schemas.microsoft.com/office/powerpoint/2010/main" val="2432559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7384-76F8-0FBB-B470-6C2D822A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99BB18-CE1E-822D-4A9C-3DE9CCE349B8}"/>
              </a:ext>
            </a:extLst>
          </p:cNvPr>
          <p:cNvSpPr txBox="1"/>
          <p:nvPr/>
        </p:nvSpPr>
        <p:spPr>
          <a:xfrm>
            <a:off x="457200" y="1746876"/>
            <a:ext cx="84146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3:Monthly Sales Trend — 2024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swing month to month but remain in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stable band ($315K–$355K)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Revenue is steady, with expected seasonal peaks and dips. No major shocks in 2024 baseline.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4: Top Products by Revenue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small group of products generate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majority of revenue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(Pareto pattern).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These “hero items” must always be in stock and prioritized for promotions, while long-tail items can be optimized or reduced.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5: Store KPIs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 show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meaningful differences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sales, basket size, and other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Some stores consistently outperform others — an opportunity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copy best practices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tailor staffing, product mix, or pricing locally.</a:t>
            </a:r>
          </a:p>
        </p:txBody>
      </p:sp>
    </p:spTree>
    <p:extLst>
      <p:ext uri="{BB962C8B-B14F-4D97-AF65-F5344CB8AC3E}">
        <p14:creationId xmlns:p14="http://schemas.microsoft.com/office/powerpoint/2010/main" val="411690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3F6BA-C2D4-0F8B-CF06-D3DDF5AC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042E-7C4E-7D34-8210-2453C1CB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AFCF3-68DF-4582-7776-A836548004D5}"/>
              </a:ext>
            </a:extLst>
          </p:cNvPr>
          <p:cNvSpPr txBox="1"/>
          <p:nvPr/>
        </p:nvSpPr>
        <p:spPr>
          <a:xfrm>
            <a:off x="364671" y="1225689"/>
            <a:ext cx="8414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6: Department Revenue Mix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few departments drive most of the revenue, while others are smaller but may be seasonal.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Invest more space, marketing, and vendor focus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core departments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while monitoring smaller ones for seasonal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7: Promo vs. Non-Promo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Promotions clearly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lift 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but effectiveness varies by product and 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Run promos more selectively where they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 ROI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avoid blanket discounts that erode margin without strong lift.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8: Next-Week Forecast by Department (MA4)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simple forecast using the last 4 weeks shows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short-term demand patterns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Provides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baseline for staffing and ordering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good enough for today, but will be improved with holiday and weather effects in Challenge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Slide 9: Next-Week Forecast for Top 20 Products (MA4)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Forecasts at the product level for the top sellers.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Takeaway: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Offers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immediate buying guidance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the items that matter most; critical for avoiding out-of-stocks or over-ordering.</a:t>
            </a:r>
          </a:p>
        </p:txBody>
      </p:sp>
    </p:spTree>
    <p:extLst>
      <p:ext uri="{BB962C8B-B14F-4D97-AF65-F5344CB8AC3E}">
        <p14:creationId xmlns:p14="http://schemas.microsoft.com/office/powerpoint/2010/main" val="4243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t>Project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74151"/>
                </a:solidFill>
              </a:defRPr>
            </a:pPr>
            <a:r>
              <a:rPr dirty="0"/>
              <a:t>Ingested CSVs: Products, Promotions, Inventory, Sales (Q1–Q4)</a:t>
            </a:r>
          </a:p>
          <a:p>
            <a:pPr>
              <a:defRPr sz="1800">
                <a:solidFill>
                  <a:srgbClr val="374151"/>
                </a:solidFill>
              </a:defRPr>
            </a:pPr>
            <a:r>
              <a:rPr dirty="0"/>
              <a:t>Designed ERD → Created normalized Postgres schema (PKs, FKs, indexes)</a:t>
            </a:r>
          </a:p>
          <a:p>
            <a:pPr>
              <a:defRPr sz="1800">
                <a:solidFill>
                  <a:srgbClr val="374151"/>
                </a:solidFill>
              </a:defRPr>
            </a:pPr>
            <a:r>
              <a:rPr dirty="0"/>
              <a:t>Loaded data with staging tables &amp; validations (row counts, orphans, ranges)</a:t>
            </a:r>
          </a:p>
          <a:p>
            <a:pPr>
              <a:defRPr sz="1800">
                <a:solidFill>
                  <a:srgbClr val="374151"/>
                </a:solidFill>
              </a:defRPr>
            </a:pPr>
            <a:r>
              <a:rPr dirty="0"/>
              <a:t>EDA in SQL: trends, top products, store KPIs, department mix, promo impact</a:t>
            </a:r>
          </a:p>
          <a:p>
            <a:pPr>
              <a:defRPr sz="1800">
                <a:solidFill>
                  <a:srgbClr val="374151"/>
                </a:solidFill>
              </a:defRPr>
            </a:pPr>
            <a:r>
              <a:rPr dirty="0"/>
              <a:t>Simple baseline forecast: 4-week moving average (MA4) per product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onthly_sales_trend_2024_cle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6" y="1092317"/>
            <a:ext cx="8640567" cy="4673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3630-876A-ADC8-C1A2-2A3BAFFF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Recap – Monthly Trends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17DBAC-EB90-2CD8-90C1-1223A5B01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78025"/>
            <a:ext cx="85224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Parsed denormalized Excel sheets (Sales, Products, Stores, Promos, etc.) into staging tables.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Normalized into 3NF schema (Fact: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Dims: date, store, product, category, vendor).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Validated referential integrity (row counts, PK/FK constraints, orphan detection).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 aggregate SQL query: SELECT month, SUM(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AS revenue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GROUP BY month ORDER BY month;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This shows that the ETL + schema are functional — we can now roll up to any time grain (month, week, day) consistently.</a:t>
            </a:r>
          </a:p>
        </p:txBody>
      </p:sp>
    </p:spTree>
    <p:extLst>
      <p:ext uri="{BB962C8B-B14F-4D97-AF65-F5344CB8AC3E}">
        <p14:creationId xmlns:p14="http://schemas.microsoft.com/office/powerpoint/2010/main" val="202801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058"/>
            <a:ext cx="8229600" cy="1143000"/>
          </a:xfrm>
        </p:spPr>
        <p:txBody>
          <a:bodyPr/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rPr dirty="0"/>
              <a:t>Top Products by Revenue —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6191"/>
              </p:ext>
            </p:extLst>
          </p:nvPr>
        </p:nvGraphicFramePr>
        <p:xfrm>
          <a:off x="104747" y="1179379"/>
          <a:ext cx="8934506" cy="5244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287605375"/>
                    </a:ext>
                  </a:extLst>
                </a:gridCol>
                <a:gridCol w="1046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506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 err="1"/>
                        <a:t>Product</a:t>
                      </a:r>
                      <a:r>
                        <a:rPr sz="1400" dirty="0" err="1"/>
                        <a:t>_upc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 err="1"/>
                        <a:t>Product_name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/>
                        <a:t>Brand</a:t>
                      </a:r>
                    </a:p>
                    <a:p>
                      <a:pPr>
                        <a:defRPr b="1"/>
                      </a:pP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/>
                        <a:t>Department</a:t>
                      </a:r>
                    </a:p>
                    <a:p>
                      <a:pPr>
                        <a:defRPr b="1"/>
                      </a:pP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/>
                        <a:t>Category</a:t>
                      </a:r>
                    </a:p>
                    <a:p>
                      <a:pPr>
                        <a:defRPr b="1"/>
                      </a:pP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/>
                        <a:t>Units sold</a:t>
                      </a: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/>
                        <a:t>Revenue</a:t>
                      </a:r>
                    </a:p>
                    <a:p>
                      <a:pPr>
                        <a:defRPr b="1"/>
                      </a:pPr>
                      <a:endParaRPr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lang="en-US" sz="1400" dirty="0"/>
                        <a:t>Avg unit price</a:t>
                      </a:r>
                    </a:p>
                    <a:p>
                      <a:pPr>
                        <a:defRPr b="1"/>
                      </a:pPr>
                      <a:endParaRPr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6.53756E+11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Sunrise Labs Electrolyte Powder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Sunrise Labs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Electrolyte Powder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16397.76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401907.52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2.16073E+11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Basmati 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Basmati 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23644.2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327002.8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5.86923E+11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Rolled Oats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Rolled Oats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23097.9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321062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7.60367E+11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VitaCrest Vitamin D3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VitaCrest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Vitamin D3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13959.3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297195.45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21.29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8.89373E+11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VitaCrest Multivitamin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VitaCrest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Multivitamin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14752.18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290321.62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3.69958E+11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Frontier Foods Peanut Butter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Frontier Foods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Peanut Butter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20891.52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228558.72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2.49947E+11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Meadow Meats Chicken Breast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Meadow Meats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Breast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12898.26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219401.7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83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7.27743E+11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Quinoa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Quinoa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19183.5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189152.25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2.56747E+11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 Shrimp 16-20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Shrimp 16-20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11922.48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185393.52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2.78743E+11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 Pork Chops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Pork Chops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11477.7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151847.9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5.41459E+11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Black Beans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 Beans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15733.9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143490.62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9.06594E+11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 Ground Beef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Ocean Crest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Ground Beef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8724.04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112538.14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1.90229E+11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Greenway Kitchen Tomato Soup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Greenway Kitchen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Tomato Soup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9034.7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96130.29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7.29807E+11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WellNorth Probiotic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WellNorth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Probiotic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8071.92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90567.12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4.52991E+11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Sunrise Labs Magnesium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Sunrise Labs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Magnesium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7700.4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82700.25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10.74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7838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3.10033E+11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WellNorth Fish Oil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WellNorth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Fish Oil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7844.2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82441.45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8.50672E+11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Sack &amp; Barrel Walnuts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Sack &amp; Barrel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Walnuts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6424.68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62382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9.71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6.48237E+11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 Tomato Sauce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 Valley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Tomato Sauce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10646.64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57061.92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8.31368E+11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 Bulk Trail Mix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 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Trail Mix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5856.6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50952.42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137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5.07527E+11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 Bulk Brown 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 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Brown Rice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5767.52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50348.28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62A9-E65E-644B-37F7-9E5715498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4E99-D976-34F0-48BB-CB4EC5AD5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Technical Recap –</a:t>
            </a:r>
            <a:br>
              <a:rPr lang="en-US" dirty="0"/>
            </a:br>
            <a:r>
              <a:rPr lang="en-US" dirty="0"/>
              <a:t>Top Products by Revenue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D81141-EE92-B4A2-F1FF-FF6435E18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293523"/>
            <a:ext cx="8229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(fact) with product (dim) and aggregated revenue by product ID.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Ranked with ROW_NUMBER() or RANK() to create Pareto-style ranking.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Validated totals matched store-level and month-level aggregates (sanity check).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Confirms entity resolution (product IDs clean and unique). Provides insight into SKU concentration — a key metric for assortment planning 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99312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t>Store KPIs —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2803"/>
              </p:ext>
            </p:extLst>
          </p:nvPr>
        </p:nvGraphicFramePr>
        <p:xfrm>
          <a:off x="120490" y="1736333"/>
          <a:ext cx="8903020" cy="2130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4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24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08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4169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 dirty="0" err="1"/>
                        <a:t>store_id</a:t>
                      </a:r>
                      <a:endParaRPr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 dirty="0" err="1"/>
                        <a:t>store_name</a:t>
                      </a:r>
                      <a:endParaRPr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/>
                        <a:t>units_sold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 dirty="0" err="1"/>
                        <a:t>avg_unit_price</a:t>
                      </a:r>
                      <a:endParaRPr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1500" dirty="0" err="1"/>
                        <a:t>avg_basket</a:t>
                      </a:r>
                      <a:endParaRPr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Greenway - Northside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4486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138193.5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1354778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Greenway - Westlake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134888.8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1323080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302.14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39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Greenway - Riverside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Everton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136132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1322975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9.72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301.09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C06BB-B084-9422-5DBB-A9FFC353D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6654-DB84-ADAD-BD8B-50DF027E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Recap – Store KPIs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0FFC21-B9B8-4EDE-0CCD-D84F8F70E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432022"/>
            <a:ext cx="8229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Aggregated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sales_txn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Computed KPIs: total revenue, total units sold, average basket size (SUM(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)/COUNT(DISTINCT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txn_id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)), margin 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unit_cost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field available.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Compared against expected row counts from store dimension.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Validates store joins (no orphaned sales). Exposes heterogeneity across stores, which can later inform clustering or localized pricing models.</a:t>
            </a:r>
          </a:p>
        </p:txBody>
      </p:sp>
    </p:spTree>
    <p:extLst>
      <p:ext uri="{BB962C8B-B14F-4D97-AF65-F5344CB8AC3E}">
        <p14:creationId xmlns:p14="http://schemas.microsoft.com/office/powerpoint/2010/main" val="33226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12529"/>
                </a:solidFill>
              </a:defRPr>
            </a:pPr>
            <a:r>
              <a:t>Department Revenue Mix — 2024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76394"/>
              </p:ext>
            </p:extLst>
          </p:nvPr>
        </p:nvGraphicFramePr>
        <p:xfrm>
          <a:off x="1431448" y="1417638"/>
          <a:ext cx="6281104" cy="428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9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808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department_name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units_sold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revenue_share_pct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Grocery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134938.5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1324131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Wellness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68725.76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1245133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31.12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Meat/Seafood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50406.69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705418.6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17.63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Bulk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31299.29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248238.4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Deli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24969.35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182585.9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44151.1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152400.8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Produce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41245.58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109305.5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58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Bakery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13478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33620.41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1778</Words>
  <Application>Microsoft Office PowerPoint</Application>
  <PresentationFormat>On-screen Show (4:3)</PresentationFormat>
  <Paragraphs>507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 Narrow</vt:lpstr>
      <vt:lpstr>Arial</vt:lpstr>
      <vt:lpstr>Calibri</vt:lpstr>
      <vt:lpstr>Office Theme</vt:lpstr>
      <vt:lpstr>691 Capstone — Challenge 1 Summary</vt:lpstr>
      <vt:lpstr>Project Pipeline</vt:lpstr>
      <vt:lpstr>PowerPoint Presentation</vt:lpstr>
      <vt:lpstr>Technical Recap – Monthly Trends</vt:lpstr>
      <vt:lpstr>Top Products by Revenue — 2024</vt:lpstr>
      <vt:lpstr>Technical Recap – Top Products by Revenue</vt:lpstr>
      <vt:lpstr>Store KPIs — 2024</vt:lpstr>
      <vt:lpstr>Technical Recap – Store KPIs</vt:lpstr>
      <vt:lpstr>Department Revenue Mix — 2024</vt:lpstr>
      <vt:lpstr>Technical Recap – Department Revenue Mix</vt:lpstr>
      <vt:lpstr>Promo vs. Non‑Promo — 2024</vt:lpstr>
      <vt:lpstr>Technical Recap – Promo vs. Non-Promo</vt:lpstr>
      <vt:lpstr>Next‑Week Forecast — by Department (MA4)</vt:lpstr>
      <vt:lpstr>Technical Recap – Next-Week Forecast by Department</vt:lpstr>
      <vt:lpstr>Next‑Week Forecast — Top 20 Products (MA4)</vt:lpstr>
      <vt:lpstr>Technical Recap – Next-Week Forecast Top 20 Products</vt:lpstr>
      <vt:lpstr>Slide Takeaways</vt:lpstr>
      <vt:lpstr>Slide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Patrick Horgan</dc:creator>
  <cp:keywords/>
  <dc:description>generated using python-pptx</dc:description>
  <cp:lastModifiedBy>Patrick Horgan</cp:lastModifiedBy>
  <cp:revision>3</cp:revision>
  <dcterms:created xsi:type="dcterms:W3CDTF">2013-01-27T09:14:16Z</dcterms:created>
  <dcterms:modified xsi:type="dcterms:W3CDTF">2025-09-13T12:28:25Z</dcterms:modified>
  <cp:category/>
</cp:coreProperties>
</file>