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0" r:id="rId5"/>
    <p:sldId id="262" r:id="rId6"/>
    <p:sldId id="261" r:id="rId7"/>
    <p:sldId id="269" r:id="rId8"/>
    <p:sldId id="264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99" autoAdjust="0"/>
    <p:restoredTop sz="90056" autoAdjust="0"/>
  </p:normalViewPr>
  <p:slideViewPr>
    <p:cSldViewPr snapToGrid="0">
      <p:cViewPr varScale="1">
        <p:scale>
          <a:sx n="86" d="100"/>
          <a:sy n="86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DCDF-A04A-4370-B442-75221D36BE02}" type="datetimeFigureOut">
              <a:rPr lang="de-AT" smtClean="0"/>
              <a:t>18.09.2024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68AD-C2EA-43D0-9B00-B1CA69A038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32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Collaboration and Stakeholder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 is often used by teams spread across different departments or even organizations. Import/export mechanisms allow these teams to share models and diagrams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stakeholders may require specific views or sections of the model. Exporting data in formats like </a:t>
            </a:r>
            <a:r>
              <a:rPr lang="en-US" b="1" dirty="0"/>
              <a:t>XMI</a:t>
            </a:r>
            <a:r>
              <a:rPr lang="en-US" dirty="0"/>
              <a:t> (XML Metadata Interchange) allows teams to exchange models between different instances of EA or with other modeling tools, promoting collaboration.</a:t>
            </a:r>
          </a:p>
          <a:p>
            <a:r>
              <a:rPr lang="en-US" b="1" dirty="0"/>
              <a:t>2. Integration with Other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organizations use a variety of software tools for requirements management, version control, testing, and project management. EA supports integration with these tools through data interchange.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Importing and exporting data in </a:t>
            </a:r>
            <a:r>
              <a:rPr lang="en-US" b="1" dirty="0"/>
              <a:t>standardized formats</a:t>
            </a:r>
            <a:r>
              <a:rPr lang="en-US" dirty="0"/>
              <a:t> (e.g., CSV, XML, BPMN) allows seamless integration with tools like IBM Rational DOORS, Jira, or custom databases.</a:t>
            </a:r>
          </a:p>
          <a:p>
            <a:r>
              <a:rPr lang="en-US" b="1" dirty="0"/>
              <a:t>3. Data Migration and Legacy System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transitioning from older systems or tools to EA, importing legacy data ensures that existing information is preserved and used within the new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Exporting EA data may also be required when systems are phased out or migrated to other environments.</a:t>
            </a:r>
          </a:p>
          <a:p>
            <a:r>
              <a:rPr lang="en-US" b="1" dirty="0"/>
              <a:t>4. Version Control and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Exporting models is an effective way to create backups or maintain different versions of the model in a readable and structured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Version-controlled repositories often rely on exporting models to track changes and revisions over time.</a:t>
            </a:r>
          </a:p>
          <a:p>
            <a:r>
              <a:rPr lang="en-US" b="1" dirty="0"/>
              <a:t>5. Standardization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many industries (e.g., aerospace, automotive, defense), models must adhere to specific standards like </a:t>
            </a:r>
            <a:r>
              <a:rPr lang="en-US" b="1" dirty="0"/>
              <a:t>UML</a:t>
            </a:r>
            <a:r>
              <a:rPr lang="en-US" dirty="0"/>
              <a:t>, </a:t>
            </a:r>
            <a:r>
              <a:rPr lang="en-US" b="1" dirty="0" err="1"/>
              <a:t>SysML</a:t>
            </a:r>
            <a:r>
              <a:rPr lang="en-US" dirty="0"/>
              <a:t>, or </a:t>
            </a:r>
            <a:r>
              <a:rPr lang="en-US" b="1" dirty="0"/>
              <a:t>BPMN</a:t>
            </a:r>
            <a:r>
              <a:rPr lang="en-US" dirty="0"/>
              <a:t>. EA’s export/import functionality ensures that models can be interchanged and validated against these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using formats like </a:t>
            </a:r>
            <a:r>
              <a:rPr lang="en-US" b="1" dirty="0"/>
              <a:t>XMI</a:t>
            </a:r>
            <a:r>
              <a:rPr lang="en-US" dirty="0"/>
              <a:t>, EA ensures compatibility with external frameworks and supports interoperability within a standards-based ecosystem.</a:t>
            </a:r>
          </a:p>
          <a:p>
            <a:r>
              <a:rPr lang="en-US" b="1" dirty="0"/>
              <a:t>6. Cross-Platform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all team members may use EA exclusively. Data interchange allows models to be shared with teams using other </a:t>
            </a:r>
            <a:r>
              <a:rPr lang="en-US" b="1" dirty="0"/>
              <a:t>modeling tools</a:t>
            </a:r>
            <a:r>
              <a:rPr lang="en-US" dirty="0"/>
              <a:t> (e.g., </a:t>
            </a:r>
            <a:r>
              <a:rPr lang="en-US" dirty="0" err="1"/>
              <a:t>MagicDraw</a:t>
            </a:r>
            <a:r>
              <a:rPr lang="en-US" dirty="0"/>
              <a:t>, IBM Rational).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Import/export makes it easier to collaborate with third-party consultants or organizations using different tools but still need access to EA models.</a:t>
            </a:r>
          </a:p>
          <a:p>
            <a:r>
              <a:rPr lang="en-US" b="1" dirty="0"/>
              <a:t>7. Automated Model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organizations have automated processes to generate or modify models based on real-time data. Importing that data into EA allows for automated model generation and synchronization with external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Similarly, models developed in EA can be exported to drive external processes or visualizations.</a:t>
            </a:r>
          </a:p>
          <a:p>
            <a:r>
              <a:rPr lang="en-US" b="1" dirty="0"/>
              <a:t>8. Interoperability in Enterprise Architecture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frameworks like </a:t>
            </a:r>
            <a:r>
              <a:rPr lang="en-US" b="1" dirty="0"/>
              <a:t>TOGAF</a:t>
            </a:r>
            <a:r>
              <a:rPr lang="en-US" dirty="0"/>
              <a:t> or </a:t>
            </a:r>
            <a:r>
              <a:rPr lang="en-US" b="1" dirty="0"/>
              <a:t>NAFv4</a:t>
            </a:r>
            <a:r>
              <a:rPr lang="en-US" dirty="0"/>
              <a:t> (which you work with), interoperability across different EA tools and repositories is crucial. EA’s ability to export/import data facilitates architecture alignment and consistency across frameworks.</a:t>
            </a:r>
          </a:p>
          <a:p>
            <a:r>
              <a:rPr lang="en-US" dirty="0"/>
              <a:t>In short, import/export and data interchange mechanisms in </a:t>
            </a:r>
            <a:r>
              <a:rPr lang="en-US" b="1" dirty="0"/>
              <a:t>Sparx Enterprise Architect</a:t>
            </a:r>
            <a:r>
              <a:rPr lang="en-US" dirty="0"/>
              <a:t> enhance its flexibility, ensuring the tool can adapt to the evolving needs of the enterprise, integrate with existing tools, and support collaborative work environments across various platforms.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68AD-C2EA-43D0-9B00-B1CA69A038D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8188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6D6F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468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D6F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04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2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48938" y="1051073"/>
            <a:ext cx="2571750" cy="7143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9A4066B-1199-485D-9D8F-4B09947235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6189639"/>
            <a:ext cx="2333625" cy="5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2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pub.com/Inside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Bring </a:t>
            </a:r>
            <a:r>
              <a:rPr lang="de-AT" dirty="0" err="1"/>
              <a:t>your</a:t>
            </a:r>
            <a:r>
              <a:rPr lang="de-AT" dirty="0"/>
              <a:t> CSV </a:t>
            </a:r>
            <a:r>
              <a:rPr lang="de-AT" dirty="0" err="1"/>
              <a:t>import</a:t>
            </a:r>
            <a:r>
              <a:rPr lang="de-AT" dirty="0"/>
              <a:t>/</a:t>
            </a:r>
            <a:r>
              <a:rPr lang="de-AT" dirty="0" err="1"/>
              <a:t>export</a:t>
            </a:r>
            <a:r>
              <a:rPr lang="de-AT" dirty="0"/>
              <a:t> </a:t>
            </a:r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EA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level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 </a:t>
            </a:r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SQL Server </a:t>
            </a:r>
            <a:r>
              <a:rPr lang="de-AT" dirty="0" err="1"/>
              <a:t>automation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1793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0A8BA4-0D08-6A92-00C5-743235B1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What are the steps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7D0A2B3-1A1A-0594-FA09-70B2C567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r>
              <a:rPr lang="de-AT" sz="1400" dirty="0"/>
              <a:t>Create a </a:t>
            </a:r>
            <a:r>
              <a:rPr lang="de-AT" sz="1400" dirty="0" err="1"/>
              <a:t>new</a:t>
            </a:r>
            <a:r>
              <a:rPr lang="de-AT" sz="1400" dirty="0"/>
              <a:t> </a:t>
            </a:r>
            <a:r>
              <a:rPr lang="de-AT" sz="1400" dirty="0" err="1"/>
              <a:t>database</a:t>
            </a:r>
            <a:endParaRPr lang="de-AT" sz="1400" dirty="0"/>
          </a:p>
          <a:p>
            <a:r>
              <a:rPr lang="de-AT" sz="1400" dirty="0"/>
              <a:t>Create EA Schema</a:t>
            </a:r>
          </a:p>
          <a:p>
            <a:r>
              <a:rPr lang="de-AT" sz="1400" dirty="0"/>
              <a:t>Update EA Schema (</a:t>
            </a:r>
            <a:r>
              <a:rPr lang="de-AT" sz="1400" dirty="0" err="1"/>
              <a:t>it</a:t>
            </a:r>
            <a:r>
              <a:rPr lang="de-AT" sz="1400" dirty="0"/>
              <a:t> </a:t>
            </a:r>
            <a:r>
              <a:rPr lang="de-AT" sz="1400" dirty="0" err="1"/>
              <a:t>is</a:t>
            </a:r>
            <a:r>
              <a:rPr lang="de-AT" sz="1400" dirty="0"/>
              <a:t> optional, but I do </a:t>
            </a:r>
            <a:r>
              <a:rPr lang="de-AT" sz="1400" dirty="0" err="1"/>
              <a:t>recommend</a:t>
            </a:r>
            <a:r>
              <a:rPr lang="de-AT" sz="1400" dirty="0"/>
              <a:t>)</a:t>
            </a:r>
          </a:p>
          <a:p>
            <a:r>
              <a:rPr lang="de-AT" sz="1400" dirty="0"/>
              <a:t>Create EA Base </a:t>
            </a:r>
            <a:r>
              <a:rPr lang="de-AT" sz="1400" dirty="0" err="1"/>
              <a:t>Structure</a:t>
            </a:r>
            <a:endParaRPr lang="de-AT" sz="1400" dirty="0"/>
          </a:p>
          <a:p>
            <a:r>
              <a:rPr lang="de-AT" sz="1400" dirty="0"/>
              <a:t>Create CSV Logfile </a:t>
            </a:r>
            <a:r>
              <a:rPr lang="de-AT" sz="1400" dirty="0" err="1"/>
              <a:t>Structure</a:t>
            </a:r>
            <a:endParaRPr lang="de-AT" sz="1400" dirty="0"/>
          </a:p>
          <a:p>
            <a:r>
              <a:rPr lang="de-AT" sz="1400" dirty="0"/>
              <a:t>Create CSV </a:t>
            </a:r>
            <a:r>
              <a:rPr lang="de-AT" sz="1400" dirty="0" err="1"/>
              <a:t>Routines</a:t>
            </a:r>
            <a:endParaRPr lang="de-AT" sz="1400" dirty="0"/>
          </a:p>
          <a:p>
            <a:r>
              <a:rPr lang="de-AT" sz="1400" dirty="0"/>
              <a:t>Open EA Repo</a:t>
            </a:r>
          </a:p>
          <a:p>
            <a:r>
              <a:rPr lang="de-AT" sz="1400" dirty="0"/>
              <a:t>Create a </a:t>
            </a:r>
            <a:r>
              <a:rPr lang="de-AT" sz="1400" dirty="0" err="1"/>
              <a:t>view</a:t>
            </a:r>
            <a:r>
              <a:rPr lang="de-AT" sz="1400" dirty="0"/>
              <a:t> </a:t>
            </a:r>
            <a:r>
              <a:rPr lang="de-AT" sz="1400" dirty="0" err="1"/>
              <a:t>where</a:t>
            </a:r>
            <a:r>
              <a:rPr lang="de-AT" sz="1400" dirty="0"/>
              <a:t> </a:t>
            </a:r>
            <a:r>
              <a:rPr lang="de-AT" sz="1400" dirty="0" err="1"/>
              <a:t>to</a:t>
            </a:r>
            <a:r>
              <a:rPr lang="de-AT" sz="1400" dirty="0"/>
              <a:t> </a:t>
            </a:r>
            <a:r>
              <a:rPr lang="de-AT" sz="1400" dirty="0" err="1"/>
              <a:t>import</a:t>
            </a:r>
            <a:endParaRPr lang="de-AT" sz="1400" dirty="0"/>
          </a:p>
          <a:p>
            <a:pPr lvl="1"/>
            <a:r>
              <a:rPr lang="de-AT" sz="1400" dirty="0"/>
              <a:t>1.000</a:t>
            </a:r>
          </a:p>
          <a:p>
            <a:pPr lvl="1"/>
            <a:r>
              <a:rPr lang="de-AT" sz="1400" dirty="0"/>
              <a:t>100.000</a:t>
            </a:r>
          </a:p>
          <a:p>
            <a:r>
              <a:rPr lang="de-AT" sz="1400" dirty="0"/>
              <a:t>Import Reference Data (CSV Import/Export </a:t>
            </a:r>
            <a:r>
              <a:rPr lang="de-AT" sz="1400" dirty="0" err="1"/>
              <a:t>Specification</a:t>
            </a:r>
            <a:r>
              <a:rPr lang="de-AT" sz="1400" dirty="0"/>
              <a:t>)</a:t>
            </a:r>
          </a:p>
          <a:p>
            <a:r>
              <a:rPr lang="de-AT" sz="1400" dirty="0"/>
              <a:t>EA Way</a:t>
            </a:r>
          </a:p>
          <a:p>
            <a:pPr lvl="1"/>
            <a:r>
              <a:rPr lang="de-AT" sz="1400" dirty="0"/>
              <a:t>Import 1.000 </a:t>
            </a:r>
            <a:r>
              <a:rPr lang="de-AT" sz="1400" dirty="0" err="1"/>
              <a:t>records</a:t>
            </a:r>
            <a:r>
              <a:rPr lang="de-AT" sz="1400" dirty="0"/>
              <a:t> in EA</a:t>
            </a:r>
          </a:p>
          <a:p>
            <a:pPr lvl="1"/>
            <a:r>
              <a:rPr lang="de-AT" sz="1400" dirty="0"/>
              <a:t>Wait 2min</a:t>
            </a:r>
          </a:p>
          <a:p>
            <a:r>
              <a:rPr lang="de-AT" sz="1400" dirty="0"/>
              <a:t>SQL Server Way</a:t>
            </a:r>
          </a:p>
          <a:p>
            <a:pPr lvl="1"/>
            <a:r>
              <a:rPr lang="de-AT" sz="1400" dirty="0"/>
              <a:t>Import a Flat File </a:t>
            </a:r>
            <a:r>
              <a:rPr lang="de-AT" sz="1400" dirty="0" err="1"/>
              <a:t>with</a:t>
            </a:r>
            <a:r>
              <a:rPr lang="de-AT" sz="1400" dirty="0"/>
              <a:t> 100.000 </a:t>
            </a:r>
            <a:r>
              <a:rPr lang="de-AT" sz="1400" dirty="0" err="1"/>
              <a:t>records</a:t>
            </a:r>
            <a:r>
              <a:rPr lang="de-AT" sz="1400" dirty="0"/>
              <a:t> </a:t>
            </a:r>
            <a:r>
              <a:rPr lang="de-AT" sz="1400" dirty="0" err="1"/>
              <a:t>into</a:t>
            </a:r>
            <a:r>
              <a:rPr lang="de-AT" sz="1400" dirty="0"/>
              <a:t> SQL Server</a:t>
            </a:r>
          </a:p>
          <a:p>
            <a:pPr lvl="1"/>
            <a:r>
              <a:rPr lang="de-AT" sz="1400" dirty="0"/>
              <a:t>Execute </a:t>
            </a:r>
            <a:r>
              <a:rPr lang="de-AT" sz="1400" dirty="0" err="1"/>
              <a:t>Procedure</a:t>
            </a:r>
            <a:endParaRPr lang="de-AT" sz="1400" dirty="0"/>
          </a:p>
          <a:p>
            <a:pPr lvl="1"/>
            <a:r>
              <a:rPr lang="de-AT" sz="1400" dirty="0"/>
              <a:t>Wait 2min</a:t>
            </a:r>
            <a:endParaRPr lang="de-AT" sz="1800" dirty="0"/>
          </a:p>
          <a:p>
            <a:r>
              <a:rPr lang="de-AT" sz="1800" dirty="0"/>
              <a:t>See </a:t>
            </a:r>
            <a:r>
              <a:rPr lang="de-AT" sz="1800" dirty="0" err="1"/>
              <a:t>what</a:t>
            </a:r>
            <a:r>
              <a:rPr lang="de-AT" sz="1800"/>
              <a:t> happend in EA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34302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edling growing on a tree trunk">
            <a:extLst>
              <a:ext uri="{FF2B5EF4-FFF2-40B4-BE49-F238E27FC236}">
                <a16:creationId xmlns:a16="http://schemas.microsoft.com/office/drawing/2014/main" id="{0F234D1C-8152-BD7A-A1B1-BA313E4F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36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3EE200-3733-3238-C68D-6650FEF7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Live is Life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7CFE5-33B0-F191-3C6B-07707EE6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96A50-284C-8F52-D2A0-F1057CF6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AT" dirty="0" err="1"/>
              <a:t>Why</a:t>
            </a:r>
            <a:r>
              <a:rPr lang="de-AT" dirty="0"/>
              <a:t> do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import</a:t>
            </a:r>
            <a:r>
              <a:rPr lang="de-AT" dirty="0"/>
              <a:t>/</a:t>
            </a:r>
            <a:r>
              <a:rPr lang="de-AT" dirty="0" err="1"/>
              <a:t>export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approaches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interchange</a:t>
            </a:r>
            <a:r>
              <a:rPr lang="de-AT" dirty="0"/>
              <a:t> in EA?</a:t>
            </a:r>
          </a:p>
          <a:p>
            <a:r>
              <a:rPr lang="de-AT" dirty="0" err="1"/>
              <a:t>Built</a:t>
            </a:r>
            <a:r>
              <a:rPr lang="de-AT" dirty="0"/>
              <a:t> In</a:t>
            </a:r>
          </a:p>
          <a:p>
            <a:pPr lvl="1"/>
            <a:r>
              <a:rPr lang="de-AT" dirty="0"/>
              <a:t>CSV Import/Export</a:t>
            </a:r>
          </a:p>
          <a:p>
            <a:pPr lvl="1"/>
            <a:r>
              <a:rPr lang="de-AT" dirty="0"/>
              <a:t>XMI + Reference Data</a:t>
            </a:r>
          </a:p>
          <a:p>
            <a:pPr lvl="1"/>
            <a:r>
              <a:rPr lang="de-AT" dirty="0"/>
              <a:t>Native Format (Database Dump)</a:t>
            </a:r>
          </a:p>
          <a:p>
            <a:pPr lvl="1"/>
            <a:r>
              <a:rPr lang="de-AT" dirty="0"/>
              <a:t>Data Mining</a:t>
            </a:r>
          </a:p>
          <a:p>
            <a:pPr lvl="1"/>
            <a:r>
              <a:rPr lang="de-AT" dirty="0"/>
              <a:t>Pro Cloud Server </a:t>
            </a:r>
            <a:r>
              <a:rPr lang="de-AT" dirty="0" err="1"/>
              <a:t>Integrations</a:t>
            </a:r>
            <a:endParaRPr lang="de-AT" dirty="0"/>
          </a:p>
          <a:p>
            <a:pPr lvl="1"/>
            <a:r>
              <a:rPr lang="de-AT" dirty="0" err="1"/>
              <a:t>Prolaborate</a:t>
            </a:r>
            <a:r>
              <a:rPr lang="de-AT" dirty="0"/>
              <a:t> </a:t>
            </a:r>
            <a:r>
              <a:rPr lang="de-AT" dirty="0" err="1"/>
              <a:t>Integrations</a:t>
            </a:r>
            <a:endParaRPr lang="de-AT" dirty="0"/>
          </a:p>
          <a:p>
            <a:r>
              <a:rPr lang="de-AT" dirty="0"/>
              <a:t>Automation</a:t>
            </a:r>
          </a:p>
          <a:p>
            <a:pPr lvl="1"/>
            <a:r>
              <a:rPr lang="de-AT" dirty="0"/>
              <a:t>EA API</a:t>
            </a:r>
          </a:p>
          <a:p>
            <a:pPr lvl="1"/>
            <a:r>
              <a:rPr lang="de-AT" dirty="0"/>
              <a:t>Pro Cloud Server OSLC/RDF, SBPI</a:t>
            </a:r>
          </a:p>
          <a:p>
            <a:pPr lvl="1"/>
            <a:r>
              <a:rPr lang="de-AT" dirty="0"/>
              <a:t>Database </a:t>
            </a:r>
            <a:r>
              <a:rPr lang="de-AT" dirty="0" err="1"/>
              <a:t>Approaches</a:t>
            </a:r>
            <a:endParaRPr lang="de-AT" dirty="0"/>
          </a:p>
          <a:p>
            <a:r>
              <a:rPr lang="de-AT" dirty="0"/>
              <a:t>Live </a:t>
            </a:r>
            <a:r>
              <a:rPr lang="de-AT" dirty="0" err="1"/>
              <a:t>is</a:t>
            </a:r>
            <a:r>
              <a:rPr lang="de-AT" dirty="0"/>
              <a:t> Life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1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80897-FC99-3CC0-9DE2-7B27750F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D549D4-714C-6F19-A9C5-F6429009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Collaboration</a:t>
            </a:r>
            <a:r>
              <a:rPr lang="de-AT" dirty="0"/>
              <a:t> and Stakeholder Engagement</a:t>
            </a:r>
          </a:p>
          <a:p>
            <a:r>
              <a:rPr lang="de-AT" dirty="0"/>
              <a:t>Integration </a:t>
            </a:r>
            <a:r>
              <a:rPr lang="de-AT" dirty="0" err="1"/>
              <a:t>with</a:t>
            </a:r>
            <a:r>
              <a:rPr lang="de-AT" dirty="0"/>
              <a:t> Other Tools</a:t>
            </a:r>
          </a:p>
          <a:p>
            <a:r>
              <a:rPr lang="de-AT" dirty="0"/>
              <a:t>Data Migration and Legacy System Integration</a:t>
            </a:r>
          </a:p>
          <a:p>
            <a:r>
              <a:rPr lang="de-AT" dirty="0" err="1"/>
              <a:t>Standardization</a:t>
            </a:r>
            <a:r>
              <a:rPr lang="de-AT" dirty="0"/>
              <a:t> and Compliance</a:t>
            </a:r>
          </a:p>
          <a:p>
            <a:r>
              <a:rPr lang="de-AT" dirty="0"/>
              <a:t>Cross-</a:t>
            </a:r>
            <a:r>
              <a:rPr lang="de-AT" dirty="0" err="1"/>
              <a:t>Platform</a:t>
            </a:r>
            <a:r>
              <a:rPr lang="de-AT" dirty="0"/>
              <a:t> </a:t>
            </a:r>
            <a:r>
              <a:rPr lang="de-AT" dirty="0" err="1"/>
              <a:t>Collaboration</a:t>
            </a:r>
            <a:endParaRPr lang="de-AT" dirty="0"/>
          </a:p>
          <a:p>
            <a:r>
              <a:rPr lang="de-AT" dirty="0" err="1"/>
              <a:t>Automated</a:t>
            </a:r>
            <a:r>
              <a:rPr lang="de-AT" dirty="0"/>
              <a:t> Model Generation</a:t>
            </a:r>
          </a:p>
          <a:p>
            <a:r>
              <a:rPr lang="en-US" dirty="0"/>
              <a:t>Interoperability in Enterprise Architecture Frameworks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916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2CE09-F320-4377-AC7F-750CAD6C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Sparx Enterprise Architect - Part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AACDD-5593-4D7A-910A-619DEBD1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Enterprise </a:t>
            </a:r>
            <a:r>
              <a:rPr lang="de-AT" dirty="0" err="1"/>
              <a:t>Architect</a:t>
            </a:r>
            <a:r>
              <a:rPr lang="de-AT" dirty="0"/>
              <a:t> – </a:t>
            </a:r>
            <a:r>
              <a:rPr lang="de-AT" dirty="0" err="1"/>
              <a:t>Built</a:t>
            </a:r>
            <a:r>
              <a:rPr lang="de-AT" dirty="0"/>
              <a:t> In</a:t>
            </a:r>
          </a:p>
          <a:p>
            <a:pPr lvl="1"/>
            <a:r>
              <a:rPr lang="de-AT" dirty="0"/>
              <a:t>XMI 2.5 </a:t>
            </a:r>
            <a:r>
              <a:rPr lang="de-AT" dirty="0" err="1"/>
              <a:t>Diagram</a:t>
            </a:r>
            <a:r>
              <a:rPr lang="de-AT" dirty="0"/>
              <a:t> Interchange</a:t>
            </a:r>
          </a:p>
          <a:p>
            <a:pPr lvl="1"/>
            <a:r>
              <a:rPr lang="de-AT" dirty="0" err="1"/>
              <a:t>Customizable</a:t>
            </a:r>
            <a:r>
              <a:rPr lang="de-AT" dirty="0"/>
              <a:t> CSV incl. </a:t>
            </a:r>
            <a:r>
              <a:rPr lang="de-AT" dirty="0" err="1"/>
              <a:t>hierachy</a:t>
            </a:r>
            <a:r>
              <a:rPr lang="de-AT" dirty="0"/>
              <a:t> (</a:t>
            </a:r>
            <a:r>
              <a:rPr lang="de-AT" dirty="0" err="1"/>
              <a:t>nesting</a:t>
            </a:r>
            <a:r>
              <a:rPr lang="de-AT" dirty="0"/>
              <a:t>) and </a:t>
            </a:r>
            <a:r>
              <a:rPr lang="de-AT" dirty="0" err="1"/>
              <a:t>TaggedValues</a:t>
            </a:r>
            <a:r>
              <a:rPr lang="de-AT" dirty="0"/>
              <a:t> (and </a:t>
            </a:r>
            <a:r>
              <a:rPr lang="de-AT" dirty="0" err="1"/>
              <a:t>nothing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Publishing/Export</a:t>
            </a:r>
          </a:p>
          <a:p>
            <a:pPr lvl="2"/>
            <a:r>
              <a:rPr lang="de-AT" dirty="0" err="1"/>
              <a:t>Ecore</a:t>
            </a:r>
            <a:r>
              <a:rPr lang="de-AT" dirty="0"/>
              <a:t>, </a:t>
            </a:r>
            <a:r>
              <a:rPr lang="de-AT" dirty="0" err="1"/>
              <a:t>Arcgis</a:t>
            </a:r>
            <a:r>
              <a:rPr lang="de-AT" dirty="0"/>
              <a:t>, BPMN 2.0 XML, XPDL, OWL/RDF [Web </a:t>
            </a:r>
            <a:r>
              <a:rPr lang="de-AT" dirty="0" err="1"/>
              <a:t>Ontology</a:t>
            </a:r>
            <a:r>
              <a:rPr lang="de-AT" dirty="0"/>
              <a:t>], Normative XMI</a:t>
            </a:r>
          </a:p>
          <a:p>
            <a:pPr lvl="1"/>
            <a:r>
              <a:rPr lang="de-AT" dirty="0"/>
              <a:t>Import</a:t>
            </a:r>
          </a:p>
          <a:p>
            <a:pPr lvl="2"/>
            <a:r>
              <a:rPr lang="de-AT" dirty="0"/>
              <a:t>MDZIP [Magic Draw] incl. </a:t>
            </a:r>
            <a:r>
              <a:rPr lang="de-AT" dirty="0" err="1"/>
              <a:t>diagrams</a:t>
            </a:r>
            <a:r>
              <a:rPr lang="de-AT" dirty="0"/>
              <a:t>, EMF [</a:t>
            </a:r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Meta</a:t>
            </a:r>
            <a:r>
              <a:rPr lang="de-AT" dirty="0"/>
              <a:t> Format], UML2, Rhapsody, BPMN 2.0 XML, DMN 1.1, OWL/RDF</a:t>
            </a:r>
          </a:p>
          <a:p>
            <a:pPr lvl="1"/>
            <a:r>
              <a:rPr lang="de-AT" dirty="0"/>
              <a:t>MDG </a:t>
            </a:r>
            <a:r>
              <a:rPr lang="de-AT" dirty="0" err="1"/>
              <a:t>for</a:t>
            </a:r>
            <a:r>
              <a:rPr lang="de-AT" dirty="0"/>
              <a:t> Office</a:t>
            </a:r>
          </a:p>
          <a:p>
            <a:pPr lvl="2"/>
            <a:r>
              <a:rPr lang="de-AT" dirty="0"/>
              <a:t>Templates </a:t>
            </a:r>
            <a:r>
              <a:rPr lang="de-AT" dirty="0" err="1"/>
              <a:t>for</a:t>
            </a:r>
            <a:r>
              <a:rPr lang="de-AT" dirty="0"/>
              <a:t> Excel (</a:t>
            </a:r>
            <a:r>
              <a:rPr lang="de-AT" dirty="0" err="1"/>
              <a:t>includes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), Word Import und Export und </a:t>
            </a:r>
            <a:r>
              <a:rPr lang="de-AT" dirty="0" err="1"/>
              <a:t>Powerpoint</a:t>
            </a:r>
            <a:r>
              <a:rPr lang="de-AT" dirty="0"/>
              <a:t> Export</a:t>
            </a:r>
          </a:p>
          <a:p>
            <a:pPr lvl="1"/>
            <a:r>
              <a:rPr lang="de-AT" dirty="0"/>
              <a:t>Native Format (</a:t>
            </a:r>
            <a:r>
              <a:rPr lang="de-AT" dirty="0" err="1"/>
              <a:t>for</a:t>
            </a:r>
            <a:r>
              <a:rPr lang="de-AT" dirty="0"/>
              <a:t> Import, Export incl. </a:t>
            </a:r>
            <a:r>
              <a:rPr lang="de-AT" dirty="0" err="1"/>
              <a:t>complete</a:t>
            </a:r>
            <a:r>
              <a:rPr lang="de-AT" dirty="0"/>
              <a:t>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and </a:t>
            </a:r>
            <a:r>
              <a:rPr lang="de-AT" dirty="0" err="1"/>
              <a:t>project</a:t>
            </a:r>
            <a:r>
              <a:rPr lang="de-AT" dirty="0"/>
              <a:t> </a:t>
            </a:r>
            <a:r>
              <a:rPr lang="de-AT" dirty="0" err="1"/>
              <a:t>reference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) (Database Dump)</a:t>
            </a:r>
          </a:p>
          <a:p>
            <a:pPr lvl="1"/>
            <a:r>
              <a:rPr lang="de-AT" dirty="0" err="1"/>
              <a:t>DataMiner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JSON, XLSX, ODBC, HTML </a:t>
            </a:r>
            <a:r>
              <a:rPr lang="de-AT" dirty="0" err="1"/>
              <a:t>using</a:t>
            </a:r>
            <a:r>
              <a:rPr lang="de-AT" dirty="0"/>
              <a:t> Scripting (</a:t>
            </a:r>
            <a:r>
              <a:rPr lang="de-AT" dirty="0" err="1"/>
              <a:t>includes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)</a:t>
            </a:r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7171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2CE09-F320-4377-AC7F-750CAD6C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Sparx Enterprise Architect –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0AACDD-5593-4D7A-910A-619DEBD1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Custom Solutions</a:t>
            </a:r>
          </a:p>
          <a:p>
            <a:pPr lvl="1"/>
            <a:r>
              <a:rPr lang="de-AT" dirty="0"/>
              <a:t>Add-In Development</a:t>
            </a:r>
          </a:p>
          <a:p>
            <a:pPr lvl="1"/>
            <a:r>
              <a:rPr lang="de-AT" dirty="0"/>
              <a:t>Scripting</a:t>
            </a:r>
          </a:p>
          <a:p>
            <a:pPr lvl="1"/>
            <a:endParaRPr lang="de-AT" dirty="0"/>
          </a:p>
          <a:p>
            <a:r>
              <a:rPr lang="de-AT" dirty="0"/>
              <a:t>3rd </a:t>
            </a:r>
            <a:r>
              <a:rPr lang="de-AT" dirty="0" err="1"/>
              <a:t>Parties</a:t>
            </a:r>
            <a:r>
              <a:rPr lang="de-AT" dirty="0"/>
              <a:t> </a:t>
            </a:r>
            <a:r>
              <a:rPr lang="de-AT" dirty="0" err="1"/>
              <a:t>implementing</a:t>
            </a:r>
            <a:r>
              <a:rPr lang="de-AT" dirty="0"/>
              <a:t> </a:t>
            </a:r>
            <a:r>
              <a:rPr lang="de-AT" dirty="0" err="1"/>
              <a:t>integrations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/</a:t>
            </a:r>
            <a:r>
              <a:rPr lang="de-AT" dirty="0" err="1"/>
              <a:t>to</a:t>
            </a:r>
            <a:r>
              <a:rPr lang="de-AT" dirty="0"/>
              <a:t> EA </a:t>
            </a:r>
            <a:r>
              <a:rPr lang="de-AT" dirty="0" err="1"/>
              <a:t>based</a:t>
            </a:r>
            <a:r>
              <a:rPr lang="de-AT" dirty="0"/>
              <a:t> on EA API</a:t>
            </a:r>
          </a:p>
          <a:p>
            <a:pPr lvl="2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353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CEC432B-E01B-442D-802C-DB6FD41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Sparx ProCloud Server (PCS) – Part 1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8501435-CBEE-1139-0CA3-568DCCFC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</a:t>
            </a:r>
            <a:r>
              <a:rPr lang="de-AT" dirty="0"/>
              <a:t> </a:t>
            </a:r>
            <a:r>
              <a:rPr lang="de-AT" dirty="0" err="1"/>
              <a:t>Built</a:t>
            </a:r>
            <a:r>
              <a:rPr lang="de-AT" dirty="0"/>
              <a:t> </a:t>
            </a:r>
            <a:r>
              <a:rPr lang="de-AT" dirty="0" err="1"/>
              <a:t>Integrations</a:t>
            </a:r>
            <a:endParaRPr lang="de-AT" dirty="0"/>
          </a:p>
          <a:p>
            <a:r>
              <a:rPr lang="de-AT" dirty="0"/>
              <a:t>Here </a:t>
            </a:r>
            <a:r>
              <a:rPr lang="de-AT" dirty="0" err="1"/>
              <a:t>we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more</a:t>
            </a:r>
            <a:br>
              <a:rPr lang="de-AT" dirty="0"/>
            </a:b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future</a:t>
            </a:r>
            <a:endParaRPr lang="de-AT" dirty="0"/>
          </a:p>
          <a:p>
            <a:endParaRPr lang="de-AT" dirty="0"/>
          </a:p>
          <a:p>
            <a:pPr lvl="1"/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3A685AA-C661-66F7-91DB-2CAFCF1B1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95" y="0"/>
            <a:ext cx="531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0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98D2D-3F81-02BB-2E33-A013127C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Sparx </a:t>
            </a:r>
            <a:r>
              <a:rPr lang="de-AT" dirty="0" err="1"/>
              <a:t>ProCloud</a:t>
            </a:r>
            <a:r>
              <a:rPr lang="de-AT" dirty="0"/>
              <a:t> Server – Part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782573-DF26-5328-56B7-D1B51A4A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Custom Solutions</a:t>
            </a:r>
          </a:p>
          <a:p>
            <a:pPr lvl="1"/>
            <a:r>
              <a:rPr lang="de-AT" dirty="0" err="1"/>
              <a:t>Using</a:t>
            </a:r>
            <a:r>
              <a:rPr lang="de-AT" dirty="0"/>
              <a:t> PCS OSLC/RDF (Open Services </a:t>
            </a:r>
            <a:r>
              <a:rPr lang="de-AT" dirty="0" err="1"/>
              <a:t>for</a:t>
            </a:r>
            <a:r>
              <a:rPr lang="de-AT" dirty="0"/>
              <a:t> Lifecycle) (</a:t>
            </a:r>
            <a:r>
              <a:rPr lang="de-AT" dirty="0" err="1"/>
              <a:t>RESTful</a:t>
            </a:r>
            <a:r>
              <a:rPr lang="de-AT" dirty="0"/>
              <a:t> API </a:t>
            </a:r>
            <a:r>
              <a:rPr lang="de-AT" dirty="0" err="1"/>
              <a:t>with</a:t>
            </a:r>
            <a:r>
              <a:rPr lang="de-AT" dirty="0"/>
              <a:t> RDF (Ressource Description Framework))</a:t>
            </a:r>
          </a:p>
          <a:p>
            <a:pPr lvl="2"/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free</a:t>
            </a:r>
            <a:r>
              <a:rPr lang="de-AT" dirty="0"/>
              <a:t> </a:t>
            </a:r>
            <a:r>
              <a:rPr lang="de-AT" dirty="0" err="1"/>
              <a:t>edition</a:t>
            </a:r>
            <a:r>
              <a:rPr lang="de-AT" dirty="0"/>
              <a:t> limited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Requirements</a:t>
            </a:r>
            <a:r>
              <a:rPr lang="de-AT" dirty="0"/>
              <a:t> </a:t>
            </a:r>
            <a:r>
              <a:rPr lang="de-AT" dirty="0" err="1"/>
              <a:t>only</a:t>
            </a:r>
            <a:endParaRPr lang="de-AT" dirty="0"/>
          </a:p>
          <a:p>
            <a:pPr lvl="1"/>
            <a:r>
              <a:rPr lang="de-AT" dirty="0"/>
              <a:t>SBPI (Server Base Plugin Interface)</a:t>
            </a:r>
          </a:p>
          <a:p>
            <a:pPr lvl="2"/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custom</a:t>
            </a:r>
            <a:r>
              <a:rPr lang="de-AT" dirty="0"/>
              <a:t> </a:t>
            </a:r>
            <a:r>
              <a:rPr lang="de-AT" dirty="0" err="1"/>
              <a:t>integrations</a:t>
            </a:r>
            <a:endParaRPr lang="de-AT" dirty="0"/>
          </a:p>
          <a:p>
            <a:pPr lvl="2"/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custom</a:t>
            </a:r>
            <a:r>
              <a:rPr lang="de-AT" dirty="0"/>
              <a:t> </a:t>
            </a:r>
            <a:r>
              <a:rPr lang="de-AT" dirty="0" err="1"/>
              <a:t>services</a:t>
            </a:r>
            <a:endParaRPr lang="de-AT" dirty="0"/>
          </a:p>
          <a:p>
            <a:endParaRPr lang="de-AT" dirty="0"/>
          </a:p>
          <a:p>
            <a:r>
              <a:rPr lang="de-AT" dirty="0"/>
              <a:t>3rd </a:t>
            </a:r>
            <a:r>
              <a:rPr lang="de-AT" dirty="0" err="1"/>
              <a:t>Parties</a:t>
            </a:r>
            <a:r>
              <a:rPr lang="de-AT" dirty="0"/>
              <a:t> </a:t>
            </a:r>
            <a:r>
              <a:rPr lang="de-AT" dirty="0" err="1"/>
              <a:t>implementing</a:t>
            </a:r>
            <a:r>
              <a:rPr lang="de-AT" dirty="0"/>
              <a:t> </a:t>
            </a:r>
            <a:r>
              <a:rPr lang="de-AT" dirty="0" err="1"/>
              <a:t>integrations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/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ProCloud</a:t>
            </a:r>
            <a:r>
              <a:rPr lang="de-AT" dirty="0"/>
              <a:t> Server </a:t>
            </a:r>
            <a:r>
              <a:rPr lang="de-AT" dirty="0" err="1"/>
              <a:t>based</a:t>
            </a:r>
            <a:r>
              <a:rPr lang="de-AT" dirty="0"/>
              <a:t> on OSLC/RDF and/</a:t>
            </a:r>
            <a:r>
              <a:rPr lang="de-AT" dirty="0" err="1"/>
              <a:t>or</a:t>
            </a:r>
            <a:r>
              <a:rPr lang="de-AT" dirty="0"/>
              <a:t> SBPI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17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57DC8-A2CB-4525-A63C-97FB95BD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Sparx Prolaborate (</a:t>
            </a:r>
            <a:r>
              <a:rPr lang="de-AT" dirty="0" err="1"/>
              <a:t>Prolaborate</a:t>
            </a:r>
            <a:r>
              <a:rPr lang="de-AT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9435C-4577-4F61-8C53-85707061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Publish</a:t>
            </a:r>
          </a:p>
          <a:p>
            <a:pPr lvl="1"/>
            <a:r>
              <a:rPr lang="de-AT" dirty="0" err="1"/>
              <a:t>Confluence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Sharepoint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Teams</a:t>
            </a:r>
          </a:p>
          <a:p>
            <a:r>
              <a:rPr lang="de-AT" dirty="0"/>
              <a:t>Integration</a:t>
            </a:r>
          </a:p>
          <a:p>
            <a:pPr lvl="1"/>
            <a:r>
              <a:rPr lang="de-AT" dirty="0"/>
              <a:t>Jira</a:t>
            </a:r>
          </a:p>
          <a:p>
            <a:pPr lvl="1"/>
            <a:r>
              <a:rPr lang="de-AT" dirty="0"/>
              <a:t>Azure </a:t>
            </a:r>
            <a:r>
              <a:rPr lang="de-AT" dirty="0" err="1"/>
              <a:t>DevOps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826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E7354-CAE8-AE46-2FE3-1449890D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should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SQL Server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performing</a:t>
            </a:r>
            <a:r>
              <a:rPr lang="de-AT" dirty="0"/>
              <a:t> CSV </a:t>
            </a:r>
            <a:r>
              <a:rPr lang="de-AT" dirty="0" err="1"/>
              <a:t>import</a:t>
            </a:r>
            <a:r>
              <a:rPr lang="de-AT" dirty="0"/>
              <a:t>/</a:t>
            </a:r>
            <a:r>
              <a:rPr lang="de-AT" dirty="0" err="1"/>
              <a:t>export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2A393-CC8E-D75C-C18C-2BA5FBBA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Sparx Enterprise </a:t>
            </a:r>
            <a:r>
              <a:rPr lang="de-AT" dirty="0" err="1"/>
              <a:t>Architect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</a:t>
            </a: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stable</a:t>
            </a:r>
            <a:r>
              <a:rPr lang="de-AT" dirty="0"/>
              <a:t> (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version</a:t>
            </a:r>
            <a:r>
              <a:rPr lang="de-AT" dirty="0"/>
              <a:t> 4 not real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changing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underlying</a:t>
            </a:r>
            <a:r>
              <a:rPr lang="de-AT" dirty="0"/>
              <a:t> </a:t>
            </a:r>
            <a:r>
              <a:rPr lang="de-AT" dirty="0" err="1"/>
              <a:t>database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)</a:t>
            </a:r>
          </a:p>
          <a:p>
            <a:r>
              <a:rPr lang="de-AT" dirty="0" err="1"/>
              <a:t>ProCloud</a:t>
            </a:r>
            <a:r>
              <a:rPr lang="de-AT" dirty="0"/>
              <a:t> Server </a:t>
            </a:r>
            <a:r>
              <a:rPr lang="de-AT" dirty="0" err="1"/>
              <a:t>brings</a:t>
            </a:r>
            <a:r>
              <a:rPr lang="de-AT" dirty="0"/>
              <a:t> </a:t>
            </a:r>
            <a:r>
              <a:rPr lang="de-AT" dirty="0" err="1"/>
              <a:t>database</a:t>
            </a:r>
            <a:r>
              <a:rPr lang="de-AT" dirty="0"/>
              <a:t> </a:t>
            </a:r>
            <a:r>
              <a:rPr lang="de-AT" dirty="0" err="1"/>
              <a:t>scripts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relevant 20 </a:t>
            </a:r>
            <a:r>
              <a:rPr lang="de-AT" dirty="0" err="1"/>
              <a:t>tables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level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capabilities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Oracle/MS SQL </a:t>
            </a:r>
            <a:r>
              <a:rPr lang="de-AT" dirty="0" err="1"/>
              <a:t>server</a:t>
            </a:r>
            <a:r>
              <a:rPr lang="de-AT" dirty="0"/>
              <a:t> and </a:t>
            </a:r>
            <a:r>
              <a:rPr lang="de-AT" dirty="0" err="1"/>
              <a:t>allows</a:t>
            </a:r>
            <a:r>
              <a:rPr lang="de-AT" dirty="0"/>
              <a:t> a </a:t>
            </a:r>
            <a:r>
              <a:rPr lang="de-AT" dirty="0" err="1"/>
              <a:t>deep</a:t>
            </a:r>
            <a:r>
              <a:rPr lang="de-AT" dirty="0"/>
              <a:t> </a:t>
            </a:r>
            <a:r>
              <a:rPr lang="de-AT" dirty="0" err="1"/>
              <a:t>dive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  <a:p>
            <a:r>
              <a:rPr lang="de-AT" dirty="0"/>
              <a:t>Thomas Kilian </a:t>
            </a:r>
            <a:r>
              <a:rPr lang="de-AT" dirty="0" err="1"/>
              <a:t>wrote</a:t>
            </a:r>
            <a:r>
              <a:rPr lang="de-AT" dirty="0"/>
              <a:t> a </a:t>
            </a:r>
            <a:r>
              <a:rPr lang="de-AT" dirty="0" err="1"/>
              <a:t>book</a:t>
            </a:r>
            <a:r>
              <a:rPr lang="de-AT" dirty="0"/>
              <a:t>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query</a:t>
            </a:r>
            <a:r>
              <a:rPr lang="de-AT" dirty="0"/>
              <a:t> EA Database </a:t>
            </a:r>
            <a:r>
              <a:rPr lang="de-AT" dirty="0" err="1"/>
              <a:t>Repositories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 (</a:t>
            </a:r>
            <a:r>
              <a:rPr lang="en-US" dirty="0">
                <a:hlinkClick r:id="rId2"/>
              </a:rPr>
              <a:t>Inside Enterprise… by Thomas Kilian [</a:t>
            </a:r>
            <a:r>
              <a:rPr lang="en-US" dirty="0" err="1">
                <a:hlinkClick r:id="rId2"/>
              </a:rPr>
              <a:t>Leanpub</a:t>
            </a:r>
            <a:r>
              <a:rPr lang="en-US" dirty="0">
                <a:hlinkClick r:id="rId2"/>
              </a:rPr>
              <a:t> PDF/iPad/Kindle]</a:t>
            </a:r>
            <a:r>
              <a:rPr lang="en-US" dirty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831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parxSystems CE">
      <a:dk1>
        <a:srgbClr val="0E4070"/>
      </a:dk1>
      <a:lt1>
        <a:sysClr val="window" lastClr="FFFFFF"/>
      </a:lt1>
      <a:dk2>
        <a:srgbClr val="2D3234"/>
      </a:dk2>
      <a:lt2>
        <a:srgbClr val="E7E6E6"/>
      </a:lt2>
      <a:accent1>
        <a:srgbClr val="5B9BD5"/>
      </a:accent1>
      <a:accent2>
        <a:srgbClr val="F398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 SparxSystems Central Europe - Template.pptx" id="{8611538E-9DDE-4770-B47C-09C10FF9675C}" vid="{124FFC9F-1D53-4FEA-ADDB-27DA3D8187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BPD17_FSM</Template>
  <TotalTime>0</TotalTime>
  <Words>1068</Words>
  <Application>Microsoft Office PowerPoint</Application>
  <PresentationFormat>Breitbild</PresentationFormat>
  <Paragraphs>117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Bring your CSV import/export configuration of EA to the next level</vt:lpstr>
      <vt:lpstr>Agenda</vt:lpstr>
      <vt:lpstr>Why</vt:lpstr>
      <vt:lpstr>Sparx Enterprise Architect - Part 1</vt:lpstr>
      <vt:lpstr>Sparx Enterprise Architect – Part 2</vt:lpstr>
      <vt:lpstr>Sparx ProCloud Server (PCS) – Part 1</vt:lpstr>
      <vt:lpstr>Sparx ProCloud Server – Part 2</vt:lpstr>
      <vt:lpstr>Sparx Prolaborate (Prolaborate)</vt:lpstr>
      <vt:lpstr>Why should we use SQL Server for performing CSV import/export</vt:lpstr>
      <vt:lpstr>What are the steps</vt:lpstr>
      <vt:lpstr>Live is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BPD17_FSM ISO</dc:title>
  <dc:creator>Konrad Wieland (LieberLieber)</dc:creator>
  <dc:description/>
  <cp:lastModifiedBy>Peter Lieber</cp:lastModifiedBy>
  <cp:revision>117</cp:revision>
  <dcterms:created xsi:type="dcterms:W3CDTF">2017-02-14T14:42:17Z</dcterms:created>
  <dcterms:modified xsi:type="dcterms:W3CDTF">2024-09-21T20:04:30Z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BPD17_FSM ISO</vt:lpwstr>
  </property>
  <property fmtid="{D5CDD505-2E9C-101B-9397-08002B2CF9AE}" pid="3" name="SlideDescription">
    <vt:lpwstr/>
  </property>
</Properties>
</file>