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2"/>
  </p:normalViewPr>
  <p:slideViewPr>
    <p:cSldViewPr snapToGrid="0" snapToObjects="1">
      <p:cViewPr>
        <p:scale>
          <a:sx n="70" d="100"/>
          <a:sy n="70" d="100"/>
        </p:scale>
        <p:origin x="13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9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A8BB-55B4-1842-9824-A6822194181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BC6D-EBD0-BA40-B252-F5B6FFFA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3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ijnzaad/advanced-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</a:t>
            </a:r>
            <a:r>
              <a:rPr lang="en-US" dirty="0" smtClean="0"/>
              <a:t>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 Lijnzaad</a:t>
            </a:r>
          </a:p>
          <a:p>
            <a:r>
              <a:rPr lang="en-US" dirty="0" smtClean="0"/>
              <a:t>Princess Maxima Center for Pediatric Oncology</a:t>
            </a:r>
            <a:br>
              <a:rPr lang="en-US" dirty="0" smtClean="0"/>
            </a:br>
            <a:r>
              <a:rPr lang="en-US" dirty="0" smtClean="0"/>
              <a:t>May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2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master` is fast-forwarded to `hotfix`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74400" cy="664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1733" y="5469467"/>
            <a:ext cx="6462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the hotfix branch should be deleted now: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branch –d hotfix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5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ree snapshots used in a typical mer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1180306"/>
            <a:ext cx="11530555" cy="549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500592"/>
            <a:ext cx="10515600" cy="1325563"/>
          </a:xfrm>
        </p:spPr>
        <p:txBody>
          <a:bodyPr/>
          <a:lstStyle/>
          <a:p>
            <a:r>
              <a:rPr lang="en-US" sz="2800" dirty="0" smtClean="0"/>
              <a:t>Meanwhile, work on </a:t>
            </a:r>
            <a:r>
              <a:rPr lang="en-US" sz="2800" dirty="0" smtClean="0">
                <a:solidFill>
                  <a:srgbClr val="FF0000"/>
                </a:solidFill>
              </a:rPr>
              <a:t>iss53</a:t>
            </a:r>
            <a:r>
              <a:rPr lang="en-US" sz="2800" dirty="0" smtClean="0"/>
              <a:t> has progressed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690533"/>
            <a:ext cx="33199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Merge: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checkout master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merge iss53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2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 merge commi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534"/>
            <a:ext cx="11660423" cy="460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41712" cy="2028428"/>
          </a:xfrm>
        </p:spPr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733" y="4273660"/>
            <a:ext cx="69680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# the </a:t>
            </a:r>
            <a:r>
              <a:rPr lang="en-US" sz="2800" dirty="0" smtClean="0">
                <a:solidFill>
                  <a:srgbClr val="FF0000"/>
                </a:solidFill>
              </a:rPr>
              <a:t>iss53</a:t>
            </a:r>
            <a:r>
              <a:rPr lang="en-US" sz="2800" dirty="0" smtClean="0"/>
              <a:t> branch can be deleted now: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branch –d iss53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>
                <a:solidFill>
                  <a:schemeClr val="accent1"/>
                </a:solidFill>
              </a:rPr>
              <a:t/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/>
              <a:t># seeing all branches: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branch -a -</a:t>
            </a:r>
            <a:r>
              <a:rPr lang="en-US" sz="2800" dirty="0" err="1" smtClean="0">
                <a:solidFill>
                  <a:schemeClr val="accent1"/>
                </a:solidFill>
              </a:rPr>
              <a:t>vv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happen occasionally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will  warn you</a:t>
            </a:r>
          </a:p>
          <a:p>
            <a:r>
              <a:rPr lang="en-US" dirty="0" smtClean="0"/>
              <a:t>Search for markers</a:t>
            </a:r>
            <a:br>
              <a:rPr lang="en-US" dirty="0" smtClean="0"/>
            </a:br>
            <a:r>
              <a:rPr lang="en-US" dirty="0" smtClean="0"/>
              <a:t>&lt;&lt;&lt;&lt;&lt;&lt;&lt;, ======= </a:t>
            </a:r>
            <a:br>
              <a:rPr lang="en-US" dirty="0" smtClean="0"/>
            </a:br>
            <a:r>
              <a:rPr lang="en-US" dirty="0" smtClean="0"/>
              <a:t>and/or &gt;&gt;&gt;&gt;&gt;&gt;&gt;</a:t>
            </a:r>
          </a:p>
          <a:p>
            <a:endParaRPr lang="en-US" dirty="0" smtClean="0"/>
          </a:p>
          <a:p>
            <a:r>
              <a:rPr lang="en-US" dirty="0" smtClean="0"/>
              <a:t>Select/edit the text you </a:t>
            </a:r>
            <a:br>
              <a:rPr lang="en-US" dirty="0" smtClean="0"/>
            </a:br>
            <a:r>
              <a:rPr lang="en-US" dirty="0" smtClean="0"/>
              <a:t>want, and get rid of  the markers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git</a:t>
            </a:r>
            <a:r>
              <a:rPr lang="en-US" dirty="0" smtClean="0"/>
              <a:t> add the changes and commit: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add </a:t>
            </a:r>
            <a:r>
              <a:rPr lang="en-US" dirty="0" err="1" smtClean="0">
                <a:solidFill>
                  <a:schemeClr val="accent1"/>
                </a:solidFill>
              </a:rPr>
              <a:t>thefile</a:t>
            </a:r>
            <a:r>
              <a:rPr lang="en-US" dirty="0" smtClean="0">
                <a:solidFill>
                  <a:schemeClr val="accent1"/>
                </a:solidFill>
              </a:rPr>
              <a:t>-with-conflicts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commit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 descr="ix merge conflict in git using source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67" y="365125"/>
            <a:ext cx="6674853" cy="380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52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7" y="178859"/>
            <a:ext cx="10515600" cy="1325563"/>
          </a:xfrm>
        </p:spPr>
        <p:txBody>
          <a:bodyPr/>
          <a:lstStyle/>
          <a:p>
            <a:r>
              <a:rPr lang="en-US" dirty="0" smtClean="0"/>
              <a:t>Remote branches</a:t>
            </a:r>
            <a:endParaRPr lang="en-US" dirty="0"/>
          </a:p>
        </p:txBody>
      </p:sp>
      <p:pic>
        <p:nvPicPr>
          <p:cNvPr id="9218" name="Picture 2" descr="dding another server as a remo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67" y="0"/>
            <a:ext cx="9194800" cy="66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6267" y="2606947"/>
            <a:ext cx="55202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Collect remote changes: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fetch</a:t>
            </a:r>
          </a:p>
          <a:p>
            <a:r>
              <a:rPr lang="en-US" sz="2800" dirty="0" smtClean="0"/>
              <a:t>Collect and merge remote changes: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pull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Send local changes: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push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0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366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Rebasing: ’transplant’ changes onto the other branch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AutoShape 2" descr="erging master into the feature branc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2683933"/>
            <a:ext cx="5918200" cy="375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2728647"/>
            <a:ext cx="5334633" cy="3714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7666" y="1948058"/>
            <a:ext cx="1134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Merge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479366" y="1948058"/>
            <a:ext cx="123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764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history by making it linear</a:t>
            </a:r>
          </a:p>
          <a:p>
            <a:r>
              <a:rPr lang="en-US" dirty="0" smtClean="0"/>
              <a:t>Rebase rewrites the commits</a:t>
            </a:r>
          </a:p>
          <a:p>
            <a:r>
              <a:rPr lang="en-US" dirty="0" smtClean="0"/>
              <a:t>NEVER REBASE anything with a public history!</a:t>
            </a:r>
          </a:p>
          <a:p>
            <a:pPr lvl="1"/>
            <a:r>
              <a:rPr lang="en-US" dirty="0" smtClean="0"/>
              <a:t>i.e.: only rebase local changes</a:t>
            </a:r>
          </a:p>
          <a:p>
            <a:r>
              <a:rPr lang="en-US" dirty="0" smtClean="0"/>
              <a:t>typical example: getting in the latest upstream changes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 to use rebase when pulling: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config</a:t>
            </a:r>
            <a:r>
              <a:rPr lang="en-US" dirty="0" smtClean="0">
                <a:solidFill>
                  <a:schemeClr val="accent1"/>
                </a:solidFill>
              </a:rPr>
              <a:t> --global </a:t>
            </a:r>
            <a:r>
              <a:rPr lang="en-US" dirty="0" err="1" smtClean="0">
                <a:solidFill>
                  <a:schemeClr val="accent1"/>
                </a:solidFill>
              </a:rPr>
              <a:t>pull.rebase</a:t>
            </a:r>
            <a:r>
              <a:rPr lang="en-US" dirty="0" smtClean="0">
                <a:solidFill>
                  <a:schemeClr val="accent1"/>
                </a:solidFill>
              </a:rPr>
              <a:t>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3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cleaning: interactive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rebase –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Reorder, join or split commits</a:t>
            </a:r>
          </a:p>
          <a:p>
            <a:r>
              <a:rPr lang="en-US" b="1" dirty="0" smtClean="0"/>
              <a:t>Only local commits!</a:t>
            </a:r>
          </a:p>
          <a:p>
            <a:r>
              <a:rPr lang="en-US" dirty="0" smtClean="0"/>
              <a:t>Determine from where you want to start changing history, e.g.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rebase –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HEAD~4</a:t>
            </a:r>
          </a:p>
          <a:p>
            <a:r>
              <a:rPr lang="en-US" dirty="0" smtClean="0"/>
              <a:t>Next, use your editor to tell </a:t>
            </a:r>
            <a:r>
              <a:rPr lang="en-US" dirty="0" err="1" smtClean="0"/>
              <a:t>git</a:t>
            </a:r>
            <a:r>
              <a:rPr lang="en-US" dirty="0" smtClean="0"/>
              <a:t> what to do: </a:t>
            </a:r>
            <a:r>
              <a:rPr lang="en-US" dirty="0" smtClean="0">
                <a:solidFill>
                  <a:schemeClr val="accent1"/>
                </a:solidFill>
              </a:rPr>
              <a:t>pick; reword; edit, drop, squash, fixup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You can also reorder the lines to change the order (top to bottom)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–</a:t>
            </a:r>
            <a:r>
              <a:rPr lang="en-US" dirty="0" err="1" smtClean="0"/>
              <a:t>i</a:t>
            </a:r>
            <a:r>
              <a:rPr lang="en-US" dirty="0" smtClean="0"/>
              <a:t>: splitting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split a commit that is too big, use </a:t>
            </a:r>
            <a:r>
              <a:rPr lang="en-US" dirty="0" smtClean="0">
                <a:solidFill>
                  <a:schemeClr val="accent1"/>
                </a:solidFill>
              </a:rPr>
              <a:t>edit</a:t>
            </a:r>
          </a:p>
          <a:p>
            <a:pPr lvl="1"/>
            <a:r>
              <a:rPr lang="en-US" dirty="0" smtClean="0"/>
              <a:t>allows you to change history in more sophisticated manner</a:t>
            </a:r>
          </a:p>
          <a:p>
            <a:r>
              <a:rPr lang="en-US" dirty="0" smtClean="0"/>
              <a:t>Lands you in the command line, where you first must do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reset HEAD^1</a:t>
            </a:r>
          </a:p>
          <a:p>
            <a:r>
              <a:rPr lang="en-US" dirty="0" smtClean="0"/>
              <a:t>After this, reshape existing changes into separate commits, e.g. using a series of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add –p ; 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commit </a:t>
            </a:r>
            <a:r>
              <a:rPr lang="en-US" dirty="0" smtClean="0"/>
              <a:t># commit without filename</a:t>
            </a:r>
          </a:p>
          <a:p>
            <a:r>
              <a:rPr lang="en-US" dirty="0" smtClean="0"/>
              <a:t>Once ready, issue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rebase –continue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51023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topic branches to implement ‘new stuff’	</a:t>
            </a:r>
          </a:p>
          <a:p>
            <a:pPr lvl="1"/>
            <a:r>
              <a:rPr lang="en-US" dirty="0" smtClean="0"/>
              <a:t>aka ’feature branches’</a:t>
            </a:r>
          </a:p>
          <a:p>
            <a:r>
              <a:rPr lang="en-US" dirty="0" smtClean="0"/>
              <a:t>Use  the </a:t>
            </a:r>
            <a:r>
              <a:rPr lang="en-US" dirty="0" smtClean="0">
                <a:solidFill>
                  <a:schemeClr val="accent1"/>
                </a:solidFill>
              </a:rPr>
              <a:t>master</a:t>
            </a:r>
            <a:r>
              <a:rPr lang="en-US" dirty="0" smtClean="0"/>
              <a:t> branch for integrating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Don’t commit to master</a:t>
            </a:r>
          </a:p>
          <a:p>
            <a:r>
              <a:rPr lang="is-IS" dirty="0" smtClean="0"/>
              <a:t>… and for releasing</a:t>
            </a:r>
          </a:p>
          <a:p>
            <a:pPr lvl="1"/>
            <a:r>
              <a:rPr lang="is-IS" dirty="0" smtClean="0"/>
              <a:t>e.g. </a:t>
            </a:r>
            <a:r>
              <a:rPr lang="is-IS" dirty="0" smtClean="0">
                <a:solidFill>
                  <a:schemeClr val="accent1"/>
                </a:solidFill>
              </a:rPr>
              <a:t>$ git branch ‘release2.1’</a:t>
            </a:r>
          </a:p>
          <a:p>
            <a:r>
              <a:rPr lang="is-IS" dirty="0" smtClean="0"/>
              <a:t>On local branch, integrate upstream changes using </a:t>
            </a:r>
            <a:r>
              <a:rPr lang="is-IS" dirty="0" smtClean="0">
                <a:solidFill>
                  <a:schemeClr val="accent1"/>
                </a:solidFill>
              </a:rPr>
              <a:t>$ git rebase</a:t>
            </a:r>
          </a:p>
          <a:p>
            <a:pPr lvl="1"/>
            <a:r>
              <a:rPr lang="is-IS" dirty="0" smtClean="0"/>
              <a:t>often, but certainly before merging </a:t>
            </a:r>
            <a:r>
              <a:rPr lang="is-IS" dirty="0"/>
              <a:t>into </a:t>
            </a:r>
            <a:r>
              <a:rPr lang="is-IS" dirty="0" smtClean="0">
                <a:solidFill>
                  <a:schemeClr val="accent1"/>
                </a:solidFill>
              </a:rPr>
              <a:t>master</a:t>
            </a:r>
          </a:p>
          <a:p>
            <a:r>
              <a:rPr lang="is-IS" dirty="0" smtClean="0"/>
              <a:t>When merging into master, </a:t>
            </a:r>
            <a:r>
              <a:rPr lang="is-IS" dirty="0" smtClean="0">
                <a:solidFill>
                  <a:srgbClr val="FF0000"/>
                </a:solidFill>
              </a:rPr>
              <a:t>avoid fast-forwards</a:t>
            </a:r>
            <a:r>
              <a:rPr lang="is-IS" dirty="0" smtClean="0">
                <a:solidFill>
                  <a:schemeClr val="accent1"/>
                </a:solidFill>
              </a:rPr>
              <a:t/>
            </a:r>
            <a:br>
              <a:rPr lang="is-IS" dirty="0" smtClean="0">
                <a:solidFill>
                  <a:schemeClr val="accent1"/>
                </a:solidFill>
              </a:rPr>
            </a:br>
            <a:r>
              <a:rPr lang="is-IS" dirty="0" smtClean="0">
                <a:solidFill>
                  <a:schemeClr val="accent1"/>
                </a:solidFill>
              </a:rPr>
              <a:t>$ git co master</a:t>
            </a:r>
            <a:br>
              <a:rPr lang="is-IS" dirty="0" smtClean="0">
                <a:solidFill>
                  <a:schemeClr val="accent1"/>
                </a:solidFill>
              </a:rPr>
            </a:br>
            <a:r>
              <a:rPr lang="is-IS" dirty="0" smtClean="0">
                <a:solidFill>
                  <a:schemeClr val="accent1"/>
                </a:solidFill>
              </a:rPr>
              <a:t>$ git merge </a:t>
            </a:r>
            <a:r>
              <a:rPr lang="is-IS" dirty="0" smtClean="0">
                <a:solidFill>
                  <a:srgbClr val="FF0000"/>
                </a:solidFill>
              </a:rPr>
              <a:t>–no-ff </a:t>
            </a:r>
            <a:r>
              <a:rPr lang="is-IS" i="1" dirty="0" smtClean="0">
                <a:solidFill>
                  <a:schemeClr val="accent1"/>
                </a:solidFill>
              </a:rPr>
              <a:t>mytopicbranch</a:t>
            </a:r>
            <a:br>
              <a:rPr lang="is-IS" i="1" dirty="0" smtClean="0">
                <a:solidFill>
                  <a:schemeClr val="accent1"/>
                </a:solidFill>
              </a:rPr>
            </a:br>
            <a:r>
              <a:rPr lang="is-IS" dirty="0" smtClean="0">
                <a:solidFill>
                  <a:schemeClr val="accent1"/>
                </a:solidFill>
              </a:rPr>
              <a:t>$ git push</a:t>
            </a:r>
          </a:p>
          <a:p>
            <a:r>
              <a:rPr lang="is-IS" dirty="0" smtClean="0"/>
              <a:t>This keeps clear who did what when: there is always a ‘merge commit’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8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helps you </a:t>
            </a:r>
            <a:r>
              <a:rPr lang="en-US" strike="sngStrike" dirty="0" smtClean="0"/>
              <a:t>develop</a:t>
            </a:r>
            <a:r>
              <a:rPr lang="en-US" dirty="0" smtClean="0"/>
              <a:t> grow software collaboratively</a:t>
            </a:r>
          </a:p>
          <a:p>
            <a:pPr lvl="1"/>
            <a:r>
              <a:rPr lang="en-US" dirty="0" smtClean="0"/>
              <a:t>talking face to face is also very effective!</a:t>
            </a:r>
          </a:p>
          <a:p>
            <a:r>
              <a:rPr lang="en-US" dirty="0" smtClean="0"/>
              <a:t>When contributing to existing projects: stick to their coding style!</a:t>
            </a:r>
          </a:p>
          <a:p>
            <a:pPr lvl="1"/>
            <a:r>
              <a:rPr lang="en-US" dirty="0" smtClean="0"/>
              <a:t>Reformatting just clutters the history</a:t>
            </a:r>
          </a:p>
          <a:p>
            <a:r>
              <a:rPr lang="en-US" dirty="0" smtClean="0"/>
              <a:t>Use a graphical user interface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is complex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Commit messages: first line &lt; 60 characters, then empty line, then details (line breaks at ~ 72 characters)</a:t>
            </a:r>
          </a:p>
          <a:p>
            <a:r>
              <a:rPr lang="is-IS" dirty="0" smtClean="0"/>
              <a:t>Don’t commit broken code: commit-hooks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5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Pre-commit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(or clone) </a:t>
            </a:r>
            <a:r>
              <a:rPr lang="en-US" dirty="0" smtClean="0">
                <a:solidFill>
                  <a:schemeClr val="accent1"/>
                </a:solidFill>
                <a:hlinkClick r:id="rId2"/>
              </a:rPr>
              <a:t>https://github.com/plijnzaad/advanced-git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Inside the working copy, copy (or </a:t>
            </a:r>
            <a:r>
              <a:rPr lang="en-US" dirty="0" err="1" smtClean="0"/>
              <a:t>symlink</a:t>
            </a:r>
            <a:r>
              <a:rPr lang="en-US" dirty="0" smtClean="0"/>
              <a:t>) file </a:t>
            </a:r>
            <a:r>
              <a:rPr lang="en-US" dirty="0" err="1" smtClean="0"/>
              <a:t>git</a:t>
            </a:r>
            <a:r>
              <a:rPr lang="en-US" dirty="0" smtClean="0"/>
              <a:t>-pre-commit-</a:t>
            </a:r>
            <a:r>
              <a:rPr lang="en-US" dirty="0" err="1" smtClean="0"/>
              <a:t>hook.sh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./.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/hooks/pre-commit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make sure it is executable: </a:t>
            </a:r>
            <a:r>
              <a:rPr lang="en-US" dirty="0" err="1" smtClean="0">
                <a:solidFill>
                  <a:schemeClr val="accent1"/>
                </a:solidFill>
              </a:rPr>
              <a:t>chmod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a+x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thatfile</a:t>
            </a:r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Add a script with an error, or introduce a deliberate error in the R script, and try to commit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useful for collaborations with remote projects</a:t>
            </a:r>
          </a:p>
          <a:p>
            <a:pPr lvl="1"/>
            <a:r>
              <a:rPr lang="en-US" dirty="0" smtClean="0"/>
              <a:t>Within one room: commit to the same repo</a:t>
            </a:r>
          </a:p>
          <a:p>
            <a:r>
              <a:rPr lang="en-US" dirty="0" smtClean="0"/>
              <a:t>A Pull </a:t>
            </a:r>
            <a:r>
              <a:rPr lang="en-US" dirty="0" err="1" smtClean="0"/>
              <a:t>Requeset</a:t>
            </a:r>
            <a:r>
              <a:rPr lang="en-US" dirty="0" smtClean="0"/>
              <a:t> (’PR’) is essentially asking for peer review</a:t>
            </a:r>
          </a:p>
          <a:p>
            <a:r>
              <a:rPr lang="en-US" dirty="0" smtClean="0"/>
              <a:t>Your code, and your commit history should be </a:t>
            </a:r>
            <a:r>
              <a:rPr lang="en-US" b="1" dirty="0" smtClean="0"/>
              <a:t>clean</a:t>
            </a:r>
          </a:p>
          <a:p>
            <a:pPr lvl="1"/>
            <a:r>
              <a:rPr lang="en-US" dirty="0" smtClean="0"/>
              <a:t>if not, it will reduce the chances of your improvements being accepted</a:t>
            </a:r>
          </a:p>
          <a:p>
            <a:r>
              <a:rPr lang="en-US" dirty="0" smtClean="0"/>
              <a:t>How to achieve that clean history?</a:t>
            </a:r>
          </a:p>
          <a:p>
            <a:pPr lvl="1"/>
            <a:r>
              <a:rPr lang="en-US" dirty="0" smtClean="0"/>
              <a:t>by modifying it before pushing</a:t>
            </a:r>
          </a:p>
          <a:p>
            <a:r>
              <a:rPr lang="en-US" dirty="0" smtClean="0"/>
              <a:t>Cheating? No: let’s you get rid of all useless commits</a:t>
            </a:r>
          </a:p>
          <a:p>
            <a:pPr lvl="1"/>
            <a:r>
              <a:rPr lang="en-US" dirty="0" smtClean="0"/>
              <a:t>‘typo’, ‘oops’, ‘off-by-one’, ‘missing semi’</a:t>
            </a:r>
          </a:p>
        </p:txBody>
      </p:sp>
    </p:spTree>
    <p:extLst>
      <p:ext uri="{BB962C8B-B14F-4D97-AF65-F5344CB8AC3E}">
        <p14:creationId xmlns:p14="http://schemas.microsoft.com/office/powerpoint/2010/main" val="20318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clean commits to start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your edits until you’re happy</a:t>
            </a:r>
          </a:p>
          <a:p>
            <a:r>
              <a:rPr lang="en-US" dirty="0" smtClean="0"/>
              <a:t>Next: don’t commit </a:t>
            </a:r>
            <a:r>
              <a:rPr lang="en-US" i="1" dirty="0" smtClean="0"/>
              <a:t>everything</a:t>
            </a:r>
            <a:r>
              <a:rPr lang="en-US" dirty="0" smtClean="0"/>
              <a:t>, but pick out the changes that ‘belong together’, by </a:t>
            </a:r>
            <a:r>
              <a:rPr lang="en-US" dirty="0" smtClean="0">
                <a:solidFill>
                  <a:srgbClr val="FF0000"/>
                </a:solidFill>
              </a:rPr>
              <a:t>interactively staging</a:t>
            </a:r>
            <a:r>
              <a:rPr lang="en-US" dirty="0" smtClean="0"/>
              <a:t> them: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add –p</a:t>
            </a:r>
          </a:p>
          <a:p>
            <a:r>
              <a:rPr lang="en-US" dirty="0" smtClean="0"/>
              <a:t>Commit only staged changes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commit </a:t>
            </a:r>
            <a:r>
              <a:rPr lang="en-US" dirty="0" smtClean="0"/>
              <a:t># </a:t>
            </a:r>
            <a:r>
              <a:rPr lang="en-US" dirty="0" smtClean="0">
                <a:solidFill>
                  <a:srgbClr val="FF0000"/>
                </a:solidFill>
              </a:rPr>
              <a:t>without any filename!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After this, continue with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add –p</a:t>
            </a:r>
          </a:p>
          <a:p>
            <a:pPr lvl="1"/>
            <a:r>
              <a:rPr lang="en-US" dirty="0" smtClean="0"/>
              <a:t>or the equivalent in your graphical client</a:t>
            </a:r>
          </a:p>
          <a:p>
            <a:pPr lvl="1"/>
            <a:endParaRPr lang="en-US" dirty="0"/>
          </a:p>
          <a:p>
            <a:r>
              <a:rPr lang="en-US" dirty="0" smtClean="0"/>
              <a:t>Don’t yet push anything!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branch is just a pointer to a commit</a:t>
            </a:r>
          </a:p>
          <a:p>
            <a:pPr lvl="1"/>
            <a:r>
              <a:rPr lang="en-US" dirty="0" smtClean="0"/>
              <a:t>it moves automatically to the new commit</a:t>
            </a:r>
          </a:p>
          <a:p>
            <a:r>
              <a:rPr lang="en-US" dirty="0" smtClean="0"/>
              <a:t>Branches are </a:t>
            </a:r>
            <a:r>
              <a:rPr lang="en-US" dirty="0" smtClean="0"/>
              <a:t>cheap!</a:t>
            </a:r>
            <a:endParaRPr lang="en-US" dirty="0" smtClean="0"/>
          </a:p>
          <a:p>
            <a:r>
              <a:rPr lang="en-US" dirty="0" smtClean="0"/>
              <a:t>They help organize the flow of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Use </a:t>
            </a:r>
            <a:r>
              <a:rPr lang="en-US" dirty="0"/>
              <a:t>topic branches to implement ‘new stuff’	</a:t>
            </a:r>
          </a:p>
          <a:p>
            <a:pPr lvl="1"/>
            <a:r>
              <a:rPr lang="en-US" dirty="0"/>
              <a:t>aka ’feature branches’</a:t>
            </a:r>
          </a:p>
          <a:p>
            <a:r>
              <a:rPr lang="en-US" dirty="0"/>
              <a:t>Use  the </a:t>
            </a:r>
            <a:r>
              <a:rPr lang="en-US" dirty="0">
                <a:solidFill>
                  <a:schemeClr val="accent1"/>
                </a:solidFill>
              </a:rPr>
              <a:t>master</a:t>
            </a:r>
            <a:r>
              <a:rPr lang="en-US" dirty="0"/>
              <a:t> branch for integrating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 smtClean="0"/>
              <a:t>don’t </a:t>
            </a:r>
            <a:r>
              <a:rPr lang="en-US" dirty="0"/>
              <a:t>commit to master</a:t>
            </a:r>
          </a:p>
          <a:p>
            <a:r>
              <a:rPr lang="is-IS" dirty="0"/>
              <a:t>… and for releasing</a:t>
            </a:r>
          </a:p>
          <a:p>
            <a:pPr lvl="1"/>
            <a:r>
              <a:rPr lang="is-IS" dirty="0"/>
              <a:t>e.g. </a:t>
            </a:r>
            <a:r>
              <a:rPr lang="is-IS" dirty="0">
                <a:solidFill>
                  <a:schemeClr val="accent1"/>
                </a:solidFill>
              </a:rPr>
              <a:t>$ git branch ‘release2.1’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7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branch:</a:t>
            </a:r>
            <a:endParaRPr lang="en-US" dirty="0"/>
          </a:p>
        </p:txBody>
      </p:sp>
      <p:pic>
        <p:nvPicPr>
          <p:cNvPr id="4" name="Picture 3" descr="reating a new branch point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56" y="1027906"/>
            <a:ext cx="10283744" cy="50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branch  iss53          # HEAD still at master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checkout –b iss53  # HEAD now on iss53</a:t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1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commit: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e `iss53` branch has moved forward with your 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0870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tfix branch based on `master`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03" y="633306"/>
            <a:ext cx="11206597" cy="536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discovered!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291943"/>
            <a:ext cx="7374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fix the bugs on the </a:t>
            </a:r>
            <a:r>
              <a:rPr lang="en-US" sz="2800" dirty="0" smtClean="0">
                <a:solidFill>
                  <a:srgbClr val="FF0000"/>
                </a:solidFill>
              </a:rPr>
              <a:t>hotfix</a:t>
            </a:r>
            <a:r>
              <a:rPr lang="en-US" sz="2800" dirty="0" smtClean="0"/>
              <a:t> branch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checkout hotfix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/>
              <a:t>M</a:t>
            </a:r>
            <a:r>
              <a:rPr lang="en-US" sz="2800" dirty="0" smtClean="0"/>
              <a:t>ake edits, then </a:t>
            </a:r>
            <a:r>
              <a:rPr lang="en-US" sz="2800" dirty="0" smtClean="0">
                <a:solidFill>
                  <a:srgbClr val="FF0000"/>
                </a:solidFill>
              </a:rPr>
              <a:t>merge</a:t>
            </a:r>
            <a:r>
              <a:rPr lang="en-US" sz="2800" dirty="0" smtClean="0"/>
              <a:t> them into master: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checkout master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$ </a:t>
            </a:r>
            <a:r>
              <a:rPr lang="en-US" sz="2800" dirty="0" err="1" smtClean="0">
                <a:solidFill>
                  <a:schemeClr val="accent1"/>
                </a:solidFill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</a:rPr>
              <a:t> merge hotfix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2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569</Words>
  <Application>Microsoft Macintosh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Advanced git topics</vt:lpstr>
      <vt:lpstr>General</vt:lpstr>
      <vt:lpstr>Pre-commit hooks</vt:lpstr>
      <vt:lpstr>Pull Requests</vt:lpstr>
      <vt:lpstr>Getting clean commits to start with</vt:lpstr>
      <vt:lpstr>Branching</vt:lpstr>
      <vt:lpstr>Create a branch:</vt:lpstr>
      <vt:lpstr>After commit:</vt:lpstr>
      <vt:lpstr>Bad bug discovered!</vt:lpstr>
      <vt:lpstr>PowerPoint Presentation</vt:lpstr>
      <vt:lpstr>Meanwhile, work on iss53 has progressed</vt:lpstr>
      <vt:lpstr>Result:</vt:lpstr>
      <vt:lpstr>Conflicts</vt:lpstr>
      <vt:lpstr>Remote branches</vt:lpstr>
      <vt:lpstr>Rebasing: ’transplant’ changes onto the other branch </vt:lpstr>
      <vt:lpstr>Why rebase?</vt:lpstr>
      <vt:lpstr>Advanced cleaning: interactive rebase</vt:lpstr>
      <vt:lpstr>git rebase –i: splitting commits</vt:lpstr>
      <vt:lpstr>Branching models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git topics</dc:title>
  <dc:creator>Philip Lijnzaad</dc:creator>
  <cp:lastModifiedBy>Philip Lijnzaad</cp:lastModifiedBy>
  <cp:revision>42</cp:revision>
  <dcterms:created xsi:type="dcterms:W3CDTF">2017-05-16T07:17:39Z</dcterms:created>
  <dcterms:modified xsi:type="dcterms:W3CDTF">2017-05-16T11:41:58Z</dcterms:modified>
</cp:coreProperties>
</file>